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64" r:id="rId4"/>
    <p:sldId id="265" r:id="rId5"/>
    <p:sldId id="268" r:id="rId6"/>
    <p:sldId id="269" r:id="rId7"/>
    <p:sldId id="270" r:id="rId8"/>
    <p:sldId id="271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272" r:id="rId30"/>
    <p:sldId id="274" r:id="rId31"/>
    <p:sldId id="275" r:id="rId32"/>
    <p:sldId id="319" r:id="rId33"/>
    <p:sldId id="320" r:id="rId34"/>
    <p:sldId id="278" r:id="rId35"/>
    <p:sldId id="279" r:id="rId36"/>
    <p:sldId id="343" r:id="rId37"/>
    <p:sldId id="355" r:id="rId38"/>
    <p:sldId id="344" r:id="rId39"/>
    <p:sldId id="345" r:id="rId40"/>
    <p:sldId id="346" r:id="rId41"/>
    <p:sldId id="347" r:id="rId42"/>
    <p:sldId id="348" r:id="rId43"/>
    <p:sldId id="349" r:id="rId44"/>
    <p:sldId id="352" r:id="rId45"/>
    <p:sldId id="353" r:id="rId46"/>
    <p:sldId id="354" r:id="rId47"/>
    <p:sldId id="322" r:id="rId48"/>
    <p:sldId id="295" r:id="rId49"/>
    <p:sldId id="296" r:id="rId50"/>
    <p:sldId id="301" r:id="rId51"/>
    <p:sldId id="302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0929"/>
  </p:normalViewPr>
  <p:slideViewPr>
    <p:cSldViewPr>
      <p:cViewPr varScale="1">
        <p:scale>
          <a:sx n="92" d="100"/>
          <a:sy n="92" d="100"/>
        </p:scale>
        <p:origin x="-10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FCC5B1-AA53-464A-8ADA-DE368E05B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08F3-C7B4-4320-BBC2-37F514BB8A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63E7-D025-42E7-9EC3-C8400E4885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9B87566-9F17-4E75-90E9-7202743CB3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358-FE9E-4196-A38F-4D4B81267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1C-8B5F-4BCE-A8AA-497CAE7E0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0858-7309-4CC3-99DC-CC10A3524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C80422-D8C4-465A-8A01-621112B4F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BDAB551-272F-4064-B7D5-9DEFB8B373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712FD-0409-491A-BD7A-2688C96B2A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AB21-2F8D-4417-B1FE-10BB30B6C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A359-DA17-4795-B9DE-47019DB5D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B15D03E-3470-4C88-9CAF-E348AAF36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ArrayOfObject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armstrong.edu/liang/animation/LinearSearchAnimation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armstrong.edu/liang/animation/BinarySearchAnimatio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458200" cy="1470025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3434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http://java.sun.com/docs/books/tutorial/java/nutsandbolts/arrays.html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Calculating the SUM of all elements</a:t>
            </a:r>
          </a:p>
          <a:p>
            <a:pPr>
              <a:lnSpc>
                <a:spcPct val="90000"/>
              </a:lnSpc>
              <a:buNone/>
            </a:pPr>
            <a:endParaRPr lang="en-US" sz="24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double total = 0;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for (</a:t>
            </a:r>
            <a:r>
              <a:rPr lang="en-US" sz="4000" b="1" dirty="0" err="1" smtClean="0"/>
              <a:t>int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 0;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&lt; </a:t>
            </a:r>
            <a:r>
              <a:rPr lang="en-US" sz="4000" b="1" dirty="0" err="1" smtClean="0"/>
              <a:t>myList.length</a:t>
            </a:r>
            <a:r>
              <a:rPr lang="en-US" sz="4000" b="1" dirty="0" smtClean="0"/>
              <a:t>;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++)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  	total += </a:t>
            </a:r>
            <a:r>
              <a:rPr lang="en-US" sz="4000" b="1" dirty="0" err="1" smtClean="0"/>
              <a:t>myList</a:t>
            </a:r>
            <a:r>
              <a:rPr lang="en-US" sz="4000" b="1" dirty="0" smtClean="0"/>
              <a:t>[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}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Finding the largest element of the array</a:t>
            </a:r>
          </a:p>
          <a:p>
            <a:pPr>
              <a:lnSpc>
                <a:spcPct val="90000"/>
              </a:lnSpc>
              <a:buNone/>
            </a:pPr>
            <a:endParaRPr lang="en-US" sz="24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double</a:t>
            </a:r>
            <a:r>
              <a:rPr lang="en-US" sz="4000" dirty="0" smtClean="0"/>
              <a:t> max = </a:t>
            </a:r>
            <a:r>
              <a:rPr lang="en-US" sz="4000" dirty="0" err="1" smtClean="0"/>
              <a:t>myList</a:t>
            </a:r>
            <a:r>
              <a:rPr lang="en-US" sz="4000" dirty="0" smtClean="0"/>
              <a:t>[0];</a:t>
            </a:r>
            <a:endParaRPr lang="en-US" sz="4000" b="1" dirty="0" smtClean="0"/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for</a:t>
            </a:r>
            <a:r>
              <a:rPr lang="en-US" sz="4000" dirty="0" smtClean="0"/>
              <a:t>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= 1; </a:t>
            </a:r>
            <a:r>
              <a:rPr lang="en-US" sz="4000" dirty="0" err="1" smtClean="0"/>
              <a:t>i</a:t>
            </a:r>
            <a:r>
              <a:rPr lang="en-US" sz="4000" dirty="0" smtClean="0"/>
              <a:t> &lt; </a:t>
            </a:r>
            <a:r>
              <a:rPr lang="en-US" sz="4000" dirty="0" err="1" smtClean="0"/>
              <a:t>myList.length</a:t>
            </a:r>
            <a:r>
              <a:rPr lang="en-US" sz="4000" dirty="0" smtClean="0"/>
              <a:t>; </a:t>
            </a:r>
            <a:r>
              <a:rPr lang="en-US" sz="4000" dirty="0" err="1" smtClean="0"/>
              <a:t>i</a:t>
            </a:r>
            <a:r>
              <a:rPr lang="en-US" sz="4000" dirty="0" smtClean="0"/>
              <a:t>++)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dirty="0" smtClean="0"/>
              <a:t>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dirty="0" smtClean="0"/>
              <a:t>  	</a:t>
            </a:r>
            <a:r>
              <a:rPr lang="en-US" sz="4000" b="1" dirty="0" smtClean="0"/>
              <a:t>if</a:t>
            </a:r>
            <a:r>
              <a:rPr lang="en-US" sz="4000" dirty="0" smtClean="0"/>
              <a:t> (</a:t>
            </a:r>
            <a:r>
              <a:rPr lang="en-US" sz="4000" dirty="0" err="1" smtClean="0"/>
              <a:t>myList</a:t>
            </a:r>
            <a:r>
              <a:rPr lang="en-US" sz="4000" dirty="0" smtClean="0"/>
              <a:t>[</a:t>
            </a:r>
            <a:r>
              <a:rPr lang="en-US" sz="4000" dirty="0" err="1" smtClean="0"/>
              <a:t>i</a:t>
            </a:r>
            <a:r>
              <a:rPr lang="en-US" sz="4000" dirty="0" smtClean="0"/>
              <a:t>] &gt; max) max = </a:t>
            </a:r>
            <a:r>
              <a:rPr lang="en-US" sz="4000" dirty="0" err="1" smtClean="0"/>
              <a:t>myList</a:t>
            </a:r>
            <a:r>
              <a:rPr lang="en-US" sz="4000" dirty="0" smtClean="0"/>
              <a:t>[</a:t>
            </a:r>
            <a:r>
              <a:rPr lang="en-US" sz="4000" dirty="0" err="1" smtClean="0"/>
              <a:t>i</a:t>
            </a:r>
            <a:r>
              <a:rPr lang="en-US" sz="4000" dirty="0" smtClean="0"/>
              <a:t>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dirty="0" smtClean="0"/>
              <a:t>}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Finding the largest element of the array</a:t>
            </a:r>
          </a:p>
          <a:p>
            <a:pPr>
              <a:lnSpc>
                <a:spcPct val="90000"/>
              </a:lnSpc>
              <a:buNone/>
            </a:pPr>
            <a:endParaRPr lang="en-US" sz="24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double</a:t>
            </a:r>
            <a:r>
              <a:rPr lang="en-US" sz="4000" dirty="0" smtClean="0"/>
              <a:t> max = </a:t>
            </a:r>
            <a:r>
              <a:rPr lang="en-US" sz="4000" dirty="0" err="1" smtClean="0"/>
              <a:t>myList</a:t>
            </a:r>
            <a:r>
              <a:rPr lang="en-US" sz="4000" dirty="0" smtClean="0"/>
              <a:t>[0];</a:t>
            </a:r>
            <a:endParaRPr lang="en-US" sz="4000" b="1" dirty="0" smtClean="0"/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 smtClean="0"/>
              <a:t>for</a:t>
            </a:r>
            <a:r>
              <a:rPr lang="en-US" sz="4000" dirty="0" smtClean="0"/>
              <a:t> (</a:t>
            </a:r>
            <a:r>
              <a:rPr lang="en-US" sz="4000" b="1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= 1; </a:t>
            </a:r>
            <a:r>
              <a:rPr lang="en-US" sz="4000" dirty="0" err="1" smtClean="0"/>
              <a:t>i</a:t>
            </a:r>
            <a:r>
              <a:rPr lang="en-US" sz="4000" dirty="0" smtClean="0"/>
              <a:t> &lt; </a:t>
            </a:r>
            <a:r>
              <a:rPr lang="en-US" sz="4000" dirty="0" err="1" smtClean="0"/>
              <a:t>myList.length</a:t>
            </a:r>
            <a:r>
              <a:rPr lang="en-US" sz="4000" dirty="0" smtClean="0"/>
              <a:t>; </a:t>
            </a:r>
            <a:r>
              <a:rPr lang="en-US" sz="4000" dirty="0" err="1" smtClean="0"/>
              <a:t>i</a:t>
            </a:r>
            <a:r>
              <a:rPr lang="en-US" sz="4000" dirty="0" smtClean="0"/>
              <a:t>++)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dirty="0" smtClean="0"/>
              <a:t>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dirty="0" smtClean="0"/>
              <a:t>  	</a:t>
            </a:r>
            <a:r>
              <a:rPr lang="en-US" sz="4000" b="1" dirty="0" smtClean="0"/>
              <a:t>if</a:t>
            </a:r>
            <a:r>
              <a:rPr lang="en-US" sz="4000" dirty="0" smtClean="0"/>
              <a:t> (</a:t>
            </a:r>
            <a:r>
              <a:rPr lang="en-US" sz="4000" dirty="0" err="1" smtClean="0"/>
              <a:t>myList</a:t>
            </a:r>
            <a:r>
              <a:rPr lang="en-US" sz="4000" dirty="0" smtClean="0"/>
              <a:t>[</a:t>
            </a:r>
            <a:r>
              <a:rPr lang="en-US" sz="4000" dirty="0" err="1" smtClean="0"/>
              <a:t>i</a:t>
            </a:r>
            <a:r>
              <a:rPr lang="en-US" sz="4000" dirty="0" smtClean="0"/>
              <a:t>] &gt; max) max = </a:t>
            </a:r>
            <a:r>
              <a:rPr lang="en-US" sz="4000" dirty="0" err="1" smtClean="0"/>
              <a:t>myList</a:t>
            </a:r>
            <a:r>
              <a:rPr lang="en-US" sz="4000" dirty="0" smtClean="0"/>
              <a:t>[</a:t>
            </a:r>
            <a:r>
              <a:rPr lang="en-US" sz="4000" dirty="0" err="1" smtClean="0"/>
              <a:t>i</a:t>
            </a:r>
            <a:r>
              <a:rPr lang="en-US" sz="4000" dirty="0" smtClean="0"/>
              <a:t>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dirty="0" smtClean="0"/>
              <a:t>}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Passing an Array as a parameter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 smtClean="0">
                <a:cs typeface="Times New Roman" pitchFamily="18" charset="0"/>
              </a:rPr>
              <a:t>Java uses </a:t>
            </a:r>
            <a:r>
              <a:rPr lang="en-US" sz="3600" i="1" dirty="0" smtClean="0">
                <a:cs typeface="Times New Roman" pitchFamily="18" charset="0"/>
              </a:rPr>
              <a:t>pass </a:t>
            </a:r>
            <a:r>
              <a:rPr lang="en-US" sz="3600" i="1" dirty="0" smtClean="0">
                <a:solidFill>
                  <a:srgbClr val="FF0000"/>
                </a:solidFill>
                <a:cs typeface="Times New Roman" pitchFamily="18" charset="0"/>
              </a:rPr>
              <a:t>by value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dirty="0" smtClean="0">
                <a:cs typeface="Times New Roman" pitchFamily="18" charset="0"/>
              </a:rPr>
              <a:t>to pass arguments to a method. There are important differences between passing a value of variables of primitive data types and passing arrays.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dirty="0" smtClean="0">
                <a:cs typeface="Times New Roman" pitchFamily="18" charset="0"/>
              </a:rPr>
              <a:t>For a parameter of a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primitive type </a:t>
            </a:r>
            <a:r>
              <a:rPr lang="en-US" sz="3600" dirty="0" smtClean="0">
                <a:cs typeface="Times New Roman" pitchFamily="18" charset="0"/>
              </a:rPr>
              <a:t>value, the actual value is passed. Changing the value of the local parameter inside the method does not affect the value of the variable outside the method.</a:t>
            </a:r>
          </a:p>
          <a:p>
            <a:pPr marL="0" indent="0">
              <a:lnSpc>
                <a:spcPct val="90000"/>
              </a:lnSpc>
            </a:pPr>
            <a:endParaRPr lang="en-US" sz="36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Passing an Array as a parameter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 smtClean="0">
                <a:cs typeface="Times New Roman" pitchFamily="18" charset="0"/>
              </a:rPr>
              <a:t>For a parameter of an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array type</a:t>
            </a:r>
            <a:r>
              <a:rPr lang="en-US" sz="3600" dirty="0" smtClean="0">
                <a:cs typeface="Times New Roman" pitchFamily="18" charset="0"/>
              </a:rPr>
              <a:t>, the value of the parameter contains a reference to an array; this reference is passed to the method.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dirty="0" smtClean="0">
                <a:cs typeface="Times New Roman" pitchFamily="18" charset="0"/>
              </a:rPr>
              <a:t>Any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changes</a:t>
            </a:r>
            <a:r>
              <a:rPr lang="en-US" sz="3600" dirty="0" smtClean="0">
                <a:cs typeface="Times New Roman" pitchFamily="18" charset="0"/>
              </a:rPr>
              <a:t> to the array that occur inside the method body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will affect the original array</a:t>
            </a:r>
            <a:r>
              <a:rPr lang="en-US" sz="3600" dirty="0" smtClean="0">
                <a:cs typeface="Times New Roman" pitchFamily="18" charset="0"/>
              </a:rPr>
              <a:t> that was passed as the argument. </a:t>
            </a:r>
            <a:endParaRPr lang="en-US" sz="3600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50649-FDC1-4C9F-9DAF-13D66194667C}" type="slidenum">
              <a:rPr lang="en-US"/>
              <a:pPr/>
              <a:t>15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Returning an Array from a Method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304800" y="2286000"/>
            <a:ext cx="853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[] list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];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- 1; 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++, j--) {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];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2100" dirty="0"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278538" name="Line 10"/>
          <p:cNvSpPr>
            <a:spLocks noChangeShapeType="1"/>
          </p:cNvSpPr>
          <p:nvPr/>
        </p:nvSpPr>
        <p:spPr bwMode="auto">
          <a:xfrm flipH="1" flipV="1">
            <a:off x="1828800" y="1905000"/>
            <a:ext cx="3200400" cy="419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4953000" y="5105400"/>
            <a:ext cx="3733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4953000" y="5943600"/>
            <a:ext cx="3733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3810000" y="51054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list</a:t>
            </a:r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3657600" y="5943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result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4038600" y="1905000"/>
            <a:ext cx="3581400" cy="3352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46BD9-0C85-44EF-8B46-D97A17016104}" type="slidenum">
              <a:rPr lang="en-US"/>
              <a:pPr/>
              <a:t>16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the reverse Method</a:t>
            </a:r>
            <a:endParaRPr lang="en-US" sz="37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3675" y="97155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int[] list1 = {1, 2, 3, 4, 5, 6};</a:t>
            </a:r>
            <a:endParaRPr lang="en-US" sz="180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int[] list2 = reverse(list1);</a:t>
            </a:r>
            <a:endParaRPr lang="en-US" sz="1800"/>
          </a:p>
        </p:txBody>
      </p:sp>
      <p:sp>
        <p:nvSpPr>
          <p:cNvPr id="339977" name="Rectangle 9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Line 11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90" name="Line 22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92" name="Line 24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39996" name="Rectangle 28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39997" name="Rectangle 29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39998" name="Rectangle 30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9" name="Line 31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0001" name="Line 33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02" name="Line 34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03" name="Line 35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0006" name="Rectangle 38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0008" name="Rectangle 40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0009" name="Rectangle 41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0010" name="AutoShape 42"/>
          <p:cNvSpPr>
            <a:spLocks noChangeArrowheads="1"/>
          </p:cNvSpPr>
          <p:nvPr/>
        </p:nvSpPr>
        <p:spPr bwMode="auto">
          <a:xfrm>
            <a:off x="5610225" y="1585913"/>
            <a:ext cx="3533775" cy="384175"/>
          </a:xfrm>
          <a:prstGeom prst="wedgeRoundRectCallout">
            <a:avLst>
              <a:gd name="adj1" fmla="val -57366"/>
              <a:gd name="adj2" fmla="val 161981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dirty="0"/>
              <a:t>Declare result and create array</a:t>
            </a:r>
          </a:p>
        </p:txBody>
      </p:sp>
      <p:sp>
        <p:nvSpPr>
          <p:cNvPr id="340011" name="Rectangle 43"/>
          <p:cNvSpPr>
            <a:spLocks noChangeArrowheads="1"/>
          </p:cNvSpPr>
          <p:nvPr/>
        </p:nvSpPr>
        <p:spPr bwMode="auto">
          <a:xfrm>
            <a:off x="846138" y="2314575"/>
            <a:ext cx="4416425" cy="231775"/>
          </a:xfrm>
          <a:prstGeom prst="rect">
            <a:avLst/>
          </a:prstGeom>
          <a:solidFill>
            <a:srgbClr val="FFFF00">
              <a:alpha val="0"/>
            </a:srgbClr>
          </a:solidFill>
          <a:ln w="381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433359-8BF1-4C76-96AA-6248BA492A58}" type="slidenum">
              <a:rPr lang="en-US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15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1016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17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18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0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1021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1024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1025" name="AutoShape 33"/>
          <p:cNvSpPr>
            <a:spLocks noChangeArrowheads="1"/>
          </p:cNvSpPr>
          <p:nvPr/>
        </p:nvSpPr>
        <p:spPr bwMode="auto">
          <a:xfrm>
            <a:off x="5610225" y="1585913"/>
            <a:ext cx="3533775" cy="384175"/>
          </a:xfrm>
          <a:prstGeom prst="wedgeRoundRectCallout">
            <a:avLst>
              <a:gd name="adj1" fmla="val -56741"/>
              <a:gd name="adj2" fmla="val 280991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dirty="0" err="1"/>
              <a:t>i</a:t>
            </a:r>
            <a:r>
              <a:rPr lang="en-US" sz="1800" dirty="0"/>
              <a:t> = 0 and j = 5</a:t>
            </a:r>
          </a:p>
        </p:txBody>
      </p:sp>
      <p:sp>
        <p:nvSpPr>
          <p:cNvPr id="341026" name="Rectangle 34"/>
          <p:cNvSpPr>
            <a:spLocks noChangeArrowheads="1"/>
          </p:cNvSpPr>
          <p:nvPr/>
        </p:nvSpPr>
        <p:spPr bwMode="auto">
          <a:xfrm>
            <a:off x="1460500" y="2814638"/>
            <a:ext cx="4033838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27" name="Line 35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5ADAF-29E8-4F89-A8AC-710DCE0A3076}" type="slidenum">
              <a:rPr lang="en-US"/>
              <a:pPr/>
              <a:t>18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2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6763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4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4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4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4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764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764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764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764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7649" name="AutoShape 33"/>
          <p:cNvSpPr>
            <a:spLocks noChangeArrowheads="1"/>
          </p:cNvSpPr>
          <p:nvPr/>
        </p:nvSpPr>
        <p:spPr bwMode="auto">
          <a:xfrm>
            <a:off x="5610225" y="1585913"/>
            <a:ext cx="3533775" cy="384175"/>
          </a:xfrm>
          <a:prstGeom prst="wedgeRoundRectCallout">
            <a:avLst>
              <a:gd name="adj1" fmla="val -121292"/>
              <a:gd name="adj2" fmla="val 3301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dirty="0" err="1"/>
              <a:t>i</a:t>
            </a:r>
            <a:r>
              <a:rPr lang="en-US" sz="1800" dirty="0"/>
              <a:t> (= 0) is less than 6</a:t>
            </a:r>
          </a:p>
        </p:txBody>
      </p:sp>
      <p:sp>
        <p:nvSpPr>
          <p:cNvPr id="367650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51" name="Line 35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D1D6B0-B638-4F47-AEBF-61189567A6EF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4203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204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4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4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4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4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204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204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204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204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dirty="0" err="1"/>
              <a:t>i</a:t>
            </a:r>
            <a:r>
              <a:rPr lang="en-US" sz="1800" dirty="0"/>
              <a:t> = 0 and j = 5 </a:t>
            </a:r>
          </a:p>
          <a:p>
            <a:pPr algn="ctr"/>
            <a:r>
              <a:rPr lang="en-US" sz="1800" dirty="0"/>
              <a:t>Assign list[0] to result[5]</a:t>
            </a:r>
          </a:p>
        </p:txBody>
      </p:sp>
      <p:sp>
        <p:nvSpPr>
          <p:cNvPr id="342050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1" name="Line 35"/>
          <p:cNvSpPr>
            <a:spLocks noChangeShapeType="1"/>
          </p:cNvSpPr>
          <p:nvPr/>
        </p:nvSpPr>
        <p:spPr bwMode="auto">
          <a:xfrm>
            <a:off x="3765550" y="5272088"/>
            <a:ext cx="2151063" cy="65405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 marL="624078" indent="-514350">
              <a:lnSpc>
                <a:spcPct val="90000"/>
              </a:lnSpc>
            </a:pPr>
            <a:r>
              <a:rPr lang="en-US" sz="2800" dirty="0" smtClean="0"/>
              <a:t>One Dimensional Arrays</a:t>
            </a:r>
            <a:endParaRPr lang="en-US" sz="2800" dirty="0"/>
          </a:p>
          <a:p>
            <a:pPr marL="624078" indent="-514350">
              <a:lnSpc>
                <a:spcPct val="90000"/>
              </a:lnSpc>
            </a:pPr>
            <a:r>
              <a:rPr lang="en-US" sz="2800" dirty="0" smtClean="0"/>
              <a:t>Multidimensional Arrays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89EC4-664C-4126-9611-2D11892F196C}" type="slidenum">
              <a:rPr lang="en-US"/>
              <a:pPr/>
              <a:t>20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5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5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5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6865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6865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6865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6866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6866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6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866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6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6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6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866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867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867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8673" name="AutoShape 33"/>
          <p:cNvSpPr>
            <a:spLocks noChangeArrowheads="1"/>
          </p:cNvSpPr>
          <p:nvPr/>
        </p:nvSpPr>
        <p:spPr bwMode="auto">
          <a:xfrm>
            <a:off x="6030913" y="1739900"/>
            <a:ext cx="2843212" cy="652463"/>
          </a:xfrm>
          <a:prstGeom prst="wedgeRoundRectCallout">
            <a:avLst>
              <a:gd name="adj1" fmla="val -104384"/>
              <a:gd name="adj2" fmla="val 153648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dirty="0"/>
              <a:t>After this, </a:t>
            </a:r>
            <a:r>
              <a:rPr lang="en-US" sz="1800" dirty="0" err="1"/>
              <a:t>i</a:t>
            </a:r>
            <a:r>
              <a:rPr lang="en-US" sz="1800" dirty="0"/>
              <a:t> becomes 1 and j becomes 4 </a:t>
            </a:r>
          </a:p>
        </p:txBody>
      </p:sp>
      <p:sp>
        <p:nvSpPr>
          <p:cNvPr id="368674" name="Rectangle 34"/>
          <p:cNvSpPr>
            <a:spLocks noChangeArrowheads="1"/>
          </p:cNvSpPr>
          <p:nvPr/>
        </p:nvSpPr>
        <p:spPr bwMode="auto">
          <a:xfrm>
            <a:off x="3457575" y="3044825"/>
            <a:ext cx="1076325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CB5A2A-CF28-4D64-9F56-A3B49323818B}" type="slidenum">
              <a:rPr lang="en-US"/>
              <a:pPr/>
              <a:t>21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501650" y="2008188"/>
            <a:ext cx="5518150" cy="27924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69675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9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0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69681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69682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69683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69684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69685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90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91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92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9693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9694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9695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69696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69697" name="AutoShape 33"/>
          <p:cNvSpPr>
            <a:spLocks noChangeArrowheads="1"/>
          </p:cNvSpPr>
          <p:nvPr/>
        </p:nvSpPr>
        <p:spPr bwMode="auto">
          <a:xfrm>
            <a:off x="6030913" y="1739900"/>
            <a:ext cx="2843212" cy="652463"/>
          </a:xfrm>
          <a:prstGeom prst="wedgeRoundRectCallout">
            <a:avLst>
              <a:gd name="adj1" fmla="val -145870"/>
              <a:gd name="adj2" fmla="val 149269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 (=1) is less than 6</a:t>
            </a:r>
          </a:p>
        </p:txBody>
      </p:sp>
      <p:sp>
        <p:nvSpPr>
          <p:cNvPr id="369698" name="Rectangle 34"/>
          <p:cNvSpPr>
            <a:spLocks noChangeArrowheads="1"/>
          </p:cNvSpPr>
          <p:nvPr/>
        </p:nvSpPr>
        <p:spPr bwMode="auto">
          <a:xfrm>
            <a:off x="1460500" y="3044825"/>
            <a:ext cx="1882775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9A6029-8C24-4DB9-AC5F-F004998F6C1D}" type="slidenum">
              <a:rPr lang="en-US"/>
              <a:pPr/>
              <a:t>22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305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5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5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4305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4306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6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306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306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307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307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307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= 1 and j = 4 </a:t>
            </a:r>
          </a:p>
          <a:p>
            <a:pPr algn="ctr"/>
            <a:r>
              <a:rPr lang="en-US" sz="1800"/>
              <a:t>Assign list[1] to result[4]</a:t>
            </a:r>
          </a:p>
        </p:txBody>
      </p:sp>
      <p:sp>
        <p:nvSpPr>
          <p:cNvPr id="343074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5" name="Line 35"/>
          <p:cNvSpPr>
            <a:spLocks noChangeShapeType="1"/>
          </p:cNvSpPr>
          <p:nvPr/>
        </p:nvSpPr>
        <p:spPr bwMode="auto">
          <a:xfrm>
            <a:off x="4111625" y="5310188"/>
            <a:ext cx="1266825" cy="5762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5F36A8-E2CA-4F12-B4B7-B4CFA98F19F1}" type="slidenum">
              <a:rPr lang="en-US"/>
              <a:pPr/>
              <a:t>23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10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0712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716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0717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0718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0721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727"/>
              <a:gd name="adj2" fmla="val 135042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After this, i becomes 2 and j becomes 3</a:t>
            </a:r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92D9DC-A208-4B27-8CD4-AA08B1415F8E}" type="slidenum">
              <a:rPr lang="en-US"/>
              <a:pPr/>
              <a:t>24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720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1724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5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6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7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734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1736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7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8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9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40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1741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1742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1744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1745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52792"/>
              <a:gd name="adj2" fmla="val 133856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 (=2) is still less than 6</a:t>
            </a:r>
          </a:p>
        </p:txBody>
      </p:sp>
      <p:sp>
        <p:nvSpPr>
          <p:cNvPr id="371746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E3B4D4-0413-41EA-8620-261FE3E57B1A}" type="slidenum">
              <a:rPr lang="en-US"/>
              <a:pPr/>
              <a:t>25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77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78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79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80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44083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44084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44085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87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4088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89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90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91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4093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4095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4096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4097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= 2 and j = 3 </a:t>
            </a:r>
          </a:p>
          <a:p>
            <a:pPr algn="ctr"/>
            <a:r>
              <a:rPr lang="en-US" sz="1800"/>
              <a:t>Assign list[i] to result[j]</a:t>
            </a:r>
          </a:p>
        </p:txBody>
      </p:sp>
      <p:sp>
        <p:nvSpPr>
          <p:cNvPr id="344098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9" name="Line 35"/>
          <p:cNvSpPr>
            <a:spLocks noChangeShapeType="1"/>
          </p:cNvSpPr>
          <p:nvPr/>
        </p:nvSpPr>
        <p:spPr bwMode="auto">
          <a:xfrm>
            <a:off x="4495800" y="5272088"/>
            <a:ext cx="4603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825D4-26DC-42FF-A661-454B2F5D66C7}" type="slidenum">
              <a:rPr lang="en-US"/>
              <a:pPr/>
              <a:t>26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51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52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2753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72754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72755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72756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72757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59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61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62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63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2765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2766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72767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2768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276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4440"/>
              <a:gd name="adj2" fmla="val 13287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dirty="0"/>
              <a:t>After this, </a:t>
            </a:r>
            <a:r>
              <a:rPr lang="en-US" sz="1800" dirty="0" err="1"/>
              <a:t>i</a:t>
            </a:r>
            <a:r>
              <a:rPr lang="en-US" sz="1800" dirty="0"/>
              <a:t> becomes 3 and j becomes 2</a:t>
            </a:r>
          </a:p>
        </p:txBody>
      </p:sp>
      <p:sp>
        <p:nvSpPr>
          <p:cNvPr id="372770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B0DEA5-04AC-407A-95B1-90659B9F7BB9}" type="slidenum">
              <a:rPr lang="en-US"/>
              <a:pPr/>
              <a:t>27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8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3772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73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75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76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3777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73778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73779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73780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73781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83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86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87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3788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3789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73790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73791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73792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7379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50560"/>
              <a:gd name="adj2" fmla="val 131694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(=3) is still less than 6</a:t>
            </a:r>
          </a:p>
        </p:txBody>
      </p:sp>
      <p:sp>
        <p:nvSpPr>
          <p:cNvPr id="373794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378D6-C2DC-4CB7-9E74-99E54E500BCE}" type="slidenum">
              <a:rPr lang="en-US"/>
              <a:pPr/>
              <a:t>28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the reverse Method, cont.</a:t>
            </a:r>
            <a:endParaRPr lang="en-US" sz="37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reverse(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result = new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0, j =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++, j--) {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result[j] = list[</a:t>
            </a:r>
            <a:r>
              <a:rPr lang="en-US" sz="16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result;</a:t>
            </a:r>
            <a:endParaRPr lang="en-US" sz="1600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list1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[]{1, 2, 3, 4, 5, 6};</a:t>
            </a:r>
            <a:endParaRPr lang="en-US" sz="1800" dirty="0">
              <a:latin typeface="Courier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list2 = reverse(list1);</a:t>
            </a:r>
            <a:endParaRPr lang="en-US" sz="1800" dirty="0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3535363" y="4887913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39163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3611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5100" name="Line 12"/>
          <p:cNvSpPr>
            <a:spLocks noChangeShapeType="1"/>
          </p:cNvSpPr>
          <p:nvPr/>
        </p:nvSpPr>
        <p:spPr bwMode="auto">
          <a:xfrm>
            <a:off x="430371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1" name="Line 13"/>
          <p:cNvSpPr>
            <a:spLocks noChangeShapeType="1"/>
          </p:cNvSpPr>
          <p:nvPr/>
        </p:nvSpPr>
        <p:spPr bwMode="auto">
          <a:xfrm>
            <a:off x="472598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>
            <a:off x="5148263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5646738" y="48879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399573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437991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5106" name="Rectangle 18"/>
          <p:cNvSpPr>
            <a:spLocks noChangeArrowheads="1"/>
          </p:cNvSpPr>
          <p:nvPr/>
        </p:nvSpPr>
        <p:spPr bwMode="auto">
          <a:xfrm>
            <a:off x="4802188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5262563" y="4965700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5724525" y="4965700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3535363" y="5810250"/>
            <a:ext cx="25352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39163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3611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5112" name="Line 24"/>
          <p:cNvSpPr>
            <a:spLocks noChangeShapeType="1"/>
          </p:cNvSpPr>
          <p:nvPr/>
        </p:nvSpPr>
        <p:spPr bwMode="auto">
          <a:xfrm>
            <a:off x="430371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>
            <a:off x="472598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5148263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5" name="Line 27"/>
          <p:cNvSpPr>
            <a:spLocks noChangeShapeType="1"/>
          </p:cNvSpPr>
          <p:nvPr/>
        </p:nvSpPr>
        <p:spPr bwMode="auto">
          <a:xfrm>
            <a:off x="5646738" y="5810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6" name="Rectangle 28"/>
          <p:cNvSpPr>
            <a:spLocks noChangeArrowheads="1"/>
          </p:cNvSpPr>
          <p:nvPr/>
        </p:nvSpPr>
        <p:spPr bwMode="auto">
          <a:xfrm>
            <a:off x="399573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345117" name="Rectangle 29"/>
          <p:cNvSpPr>
            <a:spLocks noChangeArrowheads="1"/>
          </p:cNvSpPr>
          <p:nvPr/>
        </p:nvSpPr>
        <p:spPr bwMode="auto">
          <a:xfrm>
            <a:off x="437991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4802188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5262563" y="5888038"/>
            <a:ext cx="230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45120" name="Rectangle 32"/>
          <p:cNvSpPr>
            <a:spLocks noChangeArrowheads="1"/>
          </p:cNvSpPr>
          <p:nvPr/>
        </p:nvSpPr>
        <p:spPr bwMode="auto">
          <a:xfrm>
            <a:off x="5724525" y="5888038"/>
            <a:ext cx="2301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345121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= 3 and j = 2 </a:t>
            </a:r>
          </a:p>
          <a:p>
            <a:pPr algn="ctr"/>
            <a:r>
              <a:rPr lang="en-US" sz="1800"/>
              <a:t>Assign list[i] to result[j]</a:t>
            </a:r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23" name="Line 35"/>
          <p:cNvSpPr>
            <a:spLocks noChangeShapeType="1"/>
          </p:cNvSpPr>
          <p:nvPr/>
        </p:nvSpPr>
        <p:spPr bwMode="auto">
          <a:xfrm flipH="1">
            <a:off x="4572000" y="5272088"/>
            <a:ext cx="3460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Array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828800"/>
            <a:ext cx="8351837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can accept arrays via parameters</a:t>
            </a:r>
          </a:p>
          <a:p>
            <a:r>
              <a:rPr lang="en-US" dirty="0"/>
              <a:t>Use square brackets [ ] in the </a:t>
            </a:r>
            <a:r>
              <a:rPr lang="en-US" dirty="0" smtClean="0"/>
              <a:t>parameter </a:t>
            </a:r>
            <a:r>
              <a:rPr lang="en-US" dirty="0"/>
              <a:t>declaration: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public 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static double sum </a:t>
            </a: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(double 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[] array</a:t>
            </a: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	for 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=0; 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&lt; 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array.length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; 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++)</a:t>
            </a:r>
            <a:b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  . . . </a:t>
            </a:r>
            <a:endParaRPr lang="en-US" sz="24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}</a:t>
            </a:r>
            <a:endParaRPr lang="en-US" sz="2400" b="1" dirty="0">
              <a:solidFill>
                <a:srgbClr val="CC3399"/>
              </a:solidFill>
              <a:latin typeface="Courier New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works for </a:t>
            </a:r>
            <a:r>
              <a:rPr lang="en-US" sz="2800" u="sng" dirty="0"/>
              <a:t>any size</a:t>
            </a:r>
            <a:r>
              <a:rPr lang="en-US" sz="2800" dirty="0"/>
              <a:t> array</a:t>
            </a:r>
          </a:p>
          <a:p>
            <a:pPr lvl="1"/>
            <a:r>
              <a:rPr lang="en-US" sz="2400" dirty="0"/>
              <a:t>use the   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.length </a:t>
            </a:r>
            <a:r>
              <a:rPr lang="en-US" sz="2400" dirty="0"/>
              <a:t>attribute of an array </a:t>
            </a:r>
            <a:br>
              <a:rPr lang="en-US" sz="2400" dirty="0"/>
            </a:br>
            <a:r>
              <a:rPr lang="en-US" sz="2400" dirty="0"/>
              <a:t>to control the for loop</a:t>
            </a:r>
          </a:p>
        </p:txBody>
      </p:sp>
      <p:sp>
        <p:nvSpPr>
          <p:cNvPr id="5" name="Oval 4"/>
          <p:cNvSpPr/>
          <p:nvPr/>
        </p:nvSpPr>
        <p:spPr>
          <a:xfrm>
            <a:off x="4267200" y="3657600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Java arrays are objects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must be accessed via handles</a:t>
            </a:r>
          </a:p>
          <a:p>
            <a:r>
              <a:rPr lang="en-US" sz="2800" dirty="0"/>
              <a:t>Defining an array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Type [] name</a:t>
            </a:r>
          </a:p>
          <a:p>
            <a:r>
              <a:rPr lang="en-US" sz="2800" dirty="0"/>
              <a:t>Where: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specifies the kind of values the array stores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 brackets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[ ]</a:t>
            </a:r>
            <a:r>
              <a:rPr lang="en-US" sz="2400" dirty="0">
                <a:solidFill>
                  <a:schemeClr val="tx1"/>
                </a:solidFill>
              </a:rPr>
              <a:t> indicate this is an array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the handle to access the </a:t>
            </a:r>
            <a:r>
              <a:rPr lang="en-US" sz="2400" dirty="0" smtClean="0">
                <a:solidFill>
                  <a:schemeClr val="tx1"/>
                </a:solidFill>
              </a:rPr>
              <a:t>array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This declares the handle only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Initialized to null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Stores an address when arrays are created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The Assignment Operation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Java provides a few operations to use with arrays, including assignment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Consider:</a:t>
            </a:r>
            <a:br>
              <a:rPr lang="en-US" sz="2800" dirty="0"/>
            </a:br>
            <a:r>
              <a:rPr lang="en-US" sz="2800" b="1" dirty="0" err="1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 []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a 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= {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1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2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3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4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};</a:t>
            </a:r>
            <a:b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sz="2800" b="1" dirty="0" err="1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 []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b;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/>
            </a:r>
            <a:b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b 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=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a;</a:t>
            </a:r>
            <a:endParaRPr lang="en-US" sz="2800" b="1" dirty="0">
              <a:solidFill>
                <a:srgbClr val="CC33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Recall that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a </a:t>
            </a:r>
            <a:r>
              <a:rPr lang="en-US" sz="2800" dirty="0"/>
              <a:t>and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b</a:t>
            </a:r>
            <a:r>
              <a:rPr lang="en-US" sz="2800" dirty="0" smtClean="0"/>
              <a:t> </a:t>
            </a:r>
            <a:r>
              <a:rPr lang="en-US" sz="2800" dirty="0"/>
              <a:t>are handles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contains an address of where the numbers are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b</a:t>
            </a:r>
            <a:r>
              <a:rPr lang="en-US" sz="2400" dirty="0" smtClean="0"/>
              <a:t> </a:t>
            </a:r>
            <a:r>
              <a:rPr lang="en-US" sz="2400" dirty="0"/>
              <a:t>now contains that same address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b</a:t>
            </a:r>
            <a:r>
              <a:rPr lang="en-US" sz="2400" dirty="0" smtClean="0"/>
              <a:t> </a:t>
            </a:r>
            <a:r>
              <a:rPr lang="en-US" sz="2400" dirty="0"/>
              <a:t>does </a:t>
            </a:r>
            <a:r>
              <a:rPr lang="en-US" sz="2400" u="sng" dirty="0"/>
              <a:t>not</a:t>
            </a:r>
            <a:r>
              <a:rPr lang="en-US" sz="2400" dirty="0"/>
              <a:t> have a </a:t>
            </a:r>
            <a:r>
              <a:rPr lang="en-US" sz="2400" u="sng" dirty="0"/>
              <a:t>copy</a:t>
            </a:r>
            <a:r>
              <a:rPr lang="en-US" sz="2400" dirty="0"/>
              <a:t> of </a:t>
            </a: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a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Array Cloning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dirty="0"/>
              <a:t>To actually create another array with its own values, Java provides the 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.clone() </a:t>
            </a:r>
            <a:r>
              <a:rPr lang="en-US" dirty="0"/>
              <a:t>method</a:t>
            </a:r>
          </a:p>
          <a:p>
            <a:pPr lvl="1">
              <a:buFont typeface="Monotype Sorts" pitchFamily="2" charset="2"/>
              <a:buNone/>
            </a:pPr>
            <a:r>
              <a:rPr lang="en-US" sz="2600" b="1" dirty="0" err="1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 [] </a:t>
            </a:r>
            <a:r>
              <a:rPr lang="en-US" sz="2600" b="1" dirty="0" smtClean="0">
                <a:solidFill>
                  <a:srgbClr val="CC3399"/>
                </a:solidFill>
                <a:latin typeface="Courier New" pitchFamily="49" charset="0"/>
              </a:rPr>
              <a:t>a 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= { </a:t>
            </a:r>
            <a:r>
              <a:rPr lang="en-US" sz="2600" b="1" dirty="0" smtClean="0">
                <a:solidFill>
                  <a:srgbClr val="CC3399"/>
                </a:solidFill>
                <a:latin typeface="Courier New" pitchFamily="49" charset="0"/>
              </a:rPr>
              <a:t>1, 2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, </a:t>
            </a:r>
            <a:r>
              <a:rPr lang="en-US" sz="2600" b="1" dirty="0" smtClean="0">
                <a:solidFill>
                  <a:srgbClr val="CC3399"/>
                </a:solidFill>
                <a:latin typeface="Courier New" pitchFamily="49" charset="0"/>
              </a:rPr>
              <a:t>3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, </a:t>
            </a:r>
            <a:r>
              <a:rPr lang="en-US" sz="2600" b="1" dirty="0" smtClean="0">
                <a:solidFill>
                  <a:srgbClr val="CC3399"/>
                </a:solidFill>
                <a:latin typeface="Courier New" pitchFamily="49" charset="0"/>
              </a:rPr>
              <a:t>4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};</a:t>
            </a:r>
          </a:p>
          <a:p>
            <a:pPr lvl="1">
              <a:buFont typeface="Monotype Sorts" pitchFamily="2" charset="2"/>
              <a:buNone/>
            </a:pPr>
            <a:r>
              <a:rPr lang="en-US" sz="2600" b="1" dirty="0" err="1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 [] </a:t>
            </a:r>
            <a:r>
              <a:rPr lang="en-US" sz="2600" b="1" dirty="0" smtClean="0">
                <a:solidFill>
                  <a:srgbClr val="CC3399"/>
                </a:solidFill>
                <a:latin typeface="Courier New" pitchFamily="49" charset="0"/>
              </a:rPr>
              <a:t>b;</a:t>
            </a:r>
            <a:endParaRPr lang="en-US" sz="2600" b="1" dirty="0">
              <a:solidFill>
                <a:srgbClr val="CC3399"/>
              </a:solidFill>
              <a:latin typeface="Courier New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sz="2600" b="1" dirty="0" smtClean="0">
                <a:solidFill>
                  <a:srgbClr val="CC3399"/>
                </a:solidFill>
                <a:latin typeface="Courier New" pitchFamily="49" charset="0"/>
              </a:rPr>
              <a:t>b 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= </a:t>
            </a:r>
            <a:r>
              <a:rPr lang="en-US" sz="2600" b="1" dirty="0" err="1" smtClean="0">
                <a:solidFill>
                  <a:srgbClr val="CC3399"/>
                </a:solidFill>
                <a:latin typeface="Courier New" pitchFamily="49" charset="0"/>
              </a:rPr>
              <a:t>a.clone</a:t>
            </a:r>
            <a:r>
              <a:rPr lang="en-US" sz="2600" b="1" dirty="0">
                <a:solidFill>
                  <a:srgbClr val="CC3399"/>
                </a:solidFill>
                <a:latin typeface="Courier New" pitchFamily="49" charset="0"/>
              </a:rPr>
              <a:t>();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Now </a:t>
            </a:r>
            <a:r>
              <a:rPr lang="en-US" dirty="0"/>
              <a:t>there </a:t>
            </a:r>
            <a:r>
              <a:rPr lang="en-US" u="sng" dirty="0"/>
              <a:t>are</a:t>
            </a:r>
            <a:r>
              <a:rPr lang="en-US" dirty="0"/>
              <a:t> two separate lists of numbers, one with handle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/>
              <a:t>the other with handle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b</a:t>
            </a:r>
            <a:endParaRPr lang="en-US" sz="2800" b="1" dirty="0">
              <a:solidFill>
                <a:srgbClr val="CC3399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Copying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System </a:t>
            </a:r>
            <a:r>
              <a:rPr lang="en-US" dirty="0" smtClean="0"/>
              <a:t>class has an </a:t>
            </a:r>
            <a:r>
              <a:rPr lang="en-US" dirty="0" err="1" smtClean="0"/>
              <a:t>arraycopy</a:t>
            </a:r>
            <a:r>
              <a:rPr lang="en-US" dirty="0" smtClean="0"/>
              <a:t> method that you can use to efficiently copy data from one array into another: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static void </a:t>
            </a:r>
            <a:r>
              <a:rPr lang="en-US" dirty="0" err="1" smtClean="0">
                <a:solidFill>
                  <a:srgbClr val="FF0000"/>
                </a:solidFill>
              </a:rPr>
              <a:t>arraycopy</a:t>
            </a:r>
            <a:r>
              <a:rPr lang="en-US" dirty="0" smtClean="0">
                <a:solidFill>
                  <a:srgbClr val="FF0000"/>
                </a:solidFill>
              </a:rPr>
              <a:t>(Object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srcPos</a:t>
            </a:r>
            <a:r>
              <a:rPr lang="en-US" dirty="0" smtClean="0">
                <a:solidFill>
                  <a:srgbClr val="FF0000"/>
                </a:solidFill>
              </a:rPr>
              <a:t>, Object </a:t>
            </a:r>
            <a:r>
              <a:rPr lang="en-US" dirty="0" err="1" smtClean="0">
                <a:solidFill>
                  <a:srgbClr val="FF0000"/>
                </a:solidFill>
              </a:rPr>
              <a:t>dest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destPos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length)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two Object arguments specify the array to </a:t>
            </a:r>
            <a:r>
              <a:rPr lang="en-US" u="sng" dirty="0" smtClean="0">
                <a:solidFill>
                  <a:srgbClr val="FF0000"/>
                </a:solidFill>
              </a:rPr>
              <a:t>copy </a:t>
            </a:r>
            <a:r>
              <a:rPr lang="en-US" i="1" u="sng" dirty="0" smtClean="0">
                <a:solidFill>
                  <a:srgbClr val="FF0000"/>
                </a:solidFill>
              </a:rPr>
              <a:t>from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 array to </a:t>
            </a:r>
            <a:r>
              <a:rPr lang="en-US" u="sng" dirty="0" smtClean="0">
                <a:solidFill>
                  <a:srgbClr val="FF0000"/>
                </a:solidFill>
              </a:rPr>
              <a:t>copy </a:t>
            </a:r>
            <a:r>
              <a:rPr lang="en-US" i="1" u="sng" dirty="0" smtClean="0">
                <a:solidFill>
                  <a:srgbClr val="FF0000"/>
                </a:solidFill>
              </a:rPr>
              <a:t>to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three </a:t>
            </a:r>
            <a:r>
              <a:rPr lang="en-US" dirty="0" err="1" smtClean="0"/>
              <a:t>int</a:t>
            </a:r>
            <a:r>
              <a:rPr lang="en-US" dirty="0" smtClean="0"/>
              <a:t> arguments specify the starting position in the source array, the starting position in the destination array, and the number of array elements to copy.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Array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following program, declares an array of char elements, spelling the word "decaffeinated". It uses </a:t>
            </a:r>
            <a:r>
              <a:rPr lang="en-US" u="sng" dirty="0" err="1" smtClean="0">
                <a:solidFill>
                  <a:srgbClr val="FF0000"/>
                </a:solidFill>
              </a:rPr>
              <a:t>arraycopy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copy a subsequence of array components into a second array: 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ArrayCopyDemo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char[] </a:t>
            </a:r>
            <a:r>
              <a:rPr lang="en-US" dirty="0" err="1" smtClean="0"/>
              <a:t>copyFrom</a:t>
            </a:r>
            <a:r>
              <a:rPr lang="en-US" dirty="0" smtClean="0"/>
              <a:t> = { 'd', 'e', 'c', 'a', 'f', 'f', 'e', '</a:t>
            </a:r>
            <a:r>
              <a:rPr lang="en-US" dirty="0" err="1" smtClean="0"/>
              <a:t>i</a:t>
            </a:r>
            <a:r>
              <a:rPr lang="en-US" dirty="0" smtClean="0"/>
              <a:t>', 'n', 'a', 't', 'e', 'd' }; </a:t>
            </a:r>
          </a:p>
          <a:p>
            <a:pPr>
              <a:buNone/>
            </a:pPr>
            <a:r>
              <a:rPr lang="en-US" dirty="0" smtClean="0"/>
              <a:t>	char[] </a:t>
            </a:r>
            <a:r>
              <a:rPr lang="en-US" dirty="0" err="1" smtClean="0"/>
              <a:t>copyTo</a:t>
            </a:r>
            <a:r>
              <a:rPr lang="en-US" dirty="0" smtClean="0"/>
              <a:t> = new char[7];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copyFrom</a:t>
            </a:r>
            <a:r>
              <a:rPr lang="en-US" dirty="0" smtClean="0"/>
              <a:t>, 2, </a:t>
            </a:r>
            <a:r>
              <a:rPr lang="en-US" dirty="0" err="1" smtClean="0"/>
              <a:t>copyTo</a:t>
            </a:r>
            <a:r>
              <a:rPr lang="en-US" dirty="0" smtClean="0"/>
              <a:t>, 0, 7);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(new String(</a:t>
            </a:r>
            <a:r>
              <a:rPr lang="en-US" dirty="0" err="1" smtClean="0"/>
              <a:t>copyTo</a:t>
            </a: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endParaRPr lang="en-US" dirty="0"/>
          </a:p>
          <a:p>
            <a:pPr lvl="2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The output from this program is: </a:t>
            </a:r>
          </a:p>
          <a:p>
            <a:pPr lvl="2">
              <a:buNone/>
            </a:pPr>
            <a:r>
              <a:rPr lang="en-US" sz="3400" dirty="0" err="1" smtClean="0">
                <a:solidFill>
                  <a:srgbClr val="FF0000"/>
                </a:solidFill>
              </a:rPr>
              <a:t>caffein</a:t>
            </a:r>
            <a:endParaRPr 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Array Equality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sz="2800" dirty="0"/>
              <a:t>Java has an 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equals() </a:t>
            </a:r>
            <a:r>
              <a:rPr lang="en-US" sz="2800" dirty="0"/>
              <a:t>method for classes</a:t>
            </a:r>
            <a:br>
              <a:rPr lang="en-US" sz="2800" dirty="0"/>
            </a:b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if (a1.equals(a2)) …</a:t>
            </a:r>
          </a:p>
          <a:p>
            <a:r>
              <a:rPr lang="en-US" sz="2800" dirty="0"/>
              <a:t>If 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a1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a2 </a:t>
            </a:r>
            <a:r>
              <a:rPr lang="en-US" sz="2800" dirty="0"/>
              <a:t>are arrays, the 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equals()</a:t>
            </a:r>
            <a:r>
              <a:rPr lang="en-US" sz="2800" dirty="0"/>
              <a:t> method just looks at the addresses the handles point to</a:t>
            </a:r>
          </a:p>
          <a:p>
            <a:r>
              <a:rPr lang="en-US" sz="2800" dirty="0"/>
              <a:t>They could be pointing to different addresses but the </a:t>
            </a:r>
            <a:r>
              <a:rPr lang="en-US" sz="2800" u="sng" dirty="0"/>
              <a:t>contents</a:t>
            </a:r>
            <a:r>
              <a:rPr lang="en-US" sz="2800" dirty="0"/>
              <a:t> of the array still be equal</a:t>
            </a:r>
          </a:p>
          <a:p>
            <a:pPr lvl="1"/>
            <a:r>
              <a:rPr lang="en-US" sz="2400" dirty="0"/>
              <a:t>It is the </a:t>
            </a:r>
            <a:r>
              <a:rPr lang="en-US" sz="2400" u="sng" dirty="0"/>
              <a:t>contents</a:t>
            </a:r>
            <a:r>
              <a:rPr lang="en-US" sz="2400" dirty="0"/>
              <a:t> that we really wish to compare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Array Equality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970837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must write our own method to compare the arrays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they both must have the same length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then use a 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for( ) </a:t>
            </a:r>
            <a:r>
              <a:rPr lang="en-US" sz="2400" dirty="0"/>
              <a:t>loop to compare element by element for equality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if (list1.length==list2.length)</a:t>
            </a:r>
            <a:b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{ for (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= 0; 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&lt; list1.length; </a:t>
            </a:r>
            <a:r>
              <a:rPr lang="en-US" sz="24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++)</a:t>
            </a:r>
            <a:b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  </a:t>
            </a:r>
            <a:r>
              <a:rPr lang="en-US" sz="2400" b="1" dirty="0">
                <a:latin typeface="Courier New" pitchFamily="49" charset="0"/>
              </a:rPr>
              <a:t>if (list1[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 != list2[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return false;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/>
            </a:r>
            <a:b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return 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true; </a:t>
            </a:r>
            <a:endParaRPr lang="en-US" sz="24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CC3399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/>
            </a:r>
            <a:b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3399"/>
                </a:solidFill>
                <a:latin typeface="Courier New" pitchFamily="49" charset="0"/>
              </a:rPr>
              <a:t>    return false; 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FAFE6-1E3B-4D67-B85C-4F3EC45B3D25}" type="slidenum">
              <a:rPr lang="en-US"/>
              <a:pPr/>
              <a:t>36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838200"/>
          </a:xfrm>
        </p:spPr>
        <p:txBody>
          <a:bodyPr/>
          <a:lstStyle/>
          <a:p>
            <a:r>
              <a:rPr lang="en-US" dirty="0"/>
              <a:t>Searching Arrays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2816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3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20000" cy="4724400"/>
          </a:xfrm>
          <a:noFill/>
          <a:ln/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</a:pPr>
            <a:r>
              <a:rPr lang="en-US" sz="2800" dirty="0"/>
              <a:t>Searching is the process of looking for a specific element in an </a:t>
            </a:r>
            <a:r>
              <a:rPr lang="en-US" sz="2800" dirty="0" smtClean="0"/>
              <a:t>array</a:t>
            </a:r>
          </a:p>
          <a:p>
            <a:pPr marL="514350" indent="-514350">
              <a:lnSpc>
                <a:spcPct val="90000"/>
              </a:lnSpc>
            </a:pPr>
            <a:r>
              <a:rPr lang="en-US" sz="2800" dirty="0" smtClean="0"/>
              <a:t>for </a:t>
            </a:r>
            <a:r>
              <a:rPr lang="en-US" sz="2800" dirty="0"/>
              <a:t>example, discovering whether a certain score is included in a list of scores. </a:t>
            </a:r>
            <a:endParaRPr lang="en-US" sz="2800" dirty="0" smtClean="0"/>
          </a:p>
          <a:p>
            <a:pPr marL="514350" indent="-514350">
              <a:lnSpc>
                <a:spcPct val="90000"/>
              </a:lnSpc>
            </a:pPr>
            <a:r>
              <a:rPr lang="en-US" sz="2800" dirty="0" smtClean="0"/>
              <a:t>Searching </a:t>
            </a:r>
            <a:r>
              <a:rPr lang="en-US" sz="2800" dirty="0"/>
              <a:t>is a common task in computer programming. </a:t>
            </a:r>
            <a:endParaRPr lang="en-US" sz="2800" dirty="0" smtClean="0"/>
          </a:p>
          <a:p>
            <a:pPr marL="514350" indent="-514350">
              <a:lnSpc>
                <a:spcPct val="90000"/>
              </a:lnSpc>
            </a:pPr>
            <a:r>
              <a:rPr lang="en-US" sz="2800" dirty="0" smtClean="0"/>
              <a:t>There </a:t>
            </a:r>
            <a:r>
              <a:rPr lang="en-US" sz="2800" dirty="0"/>
              <a:t>are many algorithms and data structures devoted to searching. In this section, two commonly used approaches are </a:t>
            </a:r>
            <a:r>
              <a:rPr lang="en-US" sz="2800" dirty="0" smtClean="0"/>
              <a:t>discussed:</a:t>
            </a:r>
          </a:p>
          <a:p>
            <a:pPr marL="806958" lvl="1" indent="-514350">
              <a:lnSpc>
                <a:spcPct val="90000"/>
              </a:lnSpc>
            </a:pPr>
            <a:r>
              <a:rPr lang="en-US" sz="2600" i="1" dirty="0" smtClean="0">
                <a:solidFill>
                  <a:srgbClr val="FF0000"/>
                </a:solidFill>
              </a:rPr>
              <a:t>linear </a:t>
            </a:r>
            <a:r>
              <a:rPr lang="en-US" sz="2600" i="1" dirty="0">
                <a:solidFill>
                  <a:srgbClr val="FF0000"/>
                </a:solidFill>
              </a:rPr>
              <a:t>search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806958" lvl="1" indent="-514350">
              <a:lnSpc>
                <a:spcPct val="90000"/>
              </a:lnSpc>
            </a:pPr>
            <a:r>
              <a:rPr lang="en-US" sz="2600" i="1" dirty="0" smtClean="0">
                <a:solidFill>
                  <a:srgbClr val="FF0000"/>
                </a:solidFill>
              </a:rPr>
              <a:t>binary </a:t>
            </a:r>
            <a:r>
              <a:rPr lang="en-US" sz="2600" i="1" dirty="0">
                <a:solidFill>
                  <a:srgbClr val="FF0000"/>
                </a:solidFill>
              </a:rPr>
              <a:t>search</a:t>
            </a:r>
            <a:r>
              <a:rPr lang="en-US" sz="2600" dirty="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FAFE6-1E3B-4D67-B85C-4F3EC45B3D25}" type="slidenum">
              <a:rPr lang="en-US"/>
              <a:pPr/>
              <a:t>37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10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Searching </a:t>
            </a:r>
            <a:r>
              <a:rPr lang="en-US" dirty="0" smtClean="0"/>
              <a:t>Arrays – Linear (sequential) Search</a:t>
            </a:r>
            <a:endParaRPr lang="en-US" u="sng" dirty="0"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2816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533400" y="1981200"/>
          <a:ext cx="8001000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Picture" r:id="rId4" imgW="4797552" imgH="1225296" progId="Word.Picture.8">
                  <p:embed/>
                </p:oleObj>
              </mc:Choice>
              <mc:Fallback>
                <p:oleObj name="Picture" r:id="rId4" imgW="4797552" imgH="1225296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8001000" cy="2379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33F66-6A84-4AA4-AFDA-4B8C370E3E40}" type="slidenum">
              <a:rPr lang="en-US"/>
              <a:pPr/>
              <a:t>38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838200"/>
          </a:xfrm>
        </p:spPr>
        <p:txBody>
          <a:bodyPr/>
          <a:lstStyle/>
          <a:p>
            <a:r>
              <a:rPr lang="en-US" dirty="0"/>
              <a:t>Linear Search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648200"/>
          </a:xfrm>
        </p:spPr>
        <p:txBody>
          <a:bodyPr/>
          <a:lstStyle/>
          <a:p>
            <a:pPr marL="514350" indent="-514350"/>
            <a:r>
              <a:rPr lang="en-US" dirty="0">
                <a:cs typeface="Times New Roman" pitchFamily="18" charset="0"/>
              </a:rPr>
              <a:t>The linear search approach compares the key element, </a:t>
            </a:r>
            <a:r>
              <a:rPr lang="en-US" u="sng" dirty="0">
                <a:solidFill>
                  <a:srgbClr val="FF0000"/>
                </a:solidFill>
                <a:cs typeface="Times New Roman" pitchFamily="18" charset="0"/>
              </a:rPr>
              <a:t>key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i="1" dirty="0">
                <a:cs typeface="Times New Roman" pitchFamily="18" charset="0"/>
              </a:rPr>
              <a:t>sequentially</a:t>
            </a:r>
            <a:r>
              <a:rPr lang="en-US" dirty="0">
                <a:cs typeface="Times New Roman" pitchFamily="18" charset="0"/>
              </a:rPr>
              <a:t> with each element in the array </a:t>
            </a:r>
            <a:r>
              <a:rPr lang="en-US" u="sng" dirty="0">
                <a:cs typeface="Times New Roman" pitchFamily="18" charset="0"/>
              </a:rPr>
              <a:t>list</a:t>
            </a:r>
            <a:r>
              <a:rPr lang="en-US" dirty="0">
                <a:cs typeface="Times New Roman" pitchFamily="18" charset="0"/>
              </a:rPr>
              <a:t>. </a:t>
            </a:r>
            <a:endParaRPr lang="en-US" dirty="0" smtClean="0">
              <a:cs typeface="Times New Roman" pitchFamily="18" charset="0"/>
            </a:endParaRPr>
          </a:p>
          <a:p>
            <a:pPr marL="514350" indent="-514350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method continues to do so until the key matches an element in the list or the list is exhausted without a match being found. </a:t>
            </a:r>
            <a:endParaRPr lang="en-US" dirty="0" smtClean="0">
              <a:cs typeface="Times New Roman" pitchFamily="18" charset="0"/>
            </a:endParaRPr>
          </a:p>
          <a:p>
            <a:pPr marL="514350" indent="-514350"/>
            <a:r>
              <a:rPr lang="en-US" dirty="0" smtClean="0">
                <a:cs typeface="Times New Roman" pitchFamily="18" charset="0"/>
              </a:rPr>
              <a:t>If </a:t>
            </a:r>
            <a:r>
              <a:rPr lang="en-US" dirty="0">
                <a:cs typeface="Times New Roman" pitchFamily="18" charset="0"/>
              </a:rPr>
              <a:t>a match is made, the linear search returns the index of the element in the array that matches the key. If no match is found, the search returns </a:t>
            </a:r>
            <a:r>
              <a:rPr lang="en-US" u="sng" dirty="0">
                <a:cs typeface="Times New Roman" pitchFamily="18" charset="0"/>
              </a:rPr>
              <a:t>-1</a:t>
            </a:r>
            <a:r>
              <a:rPr lang="en-US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29882-EB38-4D75-B20E-14CCE2F7C778}" type="slidenum">
              <a:rPr lang="en-US"/>
              <a:pPr/>
              <a:t>39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8600" y="533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Linear </a:t>
            </a:r>
            <a:r>
              <a:rPr lang="en-US" sz="4000" dirty="0" smtClean="0"/>
              <a:t>Search</a:t>
            </a:r>
            <a:endParaRPr lang="en-US" sz="4000" dirty="0"/>
          </a:p>
        </p:txBody>
      </p:sp>
      <p:graphicFrame>
        <p:nvGraphicFramePr>
          <p:cNvPr id="385027" name="Group 3"/>
          <p:cNvGraphicFramePr>
            <a:graphicFrameLocks noGrp="1"/>
          </p:cNvGraphicFramePr>
          <p:nvPr/>
        </p:nvGraphicFramePr>
        <p:xfrm>
          <a:off x="1884363" y="1662113"/>
          <a:ext cx="4267200" cy="5181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1884363" y="240823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5067" name="Group 43"/>
          <p:cNvGraphicFramePr>
            <a:graphicFrameLocks noGrp="1"/>
          </p:cNvGraphicFramePr>
          <p:nvPr/>
        </p:nvGraphicFramePr>
        <p:xfrm>
          <a:off x="1884363" y="317023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5087" name="Group 63"/>
          <p:cNvGraphicFramePr>
            <a:graphicFrameLocks noGrp="1"/>
          </p:cNvGraphicFramePr>
          <p:nvPr/>
        </p:nvGraphicFramePr>
        <p:xfrm>
          <a:off x="1884363" y="484663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5107" name="Group 83"/>
          <p:cNvGraphicFramePr>
            <a:graphicFrameLocks noGrp="1"/>
          </p:cNvGraphicFramePr>
          <p:nvPr/>
        </p:nvGraphicFramePr>
        <p:xfrm>
          <a:off x="1884363" y="568483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5127" name="Group 103"/>
          <p:cNvGraphicFramePr>
            <a:graphicFrameLocks noGrp="1"/>
          </p:cNvGraphicFramePr>
          <p:nvPr/>
        </p:nvGraphicFramePr>
        <p:xfrm>
          <a:off x="1884363" y="400843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147" name="Rectangle 123"/>
          <p:cNvSpPr>
            <a:spLocks noChangeArrowheads="1"/>
          </p:cNvSpPr>
          <p:nvPr/>
        </p:nvSpPr>
        <p:spPr bwMode="auto">
          <a:xfrm>
            <a:off x="817563" y="1646238"/>
            <a:ext cx="533400" cy="53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3</a:t>
            </a:r>
          </a:p>
        </p:txBody>
      </p:sp>
      <p:sp>
        <p:nvSpPr>
          <p:cNvPr id="385148" name="Rectangle 124"/>
          <p:cNvSpPr>
            <a:spLocks noChangeArrowheads="1"/>
          </p:cNvSpPr>
          <p:nvPr/>
        </p:nvSpPr>
        <p:spPr bwMode="auto">
          <a:xfrm>
            <a:off x="817563" y="2408238"/>
            <a:ext cx="533400" cy="53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3</a:t>
            </a:r>
          </a:p>
        </p:txBody>
      </p:sp>
      <p:sp>
        <p:nvSpPr>
          <p:cNvPr id="385149" name="Rectangle 125"/>
          <p:cNvSpPr>
            <a:spLocks noChangeArrowheads="1"/>
          </p:cNvSpPr>
          <p:nvPr/>
        </p:nvSpPr>
        <p:spPr bwMode="auto">
          <a:xfrm>
            <a:off x="817563" y="3170238"/>
            <a:ext cx="533400" cy="53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3</a:t>
            </a:r>
          </a:p>
        </p:txBody>
      </p:sp>
      <p:sp>
        <p:nvSpPr>
          <p:cNvPr id="385150" name="Rectangle 126"/>
          <p:cNvSpPr>
            <a:spLocks noChangeArrowheads="1"/>
          </p:cNvSpPr>
          <p:nvPr/>
        </p:nvSpPr>
        <p:spPr bwMode="auto">
          <a:xfrm>
            <a:off x="817563" y="4008438"/>
            <a:ext cx="533400" cy="53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3</a:t>
            </a:r>
          </a:p>
        </p:txBody>
      </p:sp>
      <p:sp>
        <p:nvSpPr>
          <p:cNvPr id="385151" name="Rectangle 127"/>
          <p:cNvSpPr>
            <a:spLocks noChangeArrowheads="1"/>
          </p:cNvSpPr>
          <p:nvPr/>
        </p:nvSpPr>
        <p:spPr bwMode="auto">
          <a:xfrm>
            <a:off x="817563" y="4846638"/>
            <a:ext cx="533400" cy="53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3</a:t>
            </a:r>
          </a:p>
        </p:txBody>
      </p:sp>
      <p:sp>
        <p:nvSpPr>
          <p:cNvPr id="385152" name="Rectangle 128"/>
          <p:cNvSpPr>
            <a:spLocks noChangeArrowheads="1"/>
          </p:cNvSpPr>
          <p:nvPr/>
        </p:nvSpPr>
        <p:spPr bwMode="auto">
          <a:xfrm>
            <a:off x="817563" y="5684838"/>
            <a:ext cx="5334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3</a:t>
            </a:r>
          </a:p>
        </p:txBody>
      </p:sp>
      <p:sp>
        <p:nvSpPr>
          <p:cNvPr id="385155" name="Text Box 131"/>
          <p:cNvSpPr txBox="1">
            <a:spLocks noChangeArrowheads="1"/>
          </p:cNvSpPr>
          <p:nvPr/>
        </p:nvSpPr>
        <p:spPr bwMode="auto">
          <a:xfrm>
            <a:off x="693738" y="1123950"/>
            <a:ext cx="1114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Key</a:t>
            </a:r>
          </a:p>
        </p:txBody>
      </p:sp>
      <p:sp>
        <p:nvSpPr>
          <p:cNvPr id="385156" name="Text Box 132"/>
          <p:cNvSpPr txBox="1">
            <a:spLocks noChangeArrowheads="1"/>
          </p:cNvSpPr>
          <p:nvPr/>
        </p:nvSpPr>
        <p:spPr bwMode="auto">
          <a:xfrm>
            <a:off x="2268538" y="1123950"/>
            <a:ext cx="2227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6096000"/>
            <a:ext cx="73914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 smtClean="0">
                <a:hlinkClick r:id="rId2"/>
              </a:rPr>
              <a:t>http://www.cs.armstrong.edu/liang/animation/LinearSearchAnimation.html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47" grpId="0" animBg="1"/>
      <p:bldP spid="385148" grpId="0" animBg="1"/>
      <p:bldP spid="385149" grpId="0" animBg="1"/>
      <p:bldP spid="385150" grpId="0" animBg="1"/>
      <p:bldP spid="385151" grpId="0" animBg="1"/>
      <p:bldP spid="385152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Definitions Using Array Literals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229600" cy="4325112"/>
          </a:xfrm>
        </p:spPr>
        <p:txBody>
          <a:bodyPr/>
          <a:lstStyle/>
          <a:p>
            <a:r>
              <a:rPr lang="en-US" dirty="0" smtClean="0"/>
              <a:t>Use arrays when </a:t>
            </a:r>
            <a:r>
              <a:rPr lang="en-US" dirty="0"/>
              <a:t>exact size and initial values of an array are </a:t>
            </a:r>
            <a:r>
              <a:rPr lang="en-US" dirty="0" smtClean="0"/>
              <a:t>known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[] </a:t>
            </a: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ABC 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= { 0,0,0,0}</a:t>
            </a:r>
            <a:br>
              <a:rPr lang="en-US" b="1" dirty="0">
                <a:solidFill>
                  <a:srgbClr val="CC3399"/>
                </a:solidFill>
                <a:latin typeface="Courier New" pitchFamily="49" charset="0"/>
              </a:rPr>
            </a:b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		</a:t>
            </a:r>
            <a:endParaRPr lang="en-US" dirty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524000" y="4343400"/>
            <a:ext cx="5410200" cy="990600"/>
            <a:chOff x="1488" y="3504"/>
            <a:chExt cx="3408" cy="62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448" y="384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976" y="384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504" y="384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4032" y="384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1488" y="3504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CC3399"/>
                  </a:solidFill>
                  <a:latin typeface="Courier New" pitchFamily="49" charset="0"/>
                </a:rPr>
                <a:t>ABC</a:t>
              </a:r>
              <a:endParaRPr lang="en-US" b="1" dirty="0">
                <a:solidFill>
                  <a:srgbClr val="CC3399"/>
                </a:solidFill>
                <a:latin typeface="Courier New" pitchFamily="49" charset="0"/>
              </a:endParaRP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448" y="3504"/>
              <a:ext cx="2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CC3399"/>
                  </a:solidFill>
                  <a:latin typeface="Courier New" pitchFamily="49" charset="0"/>
                </a:rPr>
                <a:t>[0]  [1]  [2]  [3]</a:t>
              </a: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1824" y="398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2592" y="3840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0          0         0         0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52F5DC-37E9-4178-9ABB-D9E30F34E8E7}" type="slidenum">
              <a:rPr lang="en-US"/>
              <a:pPr/>
              <a:t>40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Idea to Solution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2590800"/>
          </a:xfrm>
          <a:solidFill>
            <a:srgbClr val="002060"/>
          </a:solidFill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/** The method for finding a key in the list */</a:t>
            </a:r>
            <a:endParaRPr lang="en-US" sz="20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[] list,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key) {</a:t>
            </a:r>
            <a:endParaRPr lang="en-US" sz="20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en-US" sz="20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(key == list[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sz="20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return -1;</a:t>
            </a:r>
            <a:endParaRPr lang="en-US" sz="2000" b="1" dirty="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0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28600" y="4876800"/>
            <a:ext cx="8534400" cy="16002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int[] list = {1, 4, 4, 2, 5, -3, 6, 2};</a:t>
            </a:r>
            <a:endParaRPr lang="en-US" sz="20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 i = linearSearch(list, 4);  // returns 1</a:t>
            </a:r>
            <a:endParaRPr lang="en-US" sz="20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 j = linearSearch(list, -4); // returns -1</a:t>
            </a:r>
            <a:endParaRPr lang="en-US" sz="2000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 k = linearSearch(list, -3); // returns 5</a:t>
            </a: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04800" y="396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>
                <a:cs typeface="Times New Roman" pitchFamily="18" charset="0"/>
              </a:rPr>
              <a:t>Trace the method</a:t>
            </a: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533400" y="2057400"/>
            <a:ext cx="6629400" cy="1447800"/>
          </a:xfrm>
          <a:prstGeom prst="rect">
            <a:avLst/>
          </a:prstGeom>
          <a:noFill/>
          <a:ln w="57150" cmpd="dbl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B6267-4654-4992-856A-AE7DEF5E6CBA}" type="slidenum">
              <a:rPr lang="en-US"/>
              <a:pPr/>
              <a:t>41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772400" cy="838200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648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For binary search to work, the elements in the array must already be ordered. Without loss of generality, assume that the array is in ascending order. 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marL="292100" lvl="1" indent="165100">
              <a:buFontTx/>
              <a:buNone/>
            </a:pPr>
            <a:r>
              <a:rPr lang="en-US" dirty="0">
                <a:cs typeface="Times New Roman" pitchFamily="18" charset="0"/>
              </a:rPr>
              <a:t>e.g., 2 4 7 10 11 45 50 59 60 66 69 70 </a:t>
            </a:r>
            <a:r>
              <a:rPr lang="en-US" dirty="0" smtClean="0">
                <a:cs typeface="Times New Roman" pitchFamily="18" charset="0"/>
              </a:rPr>
              <a:t>79</a:t>
            </a:r>
          </a:p>
          <a:p>
            <a:pPr marL="292100" lvl="1" indent="165100">
              <a:buFontTx/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The binary search first compares the key with the element in the middle of the array.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629EAC-2C0C-4A86-B510-265B48A4B3D6}" type="slidenum">
              <a:rPr lang="en-US"/>
              <a:pPr/>
              <a:t>42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772400" cy="838200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90775"/>
            <a:ext cx="7924800" cy="4011613"/>
          </a:xfrm>
        </p:spPr>
        <p:txBody>
          <a:bodyPr/>
          <a:lstStyle/>
          <a:p>
            <a:pPr marL="512763" indent="-512763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If the key is less than the middle element, you only need to search the key in the first half of the array.</a:t>
            </a:r>
          </a:p>
          <a:p>
            <a:pPr marL="512763" indent="-512763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If the key is equal to the middle element, the search ends with a match.</a:t>
            </a:r>
          </a:p>
          <a:p>
            <a:pPr marL="512763" indent="-512763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If the key is greater than the middle element, you only need to search the key in the second half of the array.</a:t>
            </a:r>
            <a:endParaRPr lang="en-US" dirty="0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93738" y="1662113"/>
            <a:ext cx="7221537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2763" indent="-5127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n-lt"/>
                <a:cs typeface="Times New Roman" pitchFamily="18" charset="0"/>
              </a:rPr>
              <a:t>Consider the following three cases: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D36CDB-1107-4CCB-AE82-0FBEEA94C792}" type="slidenum">
              <a:rPr lang="en-US"/>
              <a:pPr/>
              <a:t>43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386051" name="Group 3"/>
          <p:cNvGraphicFramePr>
            <a:graphicFrameLocks noGrp="1"/>
          </p:cNvGraphicFramePr>
          <p:nvPr/>
        </p:nvGraphicFramePr>
        <p:xfrm>
          <a:off x="2590800" y="3216275"/>
          <a:ext cx="4267200" cy="51816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071" name="Group 23"/>
          <p:cNvGraphicFramePr>
            <a:graphicFrameLocks noGrp="1"/>
          </p:cNvGraphicFramePr>
          <p:nvPr/>
        </p:nvGraphicFramePr>
        <p:xfrm>
          <a:off x="2590800" y="3962400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091" name="Group 43"/>
          <p:cNvGraphicFramePr>
            <a:graphicFrameLocks noGrp="1"/>
          </p:cNvGraphicFramePr>
          <p:nvPr/>
        </p:nvGraphicFramePr>
        <p:xfrm>
          <a:off x="2590800" y="4724400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6111" name="Rectangle 63"/>
          <p:cNvSpPr>
            <a:spLocks noChangeArrowheads="1"/>
          </p:cNvSpPr>
          <p:nvPr/>
        </p:nvSpPr>
        <p:spPr bwMode="auto">
          <a:xfrm>
            <a:off x="1524000" y="3200400"/>
            <a:ext cx="533400" cy="53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8</a:t>
            </a:r>
          </a:p>
        </p:txBody>
      </p:sp>
      <p:sp>
        <p:nvSpPr>
          <p:cNvPr id="386112" name="Rectangle 64"/>
          <p:cNvSpPr>
            <a:spLocks noChangeArrowheads="1"/>
          </p:cNvSpPr>
          <p:nvPr/>
        </p:nvSpPr>
        <p:spPr bwMode="auto">
          <a:xfrm>
            <a:off x="1524000" y="3962400"/>
            <a:ext cx="533400" cy="533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8</a:t>
            </a:r>
          </a:p>
        </p:txBody>
      </p:sp>
      <p:sp>
        <p:nvSpPr>
          <p:cNvPr id="386113" name="Rectangle 65"/>
          <p:cNvSpPr>
            <a:spLocks noChangeArrowheads="1"/>
          </p:cNvSpPr>
          <p:nvPr/>
        </p:nvSpPr>
        <p:spPr bwMode="auto">
          <a:xfrm>
            <a:off x="1524000" y="4724400"/>
            <a:ext cx="533400" cy="533400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pitchFamily="34" charset="0"/>
              </a:rPr>
              <a:t>8</a:t>
            </a:r>
          </a:p>
        </p:txBody>
      </p:sp>
      <p:sp>
        <p:nvSpPr>
          <p:cNvPr id="386116" name="Text Box 68"/>
          <p:cNvSpPr txBox="1">
            <a:spLocks noChangeArrowheads="1"/>
          </p:cNvSpPr>
          <p:nvPr/>
        </p:nvSpPr>
        <p:spPr bwMode="auto">
          <a:xfrm>
            <a:off x="1422400" y="2354263"/>
            <a:ext cx="1114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Key</a:t>
            </a:r>
          </a:p>
        </p:txBody>
      </p:sp>
      <p:sp>
        <p:nvSpPr>
          <p:cNvPr id="386117" name="Text Box 69"/>
          <p:cNvSpPr txBox="1">
            <a:spLocks noChangeArrowheads="1"/>
          </p:cNvSpPr>
          <p:nvPr/>
        </p:nvSpPr>
        <p:spPr bwMode="auto">
          <a:xfrm>
            <a:off x="2997200" y="2354263"/>
            <a:ext cx="2227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5867400"/>
            <a:ext cx="75438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 smtClean="0">
                <a:hlinkClick r:id="rId2"/>
              </a:rPr>
              <a:t>http://www.cs.armstrong.edu/liang/animation/BinarySearchAnimation.html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11" grpId="0" animBg="1"/>
      <p:bldP spid="386112" grpId="0" animBg="1"/>
      <p:bldP spid="386113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93096-26E5-4573-8006-3C376D4BD408}" type="slidenum">
              <a:rPr lang="en-US"/>
              <a:pPr/>
              <a:t>44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u="sng" dirty="0" err="1">
                <a:solidFill>
                  <a:srgbClr val="FF0000"/>
                </a:solidFill>
                <a:cs typeface="Times New Roman" pitchFamily="18" charset="0"/>
              </a:rPr>
              <a:t>binarySearch</a:t>
            </a:r>
            <a:r>
              <a:rPr lang="en-US" dirty="0">
                <a:cs typeface="Times New Roman" pitchFamily="18" charset="0"/>
              </a:rPr>
              <a:t> method returns the index of the element in the list that matches the search key if it is contained in the list. Otherwise, it returns </a:t>
            </a:r>
          </a:p>
          <a:p>
            <a:pPr marL="0" indent="0"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 smtClean="0">
                <a:cs typeface="Times New Roman" pitchFamily="18" charset="0"/>
              </a:rPr>
              <a:t> 		-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(insertion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point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– 1) 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The insertion point is the point at which the key would be inserted into the list.</a:t>
            </a:r>
            <a:r>
              <a:rPr lang="en-US" sz="4000" dirty="0"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endParaRPr lang="en-US" sz="4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A21D6-3BC2-4B31-A95C-062A3ECAB473}" type="slidenum">
              <a:rPr lang="en-US"/>
              <a:pPr/>
              <a:t>45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Idea to </a:t>
            </a:r>
            <a:r>
              <a:rPr lang="en-US" dirty="0" err="1"/>
              <a:t>Soluton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list,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key)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low = 0;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high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- 1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high &gt;= low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mid = (low + high) / 2;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(key &lt; list[mid])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high = mid - 1;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else if (key == list[mid])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return mid;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else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low = mid + 1;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return -1 - low;</a:t>
            </a:r>
            <a:endParaRPr lang="en-US" sz="2400" b="1" dirty="0">
              <a:latin typeface="Courier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Arrays.binarySearch</a:t>
            </a:r>
            <a:r>
              <a:rPr lang="en-US" dirty="0"/>
              <a:t> Method</a:t>
            </a:r>
            <a:endParaRPr lang="en-US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 smtClean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cs typeface="Courier New" pitchFamily="49" charset="0"/>
              </a:rPr>
              <a:t>Since </a:t>
            </a:r>
            <a:r>
              <a:rPr lang="en-US" sz="2000" dirty="0">
                <a:cs typeface="Courier New" pitchFamily="49" charset="0"/>
              </a:rPr>
              <a:t>binary search is frequently used in programming, Java provides several overloaded </a:t>
            </a:r>
            <a:r>
              <a:rPr lang="en-US" sz="2000" dirty="0" err="1">
                <a:cs typeface="Courier New" pitchFamily="49" charset="0"/>
              </a:rPr>
              <a:t>binarySearch</a:t>
            </a:r>
            <a:r>
              <a:rPr lang="en-US" sz="2000" dirty="0">
                <a:cs typeface="Courier New" pitchFamily="49" charset="0"/>
              </a:rPr>
              <a:t> methods for searching a key in an array of </a:t>
            </a:r>
            <a:r>
              <a:rPr lang="en-US" sz="2000" dirty="0" err="1">
                <a:cs typeface="Courier New" pitchFamily="49" charset="0"/>
              </a:rPr>
              <a:t>int</a:t>
            </a:r>
            <a:r>
              <a:rPr lang="en-US" sz="2000" dirty="0">
                <a:cs typeface="Courier New" pitchFamily="49" charset="0"/>
              </a:rPr>
              <a:t>, double, char, short, long, and float in the </a:t>
            </a:r>
            <a:r>
              <a:rPr lang="en-US" sz="2000" dirty="0" err="1">
                <a:cs typeface="Courier New" pitchFamily="49" charset="0"/>
              </a:rPr>
              <a:t>java.util.Arrays</a:t>
            </a:r>
            <a:r>
              <a:rPr lang="en-US" sz="2000" dirty="0">
                <a:cs typeface="Courier New" pitchFamily="49" charset="0"/>
              </a:rPr>
              <a:t> class. For example, the following code searches the keys in an array of numbers and an array of characters.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[] list = {2, 4, 7, 10, 11, 45, 50, 59, 60, 66, 69, 70, 79};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("Index is " + 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java.util.Arrays.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binarySearch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(list, 11));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 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char[] chars = {'a', 'c', 'g', 'x', 'y', 'z'};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("Index is " + 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java.util.Arrays.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binarySearch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(chars, 't'));</a:t>
            </a:r>
            <a:endParaRPr 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cs typeface="Courier New" pitchFamily="49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For the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binarySearch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 method to work, the array must be pre-sorted in increasing order. 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5486400" y="36576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cs typeface="Courier New" pitchFamily="49" charset="0"/>
              </a:rPr>
              <a:t>Return is 4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5486400" y="46482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cs typeface="Courier New" pitchFamily="49" charset="0"/>
              </a:rPr>
              <a:t>Return is –4 (insertion point is 3, so return is -3-1)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en-US" dirty="0" smtClean="0"/>
              <a:t>If you do not know the size of the dataset you are dealing with, you use </a:t>
            </a:r>
            <a:r>
              <a:rPr lang="en-US" dirty="0" err="1" smtClean="0"/>
              <a:t>ArrayList</a:t>
            </a:r>
            <a:r>
              <a:rPr lang="en-US" dirty="0" smtClean="0"/>
              <a:t> class which </a:t>
            </a:r>
            <a:r>
              <a:rPr lang="en-US" b="1" i="1" u="sng" dirty="0" smtClean="0">
                <a:solidFill>
                  <a:srgbClr val="FF0000"/>
                </a:solidFill>
              </a:rPr>
              <a:t>automatically expands </a:t>
            </a:r>
            <a:r>
              <a:rPr lang="en-US" dirty="0" smtClean="0"/>
              <a:t>as you add more data to it</a:t>
            </a:r>
          </a:p>
          <a:p>
            <a:pPr marL="624078" indent="-514350"/>
            <a:r>
              <a:rPr lang="en-US" dirty="0" smtClean="0"/>
              <a:t>All </a:t>
            </a:r>
            <a:r>
              <a:rPr lang="en-US" dirty="0" err="1" smtClean="0"/>
              <a:t>ArrayList</a:t>
            </a:r>
            <a:r>
              <a:rPr lang="en-US" dirty="0" smtClean="0"/>
              <a:t> elements are objects</a:t>
            </a:r>
          </a:p>
          <a:p>
            <a:pPr marL="624078" indent="-514350"/>
            <a:r>
              <a:rPr lang="en-US" dirty="0" smtClean="0"/>
              <a:t>If you want to store primitive data types in an </a:t>
            </a:r>
            <a:r>
              <a:rPr lang="en-US" dirty="0" err="1" smtClean="0"/>
              <a:t>ArrayList</a:t>
            </a:r>
            <a:r>
              <a:rPr lang="en-US" dirty="0" smtClean="0"/>
              <a:t>, you need to use one of the wrapper classes such as Integer,…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Arrays studied so far have one dimension … length</a:t>
            </a:r>
          </a:p>
          <a:p>
            <a:r>
              <a:rPr lang="en-US"/>
              <a:t>It is also possible to define arrays with </a:t>
            </a:r>
            <a:r>
              <a:rPr lang="en-US" u="sng"/>
              <a:t>more</a:t>
            </a:r>
            <a:r>
              <a:rPr lang="en-US"/>
              <a:t> than one dimension</a:t>
            </a:r>
          </a:p>
          <a:p>
            <a:r>
              <a:rPr lang="en-US"/>
              <a:t>Two dimensional arrays can store values arranged in </a:t>
            </a:r>
            <a:r>
              <a:rPr lang="en-US" u="sng"/>
              <a:t>rows and columns</a:t>
            </a:r>
            <a:endParaRPr lang="en-US"/>
          </a:p>
          <a:p>
            <a:r>
              <a:rPr lang="en-US"/>
              <a:t>Three dimensional arrays can store values arranged in </a:t>
            </a:r>
            <a:r>
              <a:rPr lang="en-US" u="sng"/>
              <a:t>rows</a:t>
            </a:r>
            <a:r>
              <a:rPr lang="en-US"/>
              <a:t>, columns, and </a:t>
            </a:r>
            <a:r>
              <a:rPr lang="en-US" u="sng"/>
              <a:t>ranks</a:t>
            </a:r>
            <a:r>
              <a:rPr lang="en-US"/>
              <a:t> (or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r>
              <a:rPr lang="en-US" dirty="0"/>
              <a:t>Sample Problem: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a trucking business with centers in 6 cities.  The owner requires a computerized mileage chart for the drivers</a:t>
            </a:r>
          </a:p>
          <a:p>
            <a:r>
              <a:rPr lang="en-US"/>
              <a:t>Given any of the two cities, the program must display the approximate mileage between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Definitions using 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new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305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double [] </a:t>
            </a: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Average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C3399"/>
                </a:solidFill>
                <a:latin typeface="Courier New" pitchFamily="49" charset="0"/>
              </a:rPr>
              <a:t>= new double </a:t>
            </a:r>
            <a:r>
              <a:rPr lang="en-US" sz="2800" b="1" dirty="0" smtClean="0">
                <a:solidFill>
                  <a:srgbClr val="CC3399"/>
                </a:solidFill>
                <a:latin typeface="Courier New" pitchFamily="49" charset="0"/>
              </a:rPr>
              <a:t>[100];</a:t>
            </a:r>
            <a:endParaRPr lang="en-US" sz="2800" b="1" dirty="0">
              <a:solidFill>
                <a:srgbClr val="CC3399"/>
              </a:solidFill>
              <a:latin typeface="Courier New" pitchFamily="49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statement </a:t>
            </a:r>
            <a:r>
              <a:rPr lang="en-US" dirty="0"/>
              <a:t>will:</a:t>
            </a:r>
          </a:p>
          <a:p>
            <a:pPr lvl="1"/>
            <a:r>
              <a:rPr lang="en-US" dirty="0"/>
              <a:t>allocate block of memory to hold </a:t>
            </a:r>
            <a:r>
              <a:rPr lang="en-US" dirty="0" smtClean="0"/>
              <a:t>100 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doubles</a:t>
            </a:r>
          </a:p>
          <a:p>
            <a:pPr lvl="1"/>
            <a:r>
              <a:rPr lang="en-US" dirty="0"/>
              <a:t>initialize block with zeros</a:t>
            </a:r>
          </a:p>
          <a:p>
            <a:pPr lvl="1"/>
            <a:r>
              <a:rPr lang="en-US" dirty="0"/>
              <a:t>returns the address of the block</a:t>
            </a:r>
          </a:p>
          <a:p>
            <a:pPr lvl="1"/>
            <a:r>
              <a:rPr lang="en-US" dirty="0"/>
              <a:t>create a handle called </a:t>
            </a: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average</a:t>
            </a:r>
            <a:endParaRPr lang="en-US" b="1" dirty="0">
              <a:solidFill>
                <a:srgbClr val="CC3399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store address of the block in </a:t>
            </a: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average</a:t>
            </a:r>
            <a:endParaRPr lang="en-US" b="1" dirty="0">
              <a:solidFill>
                <a:srgbClr val="CC3399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Accessing 2D Array Elements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Requires two indices</a:t>
            </a:r>
          </a:p>
          <a:p>
            <a:r>
              <a:rPr lang="en-US"/>
              <a:t>Which cell is </a:t>
            </a:r>
            <a:br>
              <a:rPr lang="en-US"/>
            </a:br>
            <a:r>
              <a:rPr lang="en-US" b="1">
                <a:solidFill>
                  <a:srgbClr val="CC3399"/>
                </a:solidFill>
                <a:latin typeface="Courier New" pitchFamily="49" charset="0"/>
              </a:rPr>
              <a:t>MILEAGE_CHART [3][2]</a:t>
            </a:r>
            <a:r>
              <a:rPr lang="en-US"/>
              <a:t>?</a:t>
            </a:r>
          </a:p>
          <a:p>
            <a:endParaRPr lang="en-US" b="1">
              <a:solidFill>
                <a:srgbClr val="CC3399"/>
              </a:solidFill>
              <a:latin typeface="Courier New" pitchFamily="49" charset="0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1828800" y="3810000"/>
          <a:ext cx="5181600" cy="2773680"/>
        </p:xfrm>
        <a:graphic>
          <a:graphicData uri="http://schemas.openxmlformats.org/drawingml/2006/table">
            <a:tbl>
              <a:tblPr/>
              <a:tblGrid>
                <a:gridCol w="741363"/>
                <a:gridCol w="738187"/>
                <a:gridCol w="741363"/>
                <a:gridCol w="739775"/>
                <a:gridCol w="741362"/>
                <a:gridCol w="738188"/>
                <a:gridCol w="741362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[0]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[1]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[2]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[3]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[4]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[5]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[0]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97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268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262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[1]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97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337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144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[2]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354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[3]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268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337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354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475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269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[4]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262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144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174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475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[5]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269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238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84" name="Oval 84"/>
          <p:cNvSpPr>
            <a:spLocks noChangeArrowheads="1"/>
          </p:cNvSpPr>
          <p:nvPr/>
        </p:nvSpPr>
        <p:spPr bwMode="auto">
          <a:xfrm>
            <a:off x="3886200" y="5257800"/>
            <a:ext cx="990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85" name="Group 85"/>
          <p:cNvGrpSpPr>
            <a:grpSpLocks/>
          </p:cNvGrpSpPr>
          <p:nvPr/>
        </p:nvGrpSpPr>
        <p:grpSpPr bwMode="auto">
          <a:xfrm>
            <a:off x="4343400" y="2057400"/>
            <a:ext cx="2743200" cy="1143000"/>
            <a:chOff x="2736" y="1296"/>
            <a:chExt cx="1728" cy="720"/>
          </a:xfrm>
        </p:grpSpPr>
        <p:sp>
          <p:nvSpPr>
            <p:cNvPr id="51286" name="Text Box 86"/>
            <p:cNvSpPr txBox="1">
              <a:spLocks noChangeArrowheads="1"/>
            </p:cNvSpPr>
            <p:nvPr/>
          </p:nvSpPr>
          <p:spPr bwMode="auto">
            <a:xfrm>
              <a:off x="3744" y="1296"/>
              <a:ext cx="72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FF00"/>
                  </a:solidFill>
                </a:rPr>
                <a:t>Row</a:t>
              </a:r>
            </a:p>
          </p:txBody>
        </p:sp>
        <p:sp>
          <p:nvSpPr>
            <p:cNvPr id="51287" name="Line 87"/>
            <p:cNvSpPr>
              <a:spLocks noChangeShapeType="1"/>
            </p:cNvSpPr>
            <p:nvPr/>
          </p:nvSpPr>
          <p:spPr bwMode="auto">
            <a:xfrm flipH="1">
              <a:off x="2736" y="1584"/>
              <a:ext cx="100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8" name="Group 88"/>
          <p:cNvGrpSpPr>
            <a:grpSpLocks/>
          </p:cNvGrpSpPr>
          <p:nvPr/>
        </p:nvGrpSpPr>
        <p:grpSpPr bwMode="auto">
          <a:xfrm>
            <a:off x="4953000" y="3429000"/>
            <a:ext cx="3886200" cy="466725"/>
            <a:chOff x="3120" y="2160"/>
            <a:chExt cx="2448" cy="294"/>
          </a:xfrm>
        </p:grpSpPr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4464" y="2160"/>
              <a:ext cx="1104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FF00"/>
                  </a:solidFill>
                </a:rPr>
                <a:t>Column</a:t>
              </a:r>
            </a:p>
          </p:txBody>
        </p:sp>
        <p:sp>
          <p:nvSpPr>
            <p:cNvPr id="51290" name="Line 90"/>
            <p:cNvSpPr>
              <a:spLocks noChangeShapeType="1"/>
            </p:cNvSpPr>
            <p:nvPr/>
          </p:nvSpPr>
          <p:spPr bwMode="auto">
            <a:xfrm flipH="1" flipV="1">
              <a:off x="3120" y="2256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Defining 2D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Use the same syntax as for a one dimensional array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800" b="1" i="1" u="sng" dirty="0" smtClean="0"/>
              <a:t>2D array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datatype</a:t>
            </a:r>
            <a:r>
              <a:rPr lang="en-US" sz="2800" dirty="0" smtClean="0"/>
              <a:t> [] [] </a:t>
            </a:r>
            <a:r>
              <a:rPr lang="en-US" sz="2800" dirty="0" err="1" smtClean="0"/>
              <a:t>arrayname</a:t>
            </a:r>
            <a:r>
              <a:rPr lang="en-US" sz="2800" dirty="0" smtClean="0"/>
              <a:t>;</a:t>
            </a:r>
          </a:p>
          <a:p>
            <a:pPr lvl="1">
              <a:lnSpc>
                <a:spcPct val="90000"/>
              </a:lnSpc>
              <a:buNone/>
            </a:pPr>
            <a:endParaRPr lang="en-US" sz="28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800" b="1" i="1" u="sng" dirty="0" smtClean="0"/>
              <a:t>3D array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datatype</a:t>
            </a:r>
            <a:r>
              <a:rPr lang="en-US" sz="2800" dirty="0" smtClean="0"/>
              <a:t> [] [] [] </a:t>
            </a:r>
            <a:r>
              <a:rPr lang="en-US" sz="2800" dirty="0" err="1" smtClean="0"/>
              <a:t>arrayname</a:t>
            </a:r>
            <a:r>
              <a:rPr lang="en-US" sz="2800" dirty="0" smtClean="0"/>
              <a:t>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b="1" dirty="0" err="1" smtClean="0">
                <a:solidFill>
                  <a:srgbClr val="CC3399"/>
                </a:solidFill>
                <a:latin typeface="Courier New" pitchFamily="49" charset="0"/>
              </a:rPr>
              <a:t>ElementType</a:t>
            </a:r>
            <a:r>
              <a:rPr lang="en-US" sz="2000" b="1" dirty="0" smtClean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[] </a:t>
            </a:r>
            <a:r>
              <a:rPr lang="en-US" sz="2000" b="1" dirty="0" err="1" smtClean="0">
                <a:solidFill>
                  <a:srgbClr val="CC3399"/>
                </a:solidFill>
                <a:latin typeface="Courier New" pitchFamily="49" charset="0"/>
              </a:rPr>
              <a:t>arrayName</a:t>
            </a:r>
            <a:r>
              <a:rPr lang="en-US" sz="2000" b="1" dirty="0" smtClean="0">
                <a:solidFill>
                  <a:srgbClr val="CC3399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err="1" smtClean="0">
                <a:solidFill>
                  <a:srgbClr val="CC3399"/>
                </a:solidFill>
                <a:latin typeface="Courier New" pitchFamily="49" charset="0"/>
              </a:rPr>
              <a:t>ElementType</a:t>
            </a:r>
            <a:r>
              <a:rPr lang="en-US" sz="2000" b="1" dirty="0" smtClean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[] </a:t>
            </a:r>
            <a:r>
              <a:rPr lang="en-US" sz="2000" b="1" dirty="0" err="1">
                <a:solidFill>
                  <a:srgbClr val="CC3399"/>
                </a:solidFill>
                <a:latin typeface="Courier New" pitchFamily="49" charset="0"/>
              </a:rPr>
              <a:t>arrayName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C3399"/>
                </a:solidFill>
                <a:latin typeface="Courier New" pitchFamily="49" charset="0"/>
              </a:rPr>
              <a:t>= 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new </a:t>
            </a:r>
            <a:r>
              <a:rPr lang="en-US" sz="2000" b="1" dirty="0" err="1">
                <a:solidFill>
                  <a:srgbClr val="CC3399"/>
                </a:solidFill>
                <a:latin typeface="Courier New" pitchFamily="49" charset="0"/>
              </a:rPr>
              <a:t>ElementType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 [</a:t>
            </a:r>
            <a:r>
              <a:rPr lang="en-US" sz="2000" b="1" dirty="0" smtClean="0">
                <a:solidFill>
                  <a:srgbClr val="CC3399"/>
                </a:solidFill>
                <a:latin typeface="Courier New" pitchFamily="49" charset="0"/>
              </a:rPr>
              <a:t>size];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err="1" smtClean="0">
                <a:solidFill>
                  <a:srgbClr val="CC3399"/>
                </a:solidFill>
                <a:latin typeface="Courier New" pitchFamily="49" charset="0"/>
              </a:rPr>
              <a:t>ElementType</a:t>
            </a:r>
            <a:r>
              <a:rPr lang="en-US" sz="2000" b="1" dirty="0" smtClean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[] </a:t>
            </a:r>
            <a:r>
              <a:rPr lang="en-US" sz="2000" b="1" dirty="0" err="1">
                <a:solidFill>
                  <a:srgbClr val="CC3399"/>
                </a:solidFill>
                <a:latin typeface="Courier New" pitchFamily="49" charset="0"/>
              </a:rPr>
              <a:t>arrayName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C3399"/>
                </a:solidFill>
                <a:latin typeface="Courier New" pitchFamily="49" charset="0"/>
              </a:rPr>
              <a:t>= </a:t>
            </a:r>
            <a:r>
              <a:rPr lang="en-US" sz="2000" b="1" dirty="0">
                <a:solidFill>
                  <a:srgbClr val="CC3399"/>
                </a:solidFill>
                <a:latin typeface="Courier New" pitchFamily="49" charset="0"/>
              </a:rPr>
              <a:t>array-literal;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Where: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3399"/>
                </a:solidFill>
                <a:latin typeface="Courier New" pitchFamily="49" charset="0"/>
              </a:rPr>
              <a:t>ElementType</a:t>
            </a: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	</a:t>
            </a:r>
            <a:r>
              <a:rPr lang="en-US" sz="2400" dirty="0" smtClean="0"/>
              <a:t> </a:t>
            </a:r>
            <a:r>
              <a:rPr lang="en-US" sz="2400" dirty="0"/>
              <a:t>is any type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CC3399"/>
                </a:solidFill>
                <a:latin typeface="Courier New" pitchFamily="49" charset="0"/>
              </a:rPr>
              <a:t>arrayName</a:t>
            </a:r>
            <a:r>
              <a:rPr lang="en-US" sz="2400" dirty="0"/>
              <a:t> </a:t>
            </a:r>
            <a:r>
              <a:rPr lang="en-US" sz="2400" dirty="0" smtClean="0"/>
              <a:t>		is </a:t>
            </a:r>
            <a:r>
              <a:rPr lang="en-US" sz="2400" dirty="0"/>
              <a:t>the handle for the array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array-literal	</a:t>
            </a:r>
            <a:r>
              <a:rPr lang="en-US" sz="2400" dirty="0" smtClean="0"/>
              <a:t> </a:t>
            </a:r>
            <a:r>
              <a:rPr lang="en-US" sz="2400" dirty="0"/>
              <a:t>is a list of literals enclosed </a:t>
            </a:r>
            <a:r>
              <a:rPr lang="en-US" sz="2400" dirty="0" smtClean="0"/>
              <a:t>in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					 </a:t>
            </a:r>
            <a:r>
              <a:rPr lang="en-US" sz="2400" dirty="0"/>
              <a:t>curly braces 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{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29600" cy="4325112"/>
          </a:xfrm>
        </p:spPr>
        <p:txBody>
          <a:bodyPr/>
          <a:lstStyle/>
          <a:p>
            <a:r>
              <a:rPr lang="en-US" dirty="0"/>
              <a:t>Access individual elements of an array using:</a:t>
            </a:r>
          </a:p>
          <a:p>
            <a:pPr lvl="1"/>
            <a:r>
              <a:rPr lang="en-US" dirty="0"/>
              <a:t>the name (handle) of the array</a:t>
            </a:r>
          </a:p>
          <a:p>
            <a:pPr lvl="1"/>
            <a:r>
              <a:rPr lang="en-US" dirty="0"/>
              <a:t>a number (index or subscript) that </a:t>
            </a:r>
            <a:r>
              <a:rPr lang="en-US" dirty="0" smtClean="0"/>
              <a:t>identifies the </a:t>
            </a:r>
            <a:r>
              <a:rPr lang="en-US" dirty="0"/>
              <a:t>element of the array</a:t>
            </a:r>
          </a:p>
          <a:p>
            <a:pPr lvl="1"/>
            <a:endParaRPr lang="en-US" dirty="0"/>
          </a:p>
          <a:p>
            <a:r>
              <a:rPr lang="en-US" dirty="0"/>
              <a:t>What value is stored in  </a:t>
            </a:r>
            <a:r>
              <a:rPr lang="en-US" b="1" dirty="0" smtClean="0">
                <a:solidFill>
                  <a:srgbClr val="CC3399"/>
                </a:solidFill>
                <a:latin typeface="Courier New" pitchFamily="49" charset="0"/>
              </a:rPr>
              <a:t>average[2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]</a:t>
            </a:r>
            <a:r>
              <a:rPr lang="en-US" dirty="0"/>
              <a:t>?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600200" y="4648200"/>
            <a:ext cx="5486400" cy="990600"/>
            <a:chOff x="1248" y="3024"/>
            <a:chExt cx="3456" cy="62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440" y="336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880" y="336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08" y="336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936" y="3360"/>
              <a:ext cx="5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1248" y="3024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CC3399"/>
                  </a:solidFill>
                  <a:latin typeface="Courier New" pitchFamily="49" charset="0"/>
                </a:rPr>
                <a:t>average</a:t>
              </a:r>
              <a:endParaRPr lang="en-US" b="1" dirty="0">
                <a:solidFill>
                  <a:srgbClr val="CC3399"/>
                </a:solidFill>
                <a:latin typeface="Courier New" pitchFamily="49" charset="0"/>
              </a:endParaRP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256" y="3024"/>
              <a:ext cx="2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CC3399"/>
                  </a:solidFill>
                  <a:latin typeface="Courier New" pitchFamily="49" charset="0"/>
                </a:rPr>
                <a:t> [</a:t>
              </a:r>
              <a:r>
                <a:rPr lang="en-US" b="1" dirty="0">
                  <a:solidFill>
                    <a:srgbClr val="CC3399"/>
                  </a:solidFill>
                  <a:latin typeface="Courier New" pitchFamily="49" charset="0"/>
                </a:rPr>
                <a:t>0]  [1]  [2]  [3]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1728" y="35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2352" y="3360"/>
              <a:ext cx="2208" cy="28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4</a:t>
              </a:r>
              <a:r>
                <a:rPr lang="en-US" dirty="0" smtClean="0"/>
                <a:t>       |    -3     |    </a:t>
              </a:r>
              <a:r>
                <a:rPr lang="en-US" dirty="0"/>
                <a:t>7</a:t>
              </a:r>
              <a:r>
                <a:rPr lang="en-US" dirty="0" smtClean="0"/>
                <a:t>    |     34</a:t>
              </a:r>
              <a:endParaRPr lang="en-US" dirty="0"/>
            </a:p>
          </p:txBody>
        </p:sp>
      </p:grp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105400" y="4495800"/>
            <a:ext cx="10668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Often a </a:t>
            </a:r>
            <a:r>
              <a:rPr lang="en-US" b="1" dirty="0">
                <a:solidFill>
                  <a:srgbClr val="CC3399"/>
                </a:solidFill>
                <a:latin typeface="Courier New" pitchFamily="49" charset="0"/>
              </a:rPr>
              <a:t>for( ) </a:t>
            </a:r>
            <a:r>
              <a:rPr lang="en-US" dirty="0"/>
              <a:t>loop is used to process each of the elements of the array in turn.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CC3399"/>
                </a:solidFill>
                <a:latin typeface="Courier New" pitchFamily="49" charset="0"/>
              </a:rPr>
              <a:t>for </a:t>
            </a:r>
            <a:r>
              <a:rPr lang="en-US" sz="2200" b="1" dirty="0">
                <a:solidFill>
                  <a:srgbClr val="CC3399"/>
                </a:solidFill>
                <a:latin typeface="Courier New" pitchFamily="49" charset="0"/>
              </a:rPr>
              <a:t>(</a:t>
            </a:r>
            <a:r>
              <a:rPr lang="en-US" sz="2200" b="1" dirty="0" err="1">
                <a:solidFill>
                  <a:srgbClr val="CC3399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rgbClr val="CC3399"/>
                </a:solidFill>
                <a:latin typeface="Courier New" pitchFamily="49" charset="0"/>
              </a:rPr>
              <a:t> </a:t>
            </a:r>
            <a:r>
              <a:rPr lang="en-US" sz="22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CC3399"/>
                </a:solidFill>
                <a:latin typeface="Courier New" pitchFamily="49" charset="0"/>
              </a:rPr>
              <a:t> = 0; </a:t>
            </a:r>
            <a:r>
              <a:rPr lang="en-US" sz="22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CC3399"/>
                </a:solidFill>
                <a:latin typeface="Courier New" pitchFamily="49" charset="0"/>
              </a:rPr>
              <a:t> &lt; </a:t>
            </a:r>
            <a:r>
              <a:rPr lang="en-US" sz="2200" b="1" dirty="0" smtClean="0">
                <a:solidFill>
                  <a:srgbClr val="CC3399"/>
                </a:solidFill>
                <a:latin typeface="Courier New" pitchFamily="49" charset="0"/>
              </a:rPr>
              <a:t>4; </a:t>
            </a:r>
            <a:r>
              <a:rPr lang="en-US" sz="2200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CC3399"/>
                </a:solidFill>
                <a:latin typeface="Courier New" pitchFamily="49" charset="0"/>
              </a:rPr>
              <a:t>++)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CC3399"/>
                </a:solidFill>
                <a:latin typeface="Courier New" pitchFamily="49" charset="0"/>
              </a:rPr>
              <a:t>{ </a:t>
            </a:r>
            <a:endParaRPr lang="en-US" sz="22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CC3399"/>
                </a:solidFill>
                <a:latin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CC3399"/>
                </a:solidFill>
                <a:latin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rgbClr val="CC3399"/>
                </a:solidFill>
                <a:latin typeface="Courier New" pitchFamily="49" charset="0"/>
              </a:rPr>
              <a:t>(average[</a:t>
            </a:r>
            <a:r>
              <a:rPr lang="en-US" sz="2200" b="1" dirty="0" err="1" smtClean="0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CC3399"/>
                </a:solidFill>
                <a:latin typeface="Courier New" pitchFamily="49" charset="0"/>
              </a:rPr>
              <a:t>]);</a:t>
            </a:r>
            <a:endParaRPr lang="en-US" sz="2200" b="1" dirty="0">
              <a:solidFill>
                <a:srgbClr val="CC3399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CC3399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loop control variable, </a:t>
            </a:r>
            <a:r>
              <a:rPr lang="en-US" b="1" dirty="0" err="1">
                <a:solidFill>
                  <a:srgbClr val="CC3399"/>
                </a:solidFill>
                <a:latin typeface="Courier New" pitchFamily="49" charset="0"/>
              </a:rPr>
              <a:t>i</a:t>
            </a:r>
            <a:r>
              <a:rPr lang="en-US" dirty="0"/>
              <a:t>, is used as the index to access array components</a:t>
            </a:r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Intitializing</a:t>
            </a:r>
            <a:r>
              <a:rPr lang="en-US" sz="3600" dirty="0" smtClean="0">
                <a:solidFill>
                  <a:srgbClr val="FF0000"/>
                </a:solidFill>
              </a:rPr>
              <a:t> array from keyboard</a:t>
            </a:r>
          </a:p>
          <a:p>
            <a:pPr>
              <a:lnSpc>
                <a:spcPct val="90000"/>
              </a:lnSpc>
              <a:buNone/>
            </a:pPr>
            <a:endParaRPr lang="en-US" sz="2400" b="1" dirty="0" smtClean="0">
              <a:solidFill>
                <a:srgbClr val="CC3399"/>
              </a:solidFill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 smtClean="0"/>
              <a:t>java.util.Scanner</a:t>
            </a:r>
            <a:r>
              <a:rPr lang="en-US" sz="2400" dirty="0" smtClean="0"/>
              <a:t> input = </a:t>
            </a:r>
            <a:r>
              <a:rPr lang="en-US" sz="2400" b="1" dirty="0" smtClean="0"/>
              <a:t>new</a:t>
            </a:r>
            <a:r>
              <a:rPr lang="en-US" sz="2400" dirty="0" smtClean="0"/>
              <a:t>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("Enter " + </a:t>
            </a:r>
            <a:r>
              <a:rPr lang="en-US" sz="2400" dirty="0" err="1" smtClean="0"/>
              <a:t>myList.length</a:t>
            </a:r>
            <a:r>
              <a:rPr lang="en-US" sz="2400" dirty="0" smtClean="0"/>
              <a:t> + " values: ");</a:t>
            </a:r>
            <a:endParaRPr lang="en-US" sz="2400" b="1" dirty="0" smtClean="0"/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b="1" dirty="0" smtClean="0"/>
          </a:p>
          <a:p>
            <a:pPr marL="902208" lvl="1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for (</a:t>
            </a:r>
            <a:r>
              <a:rPr lang="en-US" sz="3600" b="1" dirty="0" err="1" smtClean="0">
                <a:solidFill>
                  <a:schemeClr val="tx1"/>
                </a:solidFill>
              </a:rPr>
              <a:t>int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 = 0; 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 &lt; </a:t>
            </a:r>
            <a:r>
              <a:rPr lang="en-US" sz="3600" b="1" dirty="0" err="1" smtClean="0">
                <a:solidFill>
                  <a:schemeClr val="tx1"/>
                </a:solidFill>
              </a:rPr>
              <a:t>myList.length</a:t>
            </a:r>
            <a:r>
              <a:rPr lang="en-US" sz="3600" b="1" dirty="0" smtClean="0">
                <a:solidFill>
                  <a:schemeClr val="tx1"/>
                </a:solidFill>
              </a:rPr>
              <a:t>; 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++) </a:t>
            </a:r>
          </a:p>
          <a:p>
            <a:pPr marL="902208" lvl="1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	</a:t>
            </a:r>
            <a:r>
              <a:rPr lang="en-US" sz="3600" b="1" dirty="0" err="1" smtClean="0">
                <a:solidFill>
                  <a:schemeClr val="tx1"/>
                </a:solidFill>
              </a:rPr>
              <a:t>myList</a:t>
            </a:r>
            <a:r>
              <a:rPr lang="en-US" sz="3600" b="1" dirty="0" smtClean="0">
                <a:solidFill>
                  <a:schemeClr val="tx1"/>
                </a:solidFill>
              </a:rPr>
              <a:t>[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] = </a:t>
            </a:r>
            <a:r>
              <a:rPr lang="en-US" sz="3600" b="1" dirty="0" err="1" smtClean="0">
                <a:solidFill>
                  <a:schemeClr val="tx1"/>
                </a:solidFill>
              </a:rPr>
              <a:t>input.nextDouble</a:t>
            </a:r>
            <a:r>
              <a:rPr lang="en-US" sz="3600" b="1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481</TotalTime>
  <Words>2780</Words>
  <Application>Microsoft Office PowerPoint</Application>
  <PresentationFormat>On-screen Show (4:3)</PresentationFormat>
  <Paragraphs>805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Urban</vt:lpstr>
      <vt:lpstr>Equation</vt:lpstr>
      <vt:lpstr>Picture</vt:lpstr>
      <vt:lpstr>Arrays</vt:lpstr>
      <vt:lpstr>Contents</vt:lpstr>
      <vt:lpstr>Arrays</vt:lpstr>
      <vt:lpstr>Definitions Using Array Literals</vt:lpstr>
      <vt:lpstr>Definitions using new</vt:lpstr>
      <vt:lpstr>Syntax</vt:lpstr>
      <vt:lpstr>Processing Array Elements</vt:lpstr>
      <vt:lpstr>Processing Array Elements</vt:lpstr>
      <vt:lpstr>Processing Array Elements</vt:lpstr>
      <vt:lpstr>Processing Array Elements</vt:lpstr>
      <vt:lpstr>Processing Array Elements</vt:lpstr>
      <vt:lpstr>Processing Array Elements</vt:lpstr>
      <vt:lpstr>Passing an Array as a parameter</vt:lpstr>
      <vt:lpstr>Passing an Array as a parameter</vt:lpstr>
      <vt:lpstr>Returning an Array from a Method</vt:lpstr>
      <vt:lpstr>Trace the reverse Method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Array Parameters</vt:lpstr>
      <vt:lpstr>The Assignment Operation</vt:lpstr>
      <vt:lpstr>Array Cloning</vt:lpstr>
      <vt:lpstr>Copying Arrays </vt:lpstr>
      <vt:lpstr>Array Copy</vt:lpstr>
      <vt:lpstr>Array Equality</vt:lpstr>
      <vt:lpstr>Array Equality</vt:lpstr>
      <vt:lpstr>Searching Arrays</vt:lpstr>
      <vt:lpstr>Searching Arrays – Linear (sequential) Search</vt:lpstr>
      <vt:lpstr>Linear Search</vt:lpstr>
      <vt:lpstr>Linear Search</vt:lpstr>
      <vt:lpstr>From Idea to Solution</vt:lpstr>
      <vt:lpstr>Binary Search</vt:lpstr>
      <vt:lpstr>Binary Search</vt:lpstr>
      <vt:lpstr>Binary Search</vt:lpstr>
      <vt:lpstr>Binary Search</vt:lpstr>
      <vt:lpstr>From Idea to Soluton</vt:lpstr>
      <vt:lpstr>The Arrays.binarySearch Method</vt:lpstr>
      <vt:lpstr>The ArrayList class</vt:lpstr>
      <vt:lpstr>Multidimensional Arrays</vt:lpstr>
      <vt:lpstr>Sample Problem:</vt:lpstr>
      <vt:lpstr>Accessing 2D Array Elements</vt:lpstr>
      <vt:lpstr>Defining 2D Array</vt:lpstr>
    </vt:vector>
  </TitlesOfParts>
  <Company>East Texas Data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 Armstrong</dc:creator>
  <cp:lastModifiedBy>taraneh</cp:lastModifiedBy>
  <cp:revision>56</cp:revision>
  <dcterms:created xsi:type="dcterms:W3CDTF">2000-05-26T23:56:12Z</dcterms:created>
  <dcterms:modified xsi:type="dcterms:W3CDTF">2013-02-03T21:30:56Z</dcterms:modified>
</cp:coreProperties>
</file>