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0" r:id="rId3"/>
    <p:sldId id="421" r:id="rId4"/>
    <p:sldId id="422" r:id="rId5"/>
    <p:sldId id="438" r:id="rId6"/>
    <p:sldId id="423" r:id="rId7"/>
    <p:sldId id="424" r:id="rId8"/>
    <p:sldId id="425" r:id="rId9"/>
    <p:sldId id="426" r:id="rId10"/>
    <p:sldId id="439" r:id="rId11"/>
    <p:sldId id="429" r:id="rId12"/>
    <p:sldId id="428" r:id="rId13"/>
    <p:sldId id="427" r:id="rId14"/>
    <p:sldId id="431" r:id="rId15"/>
    <p:sldId id="430" r:id="rId16"/>
    <p:sldId id="435" r:id="rId17"/>
    <p:sldId id="434" r:id="rId18"/>
    <p:sldId id="433" r:id="rId19"/>
    <p:sldId id="437" r:id="rId20"/>
    <p:sldId id="41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5" autoAdjust="0"/>
    <p:restoredTop sz="94660"/>
  </p:normalViewPr>
  <p:slideViewPr>
    <p:cSldViewPr>
      <p:cViewPr varScale="1">
        <p:scale>
          <a:sx n="90" d="100"/>
          <a:sy n="90" d="100"/>
        </p:scale>
        <p:origin x="14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hyperlink" Target="https://community.jaspersoft.com/wiki/mongodb-city-cases-example" TargetMode="External"/><Relationship Id="rId4" Type="http://schemas.openxmlformats.org/officeDocument/2006/relationships/hyperlink" Target="https://github.com/tmcnab/northwind-mongo/archive/master.zi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 Migrating MongoDB databases to </a:t>
            </a:r>
            <a:r>
              <a:rPr lang="en-US" altLang="en-US" sz="3200" dirty="0" err="1"/>
              <a:t>CosmosDB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Hu,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Zhenglin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</a:t>
            </a:r>
            <a:r>
              <a:rPr lang="en-US" altLang="en-US" sz="1200" dirty="0" err="1">
                <a:solidFill>
                  <a:srgbClr val="898989"/>
                </a:solidFill>
              </a:rPr>
              <a:t>Zhegnlin</a:t>
            </a:r>
            <a:r>
              <a:rPr lang="en-US" altLang="en-US" sz="1200" dirty="0">
                <a:solidFill>
                  <a:srgbClr val="898989"/>
                </a:solidFill>
              </a:rPr>
              <a:t> Hu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Deep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Azure@McKesson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Dr.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Load Sample Data into MongoDB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C:\Users\elqtrlx\Documents\Azure-Deep-Dive\Lesson 17&gt;</a:t>
            </a:r>
            <a:r>
              <a:rPr lang="en-US" dirty="0" err="1"/>
              <a:t>mongoimport</a:t>
            </a:r>
            <a:r>
              <a:rPr lang="en-US" dirty="0"/>
              <a:t> --host localhost --</a:t>
            </a:r>
            <a:r>
              <a:rPr lang="en-US" dirty="0" err="1"/>
              <a:t>db</a:t>
            </a:r>
            <a:r>
              <a:rPr lang="en-US" dirty="0"/>
              <a:t> test --collection cases &lt; </a:t>
            </a:r>
            <a:r>
              <a:rPr lang="en-US" dirty="0" err="1"/>
              <a:t>mongodb_cases.json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2018-01-29T17:52:38.994-0600    connected to: localhost</a:t>
            </a:r>
          </a:p>
          <a:p>
            <a:pPr marL="0" indent="0">
              <a:buNone/>
            </a:pPr>
            <a:r>
              <a:rPr lang="en-US" dirty="0"/>
              <a:t>2018-01-29T17:52:39.566-0600    imported 10000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MongoDB Enterprise &gt; use test</a:t>
            </a:r>
          </a:p>
          <a:p>
            <a:pPr marL="0" indent="0">
              <a:buNone/>
            </a:pPr>
            <a:r>
              <a:rPr lang="en-US" dirty="0"/>
              <a:t>switched to </a:t>
            </a:r>
            <a:r>
              <a:rPr lang="en-US" dirty="0" err="1"/>
              <a:t>db</a:t>
            </a:r>
            <a:r>
              <a:rPr lang="en-US" dirty="0"/>
              <a:t> test</a:t>
            </a:r>
          </a:p>
          <a:p>
            <a:pPr marL="0" indent="0">
              <a:buNone/>
            </a:pPr>
            <a:r>
              <a:rPr lang="en-US" dirty="0"/>
              <a:t>MongoDB Enterprise &gt; show collections</a:t>
            </a:r>
          </a:p>
          <a:p>
            <a:pPr marL="0" indent="0">
              <a:buNone/>
            </a:pPr>
            <a:r>
              <a:rPr lang="en-US" dirty="0"/>
              <a:t>cases</a:t>
            </a:r>
          </a:p>
          <a:p>
            <a:pPr marL="0" indent="0">
              <a:buNone/>
            </a:pPr>
            <a:r>
              <a:rPr lang="en-US" dirty="0"/>
              <a:t>MongoDB Enterprise &gt; </a:t>
            </a:r>
            <a:r>
              <a:rPr lang="en-US" dirty="0" err="1"/>
              <a:t>db.cases.find</a:t>
            </a:r>
            <a:r>
              <a:rPr lang="en-US" dirty="0"/>
              <a:t>().count()</a:t>
            </a:r>
          </a:p>
          <a:p>
            <a:pPr marL="0" indent="0">
              <a:buNone/>
            </a:pPr>
            <a:r>
              <a:rPr lang="en-US" dirty="0"/>
              <a:t>10000</a:t>
            </a:r>
          </a:p>
          <a:p>
            <a:pPr marL="0" indent="0">
              <a:buNone/>
            </a:pPr>
            <a:r>
              <a:rPr lang="en-US" dirty="0"/>
              <a:t>MongoDB Enterprise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9FD3BF4-4D9B-4374-89A4-4AE6CBA44E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3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1"/>
    </mc:Choice>
    <mc:Fallback>
      <p:transition spd="slow" advTm="1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Two Databases (</a:t>
            </a:r>
            <a:r>
              <a:rPr lang="en-US" dirty="0" err="1"/>
              <a:t>northwind</a:t>
            </a:r>
            <a:r>
              <a:rPr lang="en-US" dirty="0"/>
              <a:t> and test)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C:\Users\elqtrlx\Documents\Azure-Deep-Dive\Lesson 17&gt;</a:t>
            </a:r>
            <a:r>
              <a:rPr lang="en-US" dirty="0" err="1"/>
              <a:t>mongodump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northwind</a:t>
            </a:r>
            <a:r>
              <a:rPr lang="en-US" dirty="0"/>
              <a:t> --out </a:t>
            </a:r>
            <a:r>
              <a:rPr lang="en-US" dirty="0" err="1"/>
              <a:t>northwind_dump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2018-01-31T12:52:17.829-0600    writing </a:t>
            </a:r>
            <a:r>
              <a:rPr lang="en-US" dirty="0" err="1"/>
              <a:t>northwind.orderdetails</a:t>
            </a:r>
            <a:r>
              <a:rPr lang="en-US" dirty="0"/>
              <a:t> to</a:t>
            </a:r>
          </a:p>
          <a:p>
            <a:pPr marL="0" indent="0">
              <a:buNone/>
            </a:pPr>
            <a:r>
              <a:rPr lang="en-US" dirty="0"/>
              <a:t>2018-01-31T12:52:17.830-0600    writing </a:t>
            </a:r>
            <a:r>
              <a:rPr lang="en-US" dirty="0" err="1"/>
              <a:t>northwind.orders</a:t>
            </a:r>
            <a:r>
              <a:rPr lang="en-US" dirty="0"/>
              <a:t> to</a:t>
            </a:r>
          </a:p>
          <a:p>
            <a:pPr marL="0" indent="0">
              <a:buNone/>
            </a:pPr>
            <a:r>
              <a:rPr lang="en-US" dirty="0"/>
              <a:t>2018-01-31T12:52:17.830-0600    writing </a:t>
            </a:r>
            <a:r>
              <a:rPr lang="en-US" dirty="0" err="1"/>
              <a:t>northwind.customers</a:t>
            </a:r>
            <a:r>
              <a:rPr lang="en-US" dirty="0"/>
              <a:t> to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2018-01-31T12:52:17.849-0600    done dumping </a:t>
            </a:r>
            <a:r>
              <a:rPr lang="en-US" dirty="0" err="1"/>
              <a:t>northwind.regions</a:t>
            </a:r>
            <a:r>
              <a:rPr lang="en-US" dirty="0"/>
              <a:t> (4 documents)</a:t>
            </a:r>
          </a:p>
          <a:p>
            <a:pPr marL="0" indent="0">
              <a:buNone/>
            </a:pPr>
            <a:r>
              <a:rPr lang="en-US" dirty="0"/>
              <a:t>2018-01-31T12:52:17.850-0600    done dumping </a:t>
            </a:r>
            <a:r>
              <a:rPr lang="en-US" dirty="0" err="1"/>
              <a:t>northwind.shippers</a:t>
            </a:r>
            <a:r>
              <a:rPr lang="en-US" dirty="0"/>
              <a:t> (3 documents)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C:\Users\elqtrlx\Documents\Azure-Deep-Dive\Lesson 17&gt;</a:t>
            </a:r>
            <a:r>
              <a:rPr lang="en-US" dirty="0" err="1"/>
              <a:t>mongodump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test --out </a:t>
            </a:r>
            <a:r>
              <a:rPr lang="en-US" dirty="0" err="1"/>
              <a:t>test_dump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2018-01-31T12:51:51.244-0600    writing </a:t>
            </a:r>
            <a:r>
              <a:rPr lang="en-US" dirty="0" err="1"/>
              <a:t>test.cases</a:t>
            </a:r>
            <a:r>
              <a:rPr lang="en-US" dirty="0"/>
              <a:t> to</a:t>
            </a:r>
          </a:p>
          <a:p>
            <a:pPr marL="0" indent="0">
              <a:buNone/>
            </a:pPr>
            <a:r>
              <a:rPr lang="en-US" dirty="0"/>
              <a:t>2018-01-31T12:51:51.340-0600    done dumping </a:t>
            </a:r>
            <a:r>
              <a:rPr lang="en-US" dirty="0" err="1"/>
              <a:t>test.cases</a:t>
            </a:r>
            <a:r>
              <a:rPr lang="en-US" dirty="0"/>
              <a:t> (10000 documents)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1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</a:t>
            </a:r>
            <a:r>
              <a:rPr lang="en-US" sz="4000" dirty="0" err="1"/>
              <a:t>cosmosDB</a:t>
            </a:r>
            <a:r>
              <a:rPr lang="en-US" sz="4000" dirty="0"/>
              <a:t> account on Azure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689949A-3402-43D6-8454-B0C0BCB70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643" y="914400"/>
            <a:ext cx="2882713" cy="5334000"/>
          </a:xfrm>
          <a:prstGeom prst="rect">
            <a:avLst/>
          </a:prstGeom>
        </p:spPr>
      </p:pic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3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Determine Request Charge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globaldb:PRIMARY</a:t>
            </a:r>
            <a:r>
              <a:rPr lang="en-US" dirty="0"/>
              <a:t>&gt; use scratch</a:t>
            </a:r>
          </a:p>
          <a:p>
            <a:pPr marL="0" indent="0">
              <a:buNone/>
            </a:pPr>
            <a:r>
              <a:rPr lang="en-US" dirty="0"/>
              <a:t>switched to </a:t>
            </a:r>
            <a:r>
              <a:rPr lang="en-US" dirty="0" err="1"/>
              <a:t>db</a:t>
            </a:r>
            <a:r>
              <a:rPr lang="en-US" dirty="0"/>
              <a:t> scratch</a:t>
            </a:r>
          </a:p>
          <a:p>
            <a:pPr marL="0" indent="0">
              <a:buNone/>
            </a:pPr>
            <a:r>
              <a:rPr lang="en-US" dirty="0" err="1"/>
              <a:t>globaldb:PRIMARY</a:t>
            </a:r>
            <a:r>
              <a:rPr lang="en-US" dirty="0"/>
              <a:t>&gt; show collections</a:t>
            </a:r>
          </a:p>
          <a:p>
            <a:pPr marL="0" indent="0">
              <a:buNone/>
            </a:pPr>
            <a:r>
              <a:rPr lang="en-US" dirty="0"/>
              <a:t>scratch1</a:t>
            </a:r>
          </a:p>
          <a:p>
            <a:pPr marL="0" indent="0">
              <a:buNone/>
            </a:pPr>
            <a:r>
              <a:rPr lang="en-US" dirty="0" err="1"/>
              <a:t>globaldb:PRIMARY</a:t>
            </a:r>
            <a:r>
              <a:rPr lang="en-US" dirty="0"/>
              <a:t>&gt; db.scratch1.insert({ "</a:t>
            </a:r>
            <a:r>
              <a:rPr lang="en-US" dirty="0" err="1"/>
              <a:t>playerId</a:t>
            </a:r>
            <a:r>
              <a:rPr lang="en-US" dirty="0"/>
              <a:t>": "a067ff", "</a:t>
            </a:r>
            <a:r>
              <a:rPr lang="en-US" dirty="0" err="1"/>
              <a:t>hashedid</a:t>
            </a:r>
            <a:r>
              <a:rPr lang="en-US" dirty="0"/>
              <a:t>": "bb0091", "</a:t>
            </a:r>
            <a:r>
              <a:rPr lang="en-US" dirty="0" err="1"/>
              <a:t>countryCode</a:t>
            </a:r>
            <a:r>
              <a:rPr lang="en-US" dirty="0"/>
              <a:t>": "h</a:t>
            </a:r>
          </a:p>
          <a:p>
            <a:pPr marL="0" indent="0">
              <a:buNone/>
            </a:pPr>
            <a:r>
              <a:rPr lang="en-US" dirty="0"/>
              <a:t>k" })</a:t>
            </a:r>
          </a:p>
          <a:p>
            <a:pPr marL="0" indent="0">
              <a:buNone/>
            </a:pPr>
            <a:r>
              <a:rPr lang="en-US" dirty="0" err="1"/>
              <a:t>WriteResult</a:t>
            </a:r>
            <a:r>
              <a:rPr lang="en-US" dirty="0"/>
              <a:t>({ "</a:t>
            </a:r>
            <a:r>
              <a:rPr lang="en-US" dirty="0" err="1"/>
              <a:t>nInserted</a:t>
            </a:r>
            <a:r>
              <a:rPr lang="en-US" dirty="0"/>
              <a:t>" : 1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globaldb:PRIMARY</a:t>
            </a:r>
            <a:r>
              <a:rPr lang="en-US" dirty="0"/>
              <a:t>&gt; </a:t>
            </a:r>
            <a:r>
              <a:rPr lang="en-US" dirty="0" err="1"/>
              <a:t>db.runCommand</a:t>
            </a:r>
            <a:r>
              <a:rPr lang="en-US" dirty="0"/>
              <a:t>({</a:t>
            </a:r>
            <a:r>
              <a:rPr lang="en-US" dirty="0" err="1"/>
              <a:t>getLastRequestStatistics</a:t>
            </a:r>
            <a:r>
              <a:rPr lang="en-US" dirty="0"/>
              <a:t>: 1})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"_t" : "</a:t>
            </a:r>
            <a:r>
              <a:rPr lang="en-US" dirty="0" err="1"/>
              <a:t>GetRequestStatisticsResponse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"ok" : 1,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CommandName</a:t>
            </a:r>
            <a:r>
              <a:rPr lang="en-US" dirty="0"/>
              <a:t>" : "insert",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"</a:t>
            </a:r>
            <a:r>
              <a:rPr lang="en-US" dirty="0" err="1">
                <a:highlight>
                  <a:srgbClr val="FFFF00"/>
                </a:highlight>
              </a:rPr>
              <a:t>RequestCharge</a:t>
            </a:r>
            <a:r>
              <a:rPr lang="en-US" dirty="0">
                <a:highlight>
                  <a:srgbClr val="FFFF00"/>
                </a:highlight>
              </a:rPr>
              <a:t>" : 8.76,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RequestDurationInMilliSeconds</a:t>
            </a:r>
            <a:r>
              <a:rPr lang="en-US" dirty="0"/>
              <a:t>" : </a:t>
            </a:r>
            <a:r>
              <a:rPr lang="en-US" dirty="0" err="1"/>
              <a:t>NumberLong</a:t>
            </a:r>
            <a:r>
              <a:rPr lang="en-US" dirty="0"/>
              <a:t>(17)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Determine the Latency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globaldb:PRIMARY</a:t>
            </a:r>
            <a:r>
              <a:rPr lang="en-US" dirty="0"/>
              <a:t>&gt; </a:t>
            </a:r>
            <a:r>
              <a:rPr lang="en-US" dirty="0" err="1"/>
              <a:t>setVerboseShell</a:t>
            </a:r>
            <a:r>
              <a:rPr lang="en-US" dirty="0"/>
              <a:t>(true)</a:t>
            </a:r>
          </a:p>
          <a:p>
            <a:pPr marL="0" indent="0">
              <a:buNone/>
            </a:pPr>
            <a:r>
              <a:rPr lang="en-US" dirty="0" err="1"/>
              <a:t>globaldb:PRIMARY</a:t>
            </a:r>
            <a:r>
              <a:rPr lang="en-US" dirty="0"/>
              <a:t>&gt; db.scratch1.find().limit(1)</a:t>
            </a:r>
          </a:p>
          <a:p>
            <a:pPr marL="0" indent="0">
              <a:buNone/>
            </a:pPr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("5a721f72dab943d858c1a5cd"), "</a:t>
            </a:r>
            <a:r>
              <a:rPr lang="en-US" dirty="0" err="1"/>
              <a:t>playerId</a:t>
            </a:r>
            <a:r>
              <a:rPr lang="en-US" dirty="0"/>
              <a:t>" : "a067ff", "</a:t>
            </a:r>
            <a:r>
              <a:rPr lang="en-US" dirty="0" err="1"/>
              <a:t>hashedid</a:t>
            </a:r>
            <a:r>
              <a:rPr lang="en-US" dirty="0"/>
              <a:t>" : "bb0091", "count</a:t>
            </a:r>
          </a:p>
          <a:p>
            <a:pPr marL="0" indent="0">
              <a:buNone/>
            </a:pPr>
            <a:r>
              <a:rPr lang="en-US" dirty="0" err="1"/>
              <a:t>ryCode</a:t>
            </a:r>
            <a:r>
              <a:rPr lang="en-US" dirty="0"/>
              <a:t>" : "</a:t>
            </a:r>
            <a:r>
              <a:rPr lang="en-US" dirty="0" err="1"/>
              <a:t>hk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Fetched 1 record(s) in 72ms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equivalent to 1/(0.001*72)=1000/72=13.89 RU/s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5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Determine batch size and workers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Provisioned Throughput: 10000 RU/s. </a:t>
            </a:r>
          </a:p>
          <a:p>
            <a:pPr marL="0" indent="0">
              <a:buNone/>
            </a:pPr>
            <a:r>
              <a:rPr lang="en-US" dirty="0" err="1"/>
              <a:t>BatchSize</a:t>
            </a:r>
            <a:r>
              <a:rPr lang="en-US" dirty="0"/>
              <a:t>: 10000/13.89 = 720. Use 24 as </a:t>
            </a:r>
            <a:r>
              <a:rPr lang="en-US" dirty="0" err="1"/>
              <a:t>batchsize</a:t>
            </a:r>
            <a:r>
              <a:rPr lang="en-US" dirty="0"/>
              <a:t> per https://docs.microsoft.com/en-us/azure/cosmos-db/mongodb-migrate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Property			Value</a:t>
            </a:r>
          </a:p>
          <a:p>
            <a:pPr marL="0" indent="0">
              <a:buNone/>
            </a:pPr>
            <a:r>
              <a:rPr lang="en-US" dirty="0" err="1"/>
              <a:t>batchSize</a:t>
            </a:r>
            <a:r>
              <a:rPr lang="en-US" dirty="0"/>
              <a:t>			24</a:t>
            </a:r>
          </a:p>
          <a:p>
            <a:pPr marL="0" indent="0">
              <a:buNone/>
            </a:pPr>
            <a:r>
              <a:rPr lang="en-US" dirty="0"/>
              <a:t>RUs provisioned		10000</a:t>
            </a:r>
          </a:p>
          <a:p>
            <a:pPr marL="0" indent="0">
              <a:buNone/>
            </a:pPr>
            <a:r>
              <a:rPr lang="en-US" dirty="0"/>
              <a:t>Latency			0.072 s</a:t>
            </a:r>
          </a:p>
          <a:p>
            <a:pPr marL="0" indent="0">
              <a:buNone/>
            </a:pPr>
            <a:r>
              <a:rPr lang="en-US" dirty="0"/>
              <a:t>RU charged for 1 doc write	8.76 RUs</a:t>
            </a:r>
          </a:p>
          <a:p>
            <a:pPr marL="0" indent="0">
              <a:buNone/>
            </a:pPr>
            <a:r>
              <a:rPr lang="en-US" dirty="0" err="1"/>
              <a:t>numInsertionWorkers</a:t>
            </a:r>
            <a:r>
              <a:rPr lang="en-US" dirty="0"/>
              <a:t>	(10000 RUs x 0.072 s) / (24 x 8.76 RUs) = 3.425  (use 4)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8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Restore database to </a:t>
            </a:r>
            <a:r>
              <a:rPr lang="en-US" sz="4000" dirty="0" err="1"/>
              <a:t>CosmosDB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C:\Users\elqtrlx\Documents\Azure-Deep-Dive\Lesson 17&gt;run_restore.northwind.bat</a:t>
            </a:r>
          </a:p>
          <a:p>
            <a:pPr marL="0" indent="0">
              <a:buNone/>
            </a:pPr>
            <a:r>
              <a:rPr lang="en-US" dirty="0"/>
              <a:t>2018-01-31T15:28:33.342-0600    preparing collections to restore from</a:t>
            </a:r>
          </a:p>
          <a:p>
            <a:pPr marL="0" indent="0">
              <a:buNone/>
            </a:pPr>
            <a:r>
              <a:rPr lang="en-US" dirty="0"/>
              <a:t>2018-01-31T15:28:33.415-0600    reading metadata for </a:t>
            </a:r>
            <a:r>
              <a:rPr lang="en-US" dirty="0" err="1"/>
              <a:t>northwind.orders</a:t>
            </a:r>
            <a:r>
              <a:rPr lang="en-US" dirty="0"/>
              <a:t> from </a:t>
            </a:r>
            <a:r>
              <a:rPr lang="en-US" dirty="0" err="1"/>
              <a:t>northwind_dump</a:t>
            </a:r>
            <a:r>
              <a:rPr lang="en-US" dirty="0"/>
              <a:t>\</a:t>
            </a:r>
            <a:r>
              <a:rPr lang="en-US" dirty="0" err="1"/>
              <a:t>northwind</a:t>
            </a:r>
            <a:r>
              <a:rPr lang="en-US" dirty="0"/>
              <a:t>\</a:t>
            </a:r>
            <a:r>
              <a:rPr lang="en-US" dirty="0" err="1"/>
              <a:t>orders.metadata.json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2018-01-31T15:28:33.482-0600    reading metadata for </a:t>
            </a:r>
            <a:r>
              <a:rPr lang="en-US" dirty="0" err="1"/>
              <a:t>northwind.orderdetails</a:t>
            </a:r>
            <a:r>
              <a:rPr lang="en-US" dirty="0"/>
              <a:t> from </a:t>
            </a:r>
            <a:r>
              <a:rPr lang="en-US" dirty="0" err="1"/>
              <a:t>northwind_dump</a:t>
            </a:r>
            <a:r>
              <a:rPr lang="en-US" dirty="0"/>
              <a:t>\</a:t>
            </a:r>
            <a:r>
              <a:rPr lang="en-US" dirty="0" err="1"/>
              <a:t>northwind</a:t>
            </a:r>
            <a:r>
              <a:rPr lang="en-US" dirty="0"/>
              <a:t>\</a:t>
            </a:r>
            <a:r>
              <a:rPr lang="en-US" dirty="0" err="1"/>
              <a:t>orderdetails.metadata.json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2018-01-31T15:28:44.180-0600    [########################]  </a:t>
            </a:r>
            <a:r>
              <a:rPr lang="en-US" dirty="0" err="1"/>
              <a:t>northwind.orderdetails</a:t>
            </a:r>
            <a:r>
              <a:rPr lang="en-US" dirty="0"/>
              <a:t>  207KB/207KB  (100.0%)</a:t>
            </a:r>
          </a:p>
          <a:p>
            <a:pPr marL="0" indent="0">
              <a:buNone/>
            </a:pPr>
            <a:r>
              <a:rPr lang="en-US" dirty="0"/>
              <a:t>2018-01-31T15:28:46.744-0600    [########################]  </a:t>
            </a:r>
            <a:r>
              <a:rPr lang="en-US" dirty="0" err="1"/>
              <a:t>northwind.orderdetails</a:t>
            </a:r>
            <a:r>
              <a:rPr lang="en-US" dirty="0"/>
              <a:t>  207KB/207KB  (100.0%)</a:t>
            </a:r>
          </a:p>
          <a:p>
            <a:pPr marL="0" indent="0">
              <a:buNone/>
            </a:pPr>
            <a:r>
              <a:rPr lang="en-US" dirty="0"/>
              <a:t>2018-01-31T15:28:46.745-0600    no indexes to restore</a:t>
            </a:r>
          </a:p>
          <a:p>
            <a:pPr marL="0" indent="0">
              <a:buNone/>
            </a:pPr>
            <a:r>
              <a:rPr lang="en-US" dirty="0"/>
              <a:t>2018-01-31T15:28:46.745-0600    finished restoring </a:t>
            </a:r>
            <a:r>
              <a:rPr lang="en-US" dirty="0" err="1"/>
              <a:t>northwind.orderdetails</a:t>
            </a:r>
            <a:r>
              <a:rPr lang="en-US" dirty="0"/>
              <a:t> (2155 documents)</a:t>
            </a:r>
          </a:p>
          <a:p>
            <a:pPr marL="0" indent="0">
              <a:buNone/>
            </a:pPr>
            <a:r>
              <a:rPr lang="en-US" dirty="0"/>
              <a:t>2018-01-31T15:28:46.745-0600    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8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Restore Database to </a:t>
            </a:r>
            <a:r>
              <a:rPr lang="en-US" sz="4000" dirty="0" err="1"/>
              <a:t>CosmosDB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Pre-create </a:t>
            </a:r>
            <a:r>
              <a:rPr lang="en-US" dirty="0" err="1"/>
              <a:t>db</a:t>
            </a:r>
            <a:r>
              <a:rPr lang="en-US" dirty="0"/>
              <a:t> test and collection cases on portal with throughput 10,000 RU/s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C:\Users\elqtrlx\Documents\Azure-Deep-Dive\Lesson 17&gt;run_restore.test.bat </a:t>
            </a:r>
          </a:p>
          <a:p>
            <a:pPr marL="0" indent="0">
              <a:buNone/>
            </a:pPr>
            <a:r>
              <a:rPr lang="en-US" dirty="0"/>
              <a:t>Using  --</a:t>
            </a:r>
            <a:r>
              <a:rPr lang="en-US" dirty="0" err="1"/>
              <a:t>numInsertionWorkersPerCollection</a:t>
            </a:r>
            <a:r>
              <a:rPr lang="en-US" dirty="0"/>
              <a:t> 4 --</a:t>
            </a:r>
            <a:r>
              <a:rPr lang="en-US" dirty="0" err="1"/>
              <a:t>numParallelCollections</a:t>
            </a:r>
            <a:r>
              <a:rPr lang="en-US" dirty="0"/>
              <a:t> 24</a:t>
            </a:r>
          </a:p>
          <a:p>
            <a:pPr marL="0" indent="0">
              <a:buNone/>
            </a:pPr>
            <a:r>
              <a:rPr lang="en-US" dirty="0"/>
              <a:t>2018-01-31T14:26:04.524-0600    </a:t>
            </a:r>
            <a:r>
              <a:rPr lang="en-US" dirty="0">
                <a:highlight>
                  <a:srgbClr val="FFFF00"/>
                </a:highlight>
              </a:rPr>
              <a:t>error: Message: The request rate is too large</a:t>
            </a:r>
            <a:r>
              <a:rPr lang="en-US" dirty="0"/>
              <a:t>. Please retry after sometime. </a:t>
            </a:r>
            <a:r>
              <a:rPr lang="en-US" dirty="0" err="1"/>
              <a:t>ActivityId</a:t>
            </a:r>
            <a:r>
              <a:rPr lang="en-US" dirty="0"/>
              <a:t>: f174511b-0000-0000-0000-000000000000, Request URI: /apps/97eda9fb-4d31-43ec-816e-e341bfd2b031/services/c31c35b8-bd10-40c7-a371-0a2ce3bf2c61/partitions/cb85e3cb-9d40-4c43-a842-293eb1fb8c32/replicas/131619034262500996p, </a:t>
            </a:r>
            <a:r>
              <a:rPr lang="en-US" dirty="0" err="1"/>
              <a:t>RequestStats</a:t>
            </a:r>
            <a:r>
              <a:rPr lang="en-US" dirty="0"/>
              <a:t>: , SDK: </a:t>
            </a:r>
            <a:r>
              <a:rPr lang="en-US" dirty="0" err="1"/>
              <a:t>Microsoft.Azure.Documents.Common</a:t>
            </a:r>
            <a:r>
              <a:rPr lang="en-US" dirty="0"/>
              <a:t>/1.19.162.2</a:t>
            </a:r>
          </a:p>
          <a:p>
            <a:pPr marL="0" indent="0">
              <a:buNone/>
            </a:pPr>
            <a:r>
              <a:rPr lang="en-US" dirty="0"/>
              <a:t>2018-01-31T14:26:06.462-0600    [########################]  </a:t>
            </a:r>
            <a:r>
              <a:rPr lang="en-US" dirty="0" err="1"/>
              <a:t>test.cases</a:t>
            </a:r>
            <a:r>
              <a:rPr lang="en-US" dirty="0"/>
              <a:t>  6.07MB/6.07MB  (100.0%)</a:t>
            </a:r>
          </a:p>
          <a:p>
            <a:pPr marL="0" indent="0">
              <a:buNone/>
            </a:pPr>
            <a:r>
              <a:rPr lang="en-US" dirty="0"/>
              <a:t>2018-01-31T14:26:06.462-0600    restoring indexes for collection </a:t>
            </a:r>
            <a:r>
              <a:rPr lang="en-US" dirty="0" err="1"/>
              <a:t>test.cases</a:t>
            </a:r>
            <a:r>
              <a:rPr lang="en-US" dirty="0"/>
              <a:t> from metadata</a:t>
            </a:r>
          </a:p>
          <a:p>
            <a:pPr marL="0" indent="0">
              <a:buNone/>
            </a:pPr>
            <a:r>
              <a:rPr lang="en-US" dirty="0"/>
              <a:t>2018-01-31T14:26:06.716-0600    finished restoring </a:t>
            </a:r>
            <a:r>
              <a:rPr lang="en-US" dirty="0" err="1"/>
              <a:t>test.cases</a:t>
            </a:r>
            <a:r>
              <a:rPr lang="en-US" dirty="0"/>
              <a:t> (10000 documents)</a:t>
            </a:r>
          </a:p>
          <a:p>
            <a:pPr marL="0" indent="0">
              <a:buNone/>
            </a:pPr>
            <a:r>
              <a:rPr lang="en-US" dirty="0"/>
              <a:t>2018-01-31T14:26:06.716-0600    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8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Restore Database to </a:t>
            </a:r>
            <a:r>
              <a:rPr lang="en-US" sz="4000" dirty="0" err="1"/>
              <a:t>CosmosDB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C:\Users\elqtrlx\Documents\Azure-Deep-Dive\Lesson 17&gt;run_restore.test.bat</a:t>
            </a:r>
          </a:p>
          <a:p>
            <a:pPr marL="0" indent="0">
              <a:buNone/>
            </a:pPr>
            <a:r>
              <a:rPr lang="en-US" dirty="0"/>
              <a:t>Using --</a:t>
            </a:r>
            <a:r>
              <a:rPr lang="en-US" dirty="0" err="1"/>
              <a:t>numInsertionWorkersPerCollection</a:t>
            </a:r>
            <a:r>
              <a:rPr lang="en-US" dirty="0"/>
              <a:t> 1 --</a:t>
            </a:r>
            <a:r>
              <a:rPr lang="en-US" dirty="0" err="1"/>
              <a:t>numParallelCollections</a:t>
            </a:r>
            <a:r>
              <a:rPr lang="en-US" dirty="0"/>
              <a:t> 6</a:t>
            </a:r>
          </a:p>
          <a:p>
            <a:pPr marL="0" indent="0">
              <a:buNone/>
            </a:pPr>
            <a:r>
              <a:rPr lang="en-US" dirty="0"/>
              <a:t>2018-01-31T16:11:39.125-0600    preparing collections to restore from</a:t>
            </a:r>
          </a:p>
          <a:p>
            <a:pPr marL="0" indent="0">
              <a:buNone/>
            </a:pPr>
            <a:r>
              <a:rPr lang="en-US" dirty="0"/>
              <a:t>2018-01-31T16:11:39.195-0600    reading metadata for </a:t>
            </a:r>
            <a:r>
              <a:rPr lang="en-US" dirty="0" err="1"/>
              <a:t>test.cases</a:t>
            </a:r>
            <a:r>
              <a:rPr lang="en-US" dirty="0"/>
              <a:t> from </a:t>
            </a:r>
            <a:r>
              <a:rPr lang="en-US" dirty="0" err="1"/>
              <a:t>test_dump</a:t>
            </a:r>
            <a:r>
              <a:rPr lang="en-US" dirty="0"/>
              <a:t>\test\</a:t>
            </a:r>
            <a:r>
              <a:rPr lang="en-US" dirty="0" err="1"/>
              <a:t>cases.metadata.json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2018-01-31T16:11:39.196-0600    restoring </a:t>
            </a:r>
            <a:r>
              <a:rPr lang="en-US" dirty="0" err="1"/>
              <a:t>test.cases</a:t>
            </a:r>
            <a:r>
              <a:rPr lang="en-US" dirty="0"/>
              <a:t> from </a:t>
            </a:r>
            <a:r>
              <a:rPr lang="en-US" dirty="0" err="1"/>
              <a:t>test_dump</a:t>
            </a:r>
            <a:r>
              <a:rPr lang="en-US" dirty="0"/>
              <a:t>\test\</a:t>
            </a:r>
            <a:r>
              <a:rPr lang="en-US" dirty="0" err="1"/>
              <a:t>cases.bson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2018-01-31T16:11:41.359-0600    [##......................]  </a:t>
            </a:r>
            <a:r>
              <a:rPr lang="en-US" dirty="0" err="1"/>
              <a:t>test.cases</a:t>
            </a:r>
            <a:r>
              <a:rPr lang="en-US" dirty="0"/>
              <a:t>  624KB/6.07MB  (10.0%)</a:t>
            </a:r>
          </a:p>
          <a:p>
            <a:pPr marL="0" indent="0">
              <a:buNone/>
            </a:pPr>
            <a:r>
              <a:rPr lang="en-US" dirty="0"/>
              <a:t>2018-01-31T16:12:02.359-0600    [########################]  </a:t>
            </a:r>
            <a:r>
              <a:rPr lang="en-US" dirty="0" err="1"/>
              <a:t>test.cases</a:t>
            </a:r>
            <a:r>
              <a:rPr lang="en-US" dirty="0"/>
              <a:t>  6.07MB/6.07MB  (100.0%)</a:t>
            </a:r>
          </a:p>
          <a:p>
            <a:pPr marL="0" indent="0">
              <a:buNone/>
            </a:pPr>
            <a:r>
              <a:rPr lang="en-US" dirty="0"/>
              <a:t>2018-01-31T16:12:04.712-0600    [########################]  </a:t>
            </a:r>
            <a:r>
              <a:rPr lang="en-US" dirty="0" err="1"/>
              <a:t>test.cases</a:t>
            </a:r>
            <a:r>
              <a:rPr lang="en-US" dirty="0"/>
              <a:t>  6.07MB/6.07MB  (100.0%)</a:t>
            </a:r>
          </a:p>
          <a:p>
            <a:pPr marL="0" indent="0">
              <a:buNone/>
            </a:pPr>
            <a:r>
              <a:rPr lang="en-US" dirty="0"/>
              <a:t>2018-01-31T16:12:04.712-0600    restoring indexes for collection </a:t>
            </a:r>
            <a:r>
              <a:rPr lang="en-US" dirty="0" err="1"/>
              <a:t>test.cases</a:t>
            </a:r>
            <a:r>
              <a:rPr lang="en-US" dirty="0"/>
              <a:t> from metadata</a:t>
            </a:r>
          </a:p>
          <a:p>
            <a:pPr marL="0" indent="0">
              <a:buNone/>
            </a:pPr>
            <a:r>
              <a:rPr lang="en-US" dirty="0"/>
              <a:t>2018-01-31T16:12:04.964-0600    finished restoring </a:t>
            </a:r>
            <a:r>
              <a:rPr lang="en-US" dirty="0" err="1"/>
              <a:t>test.cases</a:t>
            </a:r>
            <a:r>
              <a:rPr lang="en-US" dirty="0"/>
              <a:t> (10000 documents)</a:t>
            </a:r>
          </a:p>
          <a:p>
            <a:pPr marL="0" indent="0">
              <a:buNone/>
            </a:pPr>
            <a:r>
              <a:rPr lang="en-US" dirty="0"/>
              <a:t>2018-01-31T16:12:04.965-0600    done</a:t>
            </a:r>
          </a:p>
          <a:p>
            <a:pPr marL="0" indent="0">
              <a:buNone/>
            </a:pPr>
            <a:r>
              <a:rPr lang="en-US" dirty="0"/>
              <a:t>   (need significantly lower the parallel workers and </a:t>
            </a:r>
            <a:r>
              <a:rPr lang="en-US" dirty="0" err="1"/>
              <a:t>batchsize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7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Issues and Lessons Learned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Uploading JSON documents to </a:t>
            </a:r>
            <a:r>
              <a:rPr lang="en-US" sz="2400" dirty="0" err="1"/>
              <a:t>CosmosDB</a:t>
            </a:r>
            <a:r>
              <a:rPr lang="en-US" sz="2400" dirty="0"/>
              <a:t> is slow. For a simple document, need about 0.072s which is equivalent of 14 documents/s. For a million documents, the rough estimate is that we need about one day.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We could increase the throughput above 10,000 RU/s to </a:t>
            </a:r>
            <a:r>
              <a:rPr lang="en-US" sz="2400" dirty="0" err="1"/>
              <a:t>spead</a:t>
            </a:r>
            <a:r>
              <a:rPr lang="en-US" sz="2400" dirty="0"/>
              <a:t> up the upload, but we need to implement </a:t>
            </a:r>
            <a:r>
              <a:rPr lang="en-US" sz="2400" dirty="0" err="1"/>
              <a:t>sharding</a:t>
            </a:r>
            <a:r>
              <a:rPr lang="en-US" sz="2400" dirty="0"/>
              <a:t>. When the collection size is larger than 10GB, </a:t>
            </a:r>
            <a:r>
              <a:rPr lang="en-US" sz="2400" dirty="0" err="1"/>
              <a:t>sharding</a:t>
            </a:r>
            <a:r>
              <a:rPr lang="en-US" sz="2400" dirty="0"/>
              <a:t> is also required. As JSON documents are schema free and no required constraint for a partition key as required by </a:t>
            </a:r>
            <a:r>
              <a:rPr lang="en-US" sz="2400" dirty="0" err="1"/>
              <a:t>sharding</a:t>
            </a:r>
            <a:r>
              <a:rPr lang="en-US" sz="2400" dirty="0"/>
              <a:t>. Thus, the application needs to ensure that there are candidate partition keys in the document.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4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Azure </a:t>
            </a:r>
            <a:r>
              <a:rPr lang="en-US" sz="2400" dirty="0" err="1"/>
              <a:t>CosmosDB</a:t>
            </a:r>
            <a:r>
              <a:rPr lang="en-US" sz="2400" dirty="0"/>
              <a:t> (released May 2017) database service is a new product built on top of Microsoft successful product: </a:t>
            </a:r>
            <a:r>
              <a:rPr lang="en-US" sz="2400" dirty="0" err="1"/>
              <a:t>DocumentDB</a:t>
            </a:r>
            <a:r>
              <a:rPr lang="en-US" sz="2400" dirty="0"/>
              <a:t> (released 2014). </a:t>
            </a:r>
          </a:p>
          <a:p>
            <a:endParaRPr lang="en-US" sz="2400" dirty="0"/>
          </a:p>
          <a:p>
            <a:r>
              <a:rPr lang="en-US" sz="2400" dirty="0" err="1"/>
              <a:t>CosmosDB</a:t>
            </a:r>
            <a:r>
              <a:rPr lang="en-US" sz="2400" dirty="0"/>
              <a:t> supports key-value, column-oriented, document and Graph models with popular NoSQL API support: SQL, MongoDB, Table, Graph and Cassandra.</a:t>
            </a:r>
          </a:p>
          <a:p>
            <a:endParaRPr lang="en-US" sz="2400" dirty="0"/>
          </a:p>
          <a:p>
            <a:r>
              <a:rPr lang="en-US" sz="2400" dirty="0"/>
              <a:t>The database service offers auto-scaling, HA, DR, globally distributed, and replication.</a:t>
            </a:r>
          </a:p>
          <a:p>
            <a:endParaRPr lang="en-US" sz="2400" dirty="0"/>
          </a:p>
          <a:p>
            <a:r>
              <a:rPr lang="en-US" sz="2400" dirty="0"/>
              <a:t>We are in the process of moving some MongoDB instances on-premise or in cloud VMs to </a:t>
            </a:r>
            <a:r>
              <a:rPr lang="en-US" sz="2400" dirty="0" err="1"/>
              <a:t>CosmosDB</a:t>
            </a:r>
            <a:endParaRPr lang="en-US" sz="2400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A2AD0E6-48E5-49FA-8EFC-6C3C0A142D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5"/>
    </mc:Choice>
    <mc:Fallback>
      <p:transition spd="slow" advTm="1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YouTube URLs, GitHub URL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 https://youtu.be/9vDRBgPeT50 </a:t>
            </a:r>
          </a:p>
          <a:p>
            <a:r>
              <a:rPr lang="en-US" dirty="0"/>
              <a:t>15 minutes (long): https://youtu.be/KHFuEFOMIH4</a:t>
            </a:r>
          </a:p>
          <a:p>
            <a:endParaRPr lang="en-US" dirty="0"/>
          </a:p>
          <a:p>
            <a:r>
              <a:rPr lang="en-US" dirty="0"/>
              <a:t>GitHub Repository with all artifacts: https://github.com/linnhu3210/week17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Datasets Used in this Project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 err="1"/>
              <a:t>Northwind</a:t>
            </a:r>
            <a:r>
              <a:rPr lang="en-US" sz="2400" dirty="0"/>
              <a:t> csv files from </a:t>
            </a:r>
            <a:r>
              <a:rPr lang="en-US" sz="2400" u="sng" dirty="0">
                <a:hlinkClick r:id="rId4"/>
              </a:rPr>
              <a:t>https://github.com/tmcnab/northwind-mongo/archive/master.zip</a:t>
            </a:r>
            <a:r>
              <a:rPr lang="en-US" sz="2400" u="sng" dirty="0"/>
              <a:t>. </a:t>
            </a:r>
            <a:r>
              <a:rPr lang="en-US" sz="2400" dirty="0" err="1"/>
              <a:t>Northwind</a:t>
            </a:r>
            <a:r>
              <a:rPr lang="en-US" sz="2400" dirty="0"/>
              <a:t> sample database is from Microsoft Access product. There are 11 tables with 3308 rows.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err="1"/>
              <a:t>mongodb_cases.json</a:t>
            </a:r>
            <a:r>
              <a:rPr lang="en-US" sz="2400" dirty="0"/>
              <a:t> from </a:t>
            </a:r>
            <a:r>
              <a:rPr lang="en-US" sz="2400" u="sng" dirty="0">
                <a:hlinkClick r:id="rId5"/>
              </a:rPr>
              <a:t>https://community.jaspersoft.com/wiki/mongodb-city-cases-example</a:t>
            </a:r>
            <a:r>
              <a:rPr lang="en-US" sz="2400" u="sng" dirty="0"/>
              <a:t>. </a:t>
            </a:r>
            <a:r>
              <a:rPr lang="en-US" sz="2400" dirty="0"/>
              <a:t>There are 10,000 </a:t>
            </a:r>
            <a:r>
              <a:rPr lang="en-US" sz="2400" dirty="0" err="1"/>
              <a:t>json</a:t>
            </a:r>
            <a:r>
              <a:rPr lang="en-US" sz="2400" dirty="0"/>
              <a:t> documents in this dataset. It is about service cases in a city.</a:t>
            </a:r>
          </a:p>
          <a:p>
            <a:endParaRPr lang="en-US" sz="28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B327E5A-FF42-4AA7-B51E-9437849B35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2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2"/>
    </mc:Choice>
    <mc:Fallback>
      <p:transition spd="slow" advTm="1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Sample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4E892092-609D-4B63-AD17-082399BFC4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E2DBBB-10BF-4EBE-8049-8B1F6A198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295400"/>
            <a:ext cx="7620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6"/>
    </mc:Choice>
    <mc:Fallback>
      <p:transition spd="slow" advTm="7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Hardware and Software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Windows 7 </a:t>
            </a:r>
          </a:p>
          <a:p>
            <a:endParaRPr lang="en-US" sz="2400" dirty="0"/>
          </a:p>
          <a:p>
            <a:r>
              <a:rPr lang="en-US" sz="2400" dirty="0"/>
              <a:t>MongoDB Enterprise Server 3.6.1.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4E892092-609D-4B63-AD17-082399BFC4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0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6"/>
    </mc:Choice>
    <mc:Fallback>
      <p:transition spd="slow" advTm="7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High-Level Steps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/>
          </a:p>
          <a:p>
            <a:pPr lvl="0"/>
            <a:r>
              <a:rPr lang="en-US" sz="2400" dirty="0"/>
              <a:t>Install MongoDB, clean the data and load sample data into databases</a:t>
            </a:r>
          </a:p>
          <a:p>
            <a:pPr lvl="0"/>
            <a:r>
              <a:rPr lang="en-US" sz="2400" dirty="0"/>
              <a:t>Backup the databases in MongoDB which are ready for loading to </a:t>
            </a:r>
            <a:r>
              <a:rPr lang="en-US" sz="2400" dirty="0" err="1"/>
              <a:t>CosmosDB</a:t>
            </a:r>
            <a:endParaRPr lang="en-US" sz="2400" dirty="0"/>
          </a:p>
          <a:p>
            <a:pPr lvl="0"/>
            <a:r>
              <a:rPr lang="en-US" sz="2400" dirty="0"/>
              <a:t>Create a </a:t>
            </a:r>
            <a:r>
              <a:rPr lang="en-US" sz="2400" dirty="0" err="1"/>
              <a:t>CosmosDB</a:t>
            </a:r>
            <a:r>
              <a:rPr lang="en-US" sz="2400" dirty="0"/>
              <a:t> account on portal.azure.com</a:t>
            </a:r>
          </a:p>
          <a:p>
            <a:pPr lvl="0"/>
            <a:r>
              <a:rPr lang="en-US" sz="2400" dirty="0"/>
              <a:t>Determine restore parameters for batch size and number of workers.</a:t>
            </a:r>
          </a:p>
          <a:p>
            <a:pPr lvl="0"/>
            <a:r>
              <a:rPr lang="en-US" sz="2400" dirty="0"/>
              <a:t>Restore the backups to </a:t>
            </a:r>
            <a:r>
              <a:rPr lang="en-US" sz="2400" dirty="0" err="1"/>
              <a:t>CosmosDB</a:t>
            </a:r>
            <a:r>
              <a:rPr lang="en-US" sz="2400" dirty="0"/>
              <a:t> using MongoDB API. Pre-create </a:t>
            </a:r>
            <a:r>
              <a:rPr lang="en-US" sz="2400" dirty="0" err="1"/>
              <a:t>CosmosDB</a:t>
            </a:r>
            <a:r>
              <a:rPr lang="en-US" sz="2400" dirty="0"/>
              <a:t> databases and collections if the default throughput 1000 RU/s is too slow.</a:t>
            </a:r>
          </a:p>
          <a:p>
            <a:endParaRPr lang="en-US" sz="24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B86A4F8-ECB7-461F-B4A7-67426CDEC0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1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"/>
    </mc:Choice>
    <mc:Fallback>
      <p:transition spd="slow" advTm="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 MongoDB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MongoDB Enterprise Server download: https://www.mongodb.com/lp/download/mongodb-enterprise?jmp=nav</a:t>
            </a:r>
          </a:p>
          <a:p>
            <a:endParaRPr lang="en-US" sz="2400" dirty="0"/>
          </a:p>
          <a:p>
            <a:r>
              <a:rPr lang="en-US" sz="2400" dirty="0"/>
              <a:t>Save mongodb-win32-x86_64-enterprise-windows-64-3.6.1-signed.msi</a:t>
            </a:r>
          </a:p>
          <a:p>
            <a:endParaRPr lang="en-US" sz="2400" dirty="0"/>
          </a:p>
          <a:p>
            <a:r>
              <a:rPr lang="en-US" sz="2400" dirty="0"/>
              <a:t>Run this </a:t>
            </a:r>
            <a:r>
              <a:rPr lang="en-US" sz="2400" dirty="0" err="1"/>
              <a:t>msi</a:t>
            </a:r>
            <a:r>
              <a:rPr lang="en-US" sz="2400" dirty="0"/>
              <a:t> file and use all defaults</a:t>
            </a:r>
          </a:p>
          <a:p>
            <a:endParaRPr lang="en-US" sz="2400" dirty="0"/>
          </a:p>
          <a:p>
            <a:r>
              <a:rPr lang="en-US" sz="2400" dirty="0"/>
              <a:t>Add C:\Program Files\MongoDB\Server\3.6\bin to the PATH </a:t>
            </a:r>
            <a:r>
              <a:rPr lang="en-US" sz="2400" dirty="0" err="1"/>
              <a:t>env</a:t>
            </a:r>
            <a:r>
              <a:rPr lang="en-US" sz="2400" dirty="0"/>
              <a:t> variable</a:t>
            </a:r>
          </a:p>
          <a:p>
            <a:endParaRPr lang="en-US" sz="2400" dirty="0"/>
          </a:p>
          <a:p>
            <a:r>
              <a:rPr lang="en-US" sz="2400" dirty="0"/>
              <a:t>Create a database folder: </a:t>
            </a:r>
            <a:r>
              <a:rPr lang="en-US" sz="2400" dirty="0" err="1"/>
              <a:t>mkdir</a:t>
            </a:r>
            <a:r>
              <a:rPr lang="en-US" sz="2400" dirty="0"/>
              <a:t> C:\data\db</a:t>
            </a:r>
          </a:p>
          <a:p>
            <a:endParaRPr lang="en-US" sz="24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C3054BE8-39F7-428D-BB4E-41C4F80CF6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5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9"/>
    </mc:Choice>
    <mc:Fallback>
      <p:transition spd="slow" advTm="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Address and Note fields contain coma in the employees CSV file. Create problems for loading into MongoDB. Added double quote for the field to resolve the loading issue.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995AC-092A-4C92-B14B-9A2ED29D2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9084"/>
            <a:ext cx="9144000" cy="2938316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2C37355-173A-4867-9D90-4508058D23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7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8"/>
    </mc:Choice>
    <mc:Fallback>
      <p:transition spd="slow" advTm="6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Load Sample Data into MongoDB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C:\Users\elqtrlx\Documents\Azure-Deep-Dive\Lesson 17\</a:t>
            </a:r>
            <a:r>
              <a:rPr lang="en-US" dirty="0" err="1"/>
              <a:t>northwind</a:t>
            </a:r>
            <a:r>
              <a:rPr lang="en-US" dirty="0"/>
              <a:t>-mongo-master\</a:t>
            </a:r>
            <a:r>
              <a:rPr lang="en-US" dirty="0" err="1"/>
              <a:t>northwind</a:t>
            </a:r>
            <a:r>
              <a:rPr lang="en-US" dirty="0"/>
              <a:t>-mongo-master&gt;run_import.bat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C:\Users\elqtrlx\Documents\Azure-Deep-Dive\Lesson 17\</a:t>
            </a:r>
            <a:r>
              <a:rPr lang="en-US" dirty="0" err="1"/>
              <a:t>northwind</a:t>
            </a:r>
            <a:r>
              <a:rPr lang="en-US" dirty="0"/>
              <a:t>-mongo-master\</a:t>
            </a:r>
            <a:r>
              <a:rPr lang="en-US" dirty="0" err="1"/>
              <a:t>northwind</a:t>
            </a:r>
            <a:r>
              <a:rPr lang="en-US" dirty="0"/>
              <a:t>-mongo-master&gt;</a:t>
            </a:r>
            <a:r>
              <a:rPr lang="en-US" dirty="0" err="1"/>
              <a:t>mongoimport</a:t>
            </a:r>
            <a:r>
              <a:rPr lang="en-US" dirty="0"/>
              <a:t> -d </a:t>
            </a:r>
            <a:r>
              <a:rPr lang="en-US" dirty="0" err="1"/>
              <a:t>northwind</a:t>
            </a:r>
            <a:r>
              <a:rPr lang="en-US" dirty="0"/>
              <a:t> -c categories   --type csv --file categories.csv --</a:t>
            </a:r>
            <a:r>
              <a:rPr lang="en-US" dirty="0" err="1"/>
              <a:t>headerline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2018-01-29T16:55:38.614-0600    connected to: localhost</a:t>
            </a:r>
          </a:p>
          <a:p>
            <a:pPr marL="0" indent="0">
              <a:buNone/>
            </a:pPr>
            <a:r>
              <a:rPr lang="en-US" dirty="0"/>
              <a:t>2018-01-29T16:55:38.643-0600    imported 8 documents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C:\Users\elqtrlx\Documents\Azure-Deep-Dive\Lesson 17\</a:t>
            </a:r>
            <a:r>
              <a:rPr lang="en-US" dirty="0" err="1"/>
              <a:t>northwind</a:t>
            </a:r>
            <a:r>
              <a:rPr lang="en-US" dirty="0"/>
              <a:t>-mongo-master\</a:t>
            </a:r>
            <a:r>
              <a:rPr lang="en-US" dirty="0" err="1"/>
              <a:t>northwind</a:t>
            </a:r>
            <a:r>
              <a:rPr lang="en-US" dirty="0"/>
              <a:t>-mongo-master&gt;</a:t>
            </a:r>
            <a:r>
              <a:rPr lang="en-US" dirty="0" err="1"/>
              <a:t>mongoimport</a:t>
            </a:r>
            <a:r>
              <a:rPr lang="en-US" dirty="0"/>
              <a:t> -d </a:t>
            </a:r>
            <a:r>
              <a:rPr lang="en-US" dirty="0" err="1"/>
              <a:t>northwind</a:t>
            </a:r>
            <a:r>
              <a:rPr lang="en-US" dirty="0"/>
              <a:t> -c customers   --type csv --file customers.csv --</a:t>
            </a:r>
            <a:r>
              <a:rPr lang="en-US" dirty="0" err="1"/>
              <a:t>headerline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2018-01-29T16:55:38.872-0600    connected to: localhost</a:t>
            </a:r>
          </a:p>
          <a:p>
            <a:pPr marL="0" indent="0">
              <a:buNone/>
            </a:pPr>
            <a:r>
              <a:rPr lang="en-US" dirty="0"/>
              <a:t>2018-01-29T16:55:38.910-0600    imported 91 documents</a:t>
            </a:r>
          </a:p>
          <a:p>
            <a:pPr marL="0" indent="0">
              <a:buNone/>
            </a:pPr>
            <a:r>
              <a:rPr lang="en-US" dirty="0"/>
              <a:t> 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9FD3BF4-4D9B-4374-89A4-4AE6CBA44E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1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1"/>
    </mc:Choice>
    <mc:Fallback>
      <p:transition spd="slow" advTm="1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14874</TotalTime>
  <Words>1389</Words>
  <Application>Microsoft Office PowerPoint</Application>
  <PresentationFormat>On-screen Show (4:3)</PresentationFormat>
  <Paragraphs>214</Paragraphs>
  <Slides>20</Slides>
  <Notes>1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 Final Project  Migrating MongoDB databases to CosmosDB  </vt:lpstr>
      <vt:lpstr>Problem Statement</vt:lpstr>
      <vt:lpstr>Datasets Used in this Project</vt:lpstr>
      <vt:lpstr>Sample Data</vt:lpstr>
      <vt:lpstr>Hardware and Software</vt:lpstr>
      <vt:lpstr>High-Level Steps</vt:lpstr>
      <vt:lpstr>Install MongoDB</vt:lpstr>
      <vt:lpstr>Data Cleansing</vt:lpstr>
      <vt:lpstr>Load Sample Data into MongoDB</vt:lpstr>
      <vt:lpstr>Load Sample Data into MongoDB</vt:lpstr>
      <vt:lpstr>Backup Two Databases (northwind and test)</vt:lpstr>
      <vt:lpstr>Create cosmosDB account on Azure</vt:lpstr>
      <vt:lpstr>Determine Request Charge</vt:lpstr>
      <vt:lpstr>Determine the Latency</vt:lpstr>
      <vt:lpstr>Determine batch size and workers</vt:lpstr>
      <vt:lpstr>Restore database to CosmosDB</vt:lpstr>
      <vt:lpstr>Restore Database to CosmosDB</vt:lpstr>
      <vt:lpstr>Restore Database to CosmosDB</vt:lpstr>
      <vt:lpstr>Issues and Lessons Learned</vt:lpstr>
      <vt:lpstr>YouTube URLs, GitHub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Hu, ZhengLin</cp:lastModifiedBy>
  <cp:revision>889</cp:revision>
  <cp:lastPrinted>2012-11-30T20:59:45Z</cp:lastPrinted>
  <dcterms:created xsi:type="dcterms:W3CDTF">2006-08-16T00:00:00Z</dcterms:created>
  <dcterms:modified xsi:type="dcterms:W3CDTF">2018-02-07T14:58:17Z</dcterms:modified>
</cp:coreProperties>
</file>