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gif" ContentType="image/gif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81" r:id="rId2"/>
    <p:sldId id="296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49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52" r:id="rId42"/>
    <p:sldId id="427" r:id="rId43"/>
    <p:sldId id="428" r:id="rId44"/>
    <p:sldId id="429" r:id="rId45"/>
    <p:sldId id="453" r:id="rId46"/>
    <p:sldId id="430" r:id="rId47"/>
    <p:sldId id="431" r:id="rId48"/>
    <p:sldId id="432" r:id="rId49"/>
    <p:sldId id="433" r:id="rId50"/>
    <p:sldId id="434" r:id="rId51"/>
    <p:sldId id="435" r:id="rId52"/>
    <p:sldId id="436" r:id="rId53"/>
    <p:sldId id="450" r:id="rId54"/>
    <p:sldId id="451" r:id="rId55"/>
    <p:sldId id="437" r:id="rId56"/>
    <p:sldId id="438" r:id="rId57"/>
    <p:sldId id="439" r:id="rId58"/>
    <p:sldId id="440" r:id="rId59"/>
    <p:sldId id="441" r:id="rId60"/>
    <p:sldId id="442" r:id="rId61"/>
    <p:sldId id="443" r:id="rId62"/>
    <p:sldId id="444" r:id="rId63"/>
    <p:sldId id="445" r:id="rId64"/>
    <p:sldId id="446" r:id="rId65"/>
    <p:sldId id="447" r:id="rId66"/>
    <p:sldId id="448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e Ashton" initials="" lastIdx="1" clrIdx="0"/>
  <p:cmAuthor id="1" name="CE" initials="" lastIdx="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CC99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244" d="100"/>
          <a:sy n="244" d="100"/>
        </p:scale>
        <p:origin x="140" y="6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59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71E0E58-BC4B-42DD-A4FC-16E69877671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TW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TW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F3CDC75-F448-4D4A-B05D-A4024DFB95D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2CCC2-92D5-49B9-89FC-B9680FA72713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CFD38EE-EFD9-4E3B-9445-08D86FCA9F52}" type="slidenum">
              <a:rPr lang="en-US"/>
              <a:pPr/>
              <a:t>10</a:t>
            </a:fld>
            <a:endParaRPr lang="en-US"/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C6CB00B-8B22-4198-98A6-FEEB1B16C7FA}" type="slidenum">
              <a:rPr lang="en-US"/>
              <a:pPr/>
              <a:t>11</a:t>
            </a:fld>
            <a:endParaRPr lang="en-US"/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AEC9A3C-4A96-41D7-8E11-6BD9758CA4E2}" type="slidenum">
              <a:rPr lang="en-US"/>
              <a:pPr/>
              <a:t>12</a:t>
            </a:fld>
            <a:endParaRPr lang="en-US"/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45FC71B-5F74-4C73-8999-DBE4A54B92AF}" type="slidenum">
              <a:rPr lang="en-US"/>
              <a:pPr/>
              <a:t>13</a:t>
            </a:fld>
            <a:endParaRPr lang="en-US"/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006321-1BA4-4292-AFDC-0871B033496F}" type="slidenum">
              <a:rPr lang="en-US"/>
              <a:pPr/>
              <a:t>14</a:t>
            </a:fld>
            <a:endParaRPr lang="en-US"/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49A8E52-B6BA-4410-A5D6-E4CBA54EB34A}" type="slidenum">
              <a:rPr lang="en-US"/>
              <a:pPr/>
              <a:t>15</a:t>
            </a:fld>
            <a:endParaRPr lang="en-US"/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C0D72F-6023-428C-A89E-D4EF5537584B}" type="slidenum">
              <a:rPr lang="en-US"/>
              <a:pPr/>
              <a:t>16</a:t>
            </a:fld>
            <a:endParaRPr lang="en-US"/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D51197D-A70A-4847-AC85-4ED96FC0FD06}" type="slidenum">
              <a:rPr lang="en-US"/>
              <a:pPr/>
              <a:t>17</a:t>
            </a:fld>
            <a:endParaRPr lang="en-US"/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850A0EC-4CE7-4941-B340-85CF8A882E43}" type="slidenum">
              <a:rPr lang="en-US"/>
              <a:pPr/>
              <a:t>18</a:t>
            </a:fld>
            <a:endParaRPr lang="en-US"/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4E109F8-FC81-4316-9838-B6937D042916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1EE7C-0343-4890-A228-46B89FAF41EF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B58FF1-DB14-4C1D-A2EC-6EEB9DE4FB76}" type="slidenum">
              <a:rPr lang="en-US"/>
              <a:pPr/>
              <a:t>20</a:t>
            </a:fld>
            <a:endParaRPr lang="en-US"/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5A6444-BF56-4C4E-B715-5FAE4A4EFED9}" type="slidenum">
              <a:rPr lang="en-US"/>
              <a:pPr/>
              <a:t>21</a:t>
            </a:fld>
            <a:endParaRPr lang="en-US"/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5BFB7F5-AEA2-416C-95B4-02C20B015742}" type="slidenum">
              <a:rPr lang="en-US"/>
              <a:pPr/>
              <a:t>22</a:t>
            </a:fld>
            <a:endParaRPr lang="en-US"/>
          </a:p>
        </p:txBody>
      </p:sp>
      <p:sp>
        <p:nvSpPr>
          <p:cNvPr id="942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4431262-671E-42F1-A7C1-9FF463BB64FF}" type="slidenum">
              <a:rPr lang="en-US"/>
              <a:pPr/>
              <a:t>23</a:t>
            </a:fld>
            <a:endParaRPr lang="en-US"/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6733C51-2CEE-432C-8049-8E0F84BD34E7}" type="slidenum">
              <a:rPr lang="en-US"/>
              <a:pPr/>
              <a:t>24</a:t>
            </a:fld>
            <a:endParaRPr lang="en-US"/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F811C62-2EB1-408C-AAFD-EF550C1B25D6}" type="slidenum">
              <a:rPr lang="en-US"/>
              <a:pPr/>
              <a:t>25</a:t>
            </a:fld>
            <a:endParaRPr lang="en-US"/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724452B-41A7-448D-B1D2-EF64BFD389C0}" type="slidenum">
              <a:rPr lang="en-US"/>
              <a:pPr/>
              <a:t>26</a:t>
            </a:fld>
            <a:endParaRPr lang="en-US"/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39E2835-4D68-4D84-B236-1D5EB9E0ED2E}" type="slidenum">
              <a:rPr lang="en-US"/>
              <a:pPr/>
              <a:t>27</a:t>
            </a:fld>
            <a:endParaRPr lang="en-US"/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13534D3-71C1-4DC6-A96F-A317C1793709}" type="slidenum">
              <a:rPr lang="en-US"/>
              <a:pPr/>
              <a:t>28</a:t>
            </a:fld>
            <a:endParaRPr lang="en-US"/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97B2720-E4A3-46F8-B2F9-FE9FE6E9213A}" type="slidenum">
              <a:rPr lang="en-US"/>
              <a:pPr/>
              <a:t>29</a:t>
            </a:fld>
            <a:endParaRPr lang="en-US"/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3DC765-4811-4FA0-B3C8-ACA7BDEE44E4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439E2FA-0BE2-4C13-A138-9D3D58F2069B}" type="slidenum">
              <a:rPr lang="en-US"/>
              <a:pPr/>
              <a:t>30</a:t>
            </a:fld>
            <a:endParaRPr lang="en-US"/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5AC7E88-F3ED-4DAB-B14B-7C2351928A9D}" type="slidenum">
              <a:rPr lang="en-US"/>
              <a:pPr/>
              <a:t>31</a:t>
            </a:fld>
            <a:endParaRPr lang="en-US"/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F9A96A-7D00-44CB-A054-1D6EA4329896}" type="slidenum">
              <a:rPr lang="en-US"/>
              <a:pPr/>
              <a:t>32</a:t>
            </a:fld>
            <a:endParaRPr lang="en-US"/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6FD726E-E19D-496C-BCAC-549DD2906E71}" type="slidenum">
              <a:rPr lang="en-US"/>
              <a:pPr/>
              <a:t>33</a:t>
            </a:fld>
            <a:endParaRPr lang="en-US"/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D8D4903-7FB3-41AE-8EBE-934017A080C2}" type="slidenum">
              <a:rPr lang="en-US"/>
              <a:pPr/>
              <a:t>34</a:t>
            </a:fld>
            <a:endParaRPr lang="en-US"/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0CD6FFE-6DC3-4E2F-9374-09A32DAF7C73}" type="slidenum">
              <a:rPr lang="en-US"/>
              <a:pPr/>
              <a:t>35</a:t>
            </a:fld>
            <a:endParaRPr lang="en-US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9BC6925-A038-4421-AE7E-086CF6BDC929}" type="slidenum">
              <a:rPr lang="en-US"/>
              <a:pPr/>
              <a:t>36</a:t>
            </a:fld>
            <a:endParaRPr lang="en-US"/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A2341A9-1ABA-4286-83B8-456DB340B5E7}" type="slidenum">
              <a:rPr lang="en-US"/>
              <a:pPr/>
              <a:t>37</a:t>
            </a:fld>
            <a:endParaRPr lang="en-US"/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25E826A-6D96-4549-844B-16230B95A02E}" type="slidenum">
              <a:rPr lang="en-US"/>
              <a:pPr/>
              <a:t>38</a:t>
            </a:fld>
            <a:endParaRPr lang="en-US"/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C73F132-2B68-4107-914D-208D475A950B}" type="slidenum">
              <a:rPr lang="en-US"/>
              <a:pPr/>
              <a:t>39</a:t>
            </a:fld>
            <a:endParaRPr lang="en-US"/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CE4DD64-EE39-47C5-B788-E12FD3413CDB}" type="slidenum">
              <a:rPr lang="en-US"/>
              <a:pPr/>
              <a:t>4</a:t>
            </a:fld>
            <a:endParaRPr lang="en-US"/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5E3FA7-9283-4F4C-B7E6-BDD0049D0687}" type="slidenum">
              <a:rPr lang="en-US"/>
              <a:pPr/>
              <a:t>40</a:t>
            </a:fld>
            <a:endParaRPr lang="en-US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15E3FA7-9283-4F4C-B7E6-BDD0049D0687}" type="slidenum">
              <a:rPr lang="en-US"/>
              <a:pPr/>
              <a:t>41</a:t>
            </a:fld>
            <a:endParaRPr lang="en-US"/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2CE0364-C9B2-4868-9001-509FE13373FE}" type="slidenum">
              <a:rPr lang="en-US"/>
              <a:pPr/>
              <a:t>42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59300" cy="3419475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5E01363-FA51-4160-BB51-CE5AB7F070DA}" type="slidenum">
              <a:rPr lang="en-US"/>
              <a:pPr/>
              <a:t>43</a:t>
            </a:fld>
            <a:endParaRPr lang="en-US"/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EB907E-EAA9-4823-B400-CCDC96E0162B}" type="slidenum">
              <a:rPr lang="en-US"/>
              <a:pPr/>
              <a:t>44</a:t>
            </a:fld>
            <a:endParaRPr lang="en-US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7EB907E-EAA9-4823-B400-CCDC96E0162B}" type="slidenum">
              <a:rPr lang="en-US"/>
              <a:pPr/>
              <a:t>45</a:t>
            </a:fld>
            <a:endParaRPr lang="en-US"/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18AC004-986D-4C47-A68F-CB1894137DB9}" type="slidenum">
              <a:rPr lang="en-US"/>
              <a:pPr/>
              <a:t>46</a:t>
            </a:fld>
            <a:endParaRPr lang="en-US"/>
          </a:p>
        </p:txBody>
      </p:sp>
      <p:sp>
        <p:nvSpPr>
          <p:cNvPr id="1167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4102FEA-46E2-4B83-AD42-D41D143D6FD6}" type="slidenum">
              <a:rPr lang="en-US"/>
              <a:pPr/>
              <a:t>47</a:t>
            </a:fld>
            <a:endParaRPr lang="en-US"/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E9D7A2A-9AC6-4398-AF3A-603640D957AF}" type="slidenum">
              <a:rPr lang="en-US"/>
              <a:pPr/>
              <a:t>48</a:t>
            </a:fld>
            <a:endParaRPr lang="en-US"/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C87CE0F-673C-4DA2-8096-0F499279209C}" type="slidenum">
              <a:rPr lang="en-US"/>
              <a:pPr/>
              <a:t>49</a:t>
            </a:fld>
            <a:endParaRPr lang="en-US"/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F1855F34-2382-48E0-B3E6-9337F0C8C4C2}" type="slidenum">
              <a:rPr lang="en-US"/>
              <a:pPr/>
              <a:t>5</a:t>
            </a:fld>
            <a:endParaRPr lang="en-US"/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5073A20-10B9-4654-B385-47860AB107F9}" type="slidenum">
              <a:rPr lang="en-US"/>
              <a:pPr/>
              <a:t>50</a:t>
            </a:fld>
            <a:endParaRPr lang="en-US"/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F97277C-F7E1-46E9-B817-271C3B695D7F}" type="slidenum">
              <a:rPr lang="en-US"/>
              <a:pPr/>
              <a:t>51</a:t>
            </a:fld>
            <a:endParaRPr lang="en-US"/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0AF650A-03AC-4D83-9900-FA2F64777372}" type="slidenum">
              <a:rPr lang="en-US"/>
              <a:pPr/>
              <a:t>52</a:t>
            </a:fld>
            <a:endParaRPr lang="en-US"/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935F3-6938-4FCC-A3E9-BD28C3872174}" type="slidenum">
              <a:rPr lang="zh-TW" altLang="en-US"/>
              <a:pPr/>
              <a:t>53</a:t>
            </a:fld>
            <a:endParaRPr lang="en-US" altLang="zh-TW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B8933-BD1C-4F57-A217-5A2BA39DC937}" type="slidenum">
              <a:rPr lang="zh-TW" altLang="en-US"/>
              <a:pPr/>
              <a:t>54</a:t>
            </a:fld>
            <a:endParaRPr lang="en-US" altLang="zh-TW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0BC25B2-CED3-4DBE-82FB-F180156A2718}" type="slidenum">
              <a:rPr lang="en-US"/>
              <a:pPr/>
              <a:t>55</a:t>
            </a:fld>
            <a:endParaRPr lang="en-US"/>
          </a:p>
        </p:txBody>
      </p:sp>
      <p:sp>
        <p:nvSpPr>
          <p:cNvPr id="12390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FBFFE39-11FB-414E-B389-599E7C11ADC3}" type="slidenum">
              <a:rPr lang="en-US"/>
              <a:pPr/>
              <a:t>56</a:t>
            </a:fld>
            <a:endParaRPr lang="en-US"/>
          </a:p>
        </p:txBody>
      </p:sp>
      <p:sp>
        <p:nvSpPr>
          <p:cNvPr id="1249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D5F9750-D10A-49C9-9759-93B7BA764D5F}" type="slidenum">
              <a:rPr lang="en-US"/>
              <a:pPr/>
              <a:t>57</a:t>
            </a:fld>
            <a:endParaRPr lang="en-US"/>
          </a:p>
        </p:txBody>
      </p:sp>
      <p:sp>
        <p:nvSpPr>
          <p:cNvPr id="12595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4944F15-1975-47B2-A54B-F6A074DE6338}" type="slidenum">
              <a:rPr lang="en-US"/>
              <a:pPr/>
              <a:t>58</a:t>
            </a:fld>
            <a:endParaRPr lang="en-US"/>
          </a:p>
        </p:txBody>
      </p:sp>
      <p:sp>
        <p:nvSpPr>
          <p:cNvPr id="1269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D4D141-1E98-4F9A-BBF6-2498B5E333BC}" type="slidenum">
              <a:rPr lang="en-US"/>
              <a:pPr/>
              <a:t>59</a:t>
            </a:fld>
            <a:endParaRPr lang="en-US"/>
          </a:p>
        </p:txBody>
      </p:sp>
      <p:sp>
        <p:nvSpPr>
          <p:cNvPr id="12800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0A5FBF7-985B-4C09-902C-133D70FD0F3B}" type="slidenum">
              <a:rPr lang="en-US"/>
              <a:pPr/>
              <a:t>6</a:t>
            </a:fld>
            <a:endParaRPr lang="en-US"/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BF4EF22-0CEC-4F35-800D-EC399B183797}" type="slidenum">
              <a:rPr lang="en-US"/>
              <a:pPr/>
              <a:t>60</a:t>
            </a:fld>
            <a:endParaRPr lang="en-US"/>
          </a:p>
        </p:txBody>
      </p:sp>
      <p:sp>
        <p:nvSpPr>
          <p:cNvPr id="12902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B3C67F9-26B2-4327-948B-7F1E814359EC}" type="slidenum">
              <a:rPr lang="en-US"/>
              <a:pPr/>
              <a:t>61</a:t>
            </a:fld>
            <a:endParaRPr lang="en-US"/>
          </a:p>
        </p:txBody>
      </p:sp>
      <p:sp>
        <p:nvSpPr>
          <p:cNvPr id="1300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428A0D8-F42F-4520-8576-165921D53947}" type="slidenum">
              <a:rPr lang="en-US"/>
              <a:pPr/>
              <a:t>62</a:t>
            </a:fld>
            <a:endParaRPr lang="en-US"/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E7959A4-B1EF-4E90-B5DF-505FCF58140B}" type="slidenum">
              <a:rPr lang="en-US"/>
              <a:pPr/>
              <a:t>63</a:t>
            </a:fld>
            <a:endParaRPr lang="en-US"/>
          </a:p>
        </p:txBody>
      </p:sp>
      <p:sp>
        <p:nvSpPr>
          <p:cNvPr id="1320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85B8608-417F-48FA-A7FB-61614D37E6C8}" type="slidenum">
              <a:rPr lang="en-US"/>
              <a:pPr/>
              <a:t>64</a:t>
            </a:fld>
            <a:endParaRPr lang="en-US"/>
          </a:p>
        </p:txBody>
      </p:sp>
      <p:sp>
        <p:nvSpPr>
          <p:cNvPr id="13312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0C88208-A697-44BA-9F5B-28F5D97F3356}" type="slidenum">
              <a:rPr lang="en-US"/>
              <a:pPr/>
              <a:t>65</a:t>
            </a:fld>
            <a:endParaRPr lang="en-US"/>
          </a:p>
        </p:txBody>
      </p:sp>
      <p:sp>
        <p:nvSpPr>
          <p:cNvPr id="13414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6AE0A43-2CF6-421B-B737-1CA26FBF0CFF}" type="slidenum">
              <a:rPr lang="en-US"/>
              <a:pPr/>
              <a:t>66</a:t>
            </a:fld>
            <a:endParaRPr lang="en-US"/>
          </a:p>
        </p:txBody>
      </p:sp>
      <p:sp>
        <p:nvSpPr>
          <p:cNvPr id="13517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23EBAF7-C986-4753-B105-0AF5AD36C086}" type="slidenum">
              <a:rPr lang="en-US"/>
              <a:pPr/>
              <a:t>7</a:t>
            </a:fld>
            <a:endParaRPr lang="en-US"/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FD04F2E-7BD0-44DF-9AC4-B15E42919870}" type="slidenum">
              <a:rPr lang="en-US"/>
              <a:pPr/>
              <a:t>8</a:t>
            </a:fld>
            <a:endParaRPr lang="en-US"/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2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701AE98-6494-4325-93C7-F79A1F8ACAFC}" type="slidenum">
              <a:rPr lang="en-US"/>
              <a:pPr/>
              <a:t>9</a:t>
            </a:fld>
            <a:endParaRPr lang="en-US"/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8463" cy="4106863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600" i="1"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新細明體" charset="-120"/>
              </a:defRPr>
            </a:lvl1pPr>
          </a:lstStyle>
          <a:p>
            <a:endParaRPr lang="en-US" altLang="zh-TW"/>
          </a:p>
        </p:txBody>
      </p:sp>
      <p:sp>
        <p:nvSpPr>
          <p:cNvPr id="307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新細明體" charset="-120"/>
              </a:defRPr>
            </a:lvl1pPr>
          </a:lstStyle>
          <a:p>
            <a:r>
              <a:rPr lang="zh-TW" altLang="en-US"/>
              <a:t>A First Book of C++: From Here To There, Third Edition</a:t>
            </a:r>
            <a:endParaRPr lang="en-US" altLang="zh-TW"/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新細明體" charset="-120"/>
              </a:defRPr>
            </a:lvl1pPr>
          </a:lstStyle>
          <a:p>
            <a:fld id="{6B82CC38-4269-457E-903C-FB603D34675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67675" cy="1133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57638" cy="4257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981200"/>
            <a:ext cx="3957637" cy="20526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3438" y="4186238"/>
            <a:ext cx="3957637" cy="2052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0"/>
          </p:nvPr>
        </p:nvSpPr>
        <p:spPr>
          <a:xfrm>
            <a:off x="533400" y="6324600"/>
            <a:ext cx="5857875" cy="396875"/>
          </a:xfrm>
          <a:prstGeom prst="rect">
            <a:avLst/>
          </a:prstGeom>
        </p:spPr>
        <p:txBody>
          <a:bodyPr/>
          <a:lstStyle>
            <a:lvl1pPr>
              <a:buFont typeface="Times New Roman" pitchFamily="18" charset="0"/>
              <a:buNone/>
              <a:defRPr smtClean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1"/>
          </p:nvPr>
        </p:nvSpPr>
        <p:spPr>
          <a:xfrm>
            <a:off x="6553200" y="6324600"/>
            <a:ext cx="1895475" cy="396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6EE3D4-98D0-413D-9101-22EAF7BB73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67675" cy="1133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981200"/>
            <a:ext cx="3957638" cy="4257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981200"/>
            <a:ext cx="3957637" cy="4257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>
          <a:xfrm>
            <a:off x="533400" y="6324600"/>
            <a:ext cx="5857875" cy="396875"/>
          </a:xfrm>
          <a:prstGeom prst="rect">
            <a:avLst/>
          </a:prstGeom>
        </p:spPr>
        <p:txBody>
          <a:bodyPr/>
          <a:lstStyle>
            <a:lvl1pPr>
              <a:buFont typeface="Times New Roman" pitchFamily="18" charset="0"/>
              <a:buNone/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>
          <a:xfrm>
            <a:off x="6553200" y="6324600"/>
            <a:ext cx="1895475" cy="3968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2BD5583-F314-43F6-8906-1501050117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0" y="147638"/>
            <a:ext cx="9144000" cy="809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99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58200" y="6275388"/>
            <a:ext cx="609600" cy="517525"/>
          </a:xfrm>
          <a:prstGeom prst="rect">
            <a:avLst/>
          </a:prstGeom>
          <a:noFill/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84138" y="6477000"/>
            <a:ext cx="434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6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11 18200 </a:t>
            </a:r>
            <a:r>
              <a:rPr kumimoji="1" lang="zh-TW" altLang="en-US" sz="1400" b="0">
                <a:ea typeface="標楷體" pitchFamily="65" charset="-120"/>
                <a:cs typeface="Times New Roman" pitchFamily="18" charset="0"/>
              </a:rPr>
              <a:t>計算機程式語言  </a:t>
            </a:r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Lecture 01-</a:t>
            </a:r>
            <a:fld id="{1FB9A543-BF9F-43F5-96B1-021D1865F313}" type="slidenum">
              <a:rPr kumimoji="1" lang="en-US" altLang="zh-TW" sz="1400" b="0">
                <a:ea typeface="標楷體" pitchFamily="65" charset="-120"/>
                <a:cs typeface="Times New Roman" pitchFamily="18" charset="0"/>
              </a:rPr>
              <a:pPr/>
              <a:t>‹#›</a:t>
            </a:fld>
            <a:r>
              <a:rPr kumimoji="1" lang="en-US" altLang="zh-TW" sz="1400" b="0">
                <a:ea typeface="標楷體" pitchFamily="65" charset="-120"/>
                <a:cs typeface="Times New Roman" pitchFamily="18" charset="0"/>
              </a:rPr>
              <a:t>  </a:t>
            </a: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6324600" y="6477000"/>
            <a:ext cx="215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TW" altLang="en-US" sz="1400" b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國立臺灣大學生物機電系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228600"/>
            <a:ext cx="9144000" cy="6010275"/>
          </a:xfrm>
          <a:prstGeom prst="rect">
            <a:avLst/>
          </a:prstGeom>
          <a:gradFill rotWithShape="1">
            <a:gsLst>
              <a:gs pos="0">
                <a:srgbClr val="FFFFCC">
                  <a:alpha val="46001"/>
                </a:srgbClr>
              </a:gs>
              <a:gs pos="50000">
                <a:srgbClr val="FFFFCC">
                  <a:gamma/>
                  <a:tint val="79608"/>
                  <a:invGamma/>
                  <a:alpha val="0"/>
                </a:srgbClr>
              </a:gs>
              <a:gs pos="100000">
                <a:srgbClr val="FFFFCC">
                  <a:alpha val="46001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400800"/>
            <a:ext cx="4191000" cy="76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0" y="6248400"/>
            <a:ext cx="5334000" cy="76200"/>
          </a:xfrm>
          <a:prstGeom prst="rect">
            <a:avLst/>
          </a:prstGeom>
          <a:gradFill rotWithShape="1">
            <a:gsLst>
              <a:gs pos="0">
                <a:srgbClr val="99CC00">
                  <a:gamma/>
                  <a:shade val="46275"/>
                  <a:invGamma/>
                </a:srgbClr>
              </a:gs>
              <a:gs pos="100000">
                <a:srgbClr val="99CC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hyperlink" Target="http://upload.wikimedia.org/wikipedia/commons/0/00/PaperTapes-5and8Hole.jpg" TargetMode="External"/><Relationship Id="rId7" Type="http://schemas.openxmlformats.org/officeDocument/2006/relationships/hyperlink" Target="http://upload.wikimedia.org/wikipedia/commons/5/58/FortranCardPROJ039.agr.jp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upload.wikimedia.org/wikipedia/en/a/ae/2000px-Papertape-Wikipedia-example-dark1.png" TargetMode="External"/><Relationship Id="rId4" Type="http://schemas.openxmlformats.org/officeDocument/2006/relationships/image" Target="../media/image18.jpeg"/><Relationship Id="rId9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0" y="1524000"/>
            <a:ext cx="9144000" cy="439261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720725" y="525463"/>
            <a:ext cx="1511300" cy="1463675"/>
          </a:xfrm>
          <a:prstGeom prst="rect">
            <a:avLst/>
          </a:prstGeom>
          <a:solidFill>
            <a:srgbClr val="FDC382"/>
          </a:solidFill>
          <a:ln w="9525">
            <a:noFill/>
            <a:miter lim="800000"/>
            <a:headEnd/>
            <a:tailEnd/>
          </a:ln>
          <a:effectLst>
            <a:outerShdw dist="63500" dir="2212194" algn="ctr" rotWithShape="0">
              <a:srgbClr val="5F5F5F"/>
            </a:outerShdw>
          </a:effectLst>
        </p:spPr>
        <p:txBody>
          <a:bodyPr lIns="182880" tIns="0" rIns="182880" bIns="0" anchor="ctr">
            <a:spAutoFit/>
          </a:bodyPr>
          <a:lstStyle/>
          <a:p>
            <a:pPr algn="ctr"/>
            <a:r>
              <a:rPr lang="en-US" altLang="zh-TW" sz="960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47800" y="3200400"/>
            <a:ext cx="7086600" cy="923330"/>
          </a:xfrm>
          <a:noFill/>
          <a:ln/>
        </p:spPr>
        <p:txBody>
          <a:bodyPr anchor="ctr">
            <a:spAutoFit/>
          </a:bodyPr>
          <a:lstStyle/>
          <a:p>
            <a:pPr algn="ctr">
              <a:buFontTx/>
              <a:buNone/>
            </a:pPr>
            <a:r>
              <a:rPr lang="en-US" altLang="zh-TW" sz="5400" b="1" dirty="0" smtClean="0">
                <a:solidFill>
                  <a:srgbClr val="0000FF"/>
                </a:solidFill>
                <a:ea typeface="新細明體" charset="-120"/>
              </a:rPr>
              <a:t>Preliminaries</a:t>
            </a:r>
            <a:endParaRPr lang="en-US" altLang="zh-TW" sz="6000" b="1" dirty="0">
              <a:solidFill>
                <a:srgbClr val="4F87C6"/>
              </a:solidFill>
              <a:ea typeface="新細明體" charset="-120"/>
            </a:endParaRP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0" y="1520825"/>
            <a:ext cx="577850" cy="4400550"/>
          </a:xfrm>
          <a:prstGeom prst="rect">
            <a:avLst/>
          </a:prstGeom>
          <a:solidFill>
            <a:srgbClr val="66FFCC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Scientific Notation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exponent is positive, it represents the actual number of zeros that follow the 1</a:t>
            </a:r>
          </a:p>
          <a:p>
            <a:r>
              <a:rPr lang="en-US" smtClean="0"/>
              <a:t>If exponent is negative, it represents one less than the number of zeros after the decimal point and before the 1</a:t>
            </a:r>
          </a:p>
          <a:p>
            <a:r>
              <a:rPr lang="en-US" smtClean="0"/>
              <a:t>Scientific notation can be used with any decimal number</a:t>
            </a:r>
          </a:p>
          <a:p>
            <a:pPr lvl="1"/>
            <a:r>
              <a:rPr lang="en-US" smtClean="0"/>
              <a:t>Not just powers of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Scientific Notation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scientific notations have their own symbols</a:t>
            </a:r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95600"/>
            <a:ext cx="7989888" cy="2414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362200" y="5486400"/>
            <a:ext cx="556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Table 1.2 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Scientific Notational Symbols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dirty="0" smtClean="0"/>
              <a:t>Preliminary Three: Software Development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Computer program: </a:t>
            </a:r>
            <a:r>
              <a:rPr lang="en-US" dirty="0" smtClean="0"/>
              <a:t>Self-contained set of instructions used to operate a computer to produce a specific result</a:t>
            </a:r>
          </a:p>
          <a:p>
            <a:pPr lvl="1"/>
            <a:r>
              <a:rPr lang="en-US" sz="2400" dirty="0" smtClean="0"/>
              <a:t>Also called </a:t>
            </a:r>
            <a:r>
              <a:rPr lang="en-US" sz="2400" b="1" dirty="0" smtClean="0"/>
              <a:t>software</a:t>
            </a:r>
          </a:p>
          <a:p>
            <a:pPr lvl="1"/>
            <a:r>
              <a:rPr lang="en-US" sz="2400" dirty="0" smtClean="0"/>
              <a:t>Solution developed to solve a particular problem, written in a form that can be executed on a computer</a:t>
            </a:r>
          </a:p>
          <a:p>
            <a:r>
              <a:rPr lang="en-US" dirty="0" smtClean="0"/>
              <a:t>Writing a program is almost the last step in a process that determines:</a:t>
            </a:r>
          </a:p>
          <a:p>
            <a:pPr lvl="1"/>
            <a:r>
              <a:rPr lang="en-US" dirty="0" smtClean="0"/>
              <a:t> </a:t>
            </a:r>
            <a:r>
              <a:rPr lang="en-US" sz="2400" dirty="0" smtClean="0"/>
              <a:t>The problem to be solved</a:t>
            </a:r>
          </a:p>
          <a:p>
            <a:pPr lvl="1"/>
            <a:r>
              <a:rPr lang="en-US" sz="2400" dirty="0" smtClean="0"/>
              <a:t> The method to be used in the solution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Software development procedure: </a:t>
            </a:r>
            <a:r>
              <a:rPr lang="en-US" dirty="0" smtClean="0"/>
              <a:t>Helps developers understand the problem to be solved and create an effective, appropriate software solution</a:t>
            </a:r>
          </a:p>
          <a:p>
            <a:r>
              <a:rPr lang="en-US" b="1" dirty="0" smtClean="0"/>
              <a:t>Software engineering: </a:t>
            </a:r>
          </a:p>
          <a:p>
            <a:pPr lvl="1"/>
            <a:r>
              <a:rPr lang="en-US" dirty="0" smtClean="0"/>
              <a:t>Concerned with creating readable, efficient, reliable, and maintainable programs and systems</a:t>
            </a:r>
          </a:p>
          <a:p>
            <a:pPr lvl="1"/>
            <a:r>
              <a:rPr lang="en-US" dirty="0" smtClean="0"/>
              <a:t>Uses software development procedure to achieve this goal</a:t>
            </a:r>
          </a:p>
          <a:p>
            <a:endParaRPr lang="en-US" dirty="0" smtClean="0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dirty="0" smtClean="0"/>
              <a:t>Preliminary Three: Software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43000" y="1593432"/>
            <a:ext cx="7086600" cy="3892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1905000" y="5638800"/>
            <a:ext cx="670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Figure 1.1 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The three phases of program development</a:t>
            </a: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US" dirty="0" smtClean="0"/>
              <a:t>Preliminary Three: Software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I: Development and Design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 requirement: request for a program or a statement of a problem</a:t>
            </a:r>
          </a:p>
          <a:p>
            <a:r>
              <a:rPr lang="en-US" smtClean="0"/>
              <a:t>After a program requirement is received, Phase I begins</a:t>
            </a:r>
          </a:p>
          <a:p>
            <a:r>
              <a:rPr lang="en-US" smtClean="0"/>
              <a:t>Phase I consists of four steps:</a:t>
            </a:r>
          </a:p>
          <a:p>
            <a:pPr lvl="1"/>
            <a:r>
              <a:rPr lang="en-US" smtClean="0"/>
              <a:t>Analysis</a:t>
            </a:r>
          </a:p>
          <a:p>
            <a:pPr lvl="1"/>
            <a:r>
              <a:rPr lang="en-US" smtClean="0"/>
              <a:t>Design</a:t>
            </a:r>
          </a:p>
          <a:p>
            <a:pPr lvl="1"/>
            <a:r>
              <a:rPr lang="en-US" smtClean="0"/>
              <a:t>Coding</a:t>
            </a:r>
          </a:p>
          <a:p>
            <a:pPr lvl="1"/>
            <a:r>
              <a:rPr lang="en-US" smtClean="0"/>
              <a:t>Testing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229998" cy="335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1905000" y="5257800"/>
            <a:ext cx="6705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Figure 1.2 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The development and design steps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1: Analyze the Problem</a:t>
            </a:r>
          </a:p>
          <a:p>
            <a:pPr lvl="1"/>
            <a:r>
              <a:rPr lang="en-US" smtClean="0"/>
              <a:t>Determine and understand the output items the program must produce</a:t>
            </a:r>
          </a:p>
          <a:p>
            <a:pPr lvl="1"/>
            <a:r>
              <a:rPr lang="en-US" smtClean="0"/>
              <a:t>Determine the input items</a:t>
            </a:r>
          </a:p>
          <a:p>
            <a:pPr lvl="1"/>
            <a:r>
              <a:rPr lang="en-US" smtClean="0"/>
              <a:t>Both items referred to as the problem's input/output (I/O)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2: Develop a Solution</a:t>
            </a:r>
          </a:p>
          <a:p>
            <a:pPr lvl="1"/>
            <a:r>
              <a:rPr lang="en-US" smtClean="0"/>
              <a:t>Select the exact set of steps, called an “algorithm,” to be used to solve the problem</a:t>
            </a:r>
          </a:p>
          <a:p>
            <a:pPr lvl="1"/>
            <a:r>
              <a:rPr lang="en-US" smtClean="0"/>
              <a:t>Find the solution by a series of refinements</a:t>
            </a:r>
          </a:p>
          <a:p>
            <a:pPr lvl="2"/>
            <a:r>
              <a:rPr lang="en-US" smtClean="0"/>
              <a:t>Start with initial solution in the analysis step until you have an acceptable and complete solution</a:t>
            </a:r>
          </a:p>
          <a:p>
            <a:pPr lvl="1"/>
            <a:r>
              <a:rPr lang="en-US" smtClean="0"/>
              <a:t>Check solution</a:t>
            </a:r>
          </a:p>
          <a:p>
            <a:pPr lvl="1"/>
            <a:r>
              <a:rPr lang="en-US" smtClean="0"/>
              <a:t>Refine initial structure until the tasks in the boxes are completely defined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2362200" y="5486400"/>
            <a:ext cx="4876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Figure 1.3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A first-level structure diagram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1371600" y="1828800"/>
            <a:ext cx="6324600" cy="3200400"/>
            <a:chOff x="1524000" y="1828800"/>
            <a:chExt cx="5715000" cy="2819400"/>
          </a:xfrm>
        </p:grpSpPr>
        <p:grpSp>
          <p:nvGrpSpPr>
            <p:cNvPr id="18" name="群組 17"/>
            <p:cNvGrpSpPr/>
            <p:nvPr/>
          </p:nvGrpSpPr>
          <p:grpSpPr>
            <a:xfrm>
              <a:off x="2895600" y="2743200"/>
              <a:ext cx="2895600" cy="990600"/>
              <a:chOff x="2895600" y="2743200"/>
              <a:chExt cx="2895600" cy="990600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矩形 13"/>
              <p:cNvSpPr/>
              <p:nvPr/>
            </p:nvSpPr>
            <p:spPr bwMode="auto">
              <a:xfrm>
                <a:off x="4267200" y="2743200"/>
                <a:ext cx="152400" cy="990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28956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56388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2895600" y="3200400"/>
                <a:ext cx="2895600" cy="152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" name="立方體 4"/>
            <p:cNvSpPr/>
            <p:nvPr/>
          </p:nvSpPr>
          <p:spPr bwMode="auto">
            <a:xfrm>
              <a:off x="3505200" y="1828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Inventory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control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program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立方體 18"/>
            <p:cNvSpPr/>
            <p:nvPr/>
          </p:nvSpPr>
          <p:spPr bwMode="auto">
            <a:xfrm>
              <a:off x="1524000" y="3733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Data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entry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section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立方體 19"/>
            <p:cNvSpPr/>
            <p:nvPr/>
          </p:nvSpPr>
          <p:spPr bwMode="auto">
            <a:xfrm>
              <a:off x="3505200" y="3733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7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Calculation</a:t>
              </a:r>
              <a:endPara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section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立方體 20"/>
            <p:cNvSpPr/>
            <p:nvPr/>
          </p:nvSpPr>
          <p:spPr bwMode="auto">
            <a:xfrm>
              <a:off x="5486400" y="3733800"/>
              <a:ext cx="1752600" cy="9144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700" dirty="0" smtClean="0"/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Report</a:t>
              </a:r>
              <a:endPara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section</a:t>
              </a:r>
              <a:endParaRPr kumimoji="0" lang="zh-TW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ea typeface="新細明體" charset="-120"/>
              </a:rPr>
              <a:t>Contents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Unit analysis</a:t>
            </a:r>
          </a:p>
          <a:p>
            <a:r>
              <a:rPr lang="en-US" altLang="zh-TW" dirty="0" smtClean="0">
                <a:ea typeface="新細明體" charset="-120"/>
              </a:rPr>
              <a:t>Exponential and scientific notations</a:t>
            </a:r>
          </a:p>
          <a:p>
            <a:r>
              <a:rPr lang="en-US" altLang="zh-TW" dirty="0" smtClean="0">
                <a:ea typeface="新細明體" charset="-120"/>
              </a:rPr>
              <a:t>Software development</a:t>
            </a:r>
          </a:p>
          <a:p>
            <a:r>
              <a:rPr lang="en-US" altLang="zh-TW" dirty="0" smtClean="0">
                <a:ea typeface="新細明體" charset="-120"/>
              </a:rPr>
              <a:t>Algorithms</a:t>
            </a:r>
          </a:p>
          <a:p>
            <a:r>
              <a:rPr lang="en-US" altLang="zh-TW" dirty="0" smtClean="0">
                <a:ea typeface="新細明體" charset="-120"/>
              </a:rPr>
              <a:t>Software, hardware, and computer storage</a:t>
            </a:r>
          </a:p>
          <a:p>
            <a:r>
              <a:rPr lang="en-US" altLang="zh-TW" dirty="0" smtClean="0">
                <a:ea typeface="新細明體" charset="-120"/>
              </a:rPr>
              <a:t>Common programming errors</a:t>
            </a:r>
          </a:p>
          <a:p>
            <a:pPr>
              <a:buFontTx/>
              <a:buNone/>
            </a:pPr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1371600"/>
          </a:xfrm>
        </p:spPr>
        <p:txBody>
          <a:bodyPr/>
          <a:lstStyle/>
          <a:p>
            <a:r>
              <a:rPr lang="en-US" dirty="0" smtClean="0"/>
              <a:t>Step 2: Develop a Solution</a:t>
            </a:r>
          </a:p>
          <a:p>
            <a:pPr lvl="1"/>
            <a:r>
              <a:rPr lang="en-US" dirty="0" smtClean="0"/>
              <a:t>Example: a second-level structure diagram for an inventory tracking system with further refinements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2057400" y="5791200"/>
            <a:ext cx="548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Figure 1.4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A second-level structure diagram</a:t>
            </a:r>
          </a:p>
        </p:txBody>
      </p:sp>
      <p:grpSp>
        <p:nvGrpSpPr>
          <p:cNvPr id="49" name="群組 48"/>
          <p:cNvGrpSpPr/>
          <p:nvPr/>
        </p:nvGrpSpPr>
        <p:grpSpPr>
          <a:xfrm>
            <a:off x="533400" y="2743200"/>
            <a:ext cx="8001000" cy="2895600"/>
            <a:chOff x="304800" y="2590800"/>
            <a:chExt cx="8001000" cy="2895600"/>
          </a:xfrm>
        </p:grpSpPr>
        <p:grpSp>
          <p:nvGrpSpPr>
            <p:cNvPr id="46" name="群組 45"/>
            <p:cNvGrpSpPr/>
            <p:nvPr/>
          </p:nvGrpSpPr>
          <p:grpSpPr>
            <a:xfrm>
              <a:off x="6276474" y="4267200"/>
              <a:ext cx="733926" cy="674077"/>
              <a:chOff x="5715000" y="4267200"/>
              <a:chExt cx="733926" cy="674077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矩形 40"/>
              <p:cNvSpPr/>
              <p:nvPr/>
            </p:nvSpPr>
            <p:spPr bwMode="auto">
              <a:xfrm>
                <a:off x="6019800" y="4267200"/>
                <a:ext cx="114300" cy="3810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 bwMode="auto">
              <a:xfrm>
                <a:off x="5715000" y="4572000"/>
                <a:ext cx="124326" cy="3692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 bwMode="auto">
              <a:xfrm>
                <a:off x="5715000" y="4572001"/>
                <a:ext cx="711200" cy="88899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6324600" y="4572000"/>
                <a:ext cx="124326" cy="369277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32" name="群組 17"/>
            <p:cNvGrpSpPr/>
            <p:nvPr/>
          </p:nvGrpSpPr>
          <p:grpSpPr>
            <a:xfrm>
              <a:off x="1524000" y="4267200"/>
              <a:ext cx="2362200" cy="685800"/>
              <a:chOff x="2895600" y="2743200"/>
              <a:chExt cx="2895600" cy="990600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矩形 32"/>
              <p:cNvSpPr/>
              <p:nvPr/>
            </p:nvSpPr>
            <p:spPr bwMode="auto">
              <a:xfrm>
                <a:off x="4267200" y="2743200"/>
                <a:ext cx="152400" cy="990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28956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56388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>
                <a:off x="2895600" y="3200400"/>
                <a:ext cx="2895600" cy="152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grpSp>
          <p:nvGrpSpPr>
            <p:cNvPr id="9" name="群組 17"/>
            <p:cNvGrpSpPr/>
            <p:nvPr/>
          </p:nvGrpSpPr>
          <p:grpSpPr>
            <a:xfrm>
              <a:off x="2971800" y="3200400"/>
              <a:ext cx="2743200" cy="685800"/>
              <a:chOff x="2895600" y="2743200"/>
              <a:chExt cx="2895600" cy="990600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矩形 13"/>
              <p:cNvSpPr/>
              <p:nvPr/>
            </p:nvSpPr>
            <p:spPr bwMode="auto">
              <a:xfrm>
                <a:off x="4267200" y="2743200"/>
                <a:ext cx="152400" cy="9906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28956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5638800" y="3200400"/>
                <a:ext cx="152400" cy="533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2895600" y="3200400"/>
                <a:ext cx="2895600" cy="152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0" name="立方體 9"/>
            <p:cNvSpPr/>
            <p:nvPr/>
          </p:nvSpPr>
          <p:spPr bwMode="auto">
            <a:xfrm>
              <a:off x="3564128" y="2590800"/>
              <a:ext cx="1541272" cy="6858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Inventory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control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program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立方體 27"/>
            <p:cNvSpPr/>
            <p:nvPr/>
          </p:nvSpPr>
          <p:spPr bwMode="auto">
            <a:xfrm>
              <a:off x="1905000" y="3733800"/>
              <a:ext cx="1541272" cy="6858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entry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section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立方體 28"/>
            <p:cNvSpPr/>
            <p:nvPr/>
          </p:nvSpPr>
          <p:spPr bwMode="auto">
            <a:xfrm>
              <a:off x="3581400" y="3733800"/>
              <a:ext cx="1541272" cy="6858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Calculation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section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立方體 30"/>
            <p:cNvSpPr/>
            <p:nvPr/>
          </p:nvSpPr>
          <p:spPr bwMode="auto">
            <a:xfrm>
              <a:off x="5316728" y="3733800"/>
              <a:ext cx="1541272" cy="6858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Report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section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立方體 36"/>
            <p:cNvSpPr/>
            <p:nvPr/>
          </p:nvSpPr>
          <p:spPr bwMode="auto">
            <a:xfrm>
              <a:off x="304800" y="4800600"/>
              <a:ext cx="1541272" cy="6858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Enter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立方體 37"/>
            <p:cNvSpPr/>
            <p:nvPr/>
          </p:nvSpPr>
          <p:spPr bwMode="auto">
            <a:xfrm>
              <a:off x="1905000" y="4800600"/>
              <a:ext cx="1541272" cy="6858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Change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立方體 38"/>
            <p:cNvSpPr/>
            <p:nvPr/>
          </p:nvSpPr>
          <p:spPr bwMode="auto">
            <a:xfrm>
              <a:off x="3505200" y="4800600"/>
              <a:ext cx="1541272" cy="6858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Delete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立方體 46"/>
            <p:cNvSpPr/>
            <p:nvPr/>
          </p:nvSpPr>
          <p:spPr bwMode="auto">
            <a:xfrm>
              <a:off x="5164328" y="4800600"/>
              <a:ext cx="1541272" cy="6858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Screen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reports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立方體 47"/>
            <p:cNvSpPr/>
            <p:nvPr/>
          </p:nvSpPr>
          <p:spPr bwMode="auto">
            <a:xfrm>
              <a:off x="6764528" y="4800600"/>
              <a:ext cx="1541272" cy="685800"/>
            </a:xfrm>
            <a:prstGeom prst="cube">
              <a:avLst>
                <a:gd name="adj" fmla="val 9722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Printer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reports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Code the Solution</a:t>
            </a:r>
          </a:p>
          <a:p>
            <a:pPr lvl="1"/>
            <a:r>
              <a:rPr lang="en-US" dirty="0" smtClean="0"/>
              <a:t>Consists of actually writing a C++ program that corresponds to the solution developed in Step 2</a:t>
            </a:r>
          </a:p>
          <a:p>
            <a:pPr lvl="1"/>
            <a:r>
              <a:rPr lang="en-US" dirty="0" smtClean="0"/>
              <a:t>Program statements should conform to certain well-designed patterns or structures that have been defined in solution step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Code the Solution</a:t>
            </a:r>
          </a:p>
          <a:p>
            <a:pPr lvl="1"/>
            <a:r>
              <a:rPr lang="en-US" dirty="0" smtClean="0"/>
              <a:t>Program should contain well-defined patterns or structures of the following types:</a:t>
            </a:r>
          </a:p>
          <a:p>
            <a:pPr lvl="2"/>
            <a:r>
              <a:rPr lang="en-US" dirty="0" smtClean="0"/>
              <a:t>Sequence</a:t>
            </a:r>
          </a:p>
          <a:p>
            <a:pPr lvl="2"/>
            <a:r>
              <a:rPr lang="en-US" dirty="0" smtClean="0"/>
              <a:t>Selection</a:t>
            </a:r>
          </a:p>
          <a:p>
            <a:pPr lvl="2"/>
            <a:r>
              <a:rPr lang="en-US" dirty="0" smtClean="0"/>
              <a:t>Iteration</a:t>
            </a:r>
          </a:p>
          <a:p>
            <a:pPr lvl="2"/>
            <a:r>
              <a:rPr lang="en-US" dirty="0" smtClean="0"/>
              <a:t>Invocation </a:t>
            </a:r>
          </a:p>
        </p:txBody>
      </p:sp>
      <p:pic>
        <p:nvPicPr>
          <p:cNvPr id="89090" name="Picture 2" descr="Cartoon: Baby ISP?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505200"/>
            <a:ext cx="3429000" cy="2667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sp>
        <p:nvSpPr>
          <p:cNvPr id="29699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3: Code the Solution</a:t>
            </a:r>
          </a:p>
          <a:p>
            <a:pPr lvl="1"/>
            <a:r>
              <a:rPr lang="en-US" b="1" dirty="0" smtClean="0"/>
              <a:t>Sequence:</a:t>
            </a:r>
            <a:r>
              <a:rPr lang="en-US" dirty="0" smtClean="0"/>
              <a:t> Defines the order in which instructions are executed</a:t>
            </a:r>
          </a:p>
          <a:p>
            <a:pPr lvl="1"/>
            <a:r>
              <a:rPr lang="en-US" b="1" dirty="0" smtClean="0"/>
              <a:t>Selection:</a:t>
            </a:r>
            <a:r>
              <a:rPr lang="en-US" dirty="0" smtClean="0"/>
              <a:t> Allows a choice between different operations, based on some condition</a:t>
            </a:r>
          </a:p>
          <a:p>
            <a:pPr lvl="1"/>
            <a:r>
              <a:rPr lang="en-US" b="1" dirty="0" smtClean="0"/>
              <a:t>Iteration:</a:t>
            </a:r>
            <a:r>
              <a:rPr lang="en-US" dirty="0" smtClean="0"/>
              <a:t> Allows the same operation to be repeated based on some condition</a:t>
            </a:r>
          </a:p>
          <a:p>
            <a:pPr lvl="2"/>
            <a:r>
              <a:rPr lang="en-US" dirty="0" smtClean="0"/>
              <a:t>Also called looping or repetition </a:t>
            </a:r>
          </a:p>
          <a:p>
            <a:pPr lvl="1"/>
            <a:r>
              <a:rPr lang="en-US" b="1" dirty="0" smtClean="0"/>
              <a:t>Invocation:</a:t>
            </a:r>
            <a:r>
              <a:rPr lang="en-US" dirty="0" smtClean="0"/>
              <a:t> Involves invoking a set of statements when needed</a:t>
            </a:r>
          </a:p>
          <a:p>
            <a:endParaRPr lang="en-US" dirty="0" smtClean="0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533400" y="1828800"/>
            <a:ext cx="80772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marL="333375" indent="-333375">
              <a:spcBef>
                <a:spcPts val="700"/>
              </a:spcBef>
              <a:buClr>
                <a:srgbClr val="222222"/>
              </a:buClr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endParaRPr lang="en-US" sz="2800">
              <a:solidFill>
                <a:srgbClr val="222222"/>
              </a:solidFill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Step 4: Test and Correct the Program</a:t>
            </a:r>
          </a:p>
          <a:p>
            <a:pPr lvl="1"/>
            <a:r>
              <a:rPr lang="en-US" b="1" smtClean="0"/>
              <a:t>Testing</a:t>
            </a:r>
            <a:r>
              <a:rPr lang="en-US" smtClean="0"/>
              <a:t>: Method to verify correctness and that requirements are met</a:t>
            </a:r>
          </a:p>
          <a:p>
            <a:pPr lvl="1"/>
            <a:r>
              <a:rPr lang="en-US" b="1" smtClean="0"/>
              <a:t>Bug</a:t>
            </a:r>
            <a:r>
              <a:rPr lang="en-US" smtClean="0"/>
              <a:t>: A program error</a:t>
            </a:r>
          </a:p>
          <a:p>
            <a:pPr lvl="1"/>
            <a:r>
              <a:rPr lang="en-US" b="1" smtClean="0"/>
              <a:t>Debugging</a:t>
            </a:r>
            <a:r>
              <a:rPr lang="en-US" smtClean="0"/>
              <a:t>: The process of locating an error, and correcting and verifying the correction</a:t>
            </a:r>
          </a:p>
          <a:p>
            <a:pPr lvl="1"/>
            <a:r>
              <a:rPr lang="en-US" smtClean="0"/>
              <a:t>Testing may reveal errors, but does not guarantee the absence of errors</a:t>
            </a:r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  <a:p>
            <a:pPr lvl="2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I: Development and Design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1828800"/>
          </a:xfrm>
        </p:spPr>
        <p:txBody>
          <a:bodyPr/>
          <a:lstStyle/>
          <a:p>
            <a:r>
              <a:rPr lang="en-US" dirty="0" smtClean="0"/>
              <a:t>Step 4: Test and Correct the Program</a:t>
            </a:r>
          </a:p>
          <a:p>
            <a:pPr lvl="1"/>
            <a:r>
              <a:rPr lang="en-US" dirty="0" smtClean="0"/>
              <a:t>Table 1.3 lists the comparative amount of effort typically expended on each development and design step in large commercial programming projects</a:t>
            </a:r>
          </a:p>
          <a:p>
            <a:pPr lvl="3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114800"/>
            <a:ext cx="8077200" cy="143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2514600" y="56388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Table 1.3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Effort Expended in Phase 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II: Documentation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Five main documents for every problem solution:</a:t>
            </a:r>
          </a:p>
          <a:p>
            <a:pPr lvl="1"/>
            <a:r>
              <a:rPr lang="en-US" smtClean="0"/>
              <a:t>Program description</a:t>
            </a:r>
          </a:p>
          <a:p>
            <a:pPr lvl="1"/>
            <a:r>
              <a:rPr lang="en-US" smtClean="0"/>
              <a:t>Algorithm development and changes</a:t>
            </a:r>
          </a:p>
          <a:p>
            <a:pPr lvl="1"/>
            <a:r>
              <a:rPr lang="en-US" smtClean="0"/>
              <a:t>Well-commented program listing</a:t>
            </a:r>
          </a:p>
          <a:p>
            <a:pPr lvl="1"/>
            <a:r>
              <a:rPr lang="en-US" smtClean="0"/>
              <a:t>Sample test runs</a:t>
            </a:r>
          </a:p>
          <a:p>
            <a:pPr lvl="1"/>
            <a:r>
              <a:rPr lang="en-US" smtClean="0"/>
              <a:t>Users' manual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III: Maintenance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Maintenance </a:t>
            </a:r>
            <a:r>
              <a:rPr lang="en-US" smtClean="0"/>
              <a:t>includes: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Ongoing correction of newly discovered bugs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Revisions to meet changing user needs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Addition of new features</a:t>
            </a:r>
          </a:p>
          <a:p>
            <a:pPr>
              <a:lnSpc>
                <a:spcPct val="90000"/>
              </a:lnSpc>
            </a:pPr>
            <a:r>
              <a:rPr lang="en-US" smtClean="0"/>
              <a:t>Usually the longest phase</a:t>
            </a:r>
          </a:p>
          <a:p>
            <a:pPr>
              <a:lnSpc>
                <a:spcPct val="90000"/>
              </a:lnSpc>
            </a:pPr>
            <a:r>
              <a:rPr lang="en-US" smtClean="0"/>
              <a:t>May be the primary source of revenue</a:t>
            </a:r>
          </a:p>
          <a:p>
            <a:pPr>
              <a:lnSpc>
                <a:spcPct val="90000"/>
              </a:lnSpc>
            </a:pPr>
            <a:r>
              <a:rPr lang="en-US" smtClean="0"/>
              <a:t>Good documentation vital for effective maintenance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Backup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 of making copies of program code and documentation on a regular basis</a:t>
            </a:r>
          </a:p>
          <a:p>
            <a:r>
              <a:rPr lang="en-US" smtClean="0"/>
              <a:t>Backup copies = insurance against loss or damage</a:t>
            </a:r>
          </a:p>
          <a:p>
            <a:pPr lvl="1"/>
            <a:r>
              <a:rPr lang="en-US" smtClean="0"/>
              <a:t>Consider using off-site storage for additional protection</a:t>
            </a:r>
          </a:p>
          <a:p>
            <a:pPr lvl="2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Preliminary Four: Algorithms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Algorithm: 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Step-by-step sequence of instructions that:</a:t>
            </a:r>
          </a:p>
          <a:p>
            <a:pPr lvl="2"/>
            <a:r>
              <a:rPr lang="en-US" smtClean="0"/>
              <a:t>Must terminate </a:t>
            </a:r>
          </a:p>
          <a:p>
            <a:pPr lvl="2"/>
            <a:r>
              <a:rPr lang="en-US" smtClean="0"/>
              <a:t>Describe how the data is to be processed to produce the desired output</a:t>
            </a:r>
          </a:p>
          <a:p>
            <a:endParaRPr lang="en-US" smtClean="0"/>
          </a:p>
          <a:p>
            <a:pPr lvl="2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One: Unit Analysis 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Using consistent and correct units when making computations is crucial</a:t>
            </a:r>
          </a:p>
          <a:p>
            <a:r>
              <a:rPr lang="en-US" smtClean="0"/>
              <a:t>Performing a unit analysis</a:t>
            </a:r>
          </a:p>
          <a:p>
            <a:pPr lvl="1"/>
            <a:r>
              <a:rPr lang="en-US" smtClean="0"/>
              <a:t>Include only the units and conversion factors in an equation</a:t>
            </a:r>
          </a:p>
          <a:p>
            <a:pPr lvl="1"/>
            <a:r>
              <a:rPr lang="en-US" smtClean="0"/>
              <a:t>Cancel out corresponding units in the numerator and denominator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Four: Algorithms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Pseudocode: </a:t>
            </a:r>
            <a:r>
              <a:rPr lang="en-US" smtClean="0"/>
              <a:t>English-like phrases used to describe the steps in an algorithm </a:t>
            </a:r>
          </a:p>
          <a:p>
            <a:r>
              <a:rPr lang="en-US" b="1" smtClean="0"/>
              <a:t>Formula:</a:t>
            </a:r>
            <a:r>
              <a:rPr lang="en-US" smtClean="0"/>
              <a:t> Mathematical equations </a:t>
            </a:r>
          </a:p>
          <a:p>
            <a:r>
              <a:rPr lang="en-US" b="1" smtClean="0"/>
              <a:t>Flowchart:</a:t>
            </a:r>
            <a:r>
              <a:rPr lang="en-US" smtClean="0"/>
              <a:t> Diagrams with symbols </a:t>
            </a:r>
          </a:p>
        </p:txBody>
      </p:sp>
      <p:pic>
        <p:nvPicPr>
          <p:cNvPr id="72706" name="Picture 2" descr="http://img394.imageshack.us/img394/1391/image002gm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695611"/>
            <a:ext cx="3124200" cy="262899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Four: Algorithms</a:t>
            </a:r>
          </a:p>
        </p:txBody>
      </p:sp>
      <p:sp>
        <p:nvSpPr>
          <p:cNvPr id="37891" name="Content Placeholder 9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990600"/>
          </a:xfrm>
        </p:spPr>
        <p:txBody>
          <a:bodyPr/>
          <a:lstStyle/>
          <a:p>
            <a:r>
              <a:rPr lang="en-US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Problem: Calculate the sum of all whole numbers from 1 through 100</a:t>
            </a:r>
          </a:p>
          <a:p>
            <a:endParaRPr lang="en-US" smtClean="0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819400"/>
            <a:ext cx="6559508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2362200" y="5729287"/>
            <a:ext cx="472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Figure 1.5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Summing the numbers 1 to 100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Preliminary Four: Algorithms</a:t>
            </a:r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7554002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2133600" y="5486400"/>
            <a:ext cx="480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Figure 1.5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Summing the numbers 1 to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100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Preliminary Four: Algorithms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929108" cy="266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2209800" y="5410200"/>
            <a:ext cx="571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Figure 1.5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Summing the numbers 1 to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</a:rPr>
              <a:t>100</a:t>
            </a:r>
            <a:endParaRPr lang="en-US" sz="1800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066800"/>
            <a:ext cx="5638800" cy="4576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971800" y="57150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Arial" charset="0"/>
              </a:rPr>
              <a:t>Figure 1.6 </a:t>
            </a:r>
            <a:r>
              <a:rPr lang="en-US" sz="1800" dirty="0">
                <a:solidFill>
                  <a:schemeClr val="tx1"/>
                </a:solidFill>
                <a:latin typeface="Arial" charset="0"/>
              </a:rPr>
              <a:t>Flowchart symbols</a:t>
            </a:r>
          </a:p>
        </p:txBody>
      </p:sp>
      <p:sp>
        <p:nvSpPr>
          <p:cNvPr id="40966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Preliminary Four: Algorithms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048000" y="5726112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 dirty="0">
                <a:latin typeface="Arial" charset="0"/>
              </a:rPr>
              <a:t>Figure 1.6 </a:t>
            </a:r>
            <a:r>
              <a:rPr lang="en-US" sz="1800" dirty="0">
                <a:latin typeface="Arial" charset="0"/>
              </a:rPr>
              <a:t>Flowchart </a:t>
            </a:r>
            <a:r>
              <a:rPr lang="en-US" sz="1800" dirty="0" smtClean="0">
                <a:latin typeface="Arial" charset="0"/>
              </a:rPr>
              <a:t>symbols</a:t>
            </a:r>
            <a:endParaRPr lang="en-US" sz="1800" dirty="0">
              <a:latin typeface="Arial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219200" y="1279525"/>
            <a:ext cx="6511925" cy="3978275"/>
            <a:chOff x="1219200" y="1279525"/>
            <a:chExt cx="6511925" cy="3978275"/>
          </a:xfrm>
        </p:grpSpPr>
        <p:pic>
          <p:nvPicPr>
            <p:cNvPr id="4198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1782763"/>
              <a:ext cx="6511925" cy="3475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71600" y="1279525"/>
              <a:ext cx="2578100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991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38675" y="1447800"/>
              <a:ext cx="10001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1992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Preliminary Four: Algorithms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143000" y="5800687"/>
            <a:ext cx="74676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1.7  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Flowchart for calculating the average of three </a:t>
            </a:r>
            <a:r>
              <a:rPr lang="en-US" sz="1800" dirty="0" smtClean="0">
                <a:latin typeface="Arial" charset="0"/>
                <a:ea typeface="DejaVu Sans" pitchFamily="34" charset="0"/>
                <a:cs typeface="DejaVu Sans" pitchFamily="34" charset="0"/>
              </a:rPr>
              <a:t>numbers</a:t>
            </a:r>
            <a:endParaRPr lang="en-US" dirty="0"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43014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Preliminary Four: Algorithms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3657600" y="1295400"/>
            <a:ext cx="1600200" cy="4343400"/>
            <a:chOff x="3429000" y="1066800"/>
            <a:chExt cx="1600200" cy="4343400"/>
          </a:xfrm>
        </p:grpSpPr>
        <p:sp>
          <p:nvSpPr>
            <p:cNvPr id="16" name="向下箭號 15"/>
            <p:cNvSpPr/>
            <p:nvPr/>
          </p:nvSpPr>
          <p:spPr bwMode="auto">
            <a:xfrm>
              <a:off x="4114800" y="4572000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15" name="向下箭號 14"/>
            <p:cNvSpPr/>
            <p:nvPr/>
          </p:nvSpPr>
          <p:spPr bwMode="auto">
            <a:xfrm>
              <a:off x="4114800" y="3581400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12" name="向下箭號 11"/>
            <p:cNvSpPr/>
            <p:nvPr/>
          </p:nvSpPr>
          <p:spPr bwMode="auto">
            <a:xfrm>
              <a:off x="4114800" y="2514600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11" name="向下箭號 10"/>
            <p:cNvSpPr/>
            <p:nvPr/>
          </p:nvSpPr>
          <p:spPr bwMode="auto">
            <a:xfrm>
              <a:off x="4114800" y="1524000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9" name="流程圖: 結束點 8"/>
            <p:cNvSpPr/>
            <p:nvPr/>
          </p:nvSpPr>
          <p:spPr bwMode="auto">
            <a:xfrm>
              <a:off x="3505200" y="1066800"/>
              <a:ext cx="1524000" cy="457200"/>
            </a:xfrm>
            <a:prstGeom prst="flowChartTermina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Start</a:t>
              </a:r>
              <a:endParaRPr kumimoji="0" lang="zh-TW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流程圖: 資料 9"/>
            <p:cNvSpPr/>
            <p:nvPr/>
          </p:nvSpPr>
          <p:spPr bwMode="auto">
            <a:xfrm>
              <a:off x="3429000" y="1905000"/>
              <a:ext cx="1600200" cy="609600"/>
            </a:xfrm>
            <a:prstGeom prst="flowChartInputOutpu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 smtClean="0"/>
                <a:t>Input</a:t>
              </a:r>
            </a:p>
            <a:p>
              <a:pPr algn="ctr"/>
              <a:r>
                <a:rPr lang="en-US" altLang="zh-TW" sz="1200" dirty="0" smtClean="0"/>
                <a:t>Three</a:t>
              </a:r>
            </a:p>
            <a:p>
              <a:pPr algn="ctr"/>
              <a:r>
                <a:rPr lang="en-US" altLang="zh-TW" sz="1200" dirty="0" smtClean="0"/>
                <a:t>values</a:t>
              </a:r>
              <a:endParaRPr lang="zh-TW" altLang="en-US" sz="1200" dirty="0"/>
            </a:p>
          </p:txBody>
        </p:sp>
        <p:sp>
          <p:nvSpPr>
            <p:cNvPr id="13" name="流程圖: 程序 12"/>
            <p:cNvSpPr/>
            <p:nvPr/>
          </p:nvSpPr>
          <p:spPr bwMode="auto">
            <a:xfrm>
              <a:off x="3505200" y="2895600"/>
              <a:ext cx="1447800" cy="6858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TW" sz="1200" dirty="0"/>
                <a:t>Calculate</a:t>
              </a: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TW" sz="1200" dirty="0"/>
                <a:t>the</a:t>
              </a:r>
            </a:p>
            <a:p>
              <a: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altLang="zh-TW" sz="1200" dirty="0"/>
                <a:t>average</a:t>
              </a:r>
              <a:endParaRPr lang="zh-TW" altLang="en-US" sz="1200" dirty="0"/>
            </a:p>
          </p:txBody>
        </p:sp>
        <p:sp>
          <p:nvSpPr>
            <p:cNvPr id="14" name="流程圖: 資料 13"/>
            <p:cNvSpPr/>
            <p:nvPr/>
          </p:nvSpPr>
          <p:spPr bwMode="auto">
            <a:xfrm>
              <a:off x="3429000" y="3962400"/>
              <a:ext cx="1600200" cy="609600"/>
            </a:xfrm>
            <a:prstGeom prst="flowChartInputOutpu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TW" sz="1200" dirty="0" smtClean="0"/>
                <a:t>Display</a:t>
              </a:r>
            </a:p>
            <a:p>
              <a:pPr algn="ctr"/>
              <a:r>
                <a:rPr lang="en-US" altLang="zh-TW" sz="1200" dirty="0" smtClean="0"/>
                <a:t>the</a:t>
              </a:r>
            </a:p>
            <a:p>
              <a:pPr algn="ctr"/>
              <a:r>
                <a:rPr lang="en-US" altLang="zh-TW" sz="1200" dirty="0" smtClean="0"/>
                <a:t>average</a:t>
              </a:r>
              <a:endParaRPr lang="zh-TW" altLang="en-US" sz="1200" dirty="0"/>
            </a:p>
          </p:txBody>
        </p:sp>
        <p:sp>
          <p:nvSpPr>
            <p:cNvPr id="17" name="流程圖: 結束點 16"/>
            <p:cNvSpPr/>
            <p:nvPr/>
          </p:nvSpPr>
          <p:spPr bwMode="auto">
            <a:xfrm>
              <a:off x="3505200" y="4953000"/>
              <a:ext cx="1524000" cy="457200"/>
            </a:xfrm>
            <a:prstGeom prst="flowChartTerminator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End</a:t>
              </a:r>
              <a:endParaRPr kumimoji="0" lang="zh-TW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Look: </a:t>
            </a:r>
            <a:br>
              <a:rPr lang="en-US" dirty="0" smtClean="0"/>
            </a:br>
            <a:r>
              <a:rPr lang="en-US" sz="3200" dirty="0" smtClean="0"/>
              <a:t>Software, Hardware, and Computer Storage</a:t>
            </a:r>
            <a:endParaRPr lang="en-US" dirty="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077200" cy="4572000"/>
          </a:xfrm>
        </p:spPr>
        <p:txBody>
          <a:bodyPr/>
          <a:lstStyle/>
          <a:p>
            <a:pPr>
              <a:defRPr/>
            </a:pPr>
            <a:r>
              <a:rPr lang="en-US" b="1" dirty="0" smtClean="0"/>
              <a:t>Programming:</a:t>
            </a:r>
            <a:r>
              <a:rPr lang="en-US" dirty="0" smtClean="0"/>
              <a:t> Process of writing a program, or software</a:t>
            </a:r>
          </a:p>
          <a:p>
            <a:pPr>
              <a:defRPr/>
            </a:pPr>
            <a:r>
              <a:rPr lang="en-US" b="1" dirty="0" smtClean="0"/>
              <a:t>Programming language: 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Set of instructions used to construct a program</a:t>
            </a:r>
          </a:p>
          <a:p>
            <a:pPr lvl="1">
              <a:defRPr/>
            </a:pPr>
            <a:r>
              <a:rPr lang="en-US" dirty="0" smtClean="0"/>
              <a:t>Comes in a variety of forms and types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Machine Language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Only programs that can actually be used to operate a computer</a:t>
            </a:r>
          </a:p>
          <a:p>
            <a:r>
              <a:rPr lang="en-US" smtClean="0"/>
              <a:t>Also referred to as executable programs (executables)</a:t>
            </a:r>
          </a:p>
          <a:p>
            <a:r>
              <a:rPr lang="en-US" smtClean="0"/>
              <a:t>Consists of a sequence of instructions composed of binary numbers</a:t>
            </a:r>
          </a:p>
          <a:p>
            <a:r>
              <a:rPr lang="en-US" smtClean="0"/>
              <a:t>Contains two parts: an instruction and an address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Assembly Language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Substitute word-like symbols, such as ADD, SUB, and MUL, for binary opcodes</a:t>
            </a:r>
          </a:p>
          <a:p>
            <a:r>
              <a:rPr lang="en-US" smtClean="0"/>
              <a:t>Use decimal numbers and labels for memory addresses</a:t>
            </a:r>
          </a:p>
          <a:p>
            <a:r>
              <a:rPr lang="en-US" smtClean="0"/>
              <a:t>Example: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ADD 1, 2</a:t>
            </a:r>
          </a:p>
          <a:p>
            <a:r>
              <a:rPr lang="en-US" b="1" smtClean="0">
                <a:cs typeface="Courier New" pitchFamily="49" charset="0"/>
              </a:rPr>
              <a:t>Assemblers: </a:t>
            </a:r>
            <a:r>
              <a:rPr lang="en-US" smtClean="0">
                <a:cs typeface="Courier New" pitchFamily="49" charset="0"/>
              </a:rPr>
              <a:t>T</a:t>
            </a:r>
            <a:r>
              <a:rPr lang="en-US" smtClean="0"/>
              <a:t>ranslate programs into machine language</a:t>
            </a:r>
            <a:endParaRPr lang="en-US" b="1" smtClean="0">
              <a:cs typeface="Courier New" pitchFamily="49" charset="0"/>
            </a:endParaRPr>
          </a:p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One: Unit Analysis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Engineering and scientific units: </a:t>
            </a:r>
          </a:p>
          <a:p>
            <a:pPr lvl="1"/>
            <a:r>
              <a:rPr lang="en-US" smtClean="0"/>
              <a:t>English Engineering system and the International System (SI)</a:t>
            </a:r>
            <a:r>
              <a:rPr lang="ar-SA" smtClean="0">
                <a:cs typeface="Arial" charset="0"/>
              </a:rPr>
              <a:t>‏</a:t>
            </a:r>
            <a:r>
              <a:rPr lang="en-US" smtClean="0"/>
              <a:t> are commonly used</a:t>
            </a:r>
          </a:p>
          <a:p>
            <a:r>
              <a:rPr lang="en-US" smtClean="0"/>
              <a:t>Apply one conversion factor at a time and cancel units as you go along to avoid multiplying or dividing by the wrong conversion factor</a:t>
            </a:r>
          </a:p>
          <a:p>
            <a:r>
              <a:rPr lang="en-US" smtClean="0"/>
              <a:t>If the final units do not yield the correct resulting units, then the resulting numerical answer must be incorrect</a:t>
            </a:r>
          </a:p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</a:p>
        </p:txBody>
      </p:sp>
      <p:sp>
        <p:nvSpPr>
          <p:cNvPr id="47110" name="Text Box 3"/>
          <p:cNvSpPr txBox="1">
            <a:spLocks noChangeArrowheads="1"/>
          </p:cNvSpPr>
          <p:nvPr/>
        </p:nvSpPr>
        <p:spPr bwMode="auto">
          <a:xfrm>
            <a:off x="1371600" y="5495887"/>
            <a:ext cx="70104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500"/>
              </a:spcBef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1.9  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Assembly-language programs must be translated</a:t>
            </a:r>
            <a:endParaRPr lang="en-US" dirty="0"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1066800" y="2590800"/>
            <a:ext cx="7162800" cy="1752600"/>
            <a:chOff x="672" y="1536"/>
            <a:chExt cx="4512" cy="110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672" y="1536"/>
              <a:ext cx="1056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dirty="0" smtClean="0">
                  <a:ea typeface="新細明體" charset="-120"/>
                </a:rPr>
                <a:t>An assembly-</a:t>
              </a:r>
            </a:p>
            <a:p>
              <a:pPr algn="ctr"/>
              <a:r>
                <a:rPr lang="en-US" altLang="zh-TW" sz="1400" dirty="0" smtClean="0">
                  <a:ea typeface="新細明體" charset="-120"/>
                </a:rPr>
                <a:t>language </a:t>
              </a:r>
            </a:p>
            <a:p>
              <a:pPr algn="ctr"/>
              <a:r>
                <a:rPr lang="en-US" altLang="zh-TW" sz="1400" dirty="0" smtClean="0">
                  <a:ea typeface="新細明體" charset="-120"/>
                </a:rPr>
                <a:t>program</a:t>
              </a:r>
              <a:endParaRPr lang="en-US" altLang="zh-TW" sz="1400" dirty="0">
                <a:ea typeface="新細明體" charset="-12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1728" y="1837"/>
              <a:ext cx="576" cy="502"/>
            </a:xfrm>
            <a:prstGeom prst="rightArrow">
              <a:avLst>
                <a:gd name="adj1" fmla="val 50000"/>
                <a:gd name="adj2" fmla="val 28685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304" y="1536"/>
              <a:ext cx="1152" cy="110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dirty="0">
                  <a:ea typeface="新細明體" charset="-120"/>
                </a:rPr>
                <a:t>Translation</a:t>
              </a:r>
            </a:p>
            <a:p>
              <a:pPr algn="ctr"/>
              <a:r>
                <a:rPr lang="en-US" altLang="zh-TW" sz="1400" dirty="0">
                  <a:ea typeface="新細明體" charset="-120"/>
                </a:rPr>
                <a:t>p</a:t>
              </a:r>
              <a:r>
                <a:rPr lang="en-US" altLang="zh-TW" sz="1400" dirty="0" smtClean="0">
                  <a:ea typeface="新細明體" charset="-120"/>
                </a:rPr>
                <a:t>rogram</a:t>
              </a:r>
            </a:p>
            <a:p>
              <a:pPr algn="ctr"/>
              <a:r>
                <a:rPr lang="en-US" altLang="zh-TW" sz="1400" dirty="0" smtClean="0">
                  <a:ea typeface="新細明體" charset="-120"/>
                </a:rPr>
                <a:t>(assembler)</a:t>
              </a:r>
              <a:endParaRPr lang="en-US" altLang="zh-TW" sz="1400" dirty="0">
                <a:ea typeface="新細明體" charset="-12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3470" y="1824"/>
              <a:ext cx="576" cy="502"/>
            </a:xfrm>
            <a:prstGeom prst="rightArrow">
              <a:avLst>
                <a:gd name="adj1" fmla="val 50000"/>
                <a:gd name="adj2" fmla="val 28685"/>
              </a:avLst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032" y="1536"/>
              <a:ext cx="1152" cy="1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1400" dirty="0" smtClean="0">
                  <a:ea typeface="新細明體" charset="-120"/>
                </a:rPr>
                <a:t>A Machine-</a:t>
              </a:r>
            </a:p>
            <a:p>
              <a:pPr algn="ctr"/>
              <a:r>
                <a:rPr lang="en-US" altLang="zh-TW" sz="1400" dirty="0" smtClean="0">
                  <a:ea typeface="新細明體" charset="-120"/>
                </a:rPr>
                <a:t>language</a:t>
              </a:r>
              <a:endParaRPr lang="en-US" altLang="zh-TW" sz="1400" dirty="0">
                <a:ea typeface="新細明體" charset="-120"/>
              </a:endParaRPr>
            </a:p>
            <a:p>
              <a:pPr algn="ctr"/>
              <a:r>
                <a:rPr lang="en-US" altLang="zh-TW" sz="1400" dirty="0">
                  <a:ea typeface="新細明體" charset="-120"/>
                </a:rPr>
                <a:t>program</a:t>
              </a: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1371600" y="4419600"/>
            <a:ext cx="1094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MOV AH, 9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881439" y="441662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00FF"/>
                </a:solidFill>
              </a:rPr>
              <a:t>B4 09</a:t>
            </a:r>
            <a:endParaRPr lang="zh-TW" altLang="en-US" sz="1400" dirty="0">
              <a:solidFill>
                <a:srgbClr val="0000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872136" y="4797623"/>
            <a:ext cx="1814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006600"/>
                </a:solidFill>
              </a:rPr>
              <a:t>10110100 00001001</a:t>
            </a:r>
            <a:endParaRPr lang="zh-TW" altLang="en-US" sz="1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</a:t>
            </a:r>
          </a:p>
        </p:txBody>
      </p:sp>
      <p:sp>
        <p:nvSpPr>
          <p:cNvPr id="47110" name="Text Box 3"/>
          <p:cNvSpPr txBox="1">
            <a:spLocks noChangeArrowheads="1"/>
          </p:cNvSpPr>
          <p:nvPr/>
        </p:nvSpPr>
        <p:spPr bwMode="auto">
          <a:xfrm>
            <a:off x="1371600" y="5800687"/>
            <a:ext cx="70104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spcBef>
                <a:spcPts val="1500"/>
              </a:spcBef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dirty="0" smtClean="0">
                <a:latin typeface="Arial" charset="0"/>
                <a:ea typeface="DejaVu Sans" pitchFamily="34" charset="0"/>
                <a:cs typeface="DejaVu Sans" pitchFamily="34" charset="0"/>
              </a:rPr>
              <a:t>Punched Tape and Punched </a:t>
            </a:r>
            <a:r>
              <a:rPr lang="en-US" dirty="0" smtClean="0">
                <a:ea typeface="DejaVu Sans" pitchFamily="34" charset="0"/>
                <a:cs typeface="DejaVu Sans" pitchFamily="34" charset="0"/>
              </a:rPr>
              <a:t>C</a:t>
            </a:r>
            <a:r>
              <a:rPr lang="en-US" sz="1800" dirty="0" smtClean="0">
                <a:latin typeface="Arial" charset="0"/>
                <a:ea typeface="DejaVu Sans" pitchFamily="34" charset="0"/>
                <a:cs typeface="DejaVu Sans" pitchFamily="34" charset="0"/>
              </a:rPr>
              <a:t>ard </a:t>
            </a:r>
            <a:endParaRPr lang="en-US" dirty="0">
              <a:latin typeface="Arial" charset="0"/>
              <a:ea typeface="DejaVu Sans" pitchFamily="34" charset="0"/>
              <a:cs typeface="DejaVu Sans" pitchFamily="34" charset="0"/>
            </a:endParaRPr>
          </a:p>
        </p:txBody>
      </p:sp>
      <p:pic>
        <p:nvPicPr>
          <p:cNvPr id="2050" name="Picture 2" descr="File:PaperTapes-5and8Hole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219200"/>
            <a:ext cx="3431144" cy="2286000"/>
          </a:xfrm>
          <a:prstGeom prst="rect">
            <a:avLst/>
          </a:prstGeom>
          <a:noFill/>
        </p:spPr>
      </p:pic>
      <p:pic>
        <p:nvPicPr>
          <p:cNvPr id="2052" name="Picture 4" descr="File:2000px-Papertape-Wikipedia-example-dark1.pn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1219200"/>
            <a:ext cx="2358511" cy="2286000"/>
          </a:xfrm>
          <a:prstGeom prst="rect">
            <a:avLst/>
          </a:prstGeom>
          <a:noFill/>
        </p:spPr>
      </p:pic>
      <p:pic>
        <p:nvPicPr>
          <p:cNvPr id="2054" name="Picture 6" descr="File:FortranCardPROJ039.agr.jpg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66800" y="3733800"/>
            <a:ext cx="4343400" cy="2084832"/>
          </a:xfrm>
          <a:prstGeom prst="rect">
            <a:avLst/>
          </a:prstGeom>
          <a:noFill/>
        </p:spPr>
      </p:pic>
      <p:pic>
        <p:nvPicPr>
          <p:cNvPr id="2056" name="Picture 8" descr="http://upload.wikimedia.org/wikipedia/commons/8/86/PunchCardDecks.agr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791200" y="3657600"/>
            <a:ext cx="1981200" cy="2196974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Low- and High-Level Languages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b="1" dirty="0" smtClean="0"/>
              <a:t>Low-level languages: </a:t>
            </a:r>
            <a:r>
              <a:rPr lang="en-US" dirty="0" smtClean="0"/>
              <a:t>Languages that use instructions tied directly to one type of computer</a:t>
            </a:r>
          </a:p>
          <a:p>
            <a:pPr lvl="1"/>
            <a:r>
              <a:rPr lang="en-US" dirty="0" smtClean="0"/>
              <a:t>Examples: machine language, assembly language</a:t>
            </a:r>
          </a:p>
          <a:p>
            <a:r>
              <a:rPr lang="en-US" b="1" dirty="0" smtClean="0"/>
              <a:t>High-level languages: </a:t>
            </a:r>
            <a:r>
              <a:rPr lang="en-US" dirty="0" smtClean="0"/>
              <a:t>Instructions resemble written languages, such as English</a:t>
            </a:r>
          </a:p>
          <a:p>
            <a:pPr lvl="1"/>
            <a:r>
              <a:rPr lang="en-US" dirty="0" smtClean="0"/>
              <a:t>Can be run on a variety of computer types</a:t>
            </a:r>
          </a:p>
          <a:p>
            <a:pPr lvl="1"/>
            <a:r>
              <a:rPr lang="en-US" dirty="0" smtClean="0"/>
              <a:t>Examples: Visual Basic, C, C++, Java, Fortran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 and High-Level Languages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b="1" dirty="0" smtClean="0"/>
              <a:t>Source code: </a:t>
            </a:r>
            <a:r>
              <a:rPr lang="en-US" dirty="0" smtClean="0"/>
              <a:t>The programs written in a high- or low-level language</a:t>
            </a:r>
          </a:p>
          <a:p>
            <a:r>
              <a:rPr lang="en-US" dirty="0" smtClean="0"/>
              <a:t>Source code must be translated to machine instructions in one of two ways:</a:t>
            </a:r>
          </a:p>
          <a:p>
            <a:pPr lvl="1"/>
            <a:r>
              <a:rPr lang="en-US" b="1" dirty="0" smtClean="0"/>
              <a:t>Interpreter: </a:t>
            </a:r>
            <a:r>
              <a:rPr lang="en-US" dirty="0" smtClean="0"/>
              <a:t>Each statement is translated individually and executed immediately after translation</a:t>
            </a:r>
          </a:p>
          <a:p>
            <a:pPr lvl="1"/>
            <a:r>
              <a:rPr lang="en-US" b="1" dirty="0" smtClean="0"/>
              <a:t>Compiler: </a:t>
            </a:r>
            <a:r>
              <a:rPr lang="en-US" dirty="0" smtClean="0"/>
              <a:t>All statements are translated and stored as an executable program, or object program; execution occurs later</a:t>
            </a:r>
          </a:p>
          <a:p>
            <a:r>
              <a:rPr lang="en-US" sz="2800" dirty="0" smtClean="0"/>
              <a:t>C++ is predominantly a compiled language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 and High-Level Languages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Large C++ programs may be stored in two or more separate program files due to:</a:t>
            </a:r>
          </a:p>
          <a:p>
            <a:pPr lvl="1"/>
            <a:r>
              <a:rPr lang="en-US" smtClean="0"/>
              <a:t>Use of previously written code</a:t>
            </a:r>
          </a:p>
          <a:p>
            <a:pPr lvl="1"/>
            <a:r>
              <a:rPr lang="en-US" smtClean="0"/>
              <a:t>Use of code provided by the compiler</a:t>
            </a:r>
          </a:p>
          <a:p>
            <a:pPr lvl="1"/>
            <a:r>
              <a:rPr lang="en-US" smtClean="0"/>
              <a:t>Modular design of the program (for reusability of components)</a:t>
            </a:r>
            <a:r>
              <a:rPr lang="ar-SA" smtClean="0">
                <a:cs typeface="Arial" charset="0"/>
              </a:rPr>
              <a:t>‏</a:t>
            </a:r>
            <a:endParaRPr lang="en-US" smtClean="0"/>
          </a:p>
          <a:p>
            <a:r>
              <a:rPr lang="en-US" b="1" smtClean="0"/>
              <a:t>Linker: </a:t>
            </a:r>
            <a:r>
              <a:rPr lang="en-US" smtClean="0"/>
              <a:t>Combines all of the compiled code required for the program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 and High-Level Languages</a:t>
            </a:r>
          </a:p>
        </p:txBody>
      </p:sp>
      <p:pic>
        <p:nvPicPr>
          <p:cNvPr id="2050" name="Picture 2" descr="http://www.digibarn.com/collections/posters/tongues/tongu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229" y="1158844"/>
            <a:ext cx="8426971" cy="5089556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Procedural and Object Orientations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Programs can also be classified by their orientation:</a:t>
            </a:r>
          </a:p>
          <a:p>
            <a:pPr lvl="1"/>
            <a:r>
              <a:rPr lang="en-US" b="1" smtClean="0"/>
              <a:t>Procedural: </a:t>
            </a:r>
            <a:r>
              <a:rPr lang="en-US" smtClean="0"/>
              <a:t>Available instructions are used to create self-contained units called procedures</a:t>
            </a:r>
          </a:p>
          <a:p>
            <a:pPr lvl="1"/>
            <a:r>
              <a:rPr lang="en-US" b="1" smtClean="0"/>
              <a:t>Object-oriented:</a:t>
            </a:r>
            <a:r>
              <a:rPr lang="en-US" smtClean="0"/>
              <a:t> Reusable objects, containing code and data, are manipulated</a:t>
            </a:r>
          </a:p>
          <a:p>
            <a:r>
              <a:rPr lang="en-US" smtClean="0"/>
              <a:t>Object-oriented languages support reusing existing code more easily</a:t>
            </a:r>
          </a:p>
          <a:p>
            <a:r>
              <a:rPr lang="en-US" smtClean="0"/>
              <a:t>C++ contains features of both				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609600" y="5523688"/>
            <a:ext cx="3429000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1.10  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Creating an executable C++ program</a:t>
            </a:r>
          </a:p>
        </p:txBody>
      </p:sp>
      <p:sp>
        <p:nvSpPr>
          <p:cNvPr id="52230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1143000"/>
          </a:xfrm>
        </p:spPr>
        <p:txBody>
          <a:bodyPr/>
          <a:lstStyle/>
          <a:p>
            <a:r>
              <a:rPr lang="en-US" dirty="0" smtClean="0"/>
              <a:t>Procedural and Object Orientations</a:t>
            </a:r>
          </a:p>
        </p:txBody>
      </p:sp>
      <p:grpSp>
        <p:nvGrpSpPr>
          <p:cNvPr id="36" name="群組 35"/>
          <p:cNvGrpSpPr/>
          <p:nvPr/>
        </p:nvGrpSpPr>
        <p:grpSpPr>
          <a:xfrm>
            <a:off x="3224534" y="914400"/>
            <a:ext cx="3023866" cy="5257800"/>
            <a:chOff x="1584924" y="838200"/>
            <a:chExt cx="3158308" cy="5562600"/>
          </a:xfrm>
        </p:grpSpPr>
        <p:sp>
          <p:nvSpPr>
            <p:cNvPr id="29" name="圓柱 28"/>
            <p:cNvSpPr/>
            <p:nvPr/>
          </p:nvSpPr>
          <p:spPr bwMode="auto">
            <a:xfrm>
              <a:off x="3124200" y="5486400"/>
              <a:ext cx="1219200" cy="914400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An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/>
                <a:t>e</a:t>
              </a: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xecutable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program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向下箭號 27"/>
            <p:cNvSpPr/>
            <p:nvPr/>
          </p:nvSpPr>
          <p:spPr bwMode="auto">
            <a:xfrm>
              <a:off x="3657600" y="5257800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27" name="立方體 26"/>
            <p:cNvSpPr/>
            <p:nvPr/>
          </p:nvSpPr>
          <p:spPr bwMode="auto">
            <a:xfrm>
              <a:off x="3124200" y="4876800"/>
              <a:ext cx="1295400" cy="457200"/>
            </a:xfrm>
            <a:prstGeom prst="cube">
              <a:avLst>
                <a:gd name="adj" fmla="val 101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Linke</a:t>
              </a: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向下箭號 25"/>
            <p:cNvSpPr/>
            <p:nvPr/>
          </p:nvSpPr>
          <p:spPr bwMode="auto">
            <a:xfrm>
              <a:off x="3657600" y="4648200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25" name="圓柱 24"/>
            <p:cNvSpPr/>
            <p:nvPr/>
          </p:nvSpPr>
          <p:spPr bwMode="auto">
            <a:xfrm>
              <a:off x="3117478" y="3812977"/>
              <a:ext cx="1219200" cy="914400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The </a:t>
              </a:r>
              <a:r>
                <a:rPr lang="en-US" altLang="zh-TW" sz="1200" dirty="0"/>
                <a:t>C++</a:t>
              </a:r>
            </a:p>
            <a:p>
              <a:pPr algn="ctr"/>
              <a:r>
                <a:rPr lang="en-US" altLang="zh-TW" sz="1200" dirty="0" smtClean="0"/>
                <a:t>object program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向下箭號 23"/>
            <p:cNvSpPr/>
            <p:nvPr/>
          </p:nvSpPr>
          <p:spPr bwMode="auto">
            <a:xfrm>
              <a:off x="3650878" y="3736777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22" name="立方體 21"/>
            <p:cNvSpPr/>
            <p:nvPr/>
          </p:nvSpPr>
          <p:spPr bwMode="auto">
            <a:xfrm>
              <a:off x="3117478" y="3279577"/>
              <a:ext cx="1295400" cy="457200"/>
            </a:xfrm>
            <a:prstGeom prst="cube">
              <a:avLst>
                <a:gd name="adj" fmla="val 101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Compile</a:t>
              </a: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向下箭號 22"/>
            <p:cNvSpPr/>
            <p:nvPr/>
          </p:nvSpPr>
          <p:spPr bwMode="auto">
            <a:xfrm>
              <a:off x="3650878" y="2974777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21" name="圓柱 20"/>
            <p:cNvSpPr/>
            <p:nvPr/>
          </p:nvSpPr>
          <p:spPr bwMode="auto">
            <a:xfrm>
              <a:off x="3117478" y="2060377"/>
              <a:ext cx="1219200" cy="914400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The C++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 dirty="0" smtClean="0"/>
                <a:t>source program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向下箭號 19"/>
            <p:cNvSpPr/>
            <p:nvPr/>
          </p:nvSpPr>
          <p:spPr bwMode="auto">
            <a:xfrm>
              <a:off x="3650878" y="1907977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18" name="立方體 17"/>
            <p:cNvSpPr/>
            <p:nvPr/>
          </p:nvSpPr>
          <p:spPr bwMode="auto">
            <a:xfrm>
              <a:off x="3117478" y="1450777"/>
              <a:ext cx="1295400" cy="457200"/>
            </a:xfrm>
            <a:prstGeom prst="cube">
              <a:avLst>
                <a:gd name="adj" fmla="val 101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Editor</a:t>
              </a:r>
              <a:endParaRPr kumimoji="0" lang="zh-TW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向下箭號 16"/>
            <p:cNvSpPr/>
            <p:nvPr/>
          </p:nvSpPr>
          <p:spPr bwMode="auto">
            <a:xfrm>
              <a:off x="3650878" y="1145977"/>
              <a:ext cx="228600" cy="3048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perspectiveBelow" fov="2100000">
                <a:rot lat="1200000" lon="0" rev="0"/>
              </a:camera>
              <a:lightRig rig="threePt" dir="t">
                <a:rot lat="0" lon="0" rev="0"/>
              </a:lightRig>
            </a:scene3d>
            <a:sp3d extrusionH="152400" contourW="12700">
              <a:extrusionClr>
                <a:schemeClr val="accent5"/>
              </a:extrusionClr>
              <a:contourClr>
                <a:schemeClr val="tx1"/>
              </a:contourClr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TW" altLang="en-US" sz="12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667000" y="838200"/>
              <a:ext cx="2076232" cy="2848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 smtClean="0"/>
                <a:t>Type in the C++ program</a:t>
              </a:r>
              <a:endParaRPr lang="zh-TW" altLang="en-US" sz="1200" dirty="0"/>
            </a:p>
          </p:txBody>
        </p:sp>
        <p:sp>
          <p:nvSpPr>
            <p:cNvPr id="31" name="向右箭號 30"/>
            <p:cNvSpPr/>
            <p:nvPr/>
          </p:nvSpPr>
          <p:spPr bwMode="auto">
            <a:xfrm>
              <a:off x="2362200" y="4800600"/>
              <a:ext cx="533400" cy="152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向右箭號 31"/>
            <p:cNvSpPr/>
            <p:nvPr/>
          </p:nvSpPr>
          <p:spPr bwMode="auto">
            <a:xfrm>
              <a:off x="2362200" y="4953000"/>
              <a:ext cx="533400" cy="152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向右箭號 32"/>
            <p:cNvSpPr/>
            <p:nvPr/>
          </p:nvSpPr>
          <p:spPr bwMode="auto">
            <a:xfrm>
              <a:off x="2362200" y="5105400"/>
              <a:ext cx="533400" cy="152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向右箭號 33"/>
            <p:cNvSpPr/>
            <p:nvPr/>
          </p:nvSpPr>
          <p:spPr bwMode="auto">
            <a:xfrm>
              <a:off x="2362200" y="5257800"/>
              <a:ext cx="533400" cy="1524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584924" y="4608493"/>
              <a:ext cx="790591" cy="854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 dirty="0" smtClean="0"/>
                <a:t>Other</a:t>
              </a:r>
            </a:p>
            <a:p>
              <a:pPr algn="r"/>
              <a:r>
                <a:rPr lang="en-US" altLang="zh-TW" sz="1200" dirty="0" smtClean="0"/>
                <a:t>Object</a:t>
              </a:r>
            </a:p>
            <a:p>
              <a:pPr algn="r"/>
              <a:r>
                <a:rPr lang="en-US" altLang="zh-TW" sz="1200" dirty="0" smtClean="0"/>
                <a:t>files</a:t>
              </a:r>
            </a:p>
            <a:p>
              <a:pPr algn="r"/>
              <a:r>
                <a:rPr lang="en-US" altLang="zh-TW" sz="1200" dirty="0" smtClean="0"/>
                <a:t>(library)</a:t>
              </a:r>
              <a:endParaRPr lang="zh-TW" altLang="en-US" sz="12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and System Software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Application software: </a:t>
            </a:r>
            <a:r>
              <a:rPr lang="en-US" smtClean="0"/>
              <a:t>Programs written to perform particular tasks for users</a:t>
            </a:r>
          </a:p>
          <a:p>
            <a:r>
              <a:rPr lang="en-US" b="1" smtClean="0"/>
              <a:t>System software: </a:t>
            </a:r>
            <a:r>
              <a:rPr lang="en-US" smtClean="0"/>
              <a:t>Collection of programs to operate the computer system</a:t>
            </a:r>
          </a:p>
          <a:p>
            <a:pPr lvl="1"/>
            <a:r>
              <a:rPr lang="en-US" smtClean="0"/>
              <a:t>System software must be loaded first; called booting the system</a:t>
            </a:r>
          </a:p>
          <a:p>
            <a:pPr lvl="1"/>
            <a:r>
              <a:rPr lang="en-US" b="1" smtClean="0"/>
              <a:t>Bootstrap loader: </a:t>
            </a:r>
            <a:r>
              <a:rPr lang="en-US" smtClean="0"/>
              <a:t>A</a:t>
            </a:r>
            <a:r>
              <a:rPr lang="en-US" b="1" smtClean="0"/>
              <a:t> </a:t>
            </a:r>
            <a:r>
              <a:rPr lang="en-US" smtClean="0"/>
              <a:t>permanent, automatically executed component to start the boot process</a:t>
            </a:r>
          </a:p>
          <a:p>
            <a:pPr lvl="3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System Software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Operating system: </a:t>
            </a:r>
            <a:r>
              <a:rPr lang="en-US" smtClean="0"/>
              <a:t>The set of system programs used to operate and control a computer</a:t>
            </a:r>
          </a:p>
          <a:p>
            <a:pPr lvl="1"/>
            <a:r>
              <a:rPr lang="en-US" smtClean="0"/>
              <a:t>Also called OS</a:t>
            </a:r>
          </a:p>
          <a:p>
            <a:r>
              <a:rPr lang="en-US" smtClean="0"/>
              <a:t>Tasks performed by the OS include:</a:t>
            </a:r>
          </a:p>
          <a:p>
            <a:pPr lvl="1"/>
            <a:r>
              <a:rPr lang="en-US" smtClean="0"/>
              <a:t>Memory management</a:t>
            </a:r>
          </a:p>
          <a:p>
            <a:pPr lvl="1"/>
            <a:r>
              <a:rPr lang="en-US" smtClean="0"/>
              <a:t>Allocation of CPU time</a:t>
            </a:r>
          </a:p>
          <a:p>
            <a:pPr lvl="1"/>
            <a:r>
              <a:rPr lang="en-US" smtClean="0"/>
              <a:t>Control of input and output</a:t>
            </a:r>
          </a:p>
          <a:p>
            <a:pPr lvl="1"/>
            <a:r>
              <a:rPr lang="en-US" smtClean="0"/>
              <a:t>Management of secondary storage devices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One: Unit Analysis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057400" y="5881688"/>
            <a:ext cx="571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Table 1.1 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Commonly Used Physical Quantities</a:t>
            </a:r>
          </a:p>
        </p:txBody>
      </p:sp>
      <p:pic>
        <p:nvPicPr>
          <p:cNvPr id="112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43" y="1219200"/>
            <a:ext cx="8309657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and System Software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Multi-user system: </a:t>
            </a:r>
            <a:r>
              <a:rPr lang="en-US" smtClean="0"/>
              <a:t>A system that allows more than one user to run programs on the computer simultaneously</a:t>
            </a:r>
          </a:p>
          <a:p>
            <a:r>
              <a:rPr lang="en-US" b="1" smtClean="0"/>
              <a:t>Multitasking system: </a:t>
            </a:r>
            <a:r>
              <a:rPr lang="en-US" smtClean="0"/>
              <a:t>A system that allows each user to run multiple programs simultaneously</a:t>
            </a:r>
          </a:p>
          <a:p>
            <a:pPr lvl="1"/>
            <a:r>
              <a:rPr lang="en-US" smtClean="0"/>
              <a:t>Also called multiprogrammed system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Development of C++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85925"/>
            <a:ext cx="7696200" cy="4257675"/>
          </a:xfrm>
        </p:spPr>
        <p:txBody>
          <a:bodyPr/>
          <a:lstStyle/>
          <a:p>
            <a:r>
              <a:rPr lang="en-US" smtClean="0"/>
              <a:t>The purpose of most application programs is to process data to produce specific results</a:t>
            </a:r>
          </a:p>
          <a:p>
            <a:endParaRPr lang="en-US" smtClean="0"/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2343150" y="5334000"/>
            <a:ext cx="4631759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1.11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 Basic procedural operations</a:t>
            </a: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371600" y="3124200"/>
            <a:ext cx="6248400" cy="1676400"/>
            <a:chOff x="864" y="1920"/>
            <a:chExt cx="3936" cy="1056"/>
          </a:xfrm>
        </p:grpSpPr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864" y="2112"/>
              <a:ext cx="1200" cy="768"/>
            </a:xfrm>
            <a:prstGeom prst="rightArrow">
              <a:avLst>
                <a:gd name="adj1" fmla="val 50000"/>
                <a:gd name="adj2" fmla="val 39063"/>
              </a:avLst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Input data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064" y="1920"/>
              <a:ext cx="1680" cy="1056"/>
            </a:xfrm>
            <a:prstGeom prst="cube">
              <a:avLst>
                <a:gd name="adj" fmla="val 12218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Process</a:t>
              </a:r>
            </a:p>
            <a:p>
              <a:pPr algn="ctr"/>
              <a:r>
                <a:rPr lang="en-US" altLang="zh-TW">
                  <a:ea typeface="新細明體" charset="-120"/>
                </a:rPr>
                <a:t>the</a:t>
              </a:r>
            </a:p>
            <a:p>
              <a:pPr algn="ctr"/>
              <a:r>
                <a:rPr lang="en-US" altLang="zh-TW">
                  <a:ea typeface="新細明體" charset="-120"/>
                </a:rPr>
                <a:t>data</a:t>
              </a: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3648" y="2064"/>
              <a:ext cx="1152" cy="768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TW">
                  <a:ea typeface="新細明體" charset="-120"/>
                </a:rPr>
                <a:t>Output results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Development of C++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dirty="0" smtClean="0"/>
              <a:t>Early procedural languages included:</a:t>
            </a:r>
          </a:p>
          <a:p>
            <a:pPr lvl="1"/>
            <a:r>
              <a:rPr lang="en-US" dirty="0" smtClean="0"/>
              <a:t>FORTRAN: Formula Translation</a:t>
            </a:r>
          </a:p>
          <a:p>
            <a:pPr lvl="1"/>
            <a:r>
              <a:rPr lang="en-US" dirty="0" smtClean="0"/>
              <a:t>ALGOL: Algorithmic Language</a:t>
            </a:r>
          </a:p>
          <a:p>
            <a:pPr lvl="1"/>
            <a:r>
              <a:rPr lang="en-US" dirty="0" smtClean="0"/>
              <a:t>COBOL: Common Business Oriented Language</a:t>
            </a:r>
          </a:p>
          <a:p>
            <a:pPr lvl="1"/>
            <a:r>
              <a:rPr lang="en-US" dirty="0" smtClean="0"/>
              <a:t>BASIC: Beginners All-purpose Symbolic Instruction Code</a:t>
            </a:r>
          </a:p>
          <a:p>
            <a:pPr lvl="1"/>
            <a:r>
              <a:rPr lang="en-US" dirty="0" smtClean="0"/>
              <a:t>Pascal</a:t>
            </a:r>
          </a:p>
          <a:p>
            <a:pPr lvl="1"/>
            <a:r>
              <a:rPr lang="en-US" dirty="0" smtClean="0"/>
              <a:t>C</a:t>
            </a:r>
          </a:p>
          <a:p>
            <a:r>
              <a:rPr lang="en-US" dirty="0" smtClean="0"/>
              <a:t>Early object-oriented language:</a:t>
            </a:r>
          </a:p>
          <a:p>
            <a:pPr lvl="1"/>
            <a:r>
              <a:rPr lang="en-US" dirty="0" smtClean="0"/>
              <a:t>C++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History of C++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C++ began as extension to C, which is procedural language developed in the 1970s at AT&amp;T Bell Laboratories</a:t>
            </a:r>
          </a:p>
          <a:p>
            <a:r>
              <a:rPr lang="en-US" altLang="zh-TW">
                <a:ea typeface="新細明體" charset="-120"/>
              </a:rPr>
              <a:t>In early 1980s, Bjarne Stroustrup (also at AT&amp;T) used his background in simulation languages to develop C++ </a:t>
            </a:r>
          </a:p>
          <a:p>
            <a:r>
              <a:rPr lang="en-US" altLang="zh-TW">
                <a:ea typeface="新細明體" charset="-120"/>
              </a:rPr>
              <a:t>Object-orientation and other procedural improvements were combined with existing C language features to form C++</a:t>
            </a: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History of C++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19075" y="1295400"/>
            <a:ext cx="8924925" cy="4695825"/>
            <a:chOff x="138" y="816"/>
            <a:chExt cx="5622" cy="2958"/>
          </a:xfrm>
        </p:grpSpPr>
        <p:pic>
          <p:nvPicPr>
            <p:cNvPr id="229382" name="Picture 6" descr="Bjarn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44" y="1824"/>
              <a:ext cx="1824" cy="1541"/>
            </a:xfrm>
            <a:prstGeom prst="rect">
              <a:avLst/>
            </a:prstGeom>
            <a:noFill/>
          </p:spPr>
        </p:pic>
        <p:sp>
          <p:nvSpPr>
            <p:cNvPr id="229383" name="Rectangle 7"/>
            <p:cNvSpPr>
              <a:spLocks noChangeArrowheads="1"/>
            </p:cNvSpPr>
            <p:nvPr/>
          </p:nvSpPr>
          <p:spPr bwMode="auto">
            <a:xfrm>
              <a:off x="3630" y="3408"/>
              <a:ext cx="213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>
                  <a:ea typeface="新細明體" charset="-120"/>
                </a:rPr>
                <a:t>Bjarne Stroustrup</a:t>
              </a:r>
            </a:p>
            <a:p>
              <a:pPr algn="ctr"/>
              <a:r>
                <a:rPr lang="en-US" altLang="zh-TW" sz="1600">
                  <a:ea typeface="新細明體" charset="-120"/>
                </a:rPr>
                <a:t>http://www.research.att.com/~bs/</a:t>
              </a:r>
              <a:endParaRPr lang="zh-TW" altLang="en-US" sz="1600">
                <a:ea typeface="新細明體" charset="-120"/>
              </a:endParaRPr>
            </a:p>
          </p:txBody>
        </p:sp>
        <p:sp>
          <p:nvSpPr>
            <p:cNvPr id="229386" name="Rectangle 10"/>
            <p:cNvSpPr>
              <a:spLocks noChangeArrowheads="1"/>
            </p:cNvSpPr>
            <p:nvPr/>
          </p:nvSpPr>
          <p:spPr bwMode="auto">
            <a:xfrm>
              <a:off x="138" y="2880"/>
              <a:ext cx="168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TW" sz="1600">
                  <a:ea typeface="新細明體" charset="-120"/>
                </a:rPr>
                <a:t>Kenneth Lane Thompson </a:t>
              </a:r>
            </a:p>
          </p:txBody>
        </p:sp>
        <p:pic>
          <p:nvPicPr>
            <p:cNvPr id="229388" name="Picture 12" descr="Ken.Thompso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0" y="816"/>
              <a:ext cx="1460" cy="2022"/>
            </a:xfrm>
            <a:prstGeom prst="rect">
              <a:avLst/>
            </a:prstGeom>
            <a:noFill/>
          </p:spPr>
        </p:pic>
        <p:pic>
          <p:nvPicPr>
            <p:cNvPr id="229390" name="Picture 14" descr="431px-Dennis_Ritchi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16" y="1200"/>
              <a:ext cx="1417" cy="1968"/>
            </a:xfrm>
            <a:prstGeom prst="rect">
              <a:avLst/>
            </a:prstGeom>
            <a:noFill/>
          </p:spPr>
        </p:pic>
        <p:sp>
          <p:nvSpPr>
            <p:cNvPr id="229392" name="Rectangle 16"/>
            <p:cNvSpPr>
              <a:spLocks noChangeArrowheads="1"/>
            </p:cNvSpPr>
            <p:nvPr/>
          </p:nvSpPr>
          <p:spPr bwMode="auto">
            <a:xfrm>
              <a:off x="1471" y="3216"/>
              <a:ext cx="2417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600">
                  <a:ea typeface="新細明體" charset="-120"/>
                </a:rPr>
                <a:t>Dennis MacAlistair Ritchie</a:t>
              </a:r>
            </a:p>
            <a:p>
              <a:pPr algn="ctr"/>
              <a:r>
                <a:rPr lang="en-US" altLang="zh-TW" sz="1400">
                  <a:ea typeface="新細明體" charset="-120"/>
                </a:rPr>
                <a:t>http://cm.bell-labs.com/who/dmr/index.html</a:t>
              </a:r>
              <a:endParaRPr lang="zh-TW" altLang="en-US" sz="1400">
                <a:ea typeface="新細明體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Hardware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53400" cy="990600"/>
          </a:xfrm>
        </p:spPr>
        <p:txBody>
          <a:bodyPr/>
          <a:lstStyle/>
          <a:p>
            <a:r>
              <a:rPr lang="en-US" b="1" dirty="0" smtClean="0"/>
              <a:t>Computer hardware: </a:t>
            </a:r>
            <a:r>
              <a:rPr lang="en-US" dirty="0" smtClean="0"/>
              <a:t>Components that support the capabilities of the computer</a:t>
            </a:r>
          </a:p>
        </p:txBody>
      </p:sp>
      <p:sp>
        <p:nvSpPr>
          <p:cNvPr id="58375" name="Text Box 4"/>
          <p:cNvSpPr txBox="1">
            <a:spLocks noChangeArrowheads="1"/>
          </p:cNvSpPr>
          <p:nvPr/>
        </p:nvSpPr>
        <p:spPr bwMode="auto">
          <a:xfrm>
            <a:off x="1905000" y="5876887"/>
            <a:ext cx="55626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222222"/>
                </a:solidFill>
                <a:latin typeface="Arial" charset="0"/>
                <a:ea typeface="DejaVu Sans" pitchFamily="34" charset="0"/>
                <a:cs typeface="DejaVu Sans" pitchFamily="34" charset="0"/>
              </a:rPr>
              <a:t>Figure</a:t>
            </a:r>
            <a:r>
              <a:rPr lang="en-US" sz="1800" dirty="0">
                <a:solidFill>
                  <a:srgbClr val="222222"/>
                </a:solidFill>
                <a:latin typeface="Arial" charset="0"/>
                <a:ea typeface="DejaVu Sans" pitchFamily="34" charset="0"/>
                <a:cs typeface="DejaVu Sans" pitchFamily="34" charset="0"/>
              </a:rPr>
              <a:t> </a:t>
            </a:r>
            <a:r>
              <a:rPr lang="en-US" sz="1800" b="1" dirty="0">
                <a:solidFill>
                  <a:srgbClr val="222222"/>
                </a:solidFill>
                <a:latin typeface="Arial" charset="0"/>
                <a:ea typeface="DejaVu Sans" pitchFamily="34" charset="0"/>
                <a:cs typeface="DejaVu Sans" pitchFamily="34" charset="0"/>
              </a:rPr>
              <a:t>1.14</a:t>
            </a:r>
            <a:r>
              <a:rPr lang="en-US" sz="1800" dirty="0">
                <a:solidFill>
                  <a:srgbClr val="222222"/>
                </a:solidFill>
                <a:latin typeface="Arial" charset="0"/>
                <a:ea typeface="DejaVu Sans" pitchFamily="34" charset="0"/>
                <a:cs typeface="DejaVu Sans" pitchFamily="34" charset="0"/>
              </a:rPr>
              <a:t>  Basic hardware units of a computer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2057400" y="2362200"/>
            <a:ext cx="5181600" cy="3276600"/>
            <a:chOff x="381000" y="2209800"/>
            <a:chExt cx="5181600" cy="3276600"/>
          </a:xfrm>
        </p:grpSpPr>
        <p:sp>
          <p:nvSpPr>
            <p:cNvPr id="8" name="立方體 7"/>
            <p:cNvSpPr/>
            <p:nvPr/>
          </p:nvSpPr>
          <p:spPr bwMode="auto">
            <a:xfrm>
              <a:off x="2286000" y="2743200"/>
              <a:ext cx="1371600" cy="838200"/>
            </a:xfrm>
            <a:prstGeom prst="cube">
              <a:avLst>
                <a:gd name="adj" fmla="val 984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normalizeH="0" baseline="0" dirty="0" smtClean="0">
                  <a:latin typeface="Arial" charset="0"/>
                </a:rPr>
                <a:t>Arithmetic</a:t>
              </a:r>
              <a:r>
                <a:rPr kumimoji="0" lang="en-US" altLang="zh-TW" sz="1400" b="0" i="0" u="none" strike="noStrike" normalizeH="0" dirty="0" smtClean="0">
                  <a:latin typeface="Arial" charset="0"/>
                </a:rPr>
                <a:t> and logic unit (ALU)</a:t>
              </a:r>
              <a:endParaRPr kumimoji="0" lang="zh-TW" altLang="en-US" sz="1400" b="0" i="0" u="none" strike="noStrike" normalizeH="0" baseline="0" dirty="0" smtClean="0">
                <a:latin typeface="Arial" charset="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1689365" y="2209800"/>
              <a:ext cx="2730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 smtClean="0"/>
                <a:t>Central processing unit (CPU)</a:t>
              </a:r>
              <a:endParaRPr lang="zh-TW" altLang="en-US" sz="1400" dirty="0"/>
            </a:p>
          </p:txBody>
        </p:sp>
        <p:sp>
          <p:nvSpPr>
            <p:cNvPr id="10" name="立方體 9"/>
            <p:cNvSpPr/>
            <p:nvPr/>
          </p:nvSpPr>
          <p:spPr bwMode="auto">
            <a:xfrm>
              <a:off x="2286000" y="3886200"/>
              <a:ext cx="1371600" cy="609600"/>
            </a:xfrm>
            <a:prstGeom prst="cube">
              <a:avLst>
                <a:gd name="adj" fmla="val 984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700" b="0" i="0" u="none" strike="noStrike" normalizeH="0" baseline="0" dirty="0" smtClean="0"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normalizeH="0" baseline="0" dirty="0" smtClean="0">
                  <a:latin typeface="Arial" charset="0"/>
                </a:rPr>
                <a:t>Control</a:t>
              </a:r>
              <a:endParaRPr kumimoji="0" lang="zh-TW" altLang="en-US" sz="1400" b="0" i="0" u="none" strike="noStrike" normalizeH="0" baseline="0" dirty="0" smtClean="0">
                <a:latin typeface="Arial" charset="0"/>
              </a:endParaRPr>
            </a:p>
          </p:txBody>
        </p:sp>
        <p:sp>
          <p:nvSpPr>
            <p:cNvPr id="12" name="立方體 11"/>
            <p:cNvSpPr/>
            <p:nvPr/>
          </p:nvSpPr>
          <p:spPr bwMode="auto">
            <a:xfrm>
              <a:off x="4191000" y="3886200"/>
              <a:ext cx="1371600" cy="609600"/>
            </a:xfrm>
            <a:prstGeom prst="cube">
              <a:avLst>
                <a:gd name="adj" fmla="val 984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700" b="0" i="0" u="none" strike="noStrike" normalizeH="0" baseline="0" dirty="0" smtClean="0"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normalizeH="0" baseline="0" dirty="0" smtClean="0">
                  <a:latin typeface="Arial" charset="0"/>
                </a:rPr>
                <a:t>Output</a:t>
              </a:r>
              <a:endParaRPr kumimoji="0" lang="zh-TW" altLang="en-US" sz="1400" b="0" i="0" u="none" strike="noStrike" normalizeH="0" baseline="0" dirty="0" smtClean="0">
                <a:latin typeface="Arial" charset="0"/>
              </a:endParaRPr>
            </a:p>
          </p:txBody>
        </p:sp>
        <p:sp>
          <p:nvSpPr>
            <p:cNvPr id="13" name="立方體 12"/>
            <p:cNvSpPr/>
            <p:nvPr/>
          </p:nvSpPr>
          <p:spPr bwMode="auto">
            <a:xfrm>
              <a:off x="381000" y="3886200"/>
              <a:ext cx="1371600" cy="609600"/>
            </a:xfrm>
            <a:prstGeom prst="cube">
              <a:avLst>
                <a:gd name="adj" fmla="val 984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700" b="0" i="0" u="none" strike="noStrike" normalizeH="0" baseline="0" dirty="0" smtClean="0"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b="0" dirty="0" smtClean="0"/>
                <a:t>In</a:t>
              </a:r>
              <a:r>
                <a:rPr kumimoji="0" lang="en-US" altLang="zh-TW" sz="1400" b="0" i="0" u="none" strike="noStrike" normalizeH="0" baseline="0" dirty="0" smtClean="0">
                  <a:latin typeface="Arial" charset="0"/>
                </a:rPr>
                <a:t>put</a:t>
              </a:r>
              <a:endParaRPr kumimoji="0" lang="zh-TW" altLang="en-US" sz="1400" b="0" i="0" u="none" strike="noStrike" normalizeH="0" baseline="0" dirty="0" smtClean="0">
                <a:latin typeface="Arial" charset="0"/>
              </a:endParaRPr>
            </a:p>
          </p:txBody>
        </p:sp>
        <p:sp>
          <p:nvSpPr>
            <p:cNvPr id="14" name="上-下雙向箭號 13"/>
            <p:cNvSpPr/>
            <p:nvPr/>
          </p:nvSpPr>
          <p:spPr bwMode="auto">
            <a:xfrm>
              <a:off x="2819400" y="3581400"/>
              <a:ext cx="228600" cy="381000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向右箭號 14"/>
            <p:cNvSpPr/>
            <p:nvPr/>
          </p:nvSpPr>
          <p:spPr bwMode="auto">
            <a:xfrm>
              <a:off x="1752600" y="4114800"/>
              <a:ext cx="533400" cy="228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向右箭號 15"/>
            <p:cNvSpPr/>
            <p:nvPr/>
          </p:nvSpPr>
          <p:spPr bwMode="auto">
            <a:xfrm>
              <a:off x="3657600" y="4114800"/>
              <a:ext cx="533400" cy="228600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立方體 16"/>
            <p:cNvSpPr/>
            <p:nvPr/>
          </p:nvSpPr>
          <p:spPr bwMode="auto">
            <a:xfrm>
              <a:off x="1371600" y="4876800"/>
              <a:ext cx="1371600" cy="609600"/>
            </a:xfrm>
            <a:prstGeom prst="cube">
              <a:avLst>
                <a:gd name="adj" fmla="val 984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700" b="0" i="0" u="none" strike="noStrike" normalizeH="0" baseline="0" dirty="0" smtClean="0"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b="0" dirty="0" smtClean="0"/>
                <a:t>Memory</a:t>
              </a:r>
              <a:endParaRPr kumimoji="0" lang="zh-TW" altLang="en-US" sz="1400" b="0" i="0" u="none" strike="noStrike" normalizeH="0" baseline="0" dirty="0" smtClean="0">
                <a:latin typeface="Arial" charset="0"/>
              </a:endParaRPr>
            </a:p>
          </p:txBody>
        </p:sp>
        <p:sp>
          <p:nvSpPr>
            <p:cNvPr id="18" name="立方體 17"/>
            <p:cNvSpPr/>
            <p:nvPr/>
          </p:nvSpPr>
          <p:spPr bwMode="auto">
            <a:xfrm>
              <a:off x="3124200" y="4876800"/>
              <a:ext cx="1371600" cy="609600"/>
            </a:xfrm>
            <a:prstGeom prst="cube">
              <a:avLst>
                <a:gd name="adj" fmla="val 9848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 b="0" dirty="0" smtClean="0"/>
                <a:t>Secondary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normalizeH="0" baseline="0" dirty="0" smtClean="0">
                  <a:latin typeface="Arial" charset="0"/>
                </a:rPr>
                <a:t>storage</a:t>
              </a:r>
              <a:endParaRPr kumimoji="0" lang="en-US" altLang="zh-TW" sz="1600" b="0" i="0" u="none" strike="noStrike" normalizeH="0" baseline="0" dirty="0" smtClean="0">
                <a:latin typeface="Arial" charset="0"/>
              </a:endParaRPr>
            </a:p>
          </p:txBody>
        </p:sp>
        <p:sp>
          <p:nvSpPr>
            <p:cNvPr id="19" name="流程圖: 程序 18"/>
            <p:cNvSpPr/>
            <p:nvPr/>
          </p:nvSpPr>
          <p:spPr bwMode="auto">
            <a:xfrm>
              <a:off x="2438400" y="4495800"/>
              <a:ext cx="76200" cy="3810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流程圖: 程序 19"/>
            <p:cNvSpPr/>
            <p:nvPr/>
          </p:nvSpPr>
          <p:spPr bwMode="auto">
            <a:xfrm>
              <a:off x="3352800" y="4495800"/>
              <a:ext cx="76200" cy="381000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2057400" y="2590800"/>
              <a:ext cx="1828800" cy="2133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3375" indent="-333375">
              <a:spcBef>
                <a:spcPts val="700"/>
              </a:spcBef>
              <a:buClr>
                <a:srgbClr val="222222"/>
              </a:buCl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80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Components include:</a:t>
            </a:r>
          </a:p>
          <a:p>
            <a:pPr marL="733425" lvl="1" indent="-276225">
              <a:spcBef>
                <a:spcPts val="650"/>
              </a:spcBef>
              <a:buClr>
                <a:srgbClr val="222222"/>
              </a:buCl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600" b="1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Arithmetic and logic unit (ALU):</a:t>
            </a:r>
            <a:r>
              <a:rPr lang="en-US" sz="260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 Performs arithmetic and logic functions</a:t>
            </a:r>
          </a:p>
          <a:p>
            <a:pPr marL="733425" lvl="1" indent="-276225">
              <a:spcBef>
                <a:spcPts val="650"/>
              </a:spcBef>
              <a:buClr>
                <a:srgbClr val="222222"/>
              </a:buCl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600" b="1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Control unit:</a:t>
            </a:r>
            <a:r>
              <a:rPr lang="en-US" sz="260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 Directs and monitors overall operations</a:t>
            </a:r>
          </a:p>
          <a:p>
            <a:pPr marL="733425" lvl="1" indent="-276225">
              <a:spcBef>
                <a:spcPts val="650"/>
              </a:spcBef>
              <a:buClr>
                <a:srgbClr val="222222"/>
              </a:buCl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600" b="1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Memory unit:</a:t>
            </a:r>
            <a:r>
              <a:rPr lang="en-US" sz="260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 Stores instructions and data</a:t>
            </a:r>
          </a:p>
          <a:p>
            <a:pPr marL="733425" lvl="1" indent="-276225">
              <a:spcBef>
                <a:spcPts val="650"/>
              </a:spcBef>
              <a:buClr>
                <a:srgbClr val="222222"/>
              </a:buCl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600" b="1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Input and output (I/O) unit:</a:t>
            </a:r>
            <a:r>
              <a:rPr lang="en-US" sz="260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 Interfaces to peripheral devices</a:t>
            </a:r>
          </a:p>
          <a:p>
            <a:pPr marL="733425" lvl="1" indent="-276225">
              <a:spcBef>
                <a:spcPts val="650"/>
              </a:spcBef>
              <a:buClr>
                <a:srgbClr val="222222"/>
              </a:buCl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r>
              <a:rPr lang="en-US" sz="2600" b="1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Secondary storage</a:t>
            </a:r>
            <a:r>
              <a:rPr lang="en-US" sz="2600" smtClean="0">
                <a:solidFill>
                  <a:srgbClr val="222222"/>
                </a:solidFill>
                <a:ea typeface="DejaVu Sans" pitchFamily="34" charset="0"/>
                <a:cs typeface="DejaVu Sans" pitchFamily="34" charset="0"/>
              </a:rPr>
              <a:t>: Nonvolatile permanent storage such as hard disks</a:t>
            </a:r>
          </a:p>
          <a:p>
            <a:pPr marL="333375" indent="-333375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60419" name="Content Placeholder 10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1295400"/>
          </a:xfrm>
        </p:spPr>
        <p:txBody>
          <a:bodyPr/>
          <a:lstStyle/>
          <a:p>
            <a:r>
              <a:rPr lang="en-US" b="1" smtClean="0"/>
              <a:t>Central processing unit (CPU): </a:t>
            </a:r>
            <a:r>
              <a:rPr lang="en-US" smtClean="0"/>
              <a:t>Also called microprocessor; combines the ALU and control unit on a single chip </a:t>
            </a:r>
          </a:p>
          <a:p>
            <a:endParaRPr lang="en-US" smtClean="0"/>
          </a:p>
        </p:txBody>
      </p:sp>
      <p:pic>
        <p:nvPicPr>
          <p:cNvPr id="21506" name="Picture 2" descr="yuk It 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124200"/>
            <a:ext cx="3333750" cy="28575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Hardware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1524000" y="4876800"/>
            <a:ext cx="6781800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1.15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 VLSI chip connections for a desktop computer</a:t>
            </a:r>
          </a:p>
        </p:txBody>
      </p:sp>
      <p:grpSp>
        <p:nvGrpSpPr>
          <p:cNvPr id="21" name="群組 20"/>
          <p:cNvGrpSpPr/>
          <p:nvPr/>
        </p:nvGrpSpPr>
        <p:grpSpPr>
          <a:xfrm>
            <a:off x="1371600" y="2362200"/>
            <a:ext cx="6781800" cy="1828800"/>
            <a:chOff x="1295400" y="2667000"/>
            <a:chExt cx="6781800" cy="1828800"/>
          </a:xfrm>
        </p:grpSpPr>
        <p:sp>
          <p:nvSpPr>
            <p:cNvPr id="20" name="向下箭號 19"/>
            <p:cNvSpPr/>
            <p:nvPr/>
          </p:nvSpPr>
          <p:spPr bwMode="auto">
            <a:xfrm>
              <a:off x="7391400" y="3733801"/>
              <a:ext cx="2286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向下箭號 18"/>
            <p:cNvSpPr/>
            <p:nvPr/>
          </p:nvSpPr>
          <p:spPr bwMode="auto">
            <a:xfrm>
              <a:off x="6019800" y="3733801"/>
              <a:ext cx="2286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向下箭號 17"/>
            <p:cNvSpPr/>
            <p:nvPr/>
          </p:nvSpPr>
          <p:spPr bwMode="auto">
            <a:xfrm>
              <a:off x="4648200" y="3733801"/>
              <a:ext cx="2286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立方體 7"/>
            <p:cNvSpPr/>
            <p:nvPr/>
          </p:nvSpPr>
          <p:spPr bwMode="auto">
            <a:xfrm>
              <a:off x="1295400" y="2667000"/>
              <a:ext cx="2362200" cy="1828800"/>
            </a:xfrm>
            <a:prstGeom prst="cube">
              <a:avLst>
                <a:gd name="adj" fmla="val 9143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Microprocessor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(CPU)</a:t>
              </a:r>
              <a:endParaRPr lang="en-US" altLang="zh-TW" sz="1600" dirty="0"/>
            </a:p>
          </p:txBody>
        </p:sp>
        <p:sp>
          <p:nvSpPr>
            <p:cNvPr id="9" name="立方體 8"/>
            <p:cNvSpPr/>
            <p:nvPr/>
          </p:nvSpPr>
          <p:spPr bwMode="auto">
            <a:xfrm>
              <a:off x="4191000" y="3429000"/>
              <a:ext cx="1143000" cy="381000"/>
            </a:xfrm>
            <a:prstGeom prst="cube">
              <a:avLst>
                <a:gd name="adj" fmla="val 9143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Memory</a:t>
              </a:r>
              <a:endParaRPr lang="en-US" altLang="zh-TW" sz="1600" dirty="0"/>
            </a:p>
          </p:txBody>
        </p:sp>
        <p:sp>
          <p:nvSpPr>
            <p:cNvPr id="10" name="立方體 9"/>
            <p:cNvSpPr/>
            <p:nvPr/>
          </p:nvSpPr>
          <p:spPr bwMode="auto">
            <a:xfrm>
              <a:off x="5562600" y="3429000"/>
              <a:ext cx="1143000" cy="381000"/>
            </a:xfrm>
            <a:prstGeom prst="cube">
              <a:avLst>
                <a:gd name="adj" fmla="val 9143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Input</a:t>
              </a:r>
              <a:endParaRPr lang="en-US" altLang="zh-TW" sz="1600" dirty="0"/>
            </a:p>
          </p:txBody>
        </p:sp>
        <p:sp>
          <p:nvSpPr>
            <p:cNvPr id="11" name="立方體 10"/>
            <p:cNvSpPr/>
            <p:nvPr/>
          </p:nvSpPr>
          <p:spPr bwMode="auto">
            <a:xfrm>
              <a:off x="6934200" y="3429000"/>
              <a:ext cx="1143000" cy="381000"/>
            </a:xfrm>
            <a:prstGeom prst="cube">
              <a:avLst>
                <a:gd name="adj" fmla="val 9143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 dirty="0" smtClean="0"/>
                <a:t>Output</a:t>
              </a:r>
              <a:endParaRPr lang="en-US" altLang="zh-TW" sz="1600" dirty="0"/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3581400" y="2819399"/>
              <a:ext cx="3980290" cy="14643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向下箭號 13"/>
            <p:cNvSpPr/>
            <p:nvPr/>
          </p:nvSpPr>
          <p:spPr bwMode="auto">
            <a:xfrm>
              <a:off x="4648200" y="2895600"/>
              <a:ext cx="2286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向下箭號 14"/>
            <p:cNvSpPr/>
            <p:nvPr/>
          </p:nvSpPr>
          <p:spPr bwMode="auto">
            <a:xfrm>
              <a:off x="6019800" y="2895600"/>
              <a:ext cx="2286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向下箭號 15"/>
            <p:cNvSpPr/>
            <p:nvPr/>
          </p:nvSpPr>
          <p:spPr bwMode="auto">
            <a:xfrm>
              <a:off x="7391400" y="2895600"/>
              <a:ext cx="228600" cy="533400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581400" y="4273163"/>
              <a:ext cx="3980290" cy="14643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Storage 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Bit:</a:t>
            </a:r>
            <a:r>
              <a:rPr lang="en-US" smtClean="0"/>
              <a:t> Smallest unit of data; value of 0 or 1</a:t>
            </a:r>
          </a:p>
          <a:p>
            <a:r>
              <a:rPr lang="en-US" b="1" smtClean="0"/>
              <a:t>Byte:</a:t>
            </a:r>
            <a:r>
              <a:rPr lang="en-US" smtClean="0"/>
              <a:t> Grouping of 8 bits representing a single character</a:t>
            </a:r>
          </a:p>
          <a:p>
            <a:r>
              <a:rPr lang="en-US" b="1" smtClean="0"/>
              <a:t>Character codes: </a:t>
            </a:r>
            <a:r>
              <a:rPr lang="en-US" smtClean="0"/>
              <a:t>Collection of patterns of 0s and 1s representing characters</a:t>
            </a:r>
          </a:p>
          <a:p>
            <a:pPr lvl="1"/>
            <a:r>
              <a:rPr lang="en-US" smtClean="0"/>
              <a:t>Examples: ASCII, EBCDIC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One: Unit Analysis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371600" y="5638800"/>
            <a:ext cx="670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Arial" charset="0"/>
              </a:rPr>
              <a:t>Table 1.1 </a:t>
            </a:r>
            <a:r>
              <a:rPr lang="en-US" sz="1800">
                <a:solidFill>
                  <a:schemeClr val="tx1"/>
                </a:solidFill>
                <a:latin typeface="Arial" charset="0"/>
              </a:rPr>
              <a:t>Commonly Used Physical Quantities (continued)</a:t>
            </a:r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3" y="1657350"/>
            <a:ext cx="8372475" cy="3829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Storage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1905000"/>
          </a:xfrm>
        </p:spPr>
        <p:txBody>
          <a:bodyPr/>
          <a:lstStyle/>
          <a:p>
            <a:r>
              <a:rPr lang="en-US" b="1" smtClean="0"/>
              <a:t>Number codes: </a:t>
            </a:r>
            <a:r>
              <a:rPr lang="en-US" smtClean="0"/>
              <a:t>Patterns used to store numbers</a:t>
            </a:r>
          </a:p>
          <a:p>
            <a:r>
              <a:rPr lang="en-US" b="1" smtClean="0"/>
              <a:t>Twos complement </a:t>
            </a:r>
            <a:r>
              <a:rPr lang="en-US" smtClean="0"/>
              <a:t>number code: Represents a decimal number as a binary number of 0s and 1s</a:t>
            </a:r>
          </a:p>
          <a:p>
            <a:pPr lvl="1"/>
            <a:r>
              <a:rPr lang="en-US" smtClean="0"/>
              <a:t>Determine with a value box </a:t>
            </a:r>
          </a:p>
          <a:p>
            <a:endParaRPr lang="en-US" smtClean="0"/>
          </a:p>
        </p:txBody>
      </p:sp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87762"/>
            <a:ext cx="5856288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Text Box 4"/>
          <p:cNvSpPr txBox="1">
            <a:spLocks noChangeArrowheads="1"/>
          </p:cNvSpPr>
          <p:nvPr/>
        </p:nvSpPr>
        <p:spPr bwMode="auto">
          <a:xfrm>
            <a:off x="1295400" y="5181600"/>
            <a:ext cx="65532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latin typeface="Arial" charset="0"/>
                <a:ea typeface="DejaVu Sans" pitchFamily="34" charset="0"/>
                <a:cs typeface="DejaVu Sans" pitchFamily="34" charset="0"/>
              </a:rPr>
              <a:t>Figure 1.17</a:t>
            </a:r>
            <a:r>
              <a:rPr lang="en-US" sz="1800" dirty="0">
                <a:latin typeface="Arial" charset="0"/>
                <a:ea typeface="DejaVu Sans" pitchFamily="34" charset="0"/>
                <a:cs typeface="DejaVu Sans" pitchFamily="34" charset="0"/>
              </a:rPr>
              <a:t>  Converting 10001101 to a base 10 number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Storage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1752600"/>
          </a:xfrm>
        </p:spPr>
        <p:txBody>
          <a:bodyPr/>
          <a:lstStyle/>
          <a:p>
            <a:r>
              <a:rPr lang="en-US" b="1" smtClean="0"/>
              <a:t>Word: </a:t>
            </a:r>
            <a:r>
              <a:rPr lang="en-US" smtClean="0"/>
              <a:t>Grouping of one or more bytes</a:t>
            </a:r>
          </a:p>
          <a:p>
            <a:pPr lvl="1"/>
            <a:r>
              <a:rPr lang="en-US" smtClean="0"/>
              <a:t>Facilitates faster and more extensive data access</a:t>
            </a:r>
          </a:p>
          <a:p>
            <a:r>
              <a:rPr lang="en-US" smtClean="0"/>
              <a:t>Number of bytes in a word determines the maximum and minimum values that can be stored:</a:t>
            </a:r>
          </a:p>
          <a:p>
            <a:endParaRPr lang="en-US" smtClean="0"/>
          </a:p>
        </p:txBody>
      </p:sp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632325"/>
            <a:ext cx="66246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9" name="Text Box 4"/>
          <p:cNvSpPr txBox="1">
            <a:spLocks noChangeArrowheads="1"/>
          </p:cNvSpPr>
          <p:nvPr/>
        </p:nvSpPr>
        <p:spPr bwMode="auto">
          <a:xfrm>
            <a:off x="2362200" y="5800725"/>
            <a:ext cx="52578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222222"/>
              </a:buClr>
              <a:buFont typeface="Arial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222222"/>
                </a:solidFill>
                <a:latin typeface="Arial" charset="0"/>
                <a:ea typeface="DejaVu Sans" pitchFamily="34" charset="0"/>
                <a:cs typeface="DejaVu Sans" pitchFamily="34" charset="0"/>
              </a:rPr>
              <a:t>Table 1.4</a:t>
            </a:r>
            <a:r>
              <a:rPr lang="en-US" sz="1800" dirty="0">
                <a:solidFill>
                  <a:srgbClr val="222222"/>
                </a:solidFill>
                <a:latin typeface="Arial" charset="0"/>
                <a:ea typeface="DejaVu Sans" pitchFamily="34" charset="0"/>
                <a:cs typeface="DejaVu Sans" pitchFamily="34" charset="0"/>
              </a:rPr>
              <a:t>  Word size and Integer Values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Programming Errors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3375" indent="-333375">
              <a:spcBef>
                <a:spcPts val="700"/>
              </a:spcBef>
              <a:buClr>
                <a:srgbClr val="222222"/>
              </a:buClr>
              <a:buFont typeface="Arial" charset="0"/>
              <a:buChar char="•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/>
            </a:pPr>
            <a:r>
              <a:rPr lang="en-US" sz="2800" dirty="0" smtClean="0">
                <a:solidFill>
                  <a:srgbClr val="222222"/>
                </a:solidFill>
                <a:ea typeface="DejaVu Sans" pitchFamily="32" charset="0"/>
                <a:cs typeface="DejaVu Sans" pitchFamily="32" charset="0"/>
              </a:rPr>
              <a:t>Common errors include: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Forgetting to check that all units for numerical values used in a calculation are consistent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Using an incorrect form of a conversion factor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Rushing to write and run a program before fully understanding what’s required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Not backing up a program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Not understanding that computers respond only to explicitly defined algorithms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66563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determine correct forms of a conversion factor, perform a unit analysis</a:t>
            </a:r>
          </a:p>
          <a:p>
            <a:r>
              <a:rPr lang="en-US" smtClean="0"/>
              <a:t>Software: Programs used to operate a computer</a:t>
            </a:r>
          </a:p>
          <a:p>
            <a:r>
              <a:rPr lang="en-US" smtClean="0"/>
              <a:t>Programming language types:</a:t>
            </a:r>
          </a:p>
          <a:p>
            <a:pPr lvl="1"/>
            <a:r>
              <a:rPr lang="en-US" smtClean="0"/>
              <a:t>Low-level languages</a:t>
            </a:r>
          </a:p>
          <a:p>
            <a:pPr lvl="2"/>
            <a:r>
              <a:rPr lang="en-US" smtClean="0"/>
              <a:t>Machine language (executable) programs</a:t>
            </a:r>
          </a:p>
          <a:p>
            <a:pPr lvl="2"/>
            <a:r>
              <a:rPr lang="en-US" smtClean="0"/>
              <a:t>Assembly languages</a:t>
            </a:r>
          </a:p>
          <a:p>
            <a:pPr lvl="1"/>
            <a:r>
              <a:rPr lang="en-US" smtClean="0"/>
              <a:t>High-level languages</a:t>
            </a:r>
          </a:p>
          <a:p>
            <a:pPr lvl="2"/>
            <a:r>
              <a:rPr lang="en-US" smtClean="0"/>
              <a:t>Compiler and interpreter languages </a:t>
            </a:r>
          </a:p>
          <a:p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67587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Software engineering: discipline concerned with creating readable, efficient, reliable, and maintainable programs</a:t>
            </a:r>
          </a:p>
          <a:p>
            <a:r>
              <a:rPr lang="en-US" smtClean="0"/>
              <a:t>Three phases in software development:</a:t>
            </a:r>
          </a:p>
          <a:p>
            <a:pPr lvl="1"/>
            <a:r>
              <a:rPr lang="en-US" smtClean="0"/>
              <a:t>Program development and design</a:t>
            </a:r>
          </a:p>
          <a:p>
            <a:pPr lvl="1"/>
            <a:r>
              <a:rPr lang="en-US" smtClean="0"/>
              <a:t>Documentation</a:t>
            </a:r>
          </a:p>
          <a:p>
            <a:pPr lvl="1"/>
            <a:r>
              <a:rPr lang="en-US" smtClean="0"/>
              <a:t>Maintenance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68611" name="Content Placeholder 1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r>
              <a:rPr lang="en-US" dirty="0" smtClean="0"/>
              <a:t>Four steps in program development and design:</a:t>
            </a:r>
          </a:p>
          <a:p>
            <a:pPr lvl="1"/>
            <a:r>
              <a:rPr lang="en-US" dirty="0" smtClean="0"/>
              <a:t>Analyze the problem</a:t>
            </a:r>
          </a:p>
          <a:p>
            <a:pPr lvl="1"/>
            <a:r>
              <a:rPr lang="en-US" dirty="0" smtClean="0"/>
              <a:t>Develop a solution</a:t>
            </a:r>
          </a:p>
          <a:p>
            <a:pPr lvl="1"/>
            <a:r>
              <a:rPr lang="en-US" dirty="0" smtClean="0"/>
              <a:t>Code the solution</a:t>
            </a:r>
          </a:p>
          <a:p>
            <a:pPr lvl="1"/>
            <a:r>
              <a:rPr lang="en-US" dirty="0" smtClean="0"/>
              <a:t>Test and correct the solution</a:t>
            </a:r>
          </a:p>
          <a:p>
            <a:r>
              <a:rPr lang="en-US" dirty="0" smtClean="0"/>
              <a:t>Algorithm: Step-by-step procedure that describes how a task is performed</a:t>
            </a:r>
          </a:p>
          <a:p>
            <a:r>
              <a:rPr lang="en-US" dirty="0" smtClean="0"/>
              <a:t>Computer program: Self-contained unit of instructions and data used to operate a computer to produce a desired result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r>
              <a:rPr lang="ar-SA" dirty="0" smtClean="0">
                <a:cs typeface="Arial" charset="0"/>
              </a:rPr>
              <a:t>‏</a:t>
            </a:r>
            <a:endParaRPr lang="en-US" dirty="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Four fundamental control structures used in coding:</a:t>
            </a:r>
          </a:p>
          <a:p>
            <a:pPr lvl="1"/>
            <a:r>
              <a:rPr lang="en-US" smtClean="0"/>
              <a:t>Sequence</a:t>
            </a:r>
          </a:p>
          <a:p>
            <a:pPr lvl="1"/>
            <a:r>
              <a:rPr lang="en-US" smtClean="0"/>
              <a:t>Selection</a:t>
            </a:r>
          </a:p>
          <a:p>
            <a:pPr lvl="1"/>
            <a:r>
              <a:rPr lang="en-US" smtClean="0"/>
              <a:t>Iteration</a:t>
            </a:r>
          </a:p>
          <a:p>
            <a:pPr lvl="1"/>
            <a:r>
              <a:rPr lang="en-US" smtClean="0"/>
              <a:t>Invocation</a:t>
            </a:r>
          </a:p>
          <a:p>
            <a:pPr lvl="1"/>
            <a:endParaRPr lang="en-US" smtClean="0"/>
          </a:p>
        </p:txBody>
      </p:sp>
      <p:pic>
        <p:nvPicPr>
          <p:cNvPr id="3074" name="Picture 2" descr="http://www.unt.edu/benchmarks/archives/2004/february04/screwupcol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200400"/>
            <a:ext cx="3505200" cy="2883028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Preliminary Two: Exponential and Scientific Notations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Many engineering and scientific applications deal with extremely large and extremely small numbers</a:t>
            </a:r>
          </a:p>
          <a:p>
            <a:pPr lvl="1"/>
            <a:r>
              <a:rPr lang="en-US" smtClean="0"/>
              <a:t>Written in exponential notation to make entering the numbers in a computer program easier </a:t>
            </a:r>
          </a:p>
          <a:p>
            <a:pPr lvl="1"/>
            <a:r>
              <a:rPr lang="en-US" smtClean="0"/>
              <a:t>Written in scientific notation when performing hand calculations for verification purposes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Two: Exponential and Scientific Notations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8077200" cy="685800"/>
          </a:xfrm>
        </p:spPr>
        <p:txBody>
          <a:bodyPr/>
          <a:lstStyle/>
          <a:p>
            <a:r>
              <a:rPr lang="en-US" smtClean="0"/>
              <a:t>Examples of exponential and scientific notation:</a:t>
            </a:r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971800"/>
            <a:ext cx="8633354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Scientific Notation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Essential in understanding what formulas are to be used and verifying calculations, typically by hand</a:t>
            </a:r>
          </a:p>
          <a:p>
            <a:r>
              <a:rPr lang="en-US" smtClean="0"/>
              <a:t>Convenient for evaluating formulas that use very large or very small numbers</a:t>
            </a:r>
          </a:p>
          <a:p>
            <a:r>
              <a:rPr lang="en-US" smtClean="0"/>
              <a:t>Two basic exponential rules</a:t>
            </a:r>
          </a:p>
          <a:p>
            <a:pPr lvl="1"/>
            <a:r>
              <a:rPr lang="en-US" smtClean="0"/>
              <a:t>Rule 1: 10</a:t>
            </a:r>
            <a:r>
              <a:rPr lang="en-US" i="1" baseline="30000" smtClean="0"/>
              <a:t>n</a:t>
            </a:r>
            <a:r>
              <a:rPr lang="en-US" smtClean="0"/>
              <a:t> x 10</a:t>
            </a:r>
            <a:r>
              <a:rPr lang="en-US" i="1" baseline="30000" smtClean="0"/>
              <a:t>m</a:t>
            </a:r>
            <a:r>
              <a:rPr lang="en-US" smtClean="0"/>
              <a:t> = 10</a:t>
            </a:r>
            <a:r>
              <a:rPr lang="en-US" i="1" baseline="30000" smtClean="0"/>
              <a:t>n+m</a:t>
            </a:r>
            <a:r>
              <a:rPr lang="en-US" smtClean="0"/>
              <a:t> for any values, positive or negative, of </a:t>
            </a:r>
            <a:r>
              <a:rPr lang="en-US" i="1" smtClean="0"/>
              <a:t>n</a:t>
            </a:r>
            <a:r>
              <a:rPr lang="en-US" smtClean="0"/>
              <a:t> and </a:t>
            </a:r>
            <a:r>
              <a:rPr lang="en-US" i="1" smtClean="0"/>
              <a:t>m</a:t>
            </a:r>
          </a:p>
          <a:p>
            <a:pPr lvl="1"/>
            <a:r>
              <a:rPr lang="en-US" smtClean="0"/>
              <a:t>Rule 2: 1/10</a:t>
            </a:r>
            <a:r>
              <a:rPr lang="en-US" i="1" baseline="30000" smtClean="0"/>
              <a:t>-n</a:t>
            </a:r>
            <a:r>
              <a:rPr lang="en-US" smtClean="0"/>
              <a:t> = 10</a:t>
            </a:r>
            <a:r>
              <a:rPr lang="en-US" i="1" baseline="30000" smtClean="0"/>
              <a:t>n</a:t>
            </a:r>
            <a:r>
              <a:rPr lang="en-US" smtClean="0"/>
              <a:t> for any positive or negative value of </a:t>
            </a:r>
            <a:r>
              <a:rPr lang="en-US" i="1" smtClean="0"/>
              <a:t>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2437</Words>
  <Application>Microsoft Office PowerPoint</Application>
  <PresentationFormat>如螢幕大小 (4:3)</PresentationFormat>
  <Paragraphs>482</Paragraphs>
  <Slides>66</Slides>
  <Notes>66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67" baseType="lpstr">
      <vt:lpstr>Default Design</vt:lpstr>
      <vt:lpstr>投影片 1</vt:lpstr>
      <vt:lpstr>Contents</vt:lpstr>
      <vt:lpstr>Preliminary One: Unit Analysis </vt:lpstr>
      <vt:lpstr>Preliminary One: Unit Analysis</vt:lpstr>
      <vt:lpstr>Preliminary One: Unit Analysis</vt:lpstr>
      <vt:lpstr>Preliminary One: Unit Analysis</vt:lpstr>
      <vt:lpstr>Preliminary Two: Exponential and Scientific Notations</vt:lpstr>
      <vt:lpstr>Preliminary Two: Exponential and Scientific Notations</vt:lpstr>
      <vt:lpstr>Using Scientific Notation</vt:lpstr>
      <vt:lpstr>Using Scientific Notation</vt:lpstr>
      <vt:lpstr>Using Scientific Notation</vt:lpstr>
      <vt:lpstr>Preliminary Three: Software Development</vt:lpstr>
      <vt:lpstr>Preliminary Three: Software Development</vt:lpstr>
      <vt:lpstr>Preliminary Three: Software Development</vt:lpstr>
      <vt:lpstr>Phase I: Development and Design</vt:lpstr>
      <vt:lpstr>Phase I: Development and Design</vt:lpstr>
      <vt:lpstr>Phase I: Development and Design</vt:lpstr>
      <vt:lpstr>Phase I: Development and Design</vt:lpstr>
      <vt:lpstr>Phase I: Development and Design</vt:lpstr>
      <vt:lpstr>Phase I: Development and Design</vt:lpstr>
      <vt:lpstr>Phase I: Development and Design</vt:lpstr>
      <vt:lpstr>Phase I: Development and Design</vt:lpstr>
      <vt:lpstr>Phase I: Development and Design</vt:lpstr>
      <vt:lpstr>Phase I: Development and Design</vt:lpstr>
      <vt:lpstr>Phase I: Development and Design</vt:lpstr>
      <vt:lpstr>Phase II: Documentation</vt:lpstr>
      <vt:lpstr>Phase III: Maintenance</vt:lpstr>
      <vt:lpstr>Backup</vt:lpstr>
      <vt:lpstr>Preliminary Four: Algorithms</vt:lpstr>
      <vt:lpstr>Preliminary Four: Algorithms</vt:lpstr>
      <vt:lpstr>Preliminary Four: Algorithms</vt:lpstr>
      <vt:lpstr>Preliminary Four: Algorithms</vt:lpstr>
      <vt:lpstr>Preliminary Four: Algorithms</vt:lpstr>
      <vt:lpstr>Preliminary Four: Algorithms</vt:lpstr>
      <vt:lpstr>Preliminary Four: Algorithms</vt:lpstr>
      <vt:lpstr>Preliminary Four: Algorithms</vt:lpstr>
      <vt:lpstr>A Closer Look:  Software, Hardware, and Computer Storage</vt:lpstr>
      <vt:lpstr>Machine Language</vt:lpstr>
      <vt:lpstr>Assembly Language</vt:lpstr>
      <vt:lpstr>Assembly Language</vt:lpstr>
      <vt:lpstr>Assembly Language</vt:lpstr>
      <vt:lpstr>Low- and High-Level Languages</vt:lpstr>
      <vt:lpstr>Low- and High-Level Languages</vt:lpstr>
      <vt:lpstr>Low- and High-Level Languages</vt:lpstr>
      <vt:lpstr>Low- and High-Level Languages</vt:lpstr>
      <vt:lpstr>Procedural and Object Orientations</vt:lpstr>
      <vt:lpstr>Procedural and Object Orientations</vt:lpstr>
      <vt:lpstr>Application and System Software</vt:lpstr>
      <vt:lpstr>Application and System Software</vt:lpstr>
      <vt:lpstr>Application and System Software‏</vt:lpstr>
      <vt:lpstr>The Development of C++</vt:lpstr>
      <vt:lpstr>The Development of C++‏</vt:lpstr>
      <vt:lpstr>History of C++</vt:lpstr>
      <vt:lpstr>History of C++</vt:lpstr>
      <vt:lpstr>Computer Hardware</vt:lpstr>
      <vt:lpstr>Computer Hardware</vt:lpstr>
      <vt:lpstr>Computer Hardware‏</vt:lpstr>
      <vt:lpstr>Computer Hardware‏</vt:lpstr>
      <vt:lpstr>Computer Storage </vt:lpstr>
      <vt:lpstr>Computer Storage</vt:lpstr>
      <vt:lpstr>Computer Storage‏</vt:lpstr>
      <vt:lpstr>Common Programming Errors</vt:lpstr>
      <vt:lpstr>Summary</vt:lpstr>
      <vt:lpstr>Summary‏</vt:lpstr>
      <vt:lpstr>Summary‏</vt:lpstr>
      <vt:lpstr>Summary‏</vt:lpstr>
    </vt:vector>
  </TitlesOfParts>
  <Company>National Taiwan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</dc:title>
  <dc:creator>Ta-Te Lin</dc:creator>
  <cp:lastModifiedBy>ttlin</cp:lastModifiedBy>
  <cp:revision>210</cp:revision>
  <dcterms:created xsi:type="dcterms:W3CDTF">2004-12-27T16:03:07Z</dcterms:created>
  <dcterms:modified xsi:type="dcterms:W3CDTF">2011-09-29T07:22:55Z</dcterms:modified>
</cp:coreProperties>
</file>