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67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63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notesSlides/notesSlide68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64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71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Default Extension="gif" ContentType="image/gif"/>
  <Default Extension="vml" ContentType="application/vnd.openxmlformats-officedocument.vmlDrawing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69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wmf" ContentType="image/x-wmf"/>
  <Override PartName="/ppt/notesSlides/notesSlide65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72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commentAuthors.xml" ContentType="application/vnd.openxmlformats-officedocument.presentationml.commentAuthors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66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Default Extension="jpeg" ContentType="image/jpeg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6" r:id="rId1"/>
  </p:sldMasterIdLst>
  <p:notesMasterIdLst>
    <p:notesMasterId r:id="rId74"/>
  </p:notesMasterIdLst>
  <p:handoutMasterIdLst>
    <p:handoutMasterId r:id="rId75"/>
  </p:handoutMasterIdLst>
  <p:sldIdLst>
    <p:sldId id="387" r:id="rId2"/>
    <p:sldId id="296" r:id="rId3"/>
    <p:sldId id="398" r:id="rId4"/>
    <p:sldId id="399" r:id="rId5"/>
    <p:sldId id="400" r:id="rId6"/>
    <p:sldId id="401" r:id="rId7"/>
    <p:sldId id="402" r:id="rId8"/>
    <p:sldId id="403" r:id="rId9"/>
    <p:sldId id="404" r:id="rId10"/>
    <p:sldId id="405" r:id="rId11"/>
    <p:sldId id="406" r:id="rId12"/>
    <p:sldId id="407" r:id="rId13"/>
    <p:sldId id="408" r:id="rId14"/>
    <p:sldId id="409" r:id="rId15"/>
    <p:sldId id="410" r:id="rId16"/>
    <p:sldId id="411" r:id="rId17"/>
    <p:sldId id="412" r:id="rId18"/>
    <p:sldId id="413" r:id="rId19"/>
    <p:sldId id="414" r:id="rId20"/>
    <p:sldId id="415" r:id="rId21"/>
    <p:sldId id="416" r:id="rId22"/>
    <p:sldId id="417" r:id="rId23"/>
    <p:sldId id="418" r:id="rId24"/>
    <p:sldId id="419" r:id="rId25"/>
    <p:sldId id="420" r:id="rId26"/>
    <p:sldId id="421" r:id="rId27"/>
    <p:sldId id="422" r:id="rId28"/>
    <p:sldId id="423" r:id="rId29"/>
    <p:sldId id="424" r:id="rId30"/>
    <p:sldId id="425" r:id="rId31"/>
    <p:sldId id="426" r:id="rId32"/>
    <p:sldId id="427" r:id="rId33"/>
    <p:sldId id="428" r:id="rId34"/>
    <p:sldId id="467" r:id="rId35"/>
    <p:sldId id="429" r:id="rId36"/>
    <p:sldId id="430" r:id="rId37"/>
    <p:sldId id="431" r:id="rId38"/>
    <p:sldId id="432" r:id="rId39"/>
    <p:sldId id="433" r:id="rId40"/>
    <p:sldId id="434" r:id="rId41"/>
    <p:sldId id="435" r:id="rId42"/>
    <p:sldId id="436" r:id="rId43"/>
    <p:sldId id="437" r:id="rId44"/>
    <p:sldId id="438" r:id="rId45"/>
    <p:sldId id="439" r:id="rId46"/>
    <p:sldId id="440" r:id="rId47"/>
    <p:sldId id="441" r:id="rId48"/>
    <p:sldId id="442" r:id="rId49"/>
    <p:sldId id="443" r:id="rId50"/>
    <p:sldId id="444" r:id="rId51"/>
    <p:sldId id="445" r:id="rId52"/>
    <p:sldId id="446" r:id="rId53"/>
    <p:sldId id="447" r:id="rId54"/>
    <p:sldId id="448" r:id="rId55"/>
    <p:sldId id="449" r:id="rId56"/>
    <p:sldId id="450" r:id="rId57"/>
    <p:sldId id="451" r:id="rId58"/>
    <p:sldId id="452" r:id="rId59"/>
    <p:sldId id="453" r:id="rId60"/>
    <p:sldId id="454" r:id="rId61"/>
    <p:sldId id="455" r:id="rId62"/>
    <p:sldId id="456" r:id="rId63"/>
    <p:sldId id="457" r:id="rId64"/>
    <p:sldId id="458" r:id="rId65"/>
    <p:sldId id="459" r:id="rId66"/>
    <p:sldId id="460" r:id="rId67"/>
    <p:sldId id="461" r:id="rId68"/>
    <p:sldId id="462" r:id="rId69"/>
    <p:sldId id="463" r:id="rId70"/>
    <p:sldId id="464" r:id="rId71"/>
    <p:sldId id="465" r:id="rId72"/>
    <p:sldId id="466" r:id="rId7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w" initials="" lastIdx="0" clrIdx="0"/>
  <p:cmAuthor id="1" name="CE" initials="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33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4660"/>
  </p:normalViewPr>
  <p:slideViewPr>
    <p:cSldViewPr>
      <p:cViewPr>
        <p:scale>
          <a:sx n="57" d="100"/>
          <a:sy n="57" d="100"/>
        </p:scale>
        <p:origin x="-1064" y="-2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commentAuthors" Target="commentAuthor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 altLang="zh-TW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 altLang="zh-TW"/>
          </a:p>
        </p:txBody>
      </p:sp>
      <p:sp>
        <p:nvSpPr>
          <p:cNvPr id="101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 altLang="zh-TW"/>
          </a:p>
        </p:txBody>
      </p:sp>
      <p:sp>
        <p:nvSpPr>
          <p:cNvPr id="101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3FEC7042-E68C-48A9-86FE-8F7DE7F54268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 altLang="zh-TW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 altLang="zh-TW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5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 altLang="zh-TW"/>
          </a:p>
        </p:txBody>
      </p:sp>
      <p:sp>
        <p:nvSpPr>
          <p:cNvPr id="45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1A7F635D-A191-43EA-86DD-3BDEE0C7D8FD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F2A681-A70F-4698-A8D2-941CED31D71B}" type="slidenum">
              <a:rPr lang="zh-TW" altLang="en-US"/>
              <a:pPr/>
              <a:t>1</a:t>
            </a:fld>
            <a:endParaRPr lang="en-US" altLang="zh-TW"/>
          </a:p>
        </p:txBody>
      </p:sp>
      <p:sp>
        <p:nvSpPr>
          <p:cNvPr id="22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C89502C-F3D8-4F6E-A0FD-C6CE2C5C41BE}" type="slidenum">
              <a:rPr lang="en-US"/>
              <a:pPr/>
              <a:t>10</a:t>
            </a:fld>
            <a:endParaRPr lang="en-US"/>
          </a:p>
        </p:txBody>
      </p:sp>
      <p:sp>
        <p:nvSpPr>
          <p:cNvPr id="89091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9092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0050" cy="410845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B1846380-B33F-4164-9407-973408888E19}" type="slidenum">
              <a:rPr lang="en-US"/>
              <a:pPr/>
              <a:t>11</a:t>
            </a:fld>
            <a:endParaRPr lang="en-US"/>
          </a:p>
        </p:txBody>
      </p:sp>
      <p:sp>
        <p:nvSpPr>
          <p:cNvPr id="90115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0116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0050" cy="410845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B1E84263-3B4D-4C0F-94EB-FF279ADBBDD2}" type="slidenum">
              <a:rPr lang="en-US"/>
              <a:pPr/>
              <a:t>12</a:t>
            </a:fld>
            <a:endParaRPr lang="en-US"/>
          </a:p>
        </p:txBody>
      </p:sp>
      <p:sp>
        <p:nvSpPr>
          <p:cNvPr id="91139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1140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0050" cy="410845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1E14360-6CCF-4624-AA8C-712EDB25F87B}" type="slidenum">
              <a:rPr lang="en-US"/>
              <a:pPr/>
              <a:t>13</a:t>
            </a:fld>
            <a:endParaRPr lang="en-US"/>
          </a:p>
        </p:txBody>
      </p:sp>
      <p:sp>
        <p:nvSpPr>
          <p:cNvPr id="92163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164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0050" cy="410845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1C631C35-0047-484C-AAEF-651E4330AB85}" type="slidenum">
              <a:rPr lang="en-US"/>
              <a:pPr/>
              <a:t>14</a:t>
            </a:fld>
            <a:endParaRPr lang="en-US"/>
          </a:p>
        </p:txBody>
      </p:sp>
      <p:sp>
        <p:nvSpPr>
          <p:cNvPr id="93187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3188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0050" cy="410845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3F1B232A-4532-40C9-BB0E-1AEB4D399FBF}" type="slidenum">
              <a:rPr lang="en-US"/>
              <a:pPr/>
              <a:t>15</a:t>
            </a:fld>
            <a:endParaRPr lang="en-US"/>
          </a:p>
        </p:txBody>
      </p:sp>
      <p:sp>
        <p:nvSpPr>
          <p:cNvPr id="94211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4212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0050" cy="410845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FC354D9D-ED3B-407C-B63A-1AD3008817A9}" type="slidenum">
              <a:rPr lang="en-US"/>
              <a:pPr/>
              <a:t>16</a:t>
            </a:fld>
            <a:endParaRPr lang="en-US"/>
          </a:p>
        </p:txBody>
      </p:sp>
      <p:sp>
        <p:nvSpPr>
          <p:cNvPr id="95235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5236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0050" cy="410845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FA1CCC0-5C7C-4EEF-9617-CD7F4F52894C}" type="slidenum">
              <a:rPr lang="en-US"/>
              <a:pPr/>
              <a:t>17</a:t>
            </a:fld>
            <a:endParaRPr lang="en-US"/>
          </a:p>
        </p:txBody>
      </p:sp>
      <p:sp>
        <p:nvSpPr>
          <p:cNvPr id="96259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6260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0050" cy="410845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C68B6AE-C7CB-479B-8C8E-70A3F53D3240}" type="slidenum">
              <a:rPr lang="en-US"/>
              <a:pPr/>
              <a:t>18</a:t>
            </a:fld>
            <a:endParaRPr lang="en-US"/>
          </a:p>
        </p:txBody>
      </p:sp>
      <p:sp>
        <p:nvSpPr>
          <p:cNvPr id="97283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7284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0050" cy="410845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06D4C2B-39EE-456C-B632-2998EB930304}" type="slidenum">
              <a:rPr lang="en-US"/>
              <a:pPr/>
              <a:t>19</a:t>
            </a:fld>
            <a:endParaRPr lang="en-US"/>
          </a:p>
        </p:txBody>
      </p:sp>
      <p:sp>
        <p:nvSpPr>
          <p:cNvPr id="98307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8308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0050" cy="410845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DFE10A-9B98-4650-BB40-52E14979B037}" type="slidenum">
              <a:rPr lang="zh-TW" altLang="en-US"/>
              <a:pPr/>
              <a:t>2</a:t>
            </a:fld>
            <a:endParaRPr lang="en-US" altLang="zh-TW"/>
          </a:p>
        </p:txBody>
      </p:sp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2F96AC1-F12F-4C06-905F-9214F4CD6C50}" type="slidenum">
              <a:rPr lang="en-US"/>
              <a:pPr/>
              <a:t>20</a:t>
            </a:fld>
            <a:endParaRPr lang="en-US"/>
          </a:p>
        </p:txBody>
      </p:sp>
      <p:sp>
        <p:nvSpPr>
          <p:cNvPr id="99331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9332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0050" cy="410845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1645479A-BBF2-43D8-8A81-D904005E13DA}" type="slidenum">
              <a:rPr lang="en-US"/>
              <a:pPr/>
              <a:t>21</a:t>
            </a:fld>
            <a:endParaRPr lang="en-US"/>
          </a:p>
        </p:txBody>
      </p:sp>
      <p:sp>
        <p:nvSpPr>
          <p:cNvPr id="100355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0356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0050" cy="410845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FF07E49-C9AD-4931-B79B-BBC4D86C8DB3}" type="slidenum">
              <a:rPr lang="en-US"/>
              <a:pPr/>
              <a:t>22</a:t>
            </a:fld>
            <a:endParaRPr lang="en-US"/>
          </a:p>
        </p:txBody>
      </p:sp>
      <p:sp>
        <p:nvSpPr>
          <p:cNvPr id="101379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1380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0050" cy="410845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98A3A5E-DAF8-4621-AC0A-989D58A2943D}" type="slidenum">
              <a:rPr lang="en-US"/>
              <a:pPr/>
              <a:t>23</a:t>
            </a:fld>
            <a:endParaRPr lang="en-US"/>
          </a:p>
        </p:txBody>
      </p:sp>
      <p:sp>
        <p:nvSpPr>
          <p:cNvPr id="102403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04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0050" cy="410845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9BEC3B7C-F51D-428B-B211-DFE8FD74C393}" type="slidenum">
              <a:rPr lang="en-US"/>
              <a:pPr/>
              <a:t>24</a:t>
            </a:fld>
            <a:endParaRPr lang="en-US"/>
          </a:p>
        </p:txBody>
      </p:sp>
      <p:sp>
        <p:nvSpPr>
          <p:cNvPr id="103427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428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0050" cy="410845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B15F89C-4389-46AD-BAC3-AA934BCBC5C5}" type="slidenum">
              <a:rPr lang="en-US"/>
              <a:pPr/>
              <a:t>25</a:t>
            </a:fld>
            <a:endParaRPr lang="en-US"/>
          </a:p>
        </p:txBody>
      </p:sp>
      <p:sp>
        <p:nvSpPr>
          <p:cNvPr id="104451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452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0050" cy="410845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4A76CD3-3F83-4FEC-8B2B-7CDAF6C93979}" type="slidenum">
              <a:rPr lang="en-US"/>
              <a:pPr/>
              <a:t>26</a:t>
            </a:fld>
            <a:endParaRPr lang="en-US"/>
          </a:p>
        </p:txBody>
      </p:sp>
      <p:sp>
        <p:nvSpPr>
          <p:cNvPr id="105475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5476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0050" cy="410845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BF96C23-7F29-4C20-B736-A265CAA435DE}" type="slidenum">
              <a:rPr lang="en-US"/>
              <a:pPr/>
              <a:t>27</a:t>
            </a:fld>
            <a:endParaRPr lang="en-US"/>
          </a:p>
        </p:txBody>
      </p:sp>
      <p:sp>
        <p:nvSpPr>
          <p:cNvPr id="106499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6500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0050" cy="410845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B0B67E0A-D720-4C78-A617-847CC53773EE}" type="slidenum">
              <a:rPr lang="en-US"/>
              <a:pPr/>
              <a:t>28</a:t>
            </a:fld>
            <a:endParaRPr lang="en-US"/>
          </a:p>
        </p:txBody>
      </p:sp>
      <p:sp>
        <p:nvSpPr>
          <p:cNvPr id="107523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7524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0050" cy="410845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3FDC7920-70AC-4BD9-9D5D-85347781650C}" type="slidenum">
              <a:rPr lang="en-US"/>
              <a:pPr/>
              <a:t>29</a:t>
            </a:fld>
            <a:endParaRPr lang="en-US"/>
          </a:p>
        </p:txBody>
      </p:sp>
      <p:sp>
        <p:nvSpPr>
          <p:cNvPr id="108547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8548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0050" cy="410845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C4C342C-632D-4D8D-A6ED-DADA299D6E59}" type="slidenum">
              <a:rPr lang="en-US"/>
              <a:pPr/>
              <a:t>3</a:t>
            </a:fld>
            <a:endParaRPr lang="en-US"/>
          </a:p>
        </p:txBody>
      </p:sp>
      <p:sp>
        <p:nvSpPr>
          <p:cNvPr id="81923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24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0050" cy="410845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EEEFE49-51ED-4F1F-B70F-06073C8D2A89}" type="slidenum">
              <a:rPr lang="en-US"/>
              <a:pPr/>
              <a:t>30</a:t>
            </a:fld>
            <a:endParaRPr lang="en-US"/>
          </a:p>
        </p:txBody>
      </p:sp>
      <p:sp>
        <p:nvSpPr>
          <p:cNvPr id="109571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9572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0050" cy="410845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F40AADBE-F6F8-41E2-B427-0857A79DCE80}" type="slidenum">
              <a:rPr lang="en-US"/>
              <a:pPr/>
              <a:t>31</a:t>
            </a:fld>
            <a:endParaRPr lang="en-US"/>
          </a:p>
        </p:txBody>
      </p:sp>
      <p:sp>
        <p:nvSpPr>
          <p:cNvPr id="110595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0596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0050" cy="410845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FC4829E-B7EF-4F7C-AD54-A6FD55D99F5F}" type="slidenum">
              <a:rPr lang="en-US"/>
              <a:pPr/>
              <a:t>32</a:t>
            </a:fld>
            <a:endParaRPr lang="en-US"/>
          </a:p>
        </p:txBody>
      </p:sp>
      <p:sp>
        <p:nvSpPr>
          <p:cNvPr id="111619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1620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0050" cy="410845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E0550CC3-7829-4589-911F-C2D80333E7A9}" type="slidenum">
              <a:rPr lang="en-US"/>
              <a:pPr/>
              <a:t>33</a:t>
            </a:fld>
            <a:endParaRPr lang="en-US"/>
          </a:p>
        </p:txBody>
      </p:sp>
      <p:sp>
        <p:nvSpPr>
          <p:cNvPr id="112643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44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0050" cy="410845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E0550CC3-7829-4589-911F-C2D80333E7A9}" type="slidenum">
              <a:rPr lang="en-US"/>
              <a:pPr/>
              <a:t>34</a:t>
            </a:fld>
            <a:endParaRPr lang="en-US"/>
          </a:p>
        </p:txBody>
      </p:sp>
      <p:sp>
        <p:nvSpPr>
          <p:cNvPr id="112643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44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0050" cy="410845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E607737A-7D34-4577-ACCA-4F89358127A5}" type="slidenum">
              <a:rPr lang="en-US"/>
              <a:pPr/>
              <a:t>35</a:t>
            </a:fld>
            <a:endParaRPr lang="en-US"/>
          </a:p>
        </p:txBody>
      </p:sp>
      <p:sp>
        <p:nvSpPr>
          <p:cNvPr id="113667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668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0050" cy="410845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C5496D9-E5F2-4DA0-BF66-C41CA93BAC53}" type="slidenum">
              <a:rPr lang="en-US"/>
              <a:pPr/>
              <a:t>36</a:t>
            </a:fld>
            <a:endParaRPr lang="en-US"/>
          </a:p>
        </p:txBody>
      </p:sp>
      <p:sp>
        <p:nvSpPr>
          <p:cNvPr id="114691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692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0050" cy="410845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F6A26BC-FC74-41BE-A727-6CF304DEC3F8}" type="slidenum">
              <a:rPr lang="en-US"/>
              <a:pPr/>
              <a:t>37</a:t>
            </a:fld>
            <a:endParaRPr lang="en-US"/>
          </a:p>
        </p:txBody>
      </p:sp>
      <p:sp>
        <p:nvSpPr>
          <p:cNvPr id="115715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5716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0050" cy="410845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E9CBB68-50AD-47FE-9D05-E4113E15B513}" type="slidenum">
              <a:rPr lang="en-US"/>
              <a:pPr/>
              <a:t>38</a:t>
            </a:fld>
            <a:endParaRPr lang="en-US"/>
          </a:p>
        </p:txBody>
      </p:sp>
      <p:sp>
        <p:nvSpPr>
          <p:cNvPr id="116739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6740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0050" cy="410845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E151C4E2-DBE3-43C0-9E8E-8E3AEE6C560F}" type="slidenum">
              <a:rPr lang="en-US"/>
              <a:pPr/>
              <a:t>39</a:t>
            </a:fld>
            <a:endParaRPr lang="en-US"/>
          </a:p>
        </p:txBody>
      </p:sp>
      <p:sp>
        <p:nvSpPr>
          <p:cNvPr id="117763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7764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0050" cy="410845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C36A629-D62E-4184-A281-DF539CFE351C}" type="slidenum">
              <a:rPr lang="en-US"/>
              <a:pPr/>
              <a:t>4</a:t>
            </a:fld>
            <a:endParaRPr lang="en-US"/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948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0050" cy="410845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CC66B82-3626-4484-9B94-90CAFA0EE64C}" type="slidenum">
              <a:rPr lang="en-US"/>
              <a:pPr/>
              <a:t>40</a:t>
            </a:fld>
            <a:endParaRPr lang="en-US"/>
          </a:p>
        </p:txBody>
      </p:sp>
      <p:sp>
        <p:nvSpPr>
          <p:cNvPr id="118787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8788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0050" cy="410845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A71BD92-726E-4E3E-9FB4-18851CEAE23B}" type="slidenum">
              <a:rPr lang="en-US"/>
              <a:pPr/>
              <a:t>41</a:t>
            </a:fld>
            <a:endParaRPr lang="en-US"/>
          </a:p>
        </p:txBody>
      </p:sp>
      <p:sp>
        <p:nvSpPr>
          <p:cNvPr id="119811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9812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0050" cy="410845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68EC77D4-FC04-4011-93C8-C2E252282647}" type="slidenum">
              <a:rPr lang="en-US"/>
              <a:pPr/>
              <a:t>42</a:t>
            </a:fld>
            <a:endParaRPr lang="en-US"/>
          </a:p>
        </p:txBody>
      </p:sp>
      <p:sp>
        <p:nvSpPr>
          <p:cNvPr id="120835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0836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0050" cy="410845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BBFBF9B0-ACED-446E-BE05-61DEA854CE48}" type="slidenum">
              <a:rPr lang="en-US"/>
              <a:pPr/>
              <a:t>43</a:t>
            </a:fld>
            <a:endParaRPr lang="en-US"/>
          </a:p>
        </p:txBody>
      </p:sp>
      <p:sp>
        <p:nvSpPr>
          <p:cNvPr id="121859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1860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0050" cy="410845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8CEB7A9-5CE8-4037-BE8C-833B69C7C10F}" type="slidenum">
              <a:rPr lang="en-US"/>
              <a:pPr/>
              <a:t>44</a:t>
            </a:fld>
            <a:endParaRPr lang="en-US"/>
          </a:p>
        </p:txBody>
      </p:sp>
      <p:sp>
        <p:nvSpPr>
          <p:cNvPr id="122883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884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0050" cy="410845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E296EA14-C086-4890-9D06-CB53694B24CC}" type="slidenum">
              <a:rPr lang="en-US"/>
              <a:pPr/>
              <a:t>45</a:t>
            </a:fld>
            <a:endParaRPr lang="en-US"/>
          </a:p>
        </p:txBody>
      </p:sp>
      <p:sp>
        <p:nvSpPr>
          <p:cNvPr id="123907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908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0050" cy="410845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38214CD-3DF8-4D91-A722-BE3C3FE1F667}" type="slidenum">
              <a:rPr lang="en-US"/>
              <a:pPr/>
              <a:t>46</a:t>
            </a:fld>
            <a:endParaRPr lang="en-US"/>
          </a:p>
        </p:txBody>
      </p:sp>
      <p:sp>
        <p:nvSpPr>
          <p:cNvPr id="124931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932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0050" cy="410845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86F929BD-E54A-46D1-9A30-8CEE94D55905}" type="slidenum">
              <a:rPr lang="en-US"/>
              <a:pPr/>
              <a:t>47</a:t>
            </a:fld>
            <a:endParaRPr lang="en-US"/>
          </a:p>
        </p:txBody>
      </p:sp>
      <p:sp>
        <p:nvSpPr>
          <p:cNvPr id="125955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5956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0050" cy="410845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9927CE85-8F21-4A20-A483-497ED65DB104}" type="slidenum">
              <a:rPr lang="en-US"/>
              <a:pPr/>
              <a:t>48</a:t>
            </a:fld>
            <a:endParaRPr lang="en-US"/>
          </a:p>
        </p:txBody>
      </p:sp>
      <p:sp>
        <p:nvSpPr>
          <p:cNvPr id="126979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6980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0050" cy="410845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6D21CD6-2F4B-48C2-A2CC-37186EC5EB54}" type="slidenum">
              <a:rPr lang="en-US"/>
              <a:pPr/>
              <a:t>49</a:t>
            </a:fld>
            <a:endParaRPr lang="en-US"/>
          </a:p>
        </p:txBody>
      </p:sp>
      <p:sp>
        <p:nvSpPr>
          <p:cNvPr id="128003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8004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0050" cy="410845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6B95FE5E-00B0-472E-866E-B3A1EE6C4669}" type="slidenum">
              <a:rPr lang="en-US"/>
              <a:pPr/>
              <a:t>5</a:t>
            </a:fld>
            <a:endParaRPr lang="en-US"/>
          </a:p>
        </p:txBody>
      </p:sp>
      <p:sp>
        <p:nvSpPr>
          <p:cNvPr id="83971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972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0050" cy="410845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8CB2595-E01B-4836-94ED-4DE9511C8134}" type="slidenum">
              <a:rPr lang="en-US"/>
              <a:pPr/>
              <a:t>50</a:t>
            </a:fld>
            <a:endParaRPr lang="en-US"/>
          </a:p>
        </p:txBody>
      </p:sp>
      <p:sp>
        <p:nvSpPr>
          <p:cNvPr id="129027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028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0050" cy="410845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62445D83-1024-4D7B-ABBC-E52D78AC0633}" type="slidenum">
              <a:rPr lang="en-US"/>
              <a:pPr/>
              <a:t>51</a:t>
            </a:fld>
            <a:endParaRPr lang="en-US"/>
          </a:p>
        </p:txBody>
      </p:sp>
      <p:sp>
        <p:nvSpPr>
          <p:cNvPr id="130051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0052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0050" cy="410845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11A896D-F26E-44CA-A580-40E524B4319B}" type="slidenum">
              <a:rPr lang="en-US"/>
              <a:pPr/>
              <a:t>52</a:t>
            </a:fld>
            <a:endParaRPr lang="en-US"/>
          </a:p>
        </p:txBody>
      </p:sp>
      <p:sp>
        <p:nvSpPr>
          <p:cNvPr id="131075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1076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0050" cy="410845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3E3644AC-CC58-4147-9828-6FED5AEA73EA}" type="slidenum">
              <a:rPr lang="en-US"/>
              <a:pPr/>
              <a:t>53</a:t>
            </a:fld>
            <a:endParaRPr lang="en-US"/>
          </a:p>
        </p:txBody>
      </p:sp>
      <p:sp>
        <p:nvSpPr>
          <p:cNvPr id="132099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2100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0050" cy="410845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98133C6-782C-4AF6-A795-9259BCD06682}" type="slidenum">
              <a:rPr lang="en-US"/>
              <a:pPr/>
              <a:t>54</a:t>
            </a:fld>
            <a:endParaRPr lang="en-US"/>
          </a:p>
        </p:txBody>
      </p:sp>
      <p:sp>
        <p:nvSpPr>
          <p:cNvPr id="133123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124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0050" cy="410845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EF82C08F-E850-4327-9E5B-1DAB863B9929}" type="slidenum">
              <a:rPr lang="en-US"/>
              <a:pPr/>
              <a:t>55</a:t>
            </a:fld>
            <a:endParaRPr lang="en-US"/>
          </a:p>
        </p:txBody>
      </p:sp>
      <p:sp>
        <p:nvSpPr>
          <p:cNvPr id="134147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4148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0050" cy="410845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3A227A5-3766-4C27-A0DC-DFBCF00A93B0}" type="slidenum">
              <a:rPr lang="en-US"/>
              <a:pPr/>
              <a:t>56</a:t>
            </a:fld>
            <a:endParaRPr lang="en-US"/>
          </a:p>
        </p:txBody>
      </p:sp>
      <p:sp>
        <p:nvSpPr>
          <p:cNvPr id="135171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5172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0050" cy="410845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427CA6F-B73B-4C27-BF45-BD23F91F1104}" type="slidenum">
              <a:rPr lang="en-US"/>
              <a:pPr/>
              <a:t>57</a:t>
            </a:fld>
            <a:endParaRPr lang="en-US"/>
          </a:p>
        </p:txBody>
      </p:sp>
      <p:sp>
        <p:nvSpPr>
          <p:cNvPr id="136195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6196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0050" cy="410845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8A376197-3D8C-47D4-B1BF-3FDC050EF181}" type="slidenum">
              <a:rPr lang="en-US"/>
              <a:pPr/>
              <a:t>58</a:t>
            </a:fld>
            <a:endParaRPr lang="en-US"/>
          </a:p>
        </p:txBody>
      </p:sp>
      <p:sp>
        <p:nvSpPr>
          <p:cNvPr id="137219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7220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0050" cy="410845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E8651BBE-BCE2-4CE8-B13F-2F48164C7B41}" type="slidenum">
              <a:rPr lang="en-US"/>
              <a:pPr/>
              <a:t>59</a:t>
            </a:fld>
            <a:endParaRPr lang="en-US"/>
          </a:p>
        </p:txBody>
      </p:sp>
      <p:sp>
        <p:nvSpPr>
          <p:cNvPr id="138243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8244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0050" cy="410845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B51694D8-8F08-461A-AB6E-45E19C9BC460}" type="slidenum">
              <a:rPr lang="en-US"/>
              <a:pPr/>
              <a:t>6</a:t>
            </a:fld>
            <a:endParaRPr lang="en-US"/>
          </a:p>
        </p:txBody>
      </p:sp>
      <p:sp>
        <p:nvSpPr>
          <p:cNvPr id="84995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996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0050" cy="410845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BBF11D5-9831-4FB6-BFD3-F67603ADA9F9}" type="slidenum">
              <a:rPr lang="en-US"/>
              <a:pPr/>
              <a:t>60</a:t>
            </a:fld>
            <a:endParaRPr lang="en-US"/>
          </a:p>
        </p:txBody>
      </p:sp>
      <p:sp>
        <p:nvSpPr>
          <p:cNvPr id="139267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9268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0050" cy="410845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95403F1-8EE0-4BBD-9073-200C26AE5DC2}" type="slidenum">
              <a:rPr lang="en-US"/>
              <a:pPr/>
              <a:t>61</a:t>
            </a:fld>
            <a:endParaRPr lang="en-US"/>
          </a:p>
        </p:txBody>
      </p:sp>
      <p:sp>
        <p:nvSpPr>
          <p:cNvPr id="140291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0292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0050" cy="410845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9AFBF3E-33CF-46FC-BC19-CE42541614EE}" type="slidenum">
              <a:rPr lang="en-US"/>
              <a:pPr/>
              <a:t>62</a:t>
            </a:fld>
            <a:endParaRPr lang="en-US"/>
          </a:p>
        </p:txBody>
      </p:sp>
      <p:sp>
        <p:nvSpPr>
          <p:cNvPr id="141315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1316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0050" cy="410845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7387B16-DA34-476C-A12E-FFFC8BD3DA69}" type="slidenum">
              <a:rPr lang="en-US"/>
              <a:pPr/>
              <a:t>63</a:t>
            </a:fld>
            <a:endParaRPr lang="en-US"/>
          </a:p>
        </p:txBody>
      </p:sp>
      <p:sp>
        <p:nvSpPr>
          <p:cNvPr id="142339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2340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0050" cy="410845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622853A5-374C-4169-B25D-4B0D60C23DCE}" type="slidenum">
              <a:rPr lang="en-US"/>
              <a:pPr/>
              <a:t>64</a:t>
            </a:fld>
            <a:endParaRPr lang="en-US"/>
          </a:p>
        </p:txBody>
      </p:sp>
      <p:sp>
        <p:nvSpPr>
          <p:cNvPr id="143363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364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0050" cy="410845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88F27DF6-E63E-4A27-9795-3D23866F99DE}" type="slidenum">
              <a:rPr lang="en-US"/>
              <a:pPr/>
              <a:t>65</a:t>
            </a:fld>
            <a:endParaRPr lang="en-US"/>
          </a:p>
        </p:txBody>
      </p:sp>
      <p:sp>
        <p:nvSpPr>
          <p:cNvPr id="144387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4388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0050" cy="410845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FDF308A5-2ED6-4BAB-9EA1-88C4F88AE84E}" type="slidenum">
              <a:rPr lang="en-US"/>
              <a:pPr/>
              <a:t>66</a:t>
            </a:fld>
            <a:endParaRPr lang="en-US"/>
          </a:p>
        </p:txBody>
      </p:sp>
      <p:sp>
        <p:nvSpPr>
          <p:cNvPr id="145411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5412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0050" cy="410845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12FF07B-95C8-4493-B9CC-32BC71F52BA3}" type="slidenum">
              <a:rPr lang="en-US"/>
              <a:pPr/>
              <a:t>67</a:t>
            </a:fld>
            <a:endParaRPr lang="en-US"/>
          </a:p>
        </p:txBody>
      </p:sp>
      <p:sp>
        <p:nvSpPr>
          <p:cNvPr id="146435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6436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0050" cy="410845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CCE5BAA-82C7-474C-B132-78DE3AC1C60F}" type="slidenum">
              <a:rPr lang="en-US"/>
              <a:pPr/>
              <a:t>68</a:t>
            </a:fld>
            <a:endParaRPr lang="en-US"/>
          </a:p>
        </p:txBody>
      </p:sp>
      <p:sp>
        <p:nvSpPr>
          <p:cNvPr id="147459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7460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0050" cy="410845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59EB572-9F70-4963-9B68-D66304D9BD41}" type="slidenum">
              <a:rPr lang="en-US"/>
              <a:pPr/>
              <a:t>69</a:t>
            </a:fld>
            <a:endParaRPr lang="en-US"/>
          </a:p>
        </p:txBody>
      </p:sp>
      <p:sp>
        <p:nvSpPr>
          <p:cNvPr id="148483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8484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0050" cy="410845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4C4A2F2-73CA-465F-9BFE-0CFD86FC648C}" type="slidenum">
              <a:rPr lang="en-US"/>
              <a:pPr/>
              <a:t>7</a:t>
            </a:fld>
            <a:endParaRPr lang="en-US"/>
          </a:p>
        </p:txBody>
      </p:sp>
      <p:sp>
        <p:nvSpPr>
          <p:cNvPr id="86019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020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0050" cy="410845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20A3416-03FD-4117-BC92-F721A76FA0C4}" type="slidenum">
              <a:rPr lang="en-US"/>
              <a:pPr/>
              <a:t>70</a:t>
            </a:fld>
            <a:endParaRPr lang="en-US"/>
          </a:p>
        </p:txBody>
      </p:sp>
      <p:sp>
        <p:nvSpPr>
          <p:cNvPr id="149507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9508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0050" cy="410845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94D8C9B4-679C-4338-AAB7-1F38AB8930D8}" type="slidenum">
              <a:rPr lang="en-US"/>
              <a:pPr/>
              <a:t>71</a:t>
            </a:fld>
            <a:endParaRPr lang="en-US"/>
          </a:p>
        </p:txBody>
      </p:sp>
      <p:sp>
        <p:nvSpPr>
          <p:cNvPr id="150531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0532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0050" cy="410845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65DF0FEB-0EF9-4548-B206-C98BFDAA76AC}" type="slidenum">
              <a:rPr lang="en-US"/>
              <a:pPr/>
              <a:t>72</a:t>
            </a:fld>
            <a:endParaRPr lang="en-US"/>
          </a:p>
        </p:txBody>
      </p:sp>
      <p:sp>
        <p:nvSpPr>
          <p:cNvPr id="151555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1556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0050" cy="410845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A3EF6EE-A3F7-49CF-BBA8-BE7C0D6D036C}" type="slidenum">
              <a:rPr lang="en-US"/>
              <a:pPr/>
              <a:t>8</a:t>
            </a:fld>
            <a:endParaRPr lang="en-US"/>
          </a:p>
        </p:txBody>
      </p:sp>
      <p:sp>
        <p:nvSpPr>
          <p:cNvPr id="87043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7044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0050" cy="410845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634F0A9-F711-4F5B-B79D-DE42FFF49133}" type="slidenum">
              <a:rPr lang="en-US"/>
              <a:pPr/>
              <a:t>9</a:t>
            </a:fld>
            <a:endParaRPr lang="en-US"/>
          </a:p>
        </p:txBody>
      </p:sp>
      <p:sp>
        <p:nvSpPr>
          <p:cNvPr id="88067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8068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0050" cy="410845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600200"/>
            <a:ext cx="7772400" cy="147002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altLang="zh-TW"/>
              <a:t>Click to edit Master title style</a:t>
            </a:r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267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3600" i="1"/>
            </a:lvl1pPr>
          </a:lstStyle>
          <a:p>
            <a:r>
              <a:rPr lang="en-US" altLang="zh-TW"/>
              <a:t>Click to edit Master subtitle style</a:t>
            </a:r>
          </a:p>
        </p:txBody>
      </p:sp>
      <p:sp>
        <p:nvSpPr>
          <p:cNvPr id="22118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ea typeface="新細明體" pitchFamily="18" charset="-120"/>
              </a:defRPr>
            </a:lvl1pPr>
          </a:lstStyle>
          <a:p>
            <a:endParaRPr lang="en-US" altLang="zh-TW"/>
          </a:p>
        </p:txBody>
      </p:sp>
      <p:sp>
        <p:nvSpPr>
          <p:cNvPr id="2211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ea typeface="新細明體" pitchFamily="18" charset="-120"/>
              </a:defRPr>
            </a:lvl1pPr>
          </a:lstStyle>
          <a:p>
            <a:r>
              <a:rPr lang="zh-TW" altLang="en-US"/>
              <a:t>A First Book of C++: From Here To There, Third Edition</a:t>
            </a:r>
            <a:endParaRPr lang="en-US" altLang="zh-TW"/>
          </a:p>
        </p:txBody>
      </p:sp>
      <p:sp>
        <p:nvSpPr>
          <p:cNvPr id="2211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ea typeface="新細明體" pitchFamily="18" charset="-120"/>
              </a:defRPr>
            </a:lvl1pPr>
          </a:lstStyle>
          <a:p>
            <a:fld id="{9FE00670-2114-4C0D-98F7-53C900CF3CC2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067675" cy="1133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981200"/>
            <a:ext cx="3957638" cy="4257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981200"/>
            <a:ext cx="3957637" cy="4257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0"/>
          </p:nvPr>
        </p:nvSpPr>
        <p:spPr>
          <a:xfrm>
            <a:off x="533400" y="6324600"/>
            <a:ext cx="5857875" cy="396875"/>
          </a:xfrm>
          <a:prstGeom prst="rect">
            <a:avLst/>
          </a:prstGeom>
        </p:spPr>
        <p:txBody>
          <a:bodyPr/>
          <a:lstStyle>
            <a:lvl1pPr>
              <a:buFont typeface="Times New Roman" pitchFamily="18" charset="0"/>
              <a:buNone/>
              <a:defRPr smtClean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>
          <a:xfrm>
            <a:off x="6553200" y="6324600"/>
            <a:ext cx="1895475" cy="3968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41A07D9-70B9-400E-B245-BAF5661FC34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ChangeArrowheads="1"/>
          </p:cNvSpPr>
          <p:nvPr/>
        </p:nvSpPr>
        <p:spPr bwMode="auto">
          <a:xfrm>
            <a:off x="0" y="147638"/>
            <a:ext cx="9144000" cy="80962"/>
          </a:xfrm>
          <a:prstGeom prst="rect">
            <a:avLst/>
          </a:prstGeom>
          <a:gradFill rotWithShape="1">
            <a:gsLst>
              <a:gs pos="0">
                <a:srgbClr val="99CC00"/>
              </a:gs>
              <a:gs pos="100000">
                <a:srgbClr val="99CC00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016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22016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</p:txBody>
      </p:sp>
      <p:pic>
        <p:nvPicPr>
          <p:cNvPr id="220165" name="Picture 5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458200" y="6275388"/>
            <a:ext cx="609600" cy="517525"/>
          </a:xfrm>
          <a:prstGeom prst="rect">
            <a:avLst/>
          </a:prstGeom>
          <a:noFill/>
        </p:spPr>
      </p:pic>
      <p:sp>
        <p:nvSpPr>
          <p:cNvPr id="220166" name="Text Box 6"/>
          <p:cNvSpPr txBox="1">
            <a:spLocks noChangeArrowheads="1"/>
          </p:cNvSpPr>
          <p:nvPr/>
        </p:nvSpPr>
        <p:spPr bwMode="auto">
          <a:xfrm>
            <a:off x="84138" y="6477000"/>
            <a:ext cx="434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zh-TW" altLang="en-US" sz="1400" b="0">
                <a:ea typeface="標楷體" pitchFamily="65" charset="-120"/>
                <a:cs typeface="Times New Roman" pitchFamily="18" charset="0"/>
              </a:rPr>
              <a:t>6</a:t>
            </a:r>
            <a:r>
              <a:rPr kumimoji="1" lang="en-US" altLang="zh-TW" sz="1400" b="0">
                <a:ea typeface="標楷體" pitchFamily="65" charset="-120"/>
                <a:cs typeface="Times New Roman" pitchFamily="18" charset="0"/>
              </a:rPr>
              <a:t>11 18200 </a:t>
            </a:r>
            <a:r>
              <a:rPr kumimoji="1" lang="zh-TW" altLang="en-US" sz="1400" b="0">
                <a:ea typeface="標楷體" pitchFamily="65" charset="-120"/>
                <a:cs typeface="Times New Roman" pitchFamily="18" charset="0"/>
              </a:rPr>
              <a:t>計算機程式語言  </a:t>
            </a:r>
            <a:r>
              <a:rPr kumimoji="1" lang="en-US" altLang="zh-TW" sz="1400" b="0">
                <a:ea typeface="標楷體" pitchFamily="65" charset="-120"/>
                <a:cs typeface="Times New Roman" pitchFamily="18" charset="0"/>
              </a:rPr>
              <a:t>Lecture 02-</a:t>
            </a:r>
            <a:fld id="{19007FDC-A15A-4FAB-A2CF-B12860276F0B}" type="slidenum">
              <a:rPr kumimoji="1" lang="en-US" altLang="zh-TW" sz="1400" b="0">
                <a:ea typeface="標楷體" pitchFamily="65" charset="-120"/>
                <a:cs typeface="Times New Roman" pitchFamily="18" charset="0"/>
              </a:rPr>
              <a:pPr/>
              <a:t>‹#›</a:t>
            </a:fld>
            <a:r>
              <a:rPr kumimoji="1" lang="en-US" altLang="zh-TW" sz="1400" b="0">
                <a:ea typeface="標楷體" pitchFamily="65" charset="-120"/>
                <a:cs typeface="Times New Roman" pitchFamily="18" charset="0"/>
              </a:rPr>
              <a:t>  </a:t>
            </a:r>
          </a:p>
        </p:txBody>
      </p:sp>
      <p:sp>
        <p:nvSpPr>
          <p:cNvPr id="220167" name="Text Box 7"/>
          <p:cNvSpPr txBox="1">
            <a:spLocks noChangeArrowheads="1"/>
          </p:cNvSpPr>
          <p:nvPr/>
        </p:nvSpPr>
        <p:spPr bwMode="auto">
          <a:xfrm>
            <a:off x="6324600" y="6477000"/>
            <a:ext cx="2159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kumimoji="1" lang="zh-TW" altLang="en-US" sz="1400" b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國立臺灣大學生物機電系</a:t>
            </a:r>
          </a:p>
        </p:txBody>
      </p:sp>
      <p:sp>
        <p:nvSpPr>
          <p:cNvPr id="220168" name="Rectangle 8"/>
          <p:cNvSpPr>
            <a:spLocks noChangeArrowheads="1"/>
          </p:cNvSpPr>
          <p:nvPr/>
        </p:nvSpPr>
        <p:spPr bwMode="auto">
          <a:xfrm>
            <a:off x="0" y="228600"/>
            <a:ext cx="9144000" cy="6010275"/>
          </a:xfrm>
          <a:prstGeom prst="rect">
            <a:avLst/>
          </a:prstGeom>
          <a:gradFill rotWithShape="1">
            <a:gsLst>
              <a:gs pos="0">
                <a:srgbClr val="FFFFCC">
                  <a:alpha val="46001"/>
                </a:srgbClr>
              </a:gs>
              <a:gs pos="50000">
                <a:srgbClr val="FFFFCC">
                  <a:gamma/>
                  <a:tint val="79608"/>
                  <a:invGamma/>
                  <a:alpha val="0"/>
                </a:srgbClr>
              </a:gs>
              <a:gs pos="100000">
                <a:srgbClr val="FFFFCC">
                  <a:alpha val="46001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TW" altLang="en-US"/>
          </a:p>
        </p:txBody>
      </p:sp>
      <p:sp>
        <p:nvSpPr>
          <p:cNvPr id="220169" name="Rectangle 9"/>
          <p:cNvSpPr>
            <a:spLocks noChangeArrowheads="1"/>
          </p:cNvSpPr>
          <p:nvPr/>
        </p:nvSpPr>
        <p:spPr bwMode="auto">
          <a:xfrm>
            <a:off x="0" y="6400800"/>
            <a:ext cx="4191000" cy="76200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0170" name="Rectangle 10"/>
          <p:cNvSpPr>
            <a:spLocks noChangeArrowheads="1"/>
          </p:cNvSpPr>
          <p:nvPr/>
        </p:nvSpPr>
        <p:spPr bwMode="auto">
          <a:xfrm>
            <a:off x="0" y="6248400"/>
            <a:ext cx="5334000" cy="76200"/>
          </a:xfrm>
          <a:prstGeom prst="rect">
            <a:avLst/>
          </a:prstGeom>
          <a:gradFill rotWithShape="1">
            <a:gsLst>
              <a:gs pos="0">
                <a:srgbClr val="99CC00">
                  <a:gamma/>
                  <a:shade val="46275"/>
                  <a:invGamma/>
                </a:srgbClr>
              </a:gs>
              <a:gs pos="100000">
                <a:srgbClr val="99CC00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0171" name="Rectangle 11"/>
          <p:cNvSpPr>
            <a:spLocks noChangeArrowheads="1"/>
          </p:cNvSpPr>
          <p:nvPr/>
        </p:nvSpPr>
        <p:spPr bwMode="auto">
          <a:xfrm>
            <a:off x="0" y="0"/>
            <a:ext cx="9144000" cy="1524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6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ChangeArrowheads="1"/>
          </p:cNvSpPr>
          <p:nvPr/>
        </p:nvSpPr>
        <p:spPr bwMode="auto">
          <a:xfrm>
            <a:off x="0" y="1524000"/>
            <a:ext cx="9144000" cy="4392613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TW" altLang="en-US"/>
          </a:p>
        </p:txBody>
      </p:sp>
      <p:sp>
        <p:nvSpPr>
          <p:cNvPr id="223235" name="Rectangle 3"/>
          <p:cNvSpPr>
            <a:spLocks noChangeArrowheads="1"/>
          </p:cNvSpPr>
          <p:nvPr/>
        </p:nvSpPr>
        <p:spPr bwMode="auto">
          <a:xfrm>
            <a:off x="720725" y="525463"/>
            <a:ext cx="1511300" cy="1463675"/>
          </a:xfrm>
          <a:prstGeom prst="rect">
            <a:avLst/>
          </a:prstGeom>
          <a:solidFill>
            <a:srgbClr val="FDC382"/>
          </a:solidFill>
          <a:ln w="9525">
            <a:noFill/>
            <a:miter lim="800000"/>
            <a:headEnd/>
            <a:tailEnd/>
          </a:ln>
          <a:effectLst>
            <a:outerShdw dist="63500" dir="2212194" algn="ctr" rotWithShape="0">
              <a:srgbClr val="5F5F5F"/>
            </a:outerShdw>
          </a:effectLst>
        </p:spPr>
        <p:txBody>
          <a:bodyPr lIns="182880" tIns="0" rIns="182880" bIns="0" anchor="ctr">
            <a:spAutoFit/>
          </a:bodyPr>
          <a:lstStyle/>
          <a:p>
            <a:pPr algn="ctr"/>
            <a:r>
              <a:rPr lang="en-US" altLang="zh-TW" sz="9600">
                <a:solidFill>
                  <a:srgbClr val="FF0000"/>
                </a:solidFill>
                <a:ea typeface="新細明體" pitchFamily="18" charset="-120"/>
              </a:rPr>
              <a:t>2</a:t>
            </a:r>
          </a:p>
        </p:txBody>
      </p:sp>
      <p:sp>
        <p:nvSpPr>
          <p:cNvPr id="22323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447800" y="2378075"/>
            <a:ext cx="7086600" cy="1754326"/>
          </a:xfrm>
          <a:noFill/>
          <a:ln/>
        </p:spPr>
        <p:txBody>
          <a:bodyPr anchor="ctr">
            <a:spAutoFit/>
          </a:bodyPr>
          <a:lstStyle/>
          <a:p>
            <a:pPr algn="ctr">
              <a:buFontTx/>
              <a:buNone/>
            </a:pPr>
            <a:r>
              <a:rPr lang="en-US" altLang="zh-TW" sz="5400" b="1" dirty="0" smtClean="0">
                <a:solidFill>
                  <a:srgbClr val="0000FF"/>
                </a:solidFill>
                <a:ea typeface="新細明體" pitchFamily="18" charset="-120"/>
              </a:rPr>
              <a:t>Problem Solving Using C++</a:t>
            </a:r>
            <a:endParaRPr lang="en-US" altLang="zh-TW" sz="6000" b="1" dirty="0">
              <a:solidFill>
                <a:srgbClr val="4F87C6"/>
              </a:solidFill>
              <a:ea typeface="新細明體" pitchFamily="18" charset="-120"/>
            </a:endParaRPr>
          </a:p>
        </p:txBody>
      </p:sp>
      <p:sp>
        <p:nvSpPr>
          <p:cNvPr id="223237" name="Rectangle 5"/>
          <p:cNvSpPr>
            <a:spLocks noChangeArrowheads="1"/>
          </p:cNvSpPr>
          <p:nvPr/>
        </p:nvSpPr>
        <p:spPr bwMode="auto">
          <a:xfrm>
            <a:off x="0" y="1520825"/>
            <a:ext cx="577850" cy="4400550"/>
          </a:xfrm>
          <a:prstGeom prst="rect">
            <a:avLst/>
          </a:prstGeom>
          <a:solidFill>
            <a:srgbClr val="66FFCC"/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C++</a:t>
            </a:r>
          </a:p>
        </p:txBody>
      </p:sp>
      <p:sp>
        <p:nvSpPr>
          <p:cNvPr id="15363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34963" indent="-334963">
              <a:lnSpc>
                <a:spcPct val="90000"/>
              </a:lnSpc>
              <a:spcBef>
                <a:spcPts val="650"/>
              </a:spcBef>
              <a:buClr>
                <a:srgbClr val="222222"/>
              </a:buCl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</a:pPr>
            <a:r>
              <a:rPr lang="en-US" dirty="0" smtClean="0">
                <a:ea typeface="DejaVu Sans" pitchFamily="34" charset="0"/>
                <a:cs typeface="DejaVu Sans" pitchFamily="34" charset="0"/>
              </a:rPr>
              <a:t>Examples of valid C++ identifiers:</a:t>
            </a:r>
          </a:p>
          <a:p>
            <a:pPr marL="735013" lvl="1" indent="-277813">
              <a:lnSpc>
                <a:spcPct val="90000"/>
              </a:lnSpc>
              <a:spcBef>
                <a:spcPts val="650"/>
              </a:spcBef>
              <a:buClr>
                <a:srgbClr val="222222"/>
              </a:buClr>
              <a:buFontTx/>
              <a:buNone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</a:pPr>
            <a:r>
              <a:rPr lang="en-US" sz="2600" b="1" dirty="0" smtClean="0">
                <a:solidFill>
                  <a:srgbClr val="222222"/>
                </a:solidFill>
                <a:latin typeface="Courier New" pitchFamily="49" charset="0"/>
                <a:ea typeface="DejaVu Sans" pitchFamily="34" charset="0"/>
                <a:cs typeface="DejaVu Sans" pitchFamily="34" charset="0"/>
              </a:rPr>
              <a:t>	</a:t>
            </a:r>
            <a:r>
              <a:rPr lang="en-US" sz="2600" b="1" dirty="0" err="1" smtClean="0">
                <a:solidFill>
                  <a:srgbClr val="0000FF"/>
                </a:solidFill>
                <a:latin typeface="Courier New" pitchFamily="49" charset="0"/>
                <a:ea typeface="DejaVu Sans" pitchFamily="34" charset="0"/>
                <a:cs typeface="DejaVu Sans" pitchFamily="34" charset="0"/>
              </a:rPr>
              <a:t>degToRad</a:t>
            </a:r>
            <a:r>
              <a:rPr lang="en-US" sz="2600" b="1" dirty="0" smtClean="0">
                <a:solidFill>
                  <a:srgbClr val="0000FF"/>
                </a:solidFill>
                <a:latin typeface="Courier New" pitchFamily="49" charset="0"/>
                <a:ea typeface="DejaVu Sans" pitchFamily="34" charset="0"/>
                <a:cs typeface="DejaVu Sans" pitchFamily="34" charset="0"/>
              </a:rPr>
              <a:t>	intersect		</a:t>
            </a:r>
            <a:r>
              <a:rPr lang="en-US" sz="2600" b="1" dirty="0" err="1" smtClean="0">
                <a:solidFill>
                  <a:srgbClr val="0000FF"/>
                </a:solidFill>
                <a:latin typeface="Courier New" pitchFamily="49" charset="0"/>
                <a:ea typeface="DejaVu Sans" pitchFamily="34" charset="0"/>
                <a:cs typeface="DejaVu Sans" pitchFamily="34" charset="0"/>
              </a:rPr>
              <a:t>addNums</a:t>
            </a:r>
            <a:endParaRPr lang="en-US" sz="2600" b="1" dirty="0" smtClean="0">
              <a:solidFill>
                <a:srgbClr val="0000FF"/>
              </a:solidFill>
              <a:latin typeface="Courier New" pitchFamily="49" charset="0"/>
              <a:ea typeface="DejaVu Sans" pitchFamily="34" charset="0"/>
              <a:cs typeface="DejaVu Sans" pitchFamily="34" charset="0"/>
            </a:endParaRPr>
          </a:p>
          <a:p>
            <a:pPr marL="735013" lvl="1" indent="-277813">
              <a:lnSpc>
                <a:spcPct val="90000"/>
              </a:lnSpc>
              <a:spcBef>
                <a:spcPts val="650"/>
              </a:spcBef>
              <a:buClr>
                <a:srgbClr val="222222"/>
              </a:buClr>
              <a:buFontTx/>
              <a:buNone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</a:pPr>
            <a:r>
              <a:rPr lang="en-US" sz="2600" b="1" dirty="0" smtClean="0">
                <a:solidFill>
                  <a:srgbClr val="0000FF"/>
                </a:solidFill>
                <a:latin typeface="Courier New" pitchFamily="49" charset="0"/>
                <a:ea typeface="DejaVu Sans" pitchFamily="34" charset="0"/>
                <a:cs typeface="DejaVu Sans" pitchFamily="34" charset="0"/>
              </a:rPr>
              <a:t>	slope		</a:t>
            </a:r>
            <a:r>
              <a:rPr lang="en-US" sz="2600" b="1" dirty="0" err="1" smtClean="0">
                <a:solidFill>
                  <a:srgbClr val="0000FF"/>
                </a:solidFill>
                <a:latin typeface="Courier New" pitchFamily="49" charset="0"/>
                <a:ea typeface="DejaVu Sans" pitchFamily="34" charset="0"/>
                <a:cs typeface="DejaVu Sans" pitchFamily="34" charset="0"/>
              </a:rPr>
              <a:t>bessell</a:t>
            </a:r>
            <a:r>
              <a:rPr lang="en-US" sz="2600" b="1" dirty="0" smtClean="0">
                <a:solidFill>
                  <a:srgbClr val="0000FF"/>
                </a:solidFill>
                <a:latin typeface="Courier New" pitchFamily="49" charset="0"/>
                <a:ea typeface="DejaVu Sans" pitchFamily="34" charset="0"/>
                <a:cs typeface="DejaVu Sans" pitchFamily="34" charset="0"/>
              </a:rPr>
              <a:t>		</a:t>
            </a:r>
            <a:r>
              <a:rPr lang="en-US" sz="2600" b="1" dirty="0" err="1" smtClean="0">
                <a:solidFill>
                  <a:srgbClr val="0000FF"/>
                </a:solidFill>
                <a:latin typeface="Courier New" pitchFamily="49" charset="0"/>
                <a:ea typeface="DejaVu Sans" pitchFamily="34" charset="0"/>
                <a:cs typeface="DejaVu Sans" pitchFamily="34" charset="0"/>
              </a:rPr>
              <a:t>multTwo</a:t>
            </a:r>
            <a:endParaRPr lang="en-US" sz="2600" b="1" dirty="0" smtClean="0">
              <a:solidFill>
                <a:srgbClr val="0000FF"/>
              </a:solidFill>
              <a:latin typeface="Courier New" pitchFamily="49" charset="0"/>
              <a:ea typeface="DejaVu Sans" pitchFamily="34" charset="0"/>
              <a:cs typeface="DejaVu Sans" pitchFamily="34" charset="0"/>
            </a:endParaRPr>
          </a:p>
          <a:p>
            <a:pPr marL="735013" lvl="1" indent="-277813">
              <a:lnSpc>
                <a:spcPct val="90000"/>
              </a:lnSpc>
              <a:spcBef>
                <a:spcPts val="650"/>
              </a:spcBef>
              <a:buClr>
                <a:srgbClr val="222222"/>
              </a:buClr>
              <a:buFontTx/>
              <a:buNone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</a:pPr>
            <a:r>
              <a:rPr lang="en-US" sz="2600" b="1" dirty="0" smtClean="0">
                <a:solidFill>
                  <a:srgbClr val="0000FF"/>
                </a:solidFill>
                <a:latin typeface="Courier New" pitchFamily="49" charset="0"/>
                <a:ea typeface="DejaVu Sans" pitchFamily="34" charset="0"/>
                <a:cs typeface="DejaVu Sans" pitchFamily="34" charset="0"/>
              </a:rPr>
              <a:t>	</a:t>
            </a:r>
            <a:r>
              <a:rPr lang="en-US" sz="2600" b="1" dirty="0" err="1" smtClean="0">
                <a:solidFill>
                  <a:srgbClr val="0000FF"/>
                </a:solidFill>
                <a:latin typeface="Courier New" pitchFamily="49" charset="0"/>
                <a:ea typeface="DejaVu Sans" pitchFamily="34" charset="0"/>
                <a:cs typeface="DejaVu Sans" pitchFamily="34" charset="0"/>
              </a:rPr>
              <a:t>findMax</a:t>
            </a:r>
            <a:r>
              <a:rPr lang="en-US" sz="2600" b="1" dirty="0" smtClean="0">
                <a:solidFill>
                  <a:srgbClr val="0000FF"/>
                </a:solidFill>
                <a:latin typeface="Courier New" pitchFamily="49" charset="0"/>
                <a:ea typeface="DejaVu Sans" pitchFamily="34" charset="0"/>
                <a:cs typeface="DejaVu Sans" pitchFamily="34" charset="0"/>
              </a:rPr>
              <a:t>		density</a:t>
            </a:r>
          </a:p>
          <a:p>
            <a:pPr marL="334963" indent="-334963">
              <a:lnSpc>
                <a:spcPct val="90000"/>
              </a:lnSpc>
              <a:spcBef>
                <a:spcPts val="650"/>
              </a:spcBef>
              <a:buClr>
                <a:srgbClr val="222222"/>
              </a:buCl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</a:pPr>
            <a:r>
              <a:rPr lang="en-US" dirty="0" smtClean="0">
                <a:ea typeface="DejaVu Sans" pitchFamily="34" charset="0"/>
                <a:cs typeface="DejaVu Sans" pitchFamily="34" charset="0"/>
              </a:rPr>
              <a:t>Examples of invalid C++ identifiers:</a:t>
            </a:r>
          </a:p>
          <a:p>
            <a:pPr marL="735013" lvl="1" indent="-277813">
              <a:lnSpc>
                <a:spcPct val="90000"/>
              </a:lnSpc>
              <a:spcBef>
                <a:spcPts val="650"/>
              </a:spcBef>
              <a:buClr>
                <a:srgbClr val="222222"/>
              </a:buClr>
              <a:buFontTx/>
              <a:buNone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</a:pPr>
            <a:r>
              <a:rPr lang="en-US" sz="2600" b="1" dirty="0" smtClean="0">
                <a:solidFill>
                  <a:srgbClr val="222222"/>
                </a:solidFill>
                <a:latin typeface="Courier New" pitchFamily="49" charset="0"/>
                <a:ea typeface="DejaVu Sans" pitchFamily="34" charset="0"/>
                <a:cs typeface="DejaVu Sans" pitchFamily="34" charset="0"/>
              </a:rPr>
              <a:t>	</a:t>
            </a:r>
            <a:r>
              <a:rPr lang="en-US" sz="2600" b="1" dirty="0" smtClean="0">
                <a:solidFill>
                  <a:srgbClr val="0000FF"/>
                </a:solidFill>
                <a:latin typeface="Courier New" pitchFamily="49" charset="0"/>
                <a:ea typeface="DejaVu Sans" pitchFamily="34" charset="0"/>
                <a:cs typeface="DejaVu Sans" pitchFamily="34" charset="0"/>
              </a:rPr>
              <a:t>1AB3</a:t>
            </a:r>
            <a:r>
              <a:rPr lang="en-US" sz="2600" dirty="0" smtClean="0">
                <a:solidFill>
                  <a:srgbClr val="0000FF"/>
                </a:solidFill>
                <a:ea typeface="DejaVu Sans" pitchFamily="34" charset="0"/>
                <a:cs typeface="DejaVu Sans" pitchFamily="34" charset="0"/>
              </a:rPr>
              <a:t> </a:t>
            </a:r>
            <a:r>
              <a:rPr lang="en-US" sz="2600" dirty="0" smtClean="0">
                <a:solidFill>
                  <a:srgbClr val="222222"/>
                </a:solidFill>
                <a:ea typeface="DejaVu Sans" pitchFamily="34" charset="0"/>
                <a:cs typeface="DejaVu Sans" pitchFamily="34" charset="0"/>
              </a:rPr>
              <a:t> 	</a:t>
            </a:r>
            <a:r>
              <a:rPr lang="en-US" sz="2600" dirty="0" smtClean="0">
                <a:ea typeface="DejaVu Sans" pitchFamily="34" charset="0"/>
                <a:cs typeface="DejaVu Sans" pitchFamily="34" charset="0"/>
              </a:rPr>
              <a:t>(begins with a number)</a:t>
            </a:r>
            <a:r>
              <a:rPr lang="ar-SA" sz="2600" dirty="0" smtClean="0">
                <a:cs typeface="Arial" charset="0"/>
              </a:rPr>
              <a:t>‏</a:t>
            </a:r>
            <a:endParaRPr lang="en-US" sz="2600" dirty="0" smtClean="0">
              <a:ea typeface="DejaVu Sans" pitchFamily="34" charset="0"/>
              <a:cs typeface="DejaVu Sans" pitchFamily="34" charset="0"/>
            </a:endParaRPr>
          </a:p>
          <a:p>
            <a:pPr marL="735013" lvl="1" indent="-277813">
              <a:lnSpc>
                <a:spcPct val="90000"/>
              </a:lnSpc>
              <a:spcBef>
                <a:spcPts val="650"/>
              </a:spcBef>
              <a:buClr>
                <a:srgbClr val="222222"/>
              </a:buClr>
              <a:buFontTx/>
              <a:buNone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</a:pPr>
            <a:r>
              <a:rPr lang="en-US" sz="2600" b="1" dirty="0" smtClean="0">
                <a:solidFill>
                  <a:srgbClr val="222222"/>
                </a:solidFill>
                <a:latin typeface="Courier New" pitchFamily="49" charset="0"/>
                <a:ea typeface="DejaVu Sans" pitchFamily="34" charset="0"/>
                <a:cs typeface="DejaVu Sans" pitchFamily="34" charset="0"/>
              </a:rPr>
              <a:t>	</a:t>
            </a:r>
            <a:r>
              <a:rPr lang="en-US" sz="2600" b="1" dirty="0" smtClean="0">
                <a:solidFill>
                  <a:srgbClr val="0000FF"/>
                </a:solidFill>
                <a:latin typeface="Courier New" pitchFamily="49" charset="0"/>
                <a:ea typeface="DejaVu Sans" pitchFamily="34" charset="0"/>
                <a:cs typeface="DejaVu Sans" pitchFamily="34" charset="0"/>
              </a:rPr>
              <a:t>E*6</a:t>
            </a:r>
            <a:r>
              <a:rPr lang="en-US" sz="2600" dirty="0" smtClean="0">
                <a:solidFill>
                  <a:srgbClr val="222222"/>
                </a:solidFill>
                <a:ea typeface="DejaVu Sans" pitchFamily="34" charset="0"/>
                <a:cs typeface="DejaVu Sans" pitchFamily="34" charset="0"/>
              </a:rPr>
              <a:t>   		</a:t>
            </a:r>
            <a:r>
              <a:rPr lang="en-US" sz="2600" dirty="0" smtClean="0">
                <a:ea typeface="DejaVu Sans" pitchFamily="34" charset="0"/>
                <a:cs typeface="DejaVu Sans" pitchFamily="34" charset="0"/>
              </a:rPr>
              <a:t>(contains a special character)</a:t>
            </a:r>
            <a:r>
              <a:rPr lang="ar-SA" sz="2600" dirty="0" smtClean="0">
                <a:cs typeface="Arial" charset="0"/>
              </a:rPr>
              <a:t>‏</a:t>
            </a:r>
            <a:endParaRPr lang="en-US" sz="2600" dirty="0" smtClean="0">
              <a:ea typeface="DejaVu Sans" pitchFamily="34" charset="0"/>
              <a:cs typeface="DejaVu Sans" pitchFamily="34" charset="0"/>
            </a:endParaRPr>
          </a:p>
          <a:p>
            <a:pPr marL="735013" lvl="1" indent="-277813">
              <a:lnSpc>
                <a:spcPct val="90000"/>
              </a:lnSpc>
              <a:spcBef>
                <a:spcPts val="650"/>
              </a:spcBef>
              <a:buClr>
                <a:srgbClr val="222222"/>
              </a:buClr>
              <a:buFontTx/>
              <a:buNone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</a:pPr>
            <a:r>
              <a:rPr lang="en-US" sz="2600" b="1" dirty="0" smtClean="0">
                <a:solidFill>
                  <a:srgbClr val="222222"/>
                </a:solidFill>
                <a:latin typeface="Courier New" pitchFamily="49" charset="0"/>
                <a:ea typeface="DejaVu Sans" pitchFamily="34" charset="0"/>
                <a:cs typeface="DejaVu Sans" pitchFamily="34" charset="0"/>
              </a:rPr>
              <a:t>	</a:t>
            </a:r>
            <a:r>
              <a:rPr lang="en-US" sz="2600" b="1" dirty="0" smtClean="0">
                <a:solidFill>
                  <a:srgbClr val="0000FF"/>
                </a:solidFill>
                <a:latin typeface="Courier New" pitchFamily="49" charset="0"/>
                <a:ea typeface="DejaVu Sans" pitchFamily="34" charset="0"/>
                <a:cs typeface="DejaVu Sans" pitchFamily="34" charset="0"/>
              </a:rPr>
              <a:t>while</a:t>
            </a:r>
            <a:r>
              <a:rPr lang="en-US" sz="2600" dirty="0" smtClean="0">
                <a:solidFill>
                  <a:srgbClr val="222222"/>
                </a:solidFill>
                <a:ea typeface="DejaVu Sans" pitchFamily="34" charset="0"/>
                <a:cs typeface="DejaVu Sans" pitchFamily="34" charset="0"/>
              </a:rPr>
              <a:t> 	</a:t>
            </a:r>
            <a:r>
              <a:rPr lang="en-US" sz="2600" dirty="0" smtClean="0">
                <a:ea typeface="DejaVu Sans" pitchFamily="34" charset="0"/>
                <a:cs typeface="DejaVu Sans" pitchFamily="34" charset="0"/>
              </a:rPr>
              <a:t>(this is a keyword)</a:t>
            </a:r>
            <a:r>
              <a:rPr lang="ar-SA" sz="2600" dirty="0" smtClean="0">
                <a:cs typeface="Arial" charset="0"/>
              </a:rPr>
              <a:t>‏</a:t>
            </a:r>
            <a:endParaRPr lang="en-US" sz="2600" dirty="0" smtClean="0">
              <a:ea typeface="DejaVu Sans" pitchFamily="34" charset="0"/>
              <a:cs typeface="DejaVu Sans" pitchFamily="34" charset="0"/>
            </a:endParaRPr>
          </a:p>
          <a:p>
            <a:pPr marL="735013" lvl="1" indent="-277813">
              <a:lnSpc>
                <a:spcPct val="90000"/>
              </a:lnSpc>
              <a:spcBef>
                <a:spcPts val="650"/>
              </a:spcBef>
              <a:buClr>
                <a:srgbClr val="222222"/>
              </a:buClr>
              <a:buFontTx/>
              <a:buNone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</a:pPr>
            <a:endParaRPr lang="en-US" sz="2600" dirty="0" smtClean="0">
              <a:solidFill>
                <a:srgbClr val="222222"/>
              </a:solidFill>
              <a:ea typeface="DejaVu Sans" pitchFamily="34" charset="0"/>
              <a:cs typeface="DejaVu Sans" pitchFamily="34" charset="0"/>
            </a:endParaRPr>
          </a:p>
          <a:p>
            <a:pPr marL="334963" indent="-334963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</a:pPr>
            <a:endParaRPr lang="en-US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C++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Function names</a:t>
            </a:r>
          </a:p>
          <a:p>
            <a:pPr lvl="1"/>
            <a:r>
              <a:rPr lang="en-US" smtClean="0"/>
              <a:t>Require a set of parentheses at the end</a:t>
            </a:r>
          </a:p>
          <a:p>
            <a:pPr lvl="1"/>
            <a:r>
              <a:rPr lang="en-US" smtClean="0"/>
              <a:t>Can use mixed upper and lower case</a:t>
            </a:r>
          </a:p>
          <a:p>
            <a:pPr lvl="1"/>
            <a:r>
              <a:rPr lang="en-US" smtClean="0"/>
              <a:t>Should be meaningful, or be a mnemonic</a:t>
            </a:r>
          </a:p>
          <a:p>
            <a:r>
              <a:rPr lang="en-US" b="1" smtClean="0"/>
              <a:t>Mnemonic:</a:t>
            </a:r>
            <a:r>
              <a:rPr lang="en-US" smtClean="0"/>
              <a:t> A word designed as a memory aid</a:t>
            </a:r>
          </a:p>
          <a:p>
            <a:r>
              <a:rPr lang="en-US" smtClean="0"/>
              <a:t>Examples of function names:</a:t>
            </a:r>
          </a:p>
          <a:p>
            <a:pPr>
              <a:buFontTx/>
              <a:buNone/>
            </a:pPr>
            <a:r>
              <a:rPr lang="en-US" smtClean="0"/>
              <a:t>	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easy()	 c3po()	r2d2()  theForce()</a:t>
            </a:r>
            <a:r>
              <a:rPr lang="ar-SA" smtClean="0">
                <a:latin typeface="Courier New" pitchFamily="49" charset="0"/>
                <a:cs typeface="Courier New" pitchFamily="49" charset="0"/>
              </a:rPr>
              <a:t>‏</a:t>
            </a:r>
            <a:endParaRPr lang="en-US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mtClean="0"/>
              <a:t>Note that C++ is a case-sensitive language!				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</a:t>
            </a:r>
            <a:r>
              <a:rPr lang="en-US" b="1" smtClean="0">
                <a:latin typeface="Courier New" pitchFamily="49" charset="0"/>
              </a:rPr>
              <a:t>main()</a:t>
            </a:r>
            <a:r>
              <a:rPr lang="en-US" smtClean="0"/>
              <a:t> Function</a:t>
            </a:r>
          </a:p>
        </p:txBody>
      </p:sp>
      <p:sp>
        <p:nvSpPr>
          <p:cNvPr id="17411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Overall structure of a C++ program contains one function named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main()</a:t>
            </a:r>
            <a:r>
              <a:rPr lang="en-US" smtClean="0"/>
              <a:t>, called the </a:t>
            </a:r>
            <a:r>
              <a:rPr lang="en-US" b="1" smtClean="0"/>
              <a:t>driver function</a:t>
            </a:r>
          </a:p>
          <a:p>
            <a:r>
              <a:rPr lang="en-US" smtClean="0"/>
              <a:t>All other functions are invoked from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main()</a:t>
            </a:r>
            <a:r>
              <a:rPr lang="ar-SA" smtClean="0">
                <a:latin typeface="Courier New" pitchFamily="49" charset="0"/>
                <a:cs typeface="Courier New" pitchFamily="49" charset="0"/>
              </a:rPr>
              <a:t>‏</a:t>
            </a:r>
            <a:endParaRPr lang="en-US" smtClean="0">
              <a:latin typeface="Courier New" pitchFamily="49" charset="0"/>
              <a:cs typeface="Courier New" pitchFamily="49" charset="0"/>
            </a:endParaRPr>
          </a:p>
          <a:p>
            <a:endParaRPr lang="en-US" smtClean="0"/>
          </a:p>
          <a:p>
            <a:endParaRPr lang="en-US" smtClean="0"/>
          </a:p>
        </p:txBody>
      </p:sp>
      <p:pic>
        <p:nvPicPr>
          <p:cNvPr id="109569" name="Picture 1" descr="D:\MY_DOCUMENTS\POWERPNT\教學\C2-電子計算機程式語言\Cartoons\Chapter 02-0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9200" y="3733800"/>
            <a:ext cx="3705225" cy="2461513"/>
          </a:xfrm>
          <a:prstGeom prst="rect">
            <a:avLst/>
          </a:prstGeom>
          <a:noFill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Text Box 3"/>
          <p:cNvSpPr txBox="1">
            <a:spLocks noChangeArrowheads="1"/>
          </p:cNvSpPr>
          <p:nvPr/>
        </p:nvSpPr>
        <p:spPr bwMode="auto">
          <a:xfrm>
            <a:off x="1447800" y="5867400"/>
            <a:ext cx="6858000" cy="371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>
              <a:buClr>
                <a:srgbClr val="222222"/>
              </a:buClr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 dirty="0">
                <a:latin typeface="Arial" charset="0"/>
                <a:ea typeface="DejaVu Sans" pitchFamily="34" charset="0"/>
                <a:cs typeface="DejaVu Sans" pitchFamily="34" charset="0"/>
              </a:rPr>
              <a:t>Figure 2.3  </a:t>
            </a:r>
            <a:r>
              <a:rPr lang="en-US" sz="1800" dirty="0">
                <a:latin typeface="Arial" charset="0"/>
                <a:ea typeface="DejaVu Sans" pitchFamily="34" charset="0"/>
                <a:cs typeface="DejaVu Sans" pitchFamily="34" charset="0"/>
              </a:rPr>
              <a:t>The </a:t>
            </a:r>
            <a:r>
              <a:rPr lang="en-US" sz="1800" b="1" dirty="0">
                <a:latin typeface="Courier New" pitchFamily="49" charset="0"/>
                <a:ea typeface="DejaVu Sans" pitchFamily="34" charset="0"/>
                <a:cs typeface="DejaVu Sans" pitchFamily="34" charset="0"/>
              </a:rPr>
              <a:t>main()</a:t>
            </a:r>
            <a:r>
              <a:rPr lang="en-US" sz="1800" dirty="0">
                <a:latin typeface="Arial" charset="0"/>
                <a:ea typeface="DejaVu Sans" pitchFamily="34" charset="0"/>
                <a:cs typeface="DejaVu Sans" pitchFamily="34" charset="0"/>
              </a:rPr>
              <a:t> function directs all other functions.</a:t>
            </a:r>
          </a:p>
        </p:txBody>
      </p:sp>
      <p:sp>
        <p:nvSpPr>
          <p:cNvPr id="1843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>
                <a:latin typeface="Courier New" pitchFamily="49" charset="0"/>
              </a:rPr>
              <a:t>main()</a:t>
            </a:r>
            <a:r>
              <a:rPr lang="en-US" dirty="0" smtClean="0"/>
              <a:t> Function</a:t>
            </a:r>
          </a:p>
        </p:txBody>
      </p:sp>
      <p:grpSp>
        <p:nvGrpSpPr>
          <p:cNvPr id="8" name="Group 34"/>
          <p:cNvGrpSpPr>
            <a:grpSpLocks/>
          </p:cNvGrpSpPr>
          <p:nvPr/>
        </p:nvGrpSpPr>
        <p:grpSpPr bwMode="auto">
          <a:xfrm>
            <a:off x="1905000" y="1295400"/>
            <a:ext cx="5256213" cy="4343400"/>
            <a:chOff x="1008" y="816"/>
            <a:chExt cx="3504" cy="2928"/>
          </a:xfrm>
        </p:grpSpPr>
        <p:sp>
          <p:nvSpPr>
            <p:cNvPr id="10" name="AutoShape 4"/>
            <p:cNvSpPr>
              <a:spLocks noChangeArrowheads="1"/>
            </p:cNvSpPr>
            <p:nvPr/>
          </p:nvSpPr>
          <p:spPr bwMode="auto">
            <a:xfrm>
              <a:off x="3312" y="816"/>
              <a:ext cx="1200" cy="624"/>
            </a:xfrm>
            <a:prstGeom prst="cube">
              <a:avLst>
                <a:gd name="adj" fmla="val 19347"/>
              </a:avLst>
            </a:prstGeom>
            <a:solidFill>
              <a:srgbClr val="00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>
                  <a:ea typeface="新細明體" charset="-120"/>
                </a:rPr>
                <a:t>1st module</a:t>
              </a:r>
            </a:p>
          </p:txBody>
        </p:sp>
        <p:sp>
          <p:nvSpPr>
            <p:cNvPr id="11" name="AutoShape 5"/>
            <p:cNvSpPr>
              <a:spLocks noChangeArrowheads="1"/>
            </p:cNvSpPr>
            <p:nvPr/>
          </p:nvSpPr>
          <p:spPr bwMode="auto">
            <a:xfrm>
              <a:off x="3312" y="1488"/>
              <a:ext cx="1200" cy="624"/>
            </a:xfrm>
            <a:prstGeom prst="cube">
              <a:avLst>
                <a:gd name="adj" fmla="val 19347"/>
              </a:avLst>
            </a:prstGeom>
            <a:solidFill>
              <a:srgbClr val="00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>
                  <a:ea typeface="新細明體" charset="-120"/>
                </a:rPr>
                <a:t>2nd module</a:t>
              </a:r>
            </a:p>
          </p:txBody>
        </p:sp>
        <p:sp>
          <p:nvSpPr>
            <p:cNvPr id="12" name="AutoShape 6"/>
            <p:cNvSpPr>
              <a:spLocks noChangeArrowheads="1"/>
            </p:cNvSpPr>
            <p:nvPr/>
          </p:nvSpPr>
          <p:spPr bwMode="auto">
            <a:xfrm>
              <a:off x="3312" y="2160"/>
              <a:ext cx="1200" cy="624"/>
            </a:xfrm>
            <a:prstGeom prst="cube">
              <a:avLst>
                <a:gd name="adj" fmla="val 19347"/>
              </a:avLst>
            </a:prstGeom>
            <a:solidFill>
              <a:srgbClr val="00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>
                  <a:ea typeface="新細明體" charset="-120"/>
                </a:rPr>
                <a:t>3rd module</a:t>
              </a:r>
            </a:p>
          </p:txBody>
        </p:sp>
        <p:sp>
          <p:nvSpPr>
            <p:cNvPr id="13" name="AutoShape 7"/>
            <p:cNvSpPr>
              <a:spLocks noChangeArrowheads="1"/>
            </p:cNvSpPr>
            <p:nvPr/>
          </p:nvSpPr>
          <p:spPr bwMode="auto">
            <a:xfrm>
              <a:off x="3312" y="3120"/>
              <a:ext cx="1200" cy="624"/>
            </a:xfrm>
            <a:prstGeom prst="cube">
              <a:avLst>
                <a:gd name="adj" fmla="val 19347"/>
              </a:avLst>
            </a:prstGeom>
            <a:solidFill>
              <a:srgbClr val="00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>
                  <a:ea typeface="新細明體" charset="-120"/>
                </a:rPr>
                <a:t>last module</a:t>
              </a:r>
            </a:p>
          </p:txBody>
        </p:sp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1008" y="864"/>
              <a:ext cx="1728" cy="28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TW" altLang="en-US">
                <a:ea typeface="新細明體" charset="-120"/>
              </a:endParaRPr>
            </a:p>
          </p:txBody>
        </p:sp>
        <p:grpSp>
          <p:nvGrpSpPr>
            <p:cNvPr id="15" name="Group 16"/>
            <p:cNvGrpSpPr>
              <a:grpSpLocks/>
            </p:cNvGrpSpPr>
            <p:nvPr/>
          </p:nvGrpSpPr>
          <p:grpSpPr bwMode="auto">
            <a:xfrm>
              <a:off x="2168" y="960"/>
              <a:ext cx="1157" cy="474"/>
              <a:chOff x="2168" y="960"/>
              <a:chExt cx="1157" cy="474"/>
            </a:xfrm>
          </p:grpSpPr>
          <p:sp>
            <p:nvSpPr>
              <p:cNvPr id="34" name="Line 9"/>
              <p:cNvSpPr>
                <a:spLocks noChangeShapeType="1"/>
              </p:cNvSpPr>
              <p:nvPr/>
            </p:nvSpPr>
            <p:spPr bwMode="auto">
              <a:xfrm>
                <a:off x="2173" y="1152"/>
                <a:ext cx="115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5" name="Text Box 10"/>
              <p:cNvSpPr txBox="1">
                <a:spLocks noChangeArrowheads="1"/>
              </p:cNvSpPr>
              <p:nvPr/>
            </p:nvSpPr>
            <p:spPr bwMode="auto">
              <a:xfrm>
                <a:off x="2461" y="960"/>
                <a:ext cx="688" cy="1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TW" sz="1200">
                    <a:ea typeface="新細明體" charset="-120"/>
                  </a:rPr>
                  <a:t>You go first</a:t>
                </a:r>
              </a:p>
            </p:txBody>
          </p:sp>
          <p:sp>
            <p:nvSpPr>
              <p:cNvPr id="36" name="Text Box 11"/>
              <p:cNvSpPr txBox="1">
                <a:spLocks noChangeArrowheads="1"/>
              </p:cNvSpPr>
              <p:nvPr/>
            </p:nvSpPr>
            <p:spPr bwMode="auto">
              <a:xfrm>
                <a:off x="2545" y="1248"/>
                <a:ext cx="541" cy="1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TW" sz="1200">
                    <a:ea typeface="新細明體" charset="-120"/>
                  </a:rPr>
                  <a:t>I’m done</a:t>
                </a:r>
              </a:p>
            </p:txBody>
          </p:sp>
          <p:sp>
            <p:nvSpPr>
              <p:cNvPr id="37" name="Line 12"/>
              <p:cNvSpPr>
                <a:spLocks noChangeShapeType="1"/>
              </p:cNvSpPr>
              <p:nvPr/>
            </p:nvSpPr>
            <p:spPr bwMode="auto">
              <a:xfrm flipH="1">
                <a:off x="2168" y="1248"/>
                <a:ext cx="115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16" name="Text Box 13"/>
            <p:cNvSpPr txBox="1">
              <a:spLocks noChangeArrowheads="1"/>
            </p:cNvSpPr>
            <p:nvPr/>
          </p:nvSpPr>
          <p:spPr bwMode="auto">
            <a:xfrm>
              <a:off x="3727" y="2832"/>
              <a:ext cx="306" cy="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>
              <a:spAutoFit/>
            </a:bodyPr>
            <a:lstStyle/>
            <a:p>
              <a:r>
                <a:rPr lang="en-US" altLang="zh-TW">
                  <a:ea typeface="新細明體" charset="-120"/>
                </a:rPr>
                <a:t>…</a:t>
              </a:r>
            </a:p>
          </p:txBody>
        </p:sp>
        <p:sp>
          <p:nvSpPr>
            <p:cNvPr id="17" name="Text Box 15"/>
            <p:cNvSpPr txBox="1">
              <a:spLocks noChangeArrowheads="1"/>
            </p:cNvSpPr>
            <p:nvPr/>
          </p:nvSpPr>
          <p:spPr bwMode="auto">
            <a:xfrm>
              <a:off x="1056" y="864"/>
              <a:ext cx="478" cy="2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charset="-120"/>
                </a:rPr>
                <a:t>main</a:t>
              </a:r>
            </a:p>
          </p:txBody>
        </p:sp>
        <p:grpSp>
          <p:nvGrpSpPr>
            <p:cNvPr id="18" name="Group 17"/>
            <p:cNvGrpSpPr>
              <a:grpSpLocks/>
            </p:cNvGrpSpPr>
            <p:nvPr/>
          </p:nvGrpSpPr>
          <p:grpSpPr bwMode="auto">
            <a:xfrm>
              <a:off x="2160" y="1603"/>
              <a:ext cx="1157" cy="473"/>
              <a:chOff x="2168" y="960"/>
              <a:chExt cx="1157" cy="473"/>
            </a:xfrm>
          </p:grpSpPr>
          <p:sp>
            <p:nvSpPr>
              <p:cNvPr id="30" name="Line 18"/>
              <p:cNvSpPr>
                <a:spLocks noChangeShapeType="1"/>
              </p:cNvSpPr>
              <p:nvPr/>
            </p:nvSpPr>
            <p:spPr bwMode="auto">
              <a:xfrm>
                <a:off x="2173" y="1152"/>
                <a:ext cx="115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1" name="Text Box 19"/>
              <p:cNvSpPr txBox="1">
                <a:spLocks noChangeArrowheads="1"/>
              </p:cNvSpPr>
              <p:nvPr/>
            </p:nvSpPr>
            <p:spPr bwMode="auto">
              <a:xfrm>
                <a:off x="2461" y="960"/>
                <a:ext cx="853" cy="1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TW" sz="1200">
                    <a:ea typeface="新細明體" charset="-120"/>
                  </a:rPr>
                  <a:t>You go second</a:t>
                </a:r>
              </a:p>
            </p:txBody>
          </p:sp>
          <p:sp>
            <p:nvSpPr>
              <p:cNvPr id="32" name="Text Box 20"/>
              <p:cNvSpPr txBox="1">
                <a:spLocks noChangeArrowheads="1"/>
              </p:cNvSpPr>
              <p:nvPr/>
            </p:nvSpPr>
            <p:spPr bwMode="auto">
              <a:xfrm>
                <a:off x="2544" y="1248"/>
                <a:ext cx="542" cy="1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TW" sz="1200">
                    <a:ea typeface="新細明體" charset="-120"/>
                  </a:rPr>
                  <a:t>I’m done</a:t>
                </a:r>
              </a:p>
            </p:txBody>
          </p:sp>
          <p:sp>
            <p:nvSpPr>
              <p:cNvPr id="33" name="Line 21"/>
              <p:cNvSpPr>
                <a:spLocks noChangeShapeType="1"/>
              </p:cNvSpPr>
              <p:nvPr/>
            </p:nvSpPr>
            <p:spPr bwMode="auto">
              <a:xfrm flipH="1">
                <a:off x="2168" y="1248"/>
                <a:ext cx="115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19" name="Group 22"/>
            <p:cNvGrpSpPr>
              <a:grpSpLocks/>
            </p:cNvGrpSpPr>
            <p:nvPr/>
          </p:nvGrpSpPr>
          <p:grpSpPr bwMode="auto">
            <a:xfrm>
              <a:off x="2160" y="2304"/>
              <a:ext cx="1157" cy="473"/>
              <a:chOff x="2168" y="960"/>
              <a:chExt cx="1157" cy="473"/>
            </a:xfrm>
          </p:grpSpPr>
          <p:sp>
            <p:nvSpPr>
              <p:cNvPr id="26" name="Line 23"/>
              <p:cNvSpPr>
                <a:spLocks noChangeShapeType="1"/>
              </p:cNvSpPr>
              <p:nvPr/>
            </p:nvSpPr>
            <p:spPr bwMode="auto">
              <a:xfrm>
                <a:off x="2173" y="1152"/>
                <a:ext cx="115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7" name="Text Box 24"/>
              <p:cNvSpPr txBox="1">
                <a:spLocks noChangeArrowheads="1"/>
              </p:cNvSpPr>
              <p:nvPr/>
            </p:nvSpPr>
            <p:spPr bwMode="auto">
              <a:xfrm>
                <a:off x="2461" y="960"/>
                <a:ext cx="724" cy="1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TW" sz="1200">
                    <a:ea typeface="新細明體" charset="-120"/>
                  </a:rPr>
                  <a:t>You go third</a:t>
                </a:r>
              </a:p>
            </p:txBody>
          </p:sp>
          <p:sp>
            <p:nvSpPr>
              <p:cNvPr id="28" name="Text Box 25"/>
              <p:cNvSpPr txBox="1">
                <a:spLocks noChangeArrowheads="1"/>
              </p:cNvSpPr>
              <p:nvPr/>
            </p:nvSpPr>
            <p:spPr bwMode="auto">
              <a:xfrm>
                <a:off x="2544" y="1248"/>
                <a:ext cx="542" cy="1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TW" sz="1200">
                    <a:ea typeface="新細明體" charset="-120"/>
                  </a:rPr>
                  <a:t>I’m done</a:t>
                </a:r>
              </a:p>
            </p:txBody>
          </p:sp>
          <p:sp>
            <p:nvSpPr>
              <p:cNvPr id="29" name="Line 26"/>
              <p:cNvSpPr>
                <a:spLocks noChangeShapeType="1"/>
              </p:cNvSpPr>
              <p:nvPr/>
            </p:nvSpPr>
            <p:spPr bwMode="auto">
              <a:xfrm flipH="1">
                <a:off x="2168" y="1248"/>
                <a:ext cx="115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20" name="Group 27"/>
            <p:cNvGrpSpPr>
              <a:grpSpLocks/>
            </p:cNvGrpSpPr>
            <p:nvPr/>
          </p:nvGrpSpPr>
          <p:grpSpPr bwMode="auto">
            <a:xfrm>
              <a:off x="2160" y="3235"/>
              <a:ext cx="1157" cy="473"/>
              <a:chOff x="2168" y="960"/>
              <a:chExt cx="1157" cy="473"/>
            </a:xfrm>
          </p:grpSpPr>
          <p:sp>
            <p:nvSpPr>
              <p:cNvPr id="22" name="Line 28"/>
              <p:cNvSpPr>
                <a:spLocks noChangeShapeType="1"/>
              </p:cNvSpPr>
              <p:nvPr/>
            </p:nvSpPr>
            <p:spPr bwMode="auto">
              <a:xfrm>
                <a:off x="2173" y="1152"/>
                <a:ext cx="115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3" name="Text Box 29"/>
              <p:cNvSpPr txBox="1">
                <a:spLocks noChangeArrowheads="1"/>
              </p:cNvSpPr>
              <p:nvPr/>
            </p:nvSpPr>
            <p:spPr bwMode="auto">
              <a:xfrm>
                <a:off x="2461" y="960"/>
                <a:ext cx="672" cy="1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TW" sz="1200">
                    <a:ea typeface="新細明體" charset="-120"/>
                  </a:rPr>
                  <a:t>You go last</a:t>
                </a:r>
              </a:p>
            </p:txBody>
          </p:sp>
          <p:sp>
            <p:nvSpPr>
              <p:cNvPr id="24" name="Text Box 30"/>
              <p:cNvSpPr txBox="1">
                <a:spLocks noChangeArrowheads="1"/>
              </p:cNvSpPr>
              <p:nvPr/>
            </p:nvSpPr>
            <p:spPr bwMode="auto">
              <a:xfrm>
                <a:off x="2544" y="1248"/>
                <a:ext cx="542" cy="1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TW" sz="1200">
                    <a:ea typeface="新細明體" charset="-120"/>
                  </a:rPr>
                  <a:t>I’m done</a:t>
                </a:r>
              </a:p>
            </p:txBody>
          </p:sp>
          <p:sp>
            <p:nvSpPr>
              <p:cNvPr id="25" name="Line 31"/>
              <p:cNvSpPr>
                <a:spLocks noChangeShapeType="1"/>
              </p:cNvSpPr>
              <p:nvPr/>
            </p:nvSpPr>
            <p:spPr bwMode="auto">
              <a:xfrm flipH="1">
                <a:off x="2168" y="1248"/>
                <a:ext cx="115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21" name="Text Box 32"/>
            <p:cNvSpPr txBox="1">
              <a:spLocks noChangeArrowheads="1"/>
            </p:cNvSpPr>
            <p:nvPr/>
          </p:nvSpPr>
          <p:spPr bwMode="auto">
            <a:xfrm>
              <a:off x="2719" y="2832"/>
              <a:ext cx="305" cy="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>
              <a:spAutoFit/>
            </a:bodyPr>
            <a:lstStyle/>
            <a:p>
              <a:r>
                <a:rPr lang="en-US" altLang="zh-TW">
                  <a:ea typeface="新細明體" charset="-120"/>
                </a:rPr>
                <a:t>…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>
                <a:latin typeface="Courier New" pitchFamily="49" charset="0"/>
              </a:rPr>
              <a:t>main()</a:t>
            </a:r>
            <a:r>
              <a:rPr lang="en-US" dirty="0" smtClean="0"/>
              <a:t> Function</a:t>
            </a:r>
          </a:p>
        </p:txBody>
      </p:sp>
      <p:sp>
        <p:nvSpPr>
          <p:cNvPr id="19459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Function header line: </a:t>
            </a:r>
            <a:r>
              <a:rPr lang="en-US" smtClean="0"/>
              <a:t>First line of a function, which contains:</a:t>
            </a:r>
          </a:p>
          <a:p>
            <a:pPr lvl="1"/>
            <a:r>
              <a:rPr lang="en-US" smtClean="0"/>
              <a:t>The type of data returned by the function (if any)</a:t>
            </a:r>
            <a:r>
              <a:rPr lang="ar-SA" smtClean="0">
                <a:cs typeface="Arial" charset="0"/>
              </a:rPr>
              <a:t>‏</a:t>
            </a:r>
            <a:endParaRPr lang="en-US" smtClean="0"/>
          </a:p>
          <a:p>
            <a:pPr lvl="1"/>
            <a:r>
              <a:rPr lang="en-US" smtClean="0"/>
              <a:t>The name of the function</a:t>
            </a:r>
          </a:p>
          <a:p>
            <a:pPr lvl="1"/>
            <a:r>
              <a:rPr lang="en-US" smtClean="0"/>
              <a:t>The type of data that must be passed into the function when it is invoked (if any)</a:t>
            </a:r>
            <a:r>
              <a:rPr lang="ar-SA" smtClean="0">
                <a:cs typeface="Arial" charset="0"/>
              </a:rPr>
              <a:t>‏</a:t>
            </a:r>
            <a:endParaRPr lang="en-US" smtClean="0"/>
          </a:p>
          <a:p>
            <a:r>
              <a:rPr lang="en-US" b="1" smtClean="0"/>
              <a:t>Arguments:</a:t>
            </a:r>
            <a:r>
              <a:rPr lang="en-US" smtClean="0"/>
              <a:t> The data passed into a function</a:t>
            </a:r>
          </a:p>
          <a:p>
            <a:r>
              <a:rPr lang="en-US" b="1" smtClean="0"/>
              <a:t>Function body: </a:t>
            </a:r>
            <a:r>
              <a:rPr lang="en-US" smtClean="0"/>
              <a:t>The statements inside a function (enclosed in braces)</a:t>
            </a:r>
            <a:r>
              <a:rPr lang="ar-SA" smtClean="0">
                <a:cs typeface="Arial" charset="0"/>
              </a:rPr>
              <a:t>‏</a:t>
            </a:r>
            <a:endParaRPr lang="en-US" smtClean="0"/>
          </a:p>
          <a:p>
            <a:pPr lvl="1"/>
            <a:endParaRPr lang="en-US" smtClean="0"/>
          </a:p>
          <a:p>
            <a:endParaRPr lang="en-US" smtClean="0"/>
          </a:p>
          <a:p>
            <a:pPr lvl="1"/>
            <a:endParaRPr 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>
                <a:latin typeface="Courier New" pitchFamily="49" charset="0"/>
              </a:rPr>
              <a:t>main()</a:t>
            </a:r>
            <a:r>
              <a:rPr lang="en-US" dirty="0" smtClean="0"/>
              <a:t> Function</a:t>
            </a:r>
          </a:p>
        </p:txBody>
      </p:sp>
      <p:sp>
        <p:nvSpPr>
          <p:cNvPr id="20483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Each statement inside the function must be terminated with a semicolon</a:t>
            </a:r>
          </a:p>
          <a:p>
            <a:r>
              <a:rPr lang="en-US" b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b="1" smtClean="0"/>
              <a:t>:</a:t>
            </a:r>
            <a:r>
              <a:rPr lang="en-US" smtClean="0"/>
              <a:t> A keyword causing the appropriate value to be returned from the function</a:t>
            </a:r>
          </a:p>
          <a:p>
            <a:r>
              <a:rPr lang="en-US" smtClean="0">
                <a:cs typeface="Courier New" pitchFamily="49" charset="0"/>
              </a:rPr>
              <a:t>The statement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return 0</a:t>
            </a:r>
            <a:r>
              <a:rPr lang="en-US" smtClean="0"/>
              <a:t> in the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main() </a:t>
            </a:r>
            <a:r>
              <a:rPr lang="en-US" smtClean="0"/>
              <a:t>function causes the program to end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5562600"/>
            <a:ext cx="7620000" cy="828675"/>
          </a:xfrm>
        </p:spPr>
        <p:txBody>
          <a:bodyPr/>
          <a:lstStyle/>
          <a:p>
            <a:pPr algn="ctr">
              <a:lnSpc>
                <a:spcPct val="90000"/>
              </a:lnSpc>
              <a:spcBef>
                <a:spcPts val="600"/>
              </a:spcBef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1800" b="1" dirty="0" smtClean="0"/>
              <a:t>Figure 2.4  </a:t>
            </a:r>
            <a:r>
              <a:rPr lang="en-US" sz="1800" dirty="0" smtClean="0"/>
              <a:t>The structure of a </a:t>
            </a:r>
            <a:r>
              <a:rPr lang="en-US" sz="1800" b="1" dirty="0" smtClean="0">
                <a:latin typeface="Courier New" pitchFamily="49" charset="0"/>
              </a:rPr>
              <a:t>main()</a:t>
            </a:r>
            <a:r>
              <a:rPr lang="en-US" sz="1800" dirty="0" smtClean="0"/>
              <a:t> function</a:t>
            </a:r>
          </a:p>
          <a:p>
            <a:pPr>
              <a:lnSpc>
                <a:spcPct val="90000"/>
              </a:lnSpc>
              <a:spcBef>
                <a:spcPts val="600"/>
              </a:spcBef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sz="2400" dirty="0" smtClean="0"/>
          </a:p>
        </p:txBody>
      </p:sp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752600"/>
            <a:ext cx="8338791" cy="3352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1510" name="Rectangle 1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077200" cy="11430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>
                <a:latin typeface="Courier New" pitchFamily="49" charset="0"/>
              </a:rPr>
              <a:t>main()</a:t>
            </a:r>
            <a:r>
              <a:rPr lang="en-US" dirty="0" smtClean="0"/>
              <a:t> Function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mtClean="0"/>
              <a:t>The </a:t>
            </a:r>
            <a:r>
              <a:rPr lang="en-US" b="1" smtClean="0">
                <a:latin typeface="Courier New" pitchFamily="49" charset="0"/>
              </a:rPr>
              <a:t>cout</a:t>
            </a:r>
            <a:r>
              <a:rPr lang="en-US" smtClean="0"/>
              <a:t> Object</a:t>
            </a:r>
          </a:p>
        </p:txBody>
      </p:sp>
      <p:sp>
        <p:nvSpPr>
          <p:cNvPr id="22531" name="Rectangle 2"/>
          <p:cNvSpPr>
            <a:spLocks noGrp="1" noChangeArrowheads="1"/>
          </p:cNvSpPr>
          <p:nvPr>
            <p:ph idx="1"/>
          </p:nvPr>
        </p:nvSpPr>
        <p:spPr>
          <a:xfrm>
            <a:off x="533400" y="1257300"/>
            <a:ext cx="8077200" cy="13335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700"/>
              </a:spcBef>
              <a:buFont typeface="Courier New" pitchFamily="49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b="1" dirty="0" err="1" smtClean="0">
                <a:latin typeface="Courier New" pitchFamily="49" charset="0"/>
              </a:rPr>
              <a:t>cout</a:t>
            </a:r>
            <a:r>
              <a:rPr lang="en-US" dirty="0" smtClean="0"/>
              <a:t> object: An output object that sends data to a standard output display device</a:t>
            </a:r>
          </a:p>
          <a:p>
            <a:pPr>
              <a:lnSpc>
                <a:spcPct val="90000"/>
              </a:lnSpc>
              <a:spcBef>
                <a:spcPts val="700"/>
              </a:spcBef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dirty="0" smtClean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295400" y="2163901"/>
            <a:ext cx="678180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 typeface="Wingdings" pitchFamily="2" charset="2"/>
              <a:buChar char="n"/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2000" dirty="0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 Program </a:t>
            </a:r>
            <a:r>
              <a:rPr lang="en-US" altLang="zh-TW" sz="2000" dirty="0" smtClean="0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2.1</a:t>
            </a:r>
            <a:endParaRPr lang="en-US" altLang="zh-TW" sz="2000" dirty="0">
              <a:solidFill>
                <a:srgbClr val="0000FF"/>
              </a:solidFill>
              <a:latin typeface="Courier New" pitchFamily="49" charset="0"/>
              <a:ea typeface="新細明體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endParaRPr lang="en-US" altLang="zh-TW" sz="2000" b="0" dirty="0">
              <a:solidFill>
                <a:srgbClr val="0000FF"/>
              </a:solidFill>
              <a:latin typeface="Courier New" pitchFamily="49" charset="0"/>
              <a:ea typeface="新細明體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2000" b="0" dirty="0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#include &lt;</a:t>
            </a:r>
            <a:r>
              <a:rPr lang="en-US" altLang="zh-TW" sz="2000" b="0" dirty="0" err="1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iostream</a:t>
            </a:r>
            <a:r>
              <a:rPr lang="en-US" altLang="zh-TW" sz="2000" b="0" dirty="0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&gt;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2000" b="0" dirty="0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using namespace std;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endParaRPr lang="en-US" altLang="zh-TW" sz="2000" b="0" dirty="0">
              <a:solidFill>
                <a:srgbClr val="0000FF"/>
              </a:solidFill>
              <a:latin typeface="Courier New" pitchFamily="49" charset="0"/>
              <a:ea typeface="新細明體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2000" b="0" dirty="0" err="1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int</a:t>
            </a:r>
            <a:r>
              <a:rPr lang="en-US" altLang="zh-TW" sz="2000" b="0" dirty="0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 main()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2000" b="0" dirty="0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{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2000" b="0" dirty="0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   </a:t>
            </a:r>
            <a:r>
              <a:rPr lang="en-US" altLang="zh-TW" sz="2000" b="0" dirty="0" err="1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cout</a:t>
            </a:r>
            <a:r>
              <a:rPr lang="en-US" altLang="zh-TW" sz="2000" b="0" dirty="0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 &lt;&lt; "Hello there world!";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2000" b="0" dirty="0" smtClean="0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   </a:t>
            </a:r>
            <a:r>
              <a:rPr lang="en-US" altLang="zh-TW" sz="2000" b="0" dirty="0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return 0;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2000" b="0" dirty="0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}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295400" y="5325070"/>
            <a:ext cx="67818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 typeface="Wingdings" pitchFamily="2" charset="2"/>
              <a:buChar char="n"/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dirty="0">
                <a:solidFill>
                  <a:srgbClr val="006600"/>
                </a:solidFill>
                <a:latin typeface="Courier New" pitchFamily="49" charset="0"/>
                <a:ea typeface="新細明體" charset="-120"/>
              </a:rPr>
              <a:t> The Output from Program </a:t>
            </a:r>
            <a:r>
              <a:rPr lang="en-US" altLang="zh-TW" dirty="0" smtClean="0">
                <a:solidFill>
                  <a:srgbClr val="006600"/>
                </a:solidFill>
                <a:latin typeface="Courier New" pitchFamily="49" charset="0"/>
                <a:ea typeface="新細明體" charset="-120"/>
              </a:rPr>
              <a:t>2.1</a:t>
            </a:r>
            <a:endParaRPr lang="en-US" altLang="zh-TW" dirty="0">
              <a:solidFill>
                <a:srgbClr val="006600"/>
              </a:solidFill>
              <a:latin typeface="Courier New" pitchFamily="49" charset="0"/>
              <a:ea typeface="新細明體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endParaRPr lang="en-US" altLang="zh-TW" b="0" dirty="0">
              <a:solidFill>
                <a:srgbClr val="006600"/>
              </a:solidFill>
              <a:latin typeface="Courier New" pitchFamily="49" charset="0"/>
              <a:ea typeface="新細明體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6600"/>
                </a:solidFill>
                <a:latin typeface="Courier New" pitchFamily="49" charset="0"/>
                <a:ea typeface="新細明體" charset="-120"/>
              </a:rPr>
              <a:t>Hello there world!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 smtClean="0"/>
              <a:t> Object</a:t>
            </a:r>
            <a:r>
              <a:rPr lang="ar-SA" dirty="0" smtClean="0">
                <a:cs typeface="Arial" charset="0"/>
              </a:rPr>
              <a:t>‏</a:t>
            </a:r>
            <a:endParaRPr lang="en-US" dirty="0" smtClean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Preprocessor command: Starts with a #</a:t>
            </a:r>
          </a:p>
          <a:p>
            <a:pPr lvl="1"/>
            <a:r>
              <a:rPr lang="en-US" dirty="0" smtClean="0"/>
              <a:t>Causes an action before the source code is compiled into machine code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#include &lt;file name&gt;:</a:t>
            </a:r>
            <a:r>
              <a:rPr lang="en-US" b="1" dirty="0" smtClean="0">
                <a:cs typeface="Courier New" pitchFamily="49" charset="0"/>
              </a:rPr>
              <a:t> </a:t>
            </a:r>
            <a:r>
              <a:rPr lang="en-US" dirty="0" smtClean="0"/>
              <a:t>Causes the named file to be inserted into the source code</a:t>
            </a:r>
          </a:p>
          <a:p>
            <a:r>
              <a:rPr lang="en-US" dirty="0" smtClean="0"/>
              <a:t>C++ provides a standard library with many pre-written classes that can be included </a:t>
            </a:r>
          </a:p>
          <a:p>
            <a:r>
              <a:rPr lang="en-US" dirty="0" smtClean="0"/>
              <a:t>Header files: Files included at the head (top) of a C++ program</a:t>
            </a:r>
          </a:p>
          <a:p>
            <a:endParaRPr lang="en-US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 smtClean="0"/>
              <a:t> Object</a:t>
            </a:r>
          </a:p>
        </p:txBody>
      </p:sp>
      <p:sp>
        <p:nvSpPr>
          <p:cNvPr id="24581" name="Rectangle 2"/>
          <p:cNvSpPr>
            <a:spLocks noChangeArrowheads="1"/>
          </p:cNvSpPr>
          <p:nvPr/>
        </p:nvSpPr>
        <p:spPr bwMode="auto">
          <a:xfrm>
            <a:off x="457200" y="1447800"/>
            <a:ext cx="8077200" cy="4724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34963" indent="-334963">
              <a:spcBef>
                <a:spcPts val="700"/>
              </a:spcBef>
              <a:buClr>
                <a:srgbClr val="222222"/>
              </a:buClr>
              <a:buFont typeface="Arial" charset="0"/>
              <a:buChar char="•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</a:pPr>
            <a:r>
              <a:rPr lang="en-US" sz="2800" b="1" dirty="0">
                <a:solidFill>
                  <a:srgbClr val="222222"/>
                </a:solidFill>
                <a:latin typeface="Courier New" pitchFamily="49" charset="0"/>
                <a:ea typeface="DejaVu Sans" pitchFamily="34" charset="0"/>
                <a:cs typeface="DejaVu Sans" pitchFamily="34" charset="0"/>
              </a:rPr>
              <a:t>using namespace &lt;namespace name&gt;</a:t>
            </a:r>
            <a:r>
              <a:rPr lang="en-US" sz="2800" b="1" dirty="0">
                <a:solidFill>
                  <a:srgbClr val="222222"/>
                </a:solidFill>
                <a:latin typeface="Arial" charset="0"/>
                <a:ea typeface="DejaVu Sans" pitchFamily="34" charset="0"/>
                <a:cs typeface="DejaVu Sans" pitchFamily="34" charset="0"/>
              </a:rPr>
              <a:t> : </a:t>
            </a:r>
            <a:r>
              <a:rPr lang="en-US" sz="2800" b="0" dirty="0" smtClean="0">
                <a:latin typeface="+mn-lt"/>
              </a:rPr>
              <a:t>Indicates where header file is located</a:t>
            </a:r>
          </a:p>
          <a:p>
            <a:pPr marL="334963" indent="-334963">
              <a:spcBef>
                <a:spcPts val="700"/>
              </a:spcBef>
              <a:buClr>
                <a:srgbClr val="222222"/>
              </a:buClr>
              <a:buFont typeface="Arial" charset="0"/>
              <a:buChar char="•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</a:pPr>
            <a:r>
              <a:rPr lang="en-US" sz="2800" b="0" dirty="0" smtClean="0">
                <a:latin typeface="+mn-lt"/>
              </a:rPr>
              <a:t>Namespaces qualify a name</a:t>
            </a:r>
          </a:p>
          <a:p>
            <a:pPr marL="792163" lvl="1" indent="-334963">
              <a:spcBef>
                <a:spcPts val="700"/>
              </a:spcBef>
              <a:buClr>
                <a:srgbClr val="222222"/>
              </a:buClr>
              <a:buFont typeface="Arial" charset="0"/>
              <a:buChar char="•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</a:pPr>
            <a:r>
              <a:rPr lang="en-US" sz="2800" b="0" dirty="0" smtClean="0">
                <a:latin typeface="+mn-lt"/>
              </a:rPr>
              <a:t>A function name in your class can be the same as one used in a standard library class</a:t>
            </a:r>
          </a:p>
          <a:p>
            <a:pPr marL="334963" indent="-334963">
              <a:spcBef>
                <a:spcPts val="700"/>
              </a:spcBef>
              <a:buClr>
                <a:srgbClr val="222222"/>
              </a:buClr>
              <a:buFont typeface="Arial" charset="0"/>
              <a:buChar char="•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</a:pPr>
            <a:r>
              <a:rPr lang="en-US" sz="2800" b="0" dirty="0" smtClean="0">
                <a:latin typeface="+mn-lt"/>
              </a:rPr>
              <a:t>String: Any combination of letters, numbers, and special characters enclosed in double quotes (a delimiter)</a:t>
            </a:r>
            <a:r>
              <a:rPr lang="ar-SA" sz="2800" b="0" dirty="0" smtClean="0">
                <a:latin typeface="+mn-lt"/>
              </a:rPr>
              <a:t>‏</a:t>
            </a:r>
            <a:endParaRPr lang="en-US" sz="2800" b="0" dirty="0" smtClean="0">
              <a:latin typeface="+mn-lt"/>
            </a:endParaRPr>
          </a:p>
          <a:p>
            <a:pPr marL="334963" indent="-334963">
              <a:spcBef>
                <a:spcPts val="700"/>
              </a:spcBef>
              <a:buClr>
                <a:srgbClr val="222222"/>
              </a:buClr>
              <a:buFont typeface="Arial" charset="0"/>
              <a:buChar char="•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</a:pPr>
            <a:r>
              <a:rPr lang="en-US" sz="2800" b="0" dirty="0" smtClean="0">
                <a:latin typeface="+mn-lt"/>
              </a:rPr>
              <a:t>Delimiter: A symbol that marks the beginning and ending of a string; not part of the string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>
                <a:ea typeface="新細明體" pitchFamily="18" charset="-120"/>
              </a:rPr>
              <a:t>Contents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Modular programs</a:t>
            </a:r>
          </a:p>
          <a:p>
            <a:r>
              <a:rPr lang="en-US" altLang="zh-TW" dirty="0" smtClean="0">
                <a:ea typeface="新細明體" pitchFamily="18" charset="-120"/>
              </a:rPr>
              <a:t>Programming style</a:t>
            </a:r>
          </a:p>
          <a:p>
            <a:r>
              <a:rPr lang="en-US" altLang="zh-TW" dirty="0" smtClean="0">
                <a:ea typeface="新細明體" pitchFamily="18" charset="-120"/>
              </a:rPr>
              <a:t>Data types</a:t>
            </a:r>
          </a:p>
          <a:p>
            <a:r>
              <a:rPr lang="en-US" altLang="zh-TW" dirty="0" smtClean="0">
                <a:ea typeface="新細明體" pitchFamily="18" charset="-120"/>
              </a:rPr>
              <a:t>Arithmetic operations</a:t>
            </a:r>
          </a:p>
          <a:p>
            <a:r>
              <a:rPr lang="en-US" altLang="zh-TW" dirty="0" smtClean="0">
                <a:ea typeface="新細明體" pitchFamily="18" charset="-120"/>
              </a:rPr>
              <a:t>Variables and declaration statements</a:t>
            </a:r>
          </a:p>
          <a:p>
            <a:r>
              <a:rPr lang="en-US" altLang="zh-TW" dirty="0" smtClean="0">
                <a:ea typeface="新細明體" pitchFamily="18" charset="-120"/>
              </a:rPr>
              <a:t>Common programming errors</a:t>
            </a:r>
            <a:endParaRPr lang="en-US" altLang="zh-TW" dirty="0">
              <a:ea typeface="新細明體" pitchFamily="18" charset="-120"/>
            </a:endParaRPr>
          </a:p>
          <a:p>
            <a:endParaRPr lang="en-US" altLang="zh-TW" dirty="0">
              <a:ea typeface="新細明體" pitchFamily="18" charset="-120"/>
            </a:endParaRPr>
          </a:p>
          <a:p>
            <a:pPr>
              <a:buFontTx/>
              <a:buNone/>
            </a:pPr>
            <a:endParaRPr lang="zh-TW" altLang="en-US" dirty="0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>
            <a:spLocks noGrp="1" noChangeArrowheads="1"/>
          </p:cNvSpPr>
          <p:nvPr>
            <p:ph type="title"/>
          </p:nvPr>
        </p:nvSpPr>
        <p:spPr>
          <a:xfrm>
            <a:off x="533400" y="357188"/>
            <a:ext cx="8077200" cy="1190625"/>
          </a:xfr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/>
              <a:t>The </a:t>
            </a:r>
            <a:r>
              <a:rPr lang="en-US" b="1" dirty="0" err="1" smtClean="0">
                <a:latin typeface="Courier New" pitchFamily="49" charset="0"/>
              </a:rPr>
              <a:t>cout</a:t>
            </a:r>
            <a:r>
              <a:rPr lang="en-US" dirty="0" smtClean="0"/>
              <a:t> Object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295400" y="1196638"/>
            <a:ext cx="7543800" cy="390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 typeface="Wingdings" pitchFamily="2" charset="2"/>
              <a:buChar char="n"/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2400" dirty="0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 Program </a:t>
            </a:r>
            <a:r>
              <a:rPr lang="en-US" altLang="zh-TW" sz="2400" dirty="0" smtClean="0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2.2</a:t>
            </a:r>
            <a:endParaRPr lang="en-US" altLang="zh-TW" sz="2400" dirty="0">
              <a:solidFill>
                <a:srgbClr val="0000FF"/>
              </a:solidFill>
              <a:latin typeface="Courier New" pitchFamily="49" charset="0"/>
              <a:ea typeface="新細明體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endParaRPr lang="en-US" altLang="zh-TW" sz="2400" b="0" dirty="0">
              <a:solidFill>
                <a:srgbClr val="0000FF"/>
              </a:solidFill>
              <a:latin typeface="Courier New" pitchFamily="49" charset="0"/>
              <a:ea typeface="新細明體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2000" b="0" dirty="0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#include &lt;</a:t>
            </a:r>
            <a:r>
              <a:rPr lang="en-US" altLang="zh-TW" sz="2000" b="0" dirty="0" err="1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iostream</a:t>
            </a:r>
            <a:r>
              <a:rPr lang="en-US" altLang="zh-TW" sz="2000" b="0" dirty="0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&gt;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2000" b="0" dirty="0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using namespace std;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2000" b="0" dirty="0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 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2000" b="0" dirty="0" err="1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int</a:t>
            </a:r>
            <a:r>
              <a:rPr lang="en-US" altLang="zh-TW" sz="2000" b="0" dirty="0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 main()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2000" b="0" dirty="0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{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2000" b="0" dirty="0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  </a:t>
            </a:r>
            <a:r>
              <a:rPr lang="en-US" altLang="zh-TW" sz="2000" b="0" dirty="0" err="1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cout</a:t>
            </a:r>
            <a:r>
              <a:rPr lang="en-US" altLang="zh-TW" sz="2000" b="0" dirty="0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 &lt;&lt; "Computers, computers everywhere";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2000" b="0" dirty="0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  </a:t>
            </a:r>
            <a:r>
              <a:rPr lang="en-US" altLang="zh-TW" sz="2000" b="0" dirty="0" err="1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cout</a:t>
            </a:r>
            <a:r>
              <a:rPr lang="en-US" altLang="zh-TW" sz="2000" b="0" dirty="0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 &lt;&lt; "\n   as far as I can C";                                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2000" b="0" dirty="0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  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2000" b="0" dirty="0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  return 0;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2000" b="0" dirty="0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}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295400" y="5121275"/>
            <a:ext cx="6781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 typeface="Wingdings" pitchFamily="2" charset="2"/>
              <a:buChar char="n"/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2400" dirty="0">
                <a:solidFill>
                  <a:srgbClr val="006600"/>
                </a:solidFill>
                <a:latin typeface="Courier New" pitchFamily="49" charset="0"/>
                <a:ea typeface="新細明體" charset="-120"/>
              </a:rPr>
              <a:t> The Output from Program </a:t>
            </a:r>
            <a:r>
              <a:rPr lang="en-US" altLang="zh-TW" sz="2400" dirty="0" smtClean="0">
                <a:solidFill>
                  <a:srgbClr val="006600"/>
                </a:solidFill>
                <a:latin typeface="Courier New" pitchFamily="49" charset="0"/>
                <a:ea typeface="新細明體" charset="-120"/>
              </a:rPr>
              <a:t>2.2</a:t>
            </a:r>
            <a:endParaRPr lang="en-US" altLang="zh-TW" sz="2400" dirty="0">
              <a:solidFill>
                <a:srgbClr val="006600"/>
              </a:solidFill>
              <a:latin typeface="Courier New" pitchFamily="49" charset="0"/>
              <a:ea typeface="新細明體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2000" b="0" dirty="0">
                <a:solidFill>
                  <a:srgbClr val="006600"/>
                </a:solidFill>
                <a:latin typeface="Courier New" pitchFamily="49" charset="0"/>
                <a:ea typeface="新細明體" charset="-120"/>
              </a:rPr>
              <a:t>Computers, computers everywhere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2000" b="0" dirty="0">
                <a:solidFill>
                  <a:srgbClr val="006600"/>
                </a:solidFill>
                <a:latin typeface="Courier New" pitchFamily="49" charset="0"/>
                <a:ea typeface="新細明體" charset="-120"/>
              </a:rPr>
              <a:t>  as far as I can C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 smtClean="0"/>
              <a:t> Object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228600" y="4495800"/>
            <a:ext cx="67818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 typeface="Wingdings" pitchFamily="2" charset="2"/>
              <a:buChar char="n"/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2400" dirty="0">
                <a:solidFill>
                  <a:srgbClr val="006600"/>
                </a:solidFill>
                <a:latin typeface="Courier New" pitchFamily="49" charset="0"/>
                <a:ea typeface="新細明體" charset="-120"/>
              </a:rPr>
              <a:t> The Output from Program </a:t>
            </a:r>
            <a:r>
              <a:rPr lang="en-US" altLang="zh-TW" sz="2400" dirty="0" smtClean="0">
                <a:solidFill>
                  <a:srgbClr val="006600"/>
                </a:solidFill>
                <a:latin typeface="Courier New" pitchFamily="49" charset="0"/>
                <a:ea typeface="新細明體" charset="-120"/>
              </a:rPr>
              <a:t>2.3</a:t>
            </a:r>
            <a:endParaRPr lang="en-US" altLang="zh-TW" sz="2400" dirty="0">
              <a:solidFill>
                <a:srgbClr val="006600"/>
              </a:solidFill>
              <a:latin typeface="Courier New" pitchFamily="49" charset="0"/>
              <a:ea typeface="新細明體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2000" b="0" dirty="0">
                <a:solidFill>
                  <a:srgbClr val="006600"/>
                </a:solidFill>
                <a:latin typeface="Courier New" pitchFamily="49" charset="0"/>
                <a:ea typeface="新細明體" charset="-120"/>
              </a:rPr>
              <a:t>Computers everywhere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2000" b="0" dirty="0">
                <a:solidFill>
                  <a:srgbClr val="006600"/>
                </a:solidFill>
                <a:latin typeface="Courier New" pitchFamily="49" charset="0"/>
                <a:ea typeface="新細明體" charset="-120"/>
              </a:rPr>
              <a:t> as far as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endParaRPr lang="en-US" altLang="zh-TW" sz="2000" b="0" dirty="0">
              <a:solidFill>
                <a:srgbClr val="006600"/>
              </a:solidFill>
              <a:latin typeface="Courier New" pitchFamily="49" charset="0"/>
              <a:ea typeface="新細明體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2000" b="0" dirty="0">
                <a:solidFill>
                  <a:srgbClr val="006600"/>
                </a:solidFill>
                <a:latin typeface="Courier New" pitchFamily="49" charset="0"/>
                <a:ea typeface="新細明體" charset="-120"/>
              </a:rPr>
              <a:t>I can see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228600" y="1066800"/>
            <a:ext cx="8915400" cy="3600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 typeface="Wingdings" pitchFamily="2" charset="2"/>
              <a:buChar char="n"/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2400" dirty="0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 Program </a:t>
            </a:r>
            <a:r>
              <a:rPr lang="en-US" altLang="zh-TW" sz="2400" dirty="0" smtClean="0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2.3</a:t>
            </a:r>
            <a:endParaRPr lang="en-US" altLang="zh-TW" sz="2400" dirty="0">
              <a:solidFill>
                <a:srgbClr val="0000FF"/>
              </a:solidFill>
              <a:latin typeface="Courier New" pitchFamily="49" charset="0"/>
              <a:ea typeface="新細明體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endParaRPr lang="en-US" altLang="zh-TW" sz="2400" b="0" dirty="0">
              <a:solidFill>
                <a:srgbClr val="0000FF"/>
              </a:solidFill>
              <a:latin typeface="Courier New" pitchFamily="49" charset="0"/>
              <a:ea typeface="新細明體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2000" b="0" dirty="0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#include &lt;</a:t>
            </a:r>
            <a:r>
              <a:rPr lang="en-US" altLang="zh-TW" sz="2000" b="0" dirty="0" err="1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iostream</a:t>
            </a:r>
            <a:r>
              <a:rPr lang="en-US" altLang="zh-TW" sz="2000" b="0" dirty="0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&gt;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2000" b="0" dirty="0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using namespace std;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endParaRPr lang="en-US" altLang="zh-TW" sz="2000" b="0" dirty="0">
              <a:solidFill>
                <a:srgbClr val="0000FF"/>
              </a:solidFill>
              <a:latin typeface="Courier New" pitchFamily="49" charset="0"/>
              <a:ea typeface="新細明體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2000" b="0" dirty="0" err="1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int</a:t>
            </a:r>
            <a:r>
              <a:rPr lang="en-US" altLang="zh-TW" sz="2000" b="0" dirty="0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 main()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2000" b="0" dirty="0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{  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2000" b="0" dirty="0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  </a:t>
            </a:r>
            <a:r>
              <a:rPr lang="en-US" altLang="zh-TW" sz="2000" b="0" dirty="0" err="1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cout</a:t>
            </a:r>
            <a:r>
              <a:rPr lang="en-US" altLang="zh-TW" sz="2000" b="0" dirty="0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 &lt;&lt; "Computers everywhere\n as far as\n\</a:t>
            </a:r>
            <a:r>
              <a:rPr lang="en-US" altLang="zh-TW" sz="2000" b="0" dirty="0" err="1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nI</a:t>
            </a:r>
            <a:r>
              <a:rPr lang="en-US" altLang="zh-TW" sz="2000" b="0" dirty="0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 can see";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endParaRPr lang="en-US" altLang="zh-TW" sz="2000" b="0" dirty="0">
              <a:solidFill>
                <a:srgbClr val="0000FF"/>
              </a:solidFill>
              <a:latin typeface="Courier New" pitchFamily="49" charset="0"/>
              <a:ea typeface="新細明體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2000" b="0" dirty="0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  return 0;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2000" b="0" dirty="0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Programming Style</a:t>
            </a:r>
          </a:p>
        </p:txBody>
      </p:sp>
      <p:sp>
        <p:nvSpPr>
          <p:cNvPr id="27651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Although more than one C++ statement can be on a single line, good style calls for one statement per line</a:t>
            </a:r>
          </a:p>
          <a:p>
            <a:r>
              <a:rPr lang="en-US" smtClean="0"/>
              <a:t>Opening and closing braces </a:t>
            </a:r>
            <a:r>
              <a:rPr lang="en-US" b="1" smtClean="0">
                <a:latin typeface="Courier New" pitchFamily="49" charset="0"/>
                <a:cs typeface="Courier New" pitchFamily="49" charset="0"/>
              </a:rPr>
              <a:t>{}</a:t>
            </a:r>
            <a:r>
              <a:rPr lang="en-US" smtClean="0"/>
              <a:t> for the function body should each be on separate lines</a:t>
            </a:r>
          </a:p>
          <a:p>
            <a:r>
              <a:rPr lang="en-US" smtClean="0"/>
              <a:t>Statements in the function body should be indented</a:t>
            </a:r>
          </a:p>
          <a:p>
            <a:endParaRPr lang="en-US" smtClean="0"/>
          </a:p>
        </p:txBody>
      </p:sp>
      <p:sp>
        <p:nvSpPr>
          <p:cNvPr id="27654" name="Rectangle 2"/>
          <p:cNvSpPr>
            <a:spLocks noChangeArrowheads="1"/>
          </p:cNvSpPr>
          <p:nvPr/>
        </p:nvSpPr>
        <p:spPr bwMode="auto">
          <a:xfrm>
            <a:off x="381000" y="1676400"/>
            <a:ext cx="8077200" cy="457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34963" indent="-334963">
              <a:spcBef>
                <a:spcPts val="700"/>
              </a:spcBef>
              <a:buClr>
                <a:srgbClr val="222222"/>
              </a:buClr>
              <a:buFont typeface="Arial" charset="0"/>
              <a:buNone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</a:pPr>
            <a:endParaRPr lang="en-US" sz="2800">
              <a:solidFill>
                <a:srgbClr val="222222"/>
              </a:solidFill>
              <a:latin typeface="Arial" charset="0"/>
              <a:ea typeface="DejaVu Sans" pitchFamily="34" charset="0"/>
              <a:cs typeface="DejaVu Sans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Comments</a:t>
            </a:r>
          </a:p>
        </p:txBody>
      </p:sp>
      <p:sp>
        <p:nvSpPr>
          <p:cNvPr id="28675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Comments: </a:t>
            </a:r>
            <a:r>
              <a:rPr lang="en-US" smtClean="0"/>
              <a:t>Explanatory remarks in the source code added by the programmer </a:t>
            </a:r>
          </a:p>
          <a:p>
            <a:r>
              <a:rPr lang="en-US" b="1" smtClean="0"/>
              <a:t>Line comment: </a:t>
            </a:r>
            <a:r>
              <a:rPr lang="en-US" smtClean="0"/>
              <a:t>Begins with </a:t>
            </a:r>
            <a:r>
              <a:rPr lang="en-US" b="1" smtClean="0"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mtClean="0"/>
              <a:t> and continues to the end of the line</a:t>
            </a:r>
          </a:p>
          <a:p>
            <a:pPr lvl="1"/>
            <a:r>
              <a:rPr lang="en-US" smtClean="0"/>
              <a:t>Line comment can be on a line by itself, or at the end of a line of code</a:t>
            </a:r>
          </a:p>
          <a:p>
            <a:pPr lvl="1"/>
            <a:r>
              <a:rPr lang="en-US" smtClean="0"/>
              <a:t>Line comment cannot be longer than one line</a:t>
            </a:r>
          </a:p>
          <a:p>
            <a:pPr lvl="1"/>
            <a:endParaRPr lang="en-US" smtClean="0"/>
          </a:p>
          <a:p>
            <a:pPr lvl="1"/>
            <a:endParaRPr 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"/>
          <p:cNvSpPr>
            <a:spLocks noGrp="1" noChangeArrowheads="1"/>
          </p:cNvSpPr>
          <p:nvPr>
            <p:ph type="title"/>
          </p:nvPr>
        </p:nvSpPr>
        <p:spPr>
          <a:xfrm>
            <a:off x="533400" y="357188"/>
            <a:ext cx="8077200" cy="1190625"/>
          </a:xfr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/>
              <a:t>Comments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1550988"/>
            <a:ext cx="9220200" cy="390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 typeface="Wingdings" pitchFamily="2" charset="2"/>
              <a:buChar char="n"/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2400" dirty="0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 Program </a:t>
            </a:r>
            <a:r>
              <a:rPr lang="en-US" altLang="zh-TW" sz="2400" dirty="0" smtClean="0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2.4</a:t>
            </a:r>
            <a:endParaRPr lang="en-US" altLang="zh-TW" sz="2400" dirty="0">
              <a:solidFill>
                <a:srgbClr val="0000FF"/>
              </a:solidFill>
              <a:latin typeface="Courier New" pitchFamily="49" charset="0"/>
              <a:ea typeface="新細明體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endParaRPr lang="en-US" altLang="zh-TW" sz="2400" b="0" dirty="0">
              <a:solidFill>
                <a:srgbClr val="0000FF"/>
              </a:solidFill>
              <a:latin typeface="Courier New" pitchFamily="49" charset="0"/>
              <a:ea typeface="新細明體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2000" b="0" dirty="0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// this program displays a message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2000" b="0" dirty="0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#include &lt;</a:t>
            </a:r>
            <a:r>
              <a:rPr lang="en-US" altLang="zh-TW" sz="2000" b="0" dirty="0" err="1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iostream</a:t>
            </a:r>
            <a:r>
              <a:rPr lang="en-US" altLang="zh-TW" sz="2000" b="0" dirty="0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&gt;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2000" b="0" dirty="0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using namespace std;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endParaRPr lang="en-US" altLang="zh-TW" sz="2000" b="0" dirty="0">
              <a:solidFill>
                <a:srgbClr val="0000FF"/>
              </a:solidFill>
              <a:latin typeface="Courier New" pitchFamily="49" charset="0"/>
              <a:ea typeface="新細明體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2000" b="0" dirty="0" err="1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int</a:t>
            </a:r>
            <a:r>
              <a:rPr lang="en-US" altLang="zh-TW" sz="2000" b="0" dirty="0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 main()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2000" b="0" dirty="0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{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2000" b="0" dirty="0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  </a:t>
            </a:r>
            <a:r>
              <a:rPr lang="en-US" altLang="zh-TW" sz="2000" b="0" dirty="0" err="1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cout</a:t>
            </a:r>
            <a:r>
              <a:rPr lang="en-US" altLang="zh-TW" sz="2000" b="0" dirty="0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 &lt;&lt; "Hello there world!"; //this produces the display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2000" b="0" dirty="0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       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2000" b="0" dirty="0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  return 0;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2000" b="0" dirty="0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"/>
          <p:cNvSpPr>
            <a:spLocks noGrp="1" noChangeArrowheads="1"/>
          </p:cNvSpPr>
          <p:nvPr>
            <p:ph type="title"/>
          </p:nvPr>
        </p:nvSpPr>
        <p:spPr>
          <a:xfrm>
            <a:off x="533400" y="357188"/>
            <a:ext cx="8077200" cy="1190625"/>
          </a:xfr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/>
              <a:t>Comments</a:t>
            </a:r>
          </a:p>
        </p:txBody>
      </p:sp>
      <p:sp>
        <p:nvSpPr>
          <p:cNvPr id="30723" name="Rectangle 2"/>
          <p:cNvSpPr>
            <a:spLocks noGrp="1" noChangeArrowheads="1"/>
          </p:cNvSpPr>
          <p:nvPr>
            <p:ph idx="1"/>
          </p:nvPr>
        </p:nvSpPr>
        <p:spPr>
          <a:xfrm>
            <a:off x="533400" y="1752600"/>
            <a:ext cx="8153400" cy="4267200"/>
          </a:xfrm>
        </p:spPr>
        <p:txBody>
          <a:bodyPr/>
          <a:lstStyle/>
          <a:p>
            <a:pPr>
              <a:spcBef>
                <a:spcPts val="7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b="1" smtClean="0"/>
              <a:t>Block comments: </a:t>
            </a:r>
            <a:r>
              <a:rPr lang="en-US" smtClean="0"/>
              <a:t>Span across two or more lines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mtClean="0"/>
              <a:t>Begin with </a:t>
            </a:r>
            <a:r>
              <a:rPr lang="en-US" b="1" smtClean="0">
                <a:latin typeface="Courier New" pitchFamily="49" charset="0"/>
              </a:rPr>
              <a:t>/*</a:t>
            </a:r>
            <a:r>
              <a:rPr lang="en-US" smtClean="0"/>
              <a:t> and ends with </a:t>
            </a:r>
            <a:r>
              <a:rPr lang="en-US" b="1" smtClean="0">
                <a:latin typeface="Courier New" pitchFamily="49" charset="0"/>
              </a:rPr>
              <a:t>*/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mtClean="0"/>
              <a:t>Example:</a:t>
            </a:r>
          </a:p>
          <a:p>
            <a:pPr lvl="1">
              <a:buFont typeface="Courier New" pitchFamily="49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b="1" smtClean="0">
                <a:latin typeface="Courier New" pitchFamily="49" charset="0"/>
              </a:rPr>
              <a:t>		/* This is a block comment that</a:t>
            </a:r>
          </a:p>
          <a:p>
            <a:pPr lvl="1">
              <a:buFont typeface="Courier New" pitchFamily="49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b="1" smtClean="0">
                <a:latin typeface="Courier New" pitchFamily="49" charset="0"/>
              </a:rPr>
              <a:t>    	spans </a:t>
            </a:r>
          </a:p>
          <a:p>
            <a:pPr lvl="1">
              <a:buFont typeface="Courier New" pitchFamily="49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b="1" smtClean="0">
                <a:latin typeface="Courier New" pitchFamily="49" charset="0"/>
              </a:rPr>
              <a:t>    	across three lines */</a:t>
            </a:r>
          </a:p>
          <a:p>
            <a:pPr>
              <a:buFont typeface="Courier New" pitchFamily="49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b="1" smtClean="0">
              <a:latin typeface="Courier New" pitchFamily="49" charset="0"/>
            </a:endParaRPr>
          </a:p>
          <a:p>
            <a:pPr lvl="1">
              <a:lnSpc>
                <a:spcPct val="90000"/>
              </a:lnSpc>
              <a:buFont typeface="Courier New" pitchFamily="49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b="1" smtClean="0">
              <a:latin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Types</a:t>
            </a:r>
          </a:p>
        </p:txBody>
      </p:sp>
      <p:sp>
        <p:nvSpPr>
          <p:cNvPr id="31747" name="Content Placeholder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Data type: </a:t>
            </a:r>
            <a:r>
              <a:rPr lang="en-US" smtClean="0"/>
              <a:t>A set of values and the operations that can be applied to these values</a:t>
            </a:r>
          </a:p>
          <a:p>
            <a:r>
              <a:rPr lang="en-US" smtClean="0"/>
              <a:t>Two fundamental C++ data groupings:</a:t>
            </a:r>
          </a:p>
          <a:p>
            <a:pPr lvl="1"/>
            <a:r>
              <a:rPr lang="en-US" b="1" smtClean="0"/>
              <a:t>Class data type </a:t>
            </a:r>
            <a:r>
              <a:rPr lang="en-US" smtClean="0"/>
              <a:t>(a class): Created by the programmer</a:t>
            </a:r>
          </a:p>
          <a:p>
            <a:pPr lvl="1"/>
            <a:r>
              <a:rPr lang="en-US" b="1" smtClean="0"/>
              <a:t>Built-in data type </a:t>
            </a:r>
            <a:r>
              <a:rPr lang="en-US" smtClean="0"/>
              <a:t>(primitive type): Part of the C++ compiler</a:t>
            </a:r>
          </a:p>
          <a:p>
            <a:endParaRPr lang="en-US" smtClean="0"/>
          </a:p>
        </p:txBody>
      </p:sp>
      <p:sp>
        <p:nvSpPr>
          <p:cNvPr id="31750" name="Rectangle 2"/>
          <p:cNvSpPr>
            <a:spLocks noChangeArrowheads="1"/>
          </p:cNvSpPr>
          <p:nvPr/>
        </p:nvSpPr>
        <p:spPr bwMode="auto">
          <a:xfrm>
            <a:off x="533400" y="1676400"/>
            <a:ext cx="8001000" cy="3810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735013" lvl="1" indent="-277813">
              <a:spcBef>
                <a:spcPts val="650"/>
              </a:spcBef>
              <a:buClr>
                <a:srgbClr val="222222"/>
              </a:buClr>
              <a:buFont typeface="Arial" charset="0"/>
              <a:buNone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</a:pPr>
            <a:endParaRPr lang="en-US" sz="2600">
              <a:solidFill>
                <a:srgbClr val="222222"/>
              </a:solidFill>
              <a:latin typeface="Arial" charset="0"/>
              <a:ea typeface="DejaVu Sans" pitchFamily="34" charset="0"/>
              <a:cs typeface="DejaVu Sans" pitchFamily="34" charset="0"/>
            </a:endParaRPr>
          </a:p>
          <a:p>
            <a:pPr marL="334963" indent="-334963">
              <a:spcBef>
                <a:spcPts val="700"/>
              </a:spcBef>
              <a:buClr>
                <a:srgbClr val="222222"/>
              </a:buClr>
              <a:buFont typeface="Arial" charset="0"/>
              <a:buNone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</a:pPr>
            <a:endParaRPr lang="en-US" sz="2600">
              <a:solidFill>
                <a:srgbClr val="222222"/>
              </a:solidFill>
              <a:latin typeface="Arial" charset="0"/>
              <a:ea typeface="DejaVu Sans" pitchFamily="34" charset="0"/>
              <a:cs typeface="DejaVu Sans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/>
              <a:t>Data Types</a:t>
            </a:r>
          </a:p>
        </p:txBody>
      </p:sp>
      <p:sp>
        <p:nvSpPr>
          <p:cNvPr id="32773" name="Text Box 3"/>
          <p:cNvSpPr txBox="1">
            <a:spLocks noChangeArrowheads="1"/>
          </p:cNvSpPr>
          <p:nvPr/>
        </p:nvSpPr>
        <p:spPr bwMode="auto">
          <a:xfrm>
            <a:off x="3048000" y="5191125"/>
            <a:ext cx="3400588" cy="371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Clr>
                <a:srgbClr val="222222"/>
              </a:buClr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 dirty="0">
                <a:latin typeface="Arial" charset="0"/>
                <a:ea typeface="DejaVu Sans" pitchFamily="34" charset="0"/>
                <a:cs typeface="DejaVu Sans" pitchFamily="34" charset="0"/>
              </a:rPr>
              <a:t>Figure 2.5</a:t>
            </a:r>
            <a:r>
              <a:rPr lang="en-US" sz="1800" dirty="0">
                <a:latin typeface="Arial" charset="0"/>
                <a:ea typeface="DejaVu Sans" pitchFamily="34" charset="0"/>
                <a:cs typeface="DejaVu Sans" pitchFamily="34" charset="0"/>
              </a:rPr>
              <a:t>  Built-in data types</a:t>
            </a:r>
            <a:endParaRPr lang="en-US" dirty="0">
              <a:latin typeface="Arial" charset="0"/>
              <a:ea typeface="DejaVu Sans" pitchFamily="34" charset="0"/>
              <a:cs typeface="DejaVu Sans" pitchFamily="34" charset="0"/>
            </a:endParaRPr>
          </a:p>
        </p:txBody>
      </p:sp>
      <p:grpSp>
        <p:nvGrpSpPr>
          <p:cNvPr id="14" name="群組 13"/>
          <p:cNvGrpSpPr/>
          <p:nvPr/>
        </p:nvGrpSpPr>
        <p:grpSpPr>
          <a:xfrm>
            <a:off x="1143000" y="1828800"/>
            <a:ext cx="7086600" cy="2743200"/>
            <a:chOff x="1143000" y="1828800"/>
            <a:chExt cx="7086600" cy="2743200"/>
          </a:xfrm>
        </p:grpSpPr>
        <p:sp>
          <p:nvSpPr>
            <p:cNvPr id="7" name="立方體 6"/>
            <p:cNvSpPr/>
            <p:nvPr/>
          </p:nvSpPr>
          <p:spPr bwMode="auto">
            <a:xfrm>
              <a:off x="3276600" y="1828800"/>
              <a:ext cx="2743200" cy="990600"/>
            </a:xfrm>
            <a:prstGeom prst="cube">
              <a:avLst>
                <a:gd name="adj" fmla="val 11111"/>
              </a:avLst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TW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Numerical</a:t>
              </a:r>
              <a:r>
                <a:rPr kumimoji="0" lang="en-US" altLang="zh-TW" sz="1800" b="1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 data types</a:t>
              </a:r>
              <a:endParaRPr kumimoji="0" lang="zh-TW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立方體 7"/>
            <p:cNvSpPr/>
            <p:nvPr/>
          </p:nvSpPr>
          <p:spPr bwMode="auto">
            <a:xfrm>
              <a:off x="1143000" y="3581400"/>
              <a:ext cx="2743200" cy="990600"/>
            </a:xfrm>
            <a:prstGeom prst="cube">
              <a:avLst>
                <a:gd name="adj" fmla="val 11111"/>
              </a:avLst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TW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Integer</a:t>
              </a:r>
              <a:r>
                <a:rPr kumimoji="0" lang="en-US" altLang="zh-TW" sz="1800" b="1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 types</a:t>
              </a:r>
              <a:endParaRPr kumimoji="0" lang="zh-TW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立方體 8"/>
            <p:cNvSpPr/>
            <p:nvPr/>
          </p:nvSpPr>
          <p:spPr bwMode="auto">
            <a:xfrm>
              <a:off x="5486400" y="3581400"/>
              <a:ext cx="2743200" cy="990600"/>
            </a:xfrm>
            <a:prstGeom prst="cube">
              <a:avLst>
                <a:gd name="adj" fmla="val 11111"/>
              </a:avLst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zh-TW" sz="800" dirty="0" smtClean="0"/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 smtClean="0"/>
                <a:t>Floating-point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800" b="1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types</a:t>
              </a:r>
              <a:endParaRPr kumimoji="0" lang="zh-TW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1" name="直線接點 10"/>
            <p:cNvCxnSpPr>
              <a:stCxn id="7" idx="3"/>
              <a:endCxn id="8" idx="0"/>
            </p:cNvCxnSpPr>
            <p:nvPr/>
          </p:nvCxnSpPr>
          <p:spPr bwMode="auto">
            <a:xfrm rot="5400000">
              <a:off x="3200400" y="2188633"/>
              <a:ext cx="762000" cy="202353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直線接點 12"/>
            <p:cNvCxnSpPr>
              <a:stCxn id="7" idx="3"/>
              <a:endCxn id="9" idx="0"/>
            </p:cNvCxnSpPr>
            <p:nvPr/>
          </p:nvCxnSpPr>
          <p:spPr bwMode="auto">
            <a:xfrm rot="16200000" flipH="1">
              <a:off x="5372099" y="2040467"/>
              <a:ext cx="762000" cy="231986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/>
              <a:t>Data Types</a:t>
            </a:r>
          </a:p>
        </p:txBody>
      </p:sp>
      <p:sp>
        <p:nvSpPr>
          <p:cNvPr id="33797" name="Text Box 2"/>
          <p:cNvSpPr txBox="1">
            <a:spLocks noChangeArrowheads="1"/>
          </p:cNvSpPr>
          <p:nvPr/>
        </p:nvSpPr>
        <p:spPr bwMode="auto">
          <a:xfrm>
            <a:off x="2209800" y="4267200"/>
            <a:ext cx="4635926" cy="371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Clr>
                <a:srgbClr val="222222"/>
              </a:buClr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 dirty="0">
                <a:latin typeface="Arial" charset="0"/>
                <a:ea typeface="DejaVu Sans" pitchFamily="34" charset="0"/>
                <a:cs typeface="DejaVu Sans" pitchFamily="34" charset="0"/>
              </a:rPr>
              <a:t>Table 2.2</a:t>
            </a:r>
            <a:r>
              <a:rPr lang="en-US" sz="1800" dirty="0">
                <a:latin typeface="Arial" charset="0"/>
                <a:ea typeface="DejaVu Sans" pitchFamily="34" charset="0"/>
                <a:cs typeface="DejaVu Sans" pitchFamily="34" charset="0"/>
              </a:rPr>
              <a:t>  Built-in Data Types Operations</a:t>
            </a:r>
          </a:p>
        </p:txBody>
      </p:sp>
      <p:pic>
        <p:nvPicPr>
          <p:cNvPr id="3379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8138" y="2790825"/>
            <a:ext cx="8467725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</a:p>
        </p:txBody>
      </p:sp>
      <p:sp>
        <p:nvSpPr>
          <p:cNvPr id="34819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Literal (constant): </a:t>
            </a:r>
            <a:r>
              <a:rPr lang="en-US" dirty="0" smtClean="0"/>
              <a:t>An actual value</a:t>
            </a:r>
          </a:p>
          <a:p>
            <a:pPr lvl="1"/>
            <a:r>
              <a:rPr lang="en-US" dirty="0" smtClean="0"/>
              <a:t>Examples:</a:t>
            </a:r>
          </a:p>
          <a:p>
            <a:pPr>
              <a:buFontTx/>
              <a:buNone/>
            </a:pPr>
            <a:r>
              <a:rPr lang="en-US" dirty="0" smtClean="0"/>
              <a:t>		</a:t>
            </a:r>
            <a:r>
              <a:rPr lang="en-US" sz="2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3.6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		//numeric literal</a:t>
            </a:r>
          </a:p>
          <a:p>
            <a:pPr>
              <a:buFontTx/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“Hello”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	//string literal</a:t>
            </a:r>
          </a:p>
          <a:p>
            <a:r>
              <a:rPr lang="en-US" b="1" dirty="0" smtClean="0"/>
              <a:t>Integer:  </a:t>
            </a:r>
            <a:r>
              <a:rPr lang="en-US" dirty="0" smtClean="0"/>
              <a:t>A whole number</a:t>
            </a:r>
          </a:p>
          <a:p>
            <a:r>
              <a:rPr lang="en-US" dirty="0" smtClean="0"/>
              <a:t>C++ has nine built-in integer data types</a:t>
            </a:r>
          </a:p>
          <a:p>
            <a:pPr lvl="1"/>
            <a:r>
              <a:rPr lang="en-US" dirty="0" smtClean="0"/>
              <a:t>Each provides differing amounts of storage (compiler dependent) </a:t>
            </a:r>
          </a:p>
          <a:p>
            <a:endParaRPr lang="en-US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Introduction to C++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Modular program: </a:t>
            </a:r>
            <a:r>
              <a:rPr lang="en-US" smtClean="0"/>
              <a:t>A program consisting of interrelated segments arranged in a logical and understandable form</a:t>
            </a:r>
          </a:p>
          <a:p>
            <a:pPr lvl="1"/>
            <a:r>
              <a:rPr lang="en-US" smtClean="0"/>
              <a:t>Easier to develop, correct, and modify than other kinds of programs</a:t>
            </a:r>
          </a:p>
          <a:p>
            <a:r>
              <a:rPr lang="en-US" b="1" smtClean="0"/>
              <a:t>Module:</a:t>
            </a:r>
            <a:r>
              <a:rPr lang="en-US" smtClean="0"/>
              <a:t> A small segment which is designed to perform a specific task</a:t>
            </a:r>
          </a:p>
          <a:p>
            <a:pPr lvl="1"/>
            <a:r>
              <a:rPr lang="en-US" smtClean="0"/>
              <a:t>A group of modules is used to construct a modular program</a:t>
            </a:r>
          </a:p>
          <a:p>
            <a:endParaRPr lang="en-US" smtClean="0"/>
          </a:p>
          <a:p>
            <a:endParaRPr lang="en-US" smtClean="0"/>
          </a:p>
          <a:p>
            <a:pPr lvl="2"/>
            <a:endParaRPr 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mtClean="0"/>
              <a:t>Integer Data Types</a:t>
            </a:r>
          </a:p>
        </p:txBody>
      </p:sp>
      <p:sp>
        <p:nvSpPr>
          <p:cNvPr id="35845" name="Text Box 3"/>
          <p:cNvSpPr txBox="1">
            <a:spLocks noChangeArrowheads="1"/>
          </p:cNvSpPr>
          <p:nvPr/>
        </p:nvSpPr>
        <p:spPr bwMode="auto">
          <a:xfrm>
            <a:off x="2590800" y="5410200"/>
            <a:ext cx="3875077" cy="371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Clr>
                <a:srgbClr val="222222"/>
              </a:buClr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 dirty="0">
                <a:latin typeface="Arial" charset="0"/>
                <a:ea typeface="DejaVu Sans" pitchFamily="34" charset="0"/>
                <a:cs typeface="DejaVu Sans" pitchFamily="34" charset="0"/>
              </a:rPr>
              <a:t>Figure 2.6</a:t>
            </a:r>
            <a:r>
              <a:rPr lang="en-US" sz="1800" dirty="0">
                <a:latin typeface="Arial" charset="0"/>
                <a:ea typeface="DejaVu Sans" pitchFamily="34" charset="0"/>
                <a:cs typeface="DejaVu Sans" pitchFamily="34" charset="0"/>
              </a:rPr>
              <a:t>  C++ integer data types</a:t>
            </a:r>
          </a:p>
        </p:txBody>
      </p:sp>
      <p:pic>
        <p:nvPicPr>
          <p:cNvPr id="3584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1646237"/>
            <a:ext cx="5561051" cy="35353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/>
              <a:t>Integer Data Types</a:t>
            </a:r>
          </a:p>
        </p:txBody>
      </p:sp>
      <p:sp>
        <p:nvSpPr>
          <p:cNvPr id="36867" name="Rectangle 2"/>
          <p:cNvSpPr>
            <a:spLocks noGrp="1" noChangeArrowheads="1"/>
          </p:cNvSpPr>
          <p:nvPr>
            <p:ph idx="1"/>
          </p:nvPr>
        </p:nvSpPr>
        <p:spPr>
          <a:xfrm>
            <a:off x="533400" y="1766888"/>
            <a:ext cx="8077200" cy="427355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7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b="1" dirty="0" err="1" smtClean="0">
                <a:latin typeface="Courier New" pitchFamily="49" charset="0"/>
              </a:rPr>
              <a:t>int</a:t>
            </a:r>
            <a:r>
              <a:rPr lang="en-US" dirty="0" smtClean="0"/>
              <a:t> data type: Whole numbers, optionally with plus (</a:t>
            </a:r>
            <a:r>
              <a:rPr lang="en-US" b="1" dirty="0" smtClean="0">
                <a:latin typeface="Courier New" pitchFamily="49" charset="0"/>
              </a:rPr>
              <a:t>+)</a:t>
            </a:r>
            <a:r>
              <a:rPr lang="en-US" dirty="0" smtClean="0"/>
              <a:t> or minus (</a:t>
            </a:r>
            <a:r>
              <a:rPr lang="en-US" b="1" dirty="0" smtClean="0">
                <a:latin typeface="Courier New" pitchFamily="49" charset="0"/>
              </a:rPr>
              <a:t>–)</a:t>
            </a:r>
            <a:r>
              <a:rPr lang="en-US" dirty="0" smtClean="0"/>
              <a:t> sign </a:t>
            </a:r>
          </a:p>
          <a:p>
            <a:pPr lvl="1"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dirty="0" smtClean="0"/>
              <a:t>Example:  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</a:rPr>
              <a:t>2</a:t>
            </a:r>
          </a:p>
          <a:p>
            <a:pPr>
              <a:lnSpc>
                <a:spcPct val="90000"/>
              </a:lnSpc>
              <a:spcBef>
                <a:spcPts val="7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b="1" dirty="0" smtClean="0">
                <a:latin typeface="Courier New" pitchFamily="49" charset="0"/>
              </a:rPr>
              <a:t>char</a:t>
            </a:r>
            <a:r>
              <a:rPr lang="en-US" dirty="0" smtClean="0"/>
              <a:t> data type: Individual character; any letter, digit, or special character enclosed in single quotes</a:t>
            </a:r>
          </a:p>
          <a:p>
            <a:pPr lvl="1"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dirty="0" smtClean="0"/>
              <a:t>Example: 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</a:rPr>
              <a:t>‘A’</a:t>
            </a:r>
          </a:p>
          <a:p>
            <a:pPr>
              <a:lnSpc>
                <a:spcPct val="90000"/>
              </a:lnSpc>
              <a:spcBef>
                <a:spcPts val="7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dirty="0" smtClean="0"/>
              <a:t>Character values are usually stored in </a:t>
            </a:r>
            <a:r>
              <a:rPr lang="en-US" b="1" dirty="0" smtClean="0"/>
              <a:t>ASCII code</a:t>
            </a:r>
          </a:p>
          <a:p>
            <a:pPr lvl="1">
              <a:lnSpc>
                <a:spcPct val="90000"/>
              </a:lnSpc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b="1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/>
              <a:t>Integer Data Types</a:t>
            </a:r>
          </a:p>
        </p:txBody>
      </p:sp>
      <p:sp>
        <p:nvSpPr>
          <p:cNvPr id="37893" name="Text Box 2"/>
          <p:cNvSpPr txBox="1">
            <a:spLocks noChangeArrowheads="1"/>
          </p:cNvSpPr>
          <p:nvPr/>
        </p:nvSpPr>
        <p:spPr bwMode="auto">
          <a:xfrm>
            <a:off x="2101850" y="5562600"/>
            <a:ext cx="5016351" cy="371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Clr>
                <a:srgbClr val="222222"/>
              </a:buClr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 dirty="0">
                <a:latin typeface="Arial" charset="0"/>
                <a:ea typeface="DejaVu Sans" pitchFamily="34" charset="0"/>
                <a:cs typeface="DejaVu Sans" pitchFamily="34" charset="0"/>
              </a:rPr>
              <a:t>Table 2.3 </a:t>
            </a:r>
            <a:r>
              <a:rPr lang="en-US" sz="1800" dirty="0">
                <a:latin typeface="Arial" charset="0"/>
                <a:ea typeface="DejaVu Sans" pitchFamily="34" charset="0"/>
                <a:cs typeface="DejaVu Sans" pitchFamily="34" charset="0"/>
              </a:rPr>
              <a:t>The ASCII Uppercase Letter Codes</a:t>
            </a:r>
          </a:p>
        </p:txBody>
      </p:sp>
      <p:grpSp>
        <p:nvGrpSpPr>
          <p:cNvPr id="7" name="群組 6"/>
          <p:cNvGrpSpPr/>
          <p:nvPr/>
        </p:nvGrpSpPr>
        <p:grpSpPr>
          <a:xfrm>
            <a:off x="685800" y="1600200"/>
            <a:ext cx="7772400" cy="3657600"/>
            <a:chOff x="685800" y="1600200"/>
            <a:chExt cx="7772400" cy="3657600"/>
          </a:xfrm>
        </p:grpSpPr>
        <p:pic>
          <p:nvPicPr>
            <p:cNvPr id="37894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85800" y="1600200"/>
              <a:ext cx="7772400" cy="365760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pic>
          <p:nvPicPr>
            <p:cNvPr id="5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 l="75354" t="9475" r="11245" b="85090"/>
            <a:stretch>
              <a:fillRect/>
            </a:stretch>
          </p:blipFill>
          <p:spPr bwMode="auto">
            <a:xfrm>
              <a:off x="6539285" y="2203173"/>
              <a:ext cx="1041621" cy="19878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pic>
          <p:nvPicPr>
            <p:cNvPr id="6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 l="75558" t="16431" r="12063" b="78134"/>
            <a:stretch>
              <a:fillRect/>
            </a:stretch>
          </p:blipFill>
          <p:spPr bwMode="auto">
            <a:xfrm>
              <a:off x="6557838" y="1942769"/>
              <a:ext cx="962108" cy="19878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 Data Types</a:t>
            </a:r>
          </a:p>
        </p:txBody>
      </p:sp>
      <p:sp>
        <p:nvSpPr>
          <p:cNvPr id="38915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solidFill>
                  <a:srgbClr val="222222"/>
                </a:solidFill>
                <a:ea typeface="DejaVu Sans" pitchFamily="34" charset="0"/>
                <a:cs typeface="DejaVu Sans" pitchFamily="34" charset="0"/>
              </a:rPr>
              <a:t>When storing the ASCII codes shown in Table 2.3 to represent text, each letter takes one byte of memory and is represented by the associated number from the chart</a:t>
            </a:r>
          </a:p>
          <a:p>
            <a:endParaRPr lang="en-US" smtClean="0"/>
          </a:p>
        </p:txBody>
      </p:sp>
      <p:sp>
        <p:nvSpPr>
          <p:cNvPr id="38918" name="Text Box 3"/>
          <p:cNvSpPr txBox="1">
            <a:spLocks noChangeArrowheads="1"/>
          </p:cNvSpPr>
          <p:nvPr/>
        </p:nvSpPr>
        <p:spPr bwMode="auto">
          <a:xfrm>
            <a:off x="1524000" y="5486400"/>
            <a:ext cx="6401409" cy="371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Clr>
                <a:srgbClr val="222222"/>
              </a:buClr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 dirty="0">
                <a:latin typeface="Arial" charset="0"/>
                <a:ea typeface="DejaVu Sans" pitchFamily="34" charset="0"/>
                <a:cs typeface="DejaVu Sans" pitchFamily="34" charset="0"/>
              </a:rPr>
              <a:t>Figure 2.7  </a:t>
            </a:r>
            <a:r>
              <a:rPr lang="en-US" sz="1800" dirty="0">
                <a:latin typeface="Arial" charset="0"/>
                <a:ea typeface="DejaVu Sans" pitchFamily="34" charset="0"/>
                <a:cs typeface="DejaVu Sans" pitchFamily="34" charset="0"/>
              </a:rPr>
              <a:t>The letters BARTER stored inside a computer</a:t>
            </a:r>
          </a:p>
        </p:txBody>
      </p:sp>
      <p:sp>
        <p:nvSpPr>
          <p:cNvPr id="38919" name="Text Box 4"/>
          <p:cNvSpPr txBox="1">
            <a:spLocks noChangeArrowheads="1"/>
          </p:cNvSpPr>
          <p:nvPr/>
        </p:nvSpPr>
        <p:spPr bwMode="auto">
          <a:xfrm>
            <a:off x="457200" y="1766888"/>
            <a:ext cx="8077200" cy="15192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34963" indent="-334963">
              <a:lnSpc>
                <a:spcPct val="90000"/>
              </a:lnSpc>
              <a:spcBef>
                <a:spcPts val="700"/>
              </a:spcBef>
              <a:buClr>
                <a:srgbClr val="222222"/>
              </a:buClr>
              <a:buFont typeface="Courier New" pitchFamily="49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sz="2600">
              <a:solidFill>
                <a:srgbClr val="222222"/>
              </a:solidFill>
              <a:latin typeface="Arial" charset="0"/>
              <a:ea typeface="DejaVu Sans" pitchFamily="34" charset="0"/>
              <a:cs typeface="DejaVu Sans" pitchFamily="34" charset="0"/>
            </a:endParaRPr>
          </a:p>
        </p:txBody>
      </p:sp>
      <p:pic>
        <p:nvPicPr>
          <p:cNvPr id="3892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3886200"/>
            <a:ext cx="7905750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 Data Types</a:t>
            </a:r>
          </a:p>
        </p:txBody>
      </p:sp>
      <p:pic>
        <p:nvPicPr>
          <p:cNvPr id="8" name="Picture 6" descr="asciifull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92188" y="1262063"/>
            <a:ext cx="7416800" cy="5062537"/>
          </a:xfrm>
          <a:prstGeom prst="rect">
            <a:avLst/>
          </a:prstGeom>
          <a:noFill/>
        </p:spPr>
      </p:pic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922338" y="1004888"/>
            <a:ext cx="79930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en-US" altLang="zh-TW" b="0">
                <a:solidFill>
                  <a:srgbClr val="004200"/>
                </a:solidFill>
                <a:ea typeface="MS PGothic" pitchFamily="34" charset="-128"/>
              </a:rPr>
              <a:t>ASCII</a:t>
            </a:r>
            <a:r>
              <a:rPr kumimoji="1" lang="en-US" altLang="zh-TW" b="0">
                <a:solidFill>
                  <a:srgbClr val="004200"/>
                </a:solidFill>
                <a:ea typeface="新細明體" charset="-120"/>
              </a:rPr>
              <a:t> (</a:t>
            </a:r>
            <a:r>
              <a:rPr kumimoji="1" lang="en-US" altLang="zh-TW" b="0">
                <a:solidFill>
                  <a:srgbClr val="000066"/>
                </a:solidFill>
                <a:ea typeface="MS PGothic" pitchFamily="34" charset="-128"/>
              </a:rPr>
              <a:t>American Standard Code for Information Interchange</a:t>
            </a:r>
            <a:r>
              <a:rPr kumimoji="1" lang="en-US" altLang="zh-TW" b="0">
                <a:solidFill>
                  <a:srgbClr val="004200"/>
                </a:solidFill>
                <a:ea typeface="新細明體" charset="-120"/>
              </a:rPr>
              <a:t>)</a:t>
            </a:r>
            <a:endParaRPr kumimoji="1" lang="zh-TW" altLang="en-US" b="0">
              <a:solidFill>
                <a:srgbClr val="004200"/>
              </a:solidFill>
              <a:ea typeface="新細明體" charset="-12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 Data Types</a:t>
            </a:r>
          </a:p>
        </p:txBody>
      </p:sp>
      <p:sp>
        <p:nvSpPr>
          <p:cNvPr id="39939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Escape character: </a:t>
            </a:r>
            <a:r>
              <a:rPr lang="en-US" smtClean="0"/>
              <a:t>The backslash, </a:t>
            </a:r>
            <a:r>
              <a:rPr lang="en-US" b="1" smtClean="0">
                <a:latin typeface="Courier New" pitchFamily="49" charset="0"/>
                <a:cs typeface="Courier New" pitchFamily="49" charset="0"/>
              </a:rPr>
              <a:t>\</a:t>
            </a:r>
          </a:p>
          <a:p>
            <a:pPr lvl="1"/>
            <a:r>
              <a:rPr lang="en-US" smtClean="0"/>
              <a:t>Indicates an escape sequence</a:t>
            </a:r>
          </a:p>
          <a:p>
            <a:r>
              <a:rPr lang="en-US" b="1" smtClean="0"/>
              <a:t>Escape sequence: </a:t>
            </a:r>
            <a:r>
              <a:rPr lang="en-US" smtClean="0"/>
              <a:t>Tells compiler to treat the following characters as special instruction codes</a:t>
            </a:r>
          </a:p>
          <a:p>
            <a:endParaRPr lang="en-US" smtClean="0"/>
          </a:p>
        </p:txBody>
      </p:sp>
      <p:pic>
        <p:nvPicPr>
          <p:cNvPr id="62465" name="Picture 1" descr="D:\MY_DOCUMENTS\POWERPNT\教學\C2-電子計算機程式語言\Cartoons\Chapter 02-0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3733800"/>
            <a:ext cx="3552825" cy="2294015"/>
          </a:xfrm>
          <a:prstGeom prst="rect">
            <a:avLst/>
          </a:prstGeom>
          <a:noFill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idx="1"/>
          </p:nvPr>
        </p:nvSpPr>
        <p:spPr>
          <a:xfrm>
            <a:off x="609600" y="5791200"/>
            <a:ext cx="7620000" cy="457200"/>
          </a:xfrm>
        </p:spPr>
        <p:txBody>
          <a:bodyPr/>
          <a:lstStyle/>
          <a:p>
            <a:pPr algn="ctr">
              <a:lnSpc>
                <a:spcPct val="90000"/>
              </a:lnSpc>
              <a:spcBef>
                <a:spcPts val="500"/>
              </a:spcBef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1800" b="1" smtClean="0"/>
              <a:t>Table 2.4</a:t>
            </a:r>
            <a:r>
              <a:rPr lang="en-US" sz="1800" smtClean="0"/>
              <a:t> Escape sequences</a:t>
            </a:r>
          </a:p>
        </p:txBody>
      </p:sp>
      <p:pic>
        <p:nvPicPr>
          <p:cNvPr id="4096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854075"/>
            <a:ext cx="5375275" cy="493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66" name="Rectangle 1"/>
          <p:cNvSpPr>
            <a:spLocks noGrp="1" noChangeArrowheads="1"/>
          </p:cNvSpPr>
          <p:nvPr>
            <p:ph type="title"/>
          </p:nvPr>
        </p:nvSpPr>
        <p:spPr>
          <a:xfrm>
            <a:off x="533400" y="76200"/>
            <a:ext cx="8077200" cy="914400"/>
          </a:xfrm>
        </p:spPr>
        <p:txBody>
          <a:bodyPr/>
          <a:lstStyle/>
          <a:p>
            <a:r>
              <a:rPr lang="en-US" dirty="0" smtClean="0"/>
              <a:t>Integer Data Types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idx="1"/>
          </p:nvPr>
        </p:nvSpPr>
        <p:spPr>
          <a:xfrm>
            <a:off x="914400" y="5715000"/>
            <a:ext cx="7315200" cy="457200"/>
          </a:xfrm>
        </p:spPr>
        <p:txBody>
          <a:bodyPr/>
          <a:lstStyle/>
          <a:p>
            <a:pPr algn="ctr">
              <a:lnSpc>
                <a:spcPct val="90000"/>
              </a:lnSpc>
              <a:spcBef>
                <a:spcPts val="500"/>
              </a:spcBef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1800" b="1" dirty="0" smtClean="0"/>
              <a:t>Table 2.4</a:t>
            </a:r>
            <a:r>
              <a:rPr lang="en-US" sz="1800" dirty="0" smtClean="0"/>
              <a:t> Escape sequences</a:t>
            </a:r>
          </a:p>
        </p:txBody>
      </p:sp>
      <p:pic>
        <p:nvPicPr>
          <p:cNvPr id="4198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1431925"/>
            <a:ext cx="6550025" cy="420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990" name="Rectangle 1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077200" cy="1143000"/>
          </a:xfrm>
        </p:spPr>
        <p:txBody>
          <a:bodyPr/>
          <a:lstStyle/>
          <a:p>
            <a:r>
              <a:rPr lang="en-US" dirty="0" smtClean="0"/>
              <a:t>Integer Data Types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 Data Types</a:t>
            </a:r>
          </a:p>
        </p:txBody>
      </p:sp>
      <p:sp>
        <p:nvSpPr>
          <p:cNvPr id="43011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mtClean="0"/>
              <a:t> data type: Represents Boolean (logical) data</a:t>
            </a:r>
          </a:p>
          <a:p>
            <a:pPr lvl="1"/>
            <a:r>
              <a:rPr lang="en-US" smtClean="0"/>
              <a:t>Restricted to two values: true or false</a:t>
            </a:r>
          </a:p>
          <a:p>
            <a:pPr lvl="1"/>
            <a:r>
              <a:rPr lang="en-US" smtClean="0"/>
              <a:t>Useful to indicate a condition and take a prescribed course of action</a:t>
            </a:r>
          </a:p>
          <a:p>
            <a:endParaRPr 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Determining Storage Size</a:t>
            </a:r>
          </a:p>
        </p:txBody>
      </p:sp>
      <p:sp>
        <p:nvSpPr>
          <p:cNvPr id="44035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 unique feature of C++ is that you can see where and how values are stored</a:t>
            </a:r>
          </a:p>
          <a:p>
            <a:r>
              <a:rPr lang="en-US" b="1" smtClean="0">
                <a:latin typeface="Courier New" pitchFamily="49" charset="0"/>
                <a:cs typeface="Courier New" pitchFamily="49" charset="0"/>
              </a:rPr>
              <a:t>sizeof()</a:t>
            </a:r>
            <a:r>
              <a:rPr lang="en-US" smtClean="0"/>
              <a:t> operator provides the number of bytes used to store values of the data type names in the parenthesis </a:t>
            </a:r>
          </a:p>
          <a:p>
            <a:r>
              <a:rPr lang="en-US" smtClean="0"/>
              <a:t>Values returned by </a:t>
            </a:r>
            <a:r>
              <a:rPr lang="en-US" b="1" smtClean="0">
                <a:latin typeface="Courier New" pitchFamily="49" charset="0"/>
                <a:cs typeface="Courier New" pitchFamily="49" charset="0"/>
              </a:rPr>
              <a:t>sizeof()</a:t>
            </a:r>
            <a:r>
              <a:rPr lang="en-US" smtClean="0"/>
              <a:t> are compiler dependent</a:t>
            </a:r>
          </a:p>
          <a:p>
            <a:endParaRPr 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/>
              <a:t>Introduction to C++</a:t>
            </a:r>
          </a:p>
        </p:txBody>
      </p:sp>
      <p:sp>
        <p:nvSpPr>
          <p:cNvPr id="9221" name="Text Box 3"/>
          <p:cNvSpPr txBox="1">
            <a:spLocks noChangeArrowheads="1"/>
          </p:cNvSpPr>
          <p:nvPr/>
        </p:nvSpPr>
        <p:spPr bwMode="auto">
          <a:xfrm>
            <a:off x="1371600" y="5334000"/>
            <a:ext cx="6858000" cy="371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ts val="1500"/>
              </a:spcBef>
              <a:buClr>
                <a:srgbClr val="222222"/>
              </a:buClr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 dirty="0">
                <a:latin typeface="Arial" charset="0"/>
                <a:ea typeface="DejaVu Sans" pitchFamily="34" charset="0"/>
                <a:cs typeface="DejaVu Sans" pitchFamily="34" charset="0"/>
              </a:rPr>
              <a:t>Figure 2.1  </a:t>
            </a:r>
            <a:r>
              <a:rPr lang="en-US" sz="1800" dirty="0">
                <a:latin typeface="Arial" charset="0"/>
                <a:ea typeface="DejaVu Sans" pitchFamily="34" charset="0"/>
                <a:cs typeface="DejaVu Sans" pitchFamily="34" charset="0"/>
              </a:rPr>
              <a:t>A well-designed program is built using modules.</a:t>
            </a:r>
          </a:p>
        </p:txBody>
      </p:sp>
      <p:grpSp>
        <p:nvGrpSpPr>
          <p:cNvPr id="7" name="Group 17"/>
          <p:cNvGrpSpPr>
            <a:grpSpLocks/>
          </p:cNvGrpSpPr>
          <p:nvPr/>
        </p:nvGrpSpPr>
        <p:grpSpPr bwMode="auto">
          <a:xfrm>
            <a:off x="609600" y="1676400"/>
            <a:ext cx="7772400" cy="3195638"/>
            <a:chOff x="384" y="1056"/>
            <a:chExt cx="4896" cy="2013"/>
          </a:xfrm>
        </p:grpSpPr>
        <p:sp>
          <p:nvSpPr>
            <p:cNvPr id="9" name="AutoShape 9"/>
            <p:cNvSpPr>
              <a:spLocks noChangeArrowheads="1"/>
            </p:cNvSpPr>
            <p:nvPr/>
          </p:nvSpPr>
          <p:spPr bwMode="auto">
            <a:xfrm>
              <a:off x="3792" y="2304"/>
              <a:ext cx="1488" cy="765"/>
            </a:xfrm>
            <a:prstGeom prst="cube">
              <a:avLst>
                <a:gd name="adj" fmla="val 19347"/>
              </a:avLst>
            </a:prstGeom>
            <a:solidFill>
              <a:srgbClr val="00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>
                  <a:ea typeface="新細明體" charset="-120"/>
                </a:rPr>
                <a:t>Module 6</a:t>
              </a:r>
            </a:p>
          </p:txBody>
        </p:sp>
        <p:sp>
          <p:nvSpPr>
            <p:cNvPr id="10" name="AutoShape 11"/>
            <p:cNvSpPr>
              <a:spLocks noChangeArrowheads="1"/>
            </p:cNvSpPr>
            <p:nvPr/>
          </p:nvSpPr>
          <p:spPr bwMode="auto">
            <a:xfrm>
              <a:off x="2112" y="2304"/>
              <a:ext cx="1488" cy="765"/>
            </a:xfrm>
            <a:prstGeom prst="cube">
              <a:avLst>
                <a:gd name="adj" fmla="val 19347"/>
              </a:avLst>
            </a:prstGeom>
            <a:solidFill>
              <a:srgbClr val="00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>
                  <a:ea typeface="新細明體" charset="-120"/>
                </a:rPr>
                <a:t>Module 5</a:t>
              </a:r>
            </a:p>
          </p:txBody>
        </p:sp>
        <p:sp>
          <p:nvSpPr>
            <p:cNvPr id="11" name="AutoShape 12"/>
            <p:cNvSpPr>
              <a:spLocks noChangeArrowheads="1"/>
            </p:cNvSpPr>
            <p:nvPr/>
          </p:nvSpPr>
          <p:spPr bwMode="auto">
            <a:xfrm>
              <a:off x="384" y="2304"/>
              <a:ext cx="1488" cy="765"/>
            </a:xfrm>
            <a:prstGeom prst="cube">
              <a:avLst>
                <a:gd name="adj" fmla="val 19347"/>
              </a:avLst>
            </a:prstGeom>
            <a:solidFill>
              <a:srgbClr val="00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>
                  <a:ea typeface="新細明體" charset="-120"/>
                </a:rPr>
                <a:t>Module 4</a:t>
              </a:r>
            </a:p>
          </p:txBody>
        </p:sp>
        <p:sp>
          <p:nvSpPr>
            <p:cNvPr id="12" name="AutoShape 13"/>
            <p:cNvSpPr>
              <a:spLocks noChangeArrowheads="1"/>
            </p:cNvSpPr>
            <p:nvPr/>
          </p:nvSpPr>
          <p:spPr bwMode="auto">
            <a:xfrm>
              <a:off x="1200" y="1680"/>
              <a:ext cx="1488" cy="765"/>
            </a:xfrm>
            <a:prstGeom prst="cube">
              <a:avLst>
                <a:gd name="adj" fmla="val 19347"/>
              </a:avLst>
            </a:prstGeom>
            <a:solidFill>
              <a:srgbClr val="00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>
                  <a:ea typeface="新細明體" charset="-120"/>
                </a:rPr>
                <a:t>Module 2</a:t>
              </a:r>
            </a:p>
          </p:txBody>
        </p:sp>
        <p:sp>
          <p:nvSpPr>
            <p:cNvPr id="13" name="AutoShape 14"/>
            <p:cNvSpPr>
              <a:spLocks noChangeArrowheads="1"/>
            </p:cNvSpPr>
            <p:nvPr/>
          </p:nvSpPr>
          <p:spPr bwMode="auto">
            <a:xfrm>
              <a:off x="3072" y="1680"/>
              <a:ext cx="1488" cy="765"/>
            </a:xfrm>
            <a:prstGeom prst="cube">
              <a:avLst>
                <a:gd name="adj" fmla="val 19347"/>
              </a:avLst>
            </a:prstGeom>
            <a:solidFill>
              <a:srgbClr val="00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>
                  <a:ea typeface="新細明體" charset="-120"/>
                </a:rPr>
                <a:t>Module 3</a:t>
              </a:r>
            </a:p>
          </p:txBody>
        </p:sp>
        <p:sp>
          <p:nvSpPr>
            <p:cNvPr id="14" name="AutoShape 15"/>
            <p:cNvSpPr>
              <a:spLocks noChangeArrowheads="1"/>
            </p:cNvSpPr>
            <p:nvPr/>
          </p:nvSpPr>
          <p:spPr bwMode="auto">
            <a:xfrm>
              <a:off x="2160" y="1056"/>
              <a:ext cx="1488" cy="765"/>
            </a:xfrm>
            <a:prstGeom prst="cube">
              <a:avLst>
                <a:gd name="adj" fmla="val 19347"/>
              </a:avLst>
            </a:prstGeom>
            <a:solidFill>
              <a:srgbClr val="00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>
                  <a:ea typeface="新細明體" charset="-120"/>
                </a:rPr>
                <a:t>Module 1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077200" cy="1190625"/>
          </a:xfr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/>
              <a:t>Determining Storage Size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219200" y="838200"/>
            <a:ext cx="6629400" cy="366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 typeface="Wingdings" pitchFamily="2" charset="2"/>
              <a:buChar char="n"/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dirty="0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 Program </a:t>
            </a:r>
            <a:r>
              <a:rPr lang="en-US" altLang="zh-TW" dirty="0" smtClean="0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2.5</a:t>
            </a:r>
            <a:endParaRPr lang="en-US" altLang="zh-TW" dirty="0">
              <a:solidFill>
                <a:srgbClr val="0000FF"/>
              </a:solidFill>
              <a:latin typeface="Courier New" pitchFamily="49" charset="0"/>
              <a:ea typeface="新細明體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#include &lt;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iostream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&gt;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using namespace std;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int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 main()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{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  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cout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 &lt;&lt; "\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nData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 Type  Bytes"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       &lt;&lt; "\n---------  -----"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       &lt;&lt; "\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nint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          " &lt;&lt; 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sizeof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(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int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)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       &lt;&lt; "\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nchar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         " &lt;&lt; 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sizeof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(char)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       &lt;&lt; "\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nbool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         " &lt;&lt; 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sizeof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(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bool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) 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       &lt;&lt; '\n';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 return 0;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219200" y="4495800"/>
            <a:ext cx="594360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 typeface="Wingdings" pitchFamily="2" charset="2"/>
              <a:buChar char="n"/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dirty="0">
                <a:solidFill>
                  <a:srgbClr val="006600"/>
                </a:solidFill>
                <a:latin typeface="Courier New" pitchFamily="49" charset="0"/>
                <a:ea typeface="新細明體" charset="-120"/>
              </a:rPr>
              <a:t> The Output from Program </a:t>
            </a:r>
            <a:r>
              <a:rPr lang="en-US" altLang="zh-TW" dirty="0" smtClean="0">
                <a:solidFill>
                  <a:srgbClr val="006600"/>
                </a:solidFill>
                <a:latin typeface="Courier New" pitchFamily="49" charset="0"/>
                <a:ea typeface="新細明體" charset="-120"/>
              </a:rPr>
              <a:t>2.5</a:t>
            </a:r>
            <a:endParaRPr lang="en-US" altLang="zh-TW" dirty="0">
              <a:solidFill>
                <a:srgbClr val="006600"/>
              </a:solidFill>
              <a:latin typeface="Courier New" pitchFamily="49" charset="0"/>
              <a:ea typeface="新細明體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6600"/>
                </a:solidFill>
                <a:latin typeface="Courier New" pitchFamily="49" charset="0"/>
                <a:ea typeface="新細明體" charset="-120"/>
              </a:rPr>
              <a:t>Data Type  Bytes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6600"/>
                </a:solidFill>
                <a:latin typeface="Courier New" pitchFamily="49" charset="0"/>
                <a:ea typeface="新細明體" charset="-120"/>
              </a:rPr>
              <a:t>---------  -----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 err="1">
                <a:solidFill>
                  <a:srgbClr val="006600"/>
                </a:solidFill>
                <a:latin typeface="Courier New" pitchFamily="49" charset="0"/>
                <a:ea typeface="新細明體" charset="-120"/>
              </a:rPr>
              <a:t>int</a:t>
            </a:r>
            <a:r>
              <a:rPr lang="en-US" altLang="zh-TW" b="0" dirty="0">
                <a:solidFill>
                  <a:srgbClr val="006600"/>
                </a:solidFill>
                <a:latin typeface="Courier New" pitchFamily="49" charset="0"/>
                <a:ea typeface="新細明體" charset="-120"/>
              </a:rPr>
              <a:t>          4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6600"/>
                </a:solidFill>
                <a:latin typeface="Courier New" pitchFamily="49" charset="0"/>
                <a:ea typeface="新細明體" charset="-120"/>
              </a:rPr>
              <a:t>char         1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 err="1">
                <a:solidFill>
                  <a:srgbClr val="006600"/>
                </a:solidFill>
                <a:latin typeface="Courier New" pitchFamily="49" charset="0"/>
                <a:ea typeface="新細明體" charset="-120"/>
              </a:rPr>
              <a:t>bool</a:t>
            </a:r>
            <a:r>
              <a:rPr lang="en-US" altLang="zh-TW" b="0" dirty="0">
                <a:solidFill>
                  <a:srgbClr val="006600"/>
                </a:solidFill>
                <a:latin typeface="Courier New" pitchFamily="49" charset="0"/>
                <a:ea typeface="新細明體" charset="-120"/>
              </a:rPr>
              <a:t>         1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Signed and Unsigned Data Types</a:t>
            </a:r>
          </a:p>
        </p:txBody>
      </p:sp>
      <p:sp>
        <p:nvSpPr>
          <p:cNvPr id="46083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Signed data type: </a:t>
            </a:r>
            <a:r>
              <a:rPr lang="en-US" smtClean="0"/>
              <a:t>One that permits negative, positive, and zero values</a:t>
            </a:r>
          </a:p>
          <a:p>
            <a:r>
              <a:rPr lang="en-US" b="1" smtClean="0"/>
              <a:t>Unsigned data type:</a:t>
            </a:r>
            <a:r>
              <a:rPr lang="en-US" smtClean="0"/>
              <a:t> Permits only positive and zero values</a:t>
            </a:r>
          </a:p>
          <a:p>
            <a:r>
              <a:rPr lang="en-US" smtClean="0"/>
              <a:t>An unsigned data type provides essentially double the range of its signed counterpart </a:t>
            </a:r>
          </a:p>
          <a:p>
            <a:endParaRPr 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"/>
          <p:cNvSpPr>
            <a:spLocks noGrp="1" noChangeArrowheads="1"/>
          </p:cNvSpPr>
          <p:nvPr>
            <p:ph type="title"/>
          </p:nvPr>
        </p:nvSpPr>
        <p:spPr>
          <a:xfrm>
            <a:off x="533400" y="357188"/>
            <a:ext cx="8077200" cy="1190625"/>
          </a:xfr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/>
              <a:t>Signed and Unsigned Data Types</a:t>
            </a:r>
          </a:p>
        </p:txBody>
      </p:sp>
      <p:sp>
        <p:nvSpPr>
          <p:cNvPr id="47109" name="Text Box 2"/>
          <p:cNvSpPr txBox="1">
            <a:spLocks noChangeArrowheads="1"/>
          </p:cNvSpPr>
          <p:nvPr/>
        </p:nvSpPr>
        <p:spPr bwMode="auto">
          <a:xfrm>
            <a:off x="609600" y="5486400"/>
            <a:ext cx="76200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34963" indent="-334963" algn="ctr">
              <a:lnSpc>
                <a:spcPct val="90000"/>
              </a:lnSpc>
              <a:spcBef>
                <a:spcPts val="500"/>
              </a:spcBef>
              <a:buClr>
                <a:srgbClr val="222222"/>
              </a:buClr>
              <a:buFont typeface="Arial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1800" b="1" dirty="0">
                <a:latin typeface="Arial" charset="0"/>
                <a:ea typeface="DejaVu Sans" pitchFamily="34" charset="0"/>
                <a:cs typeface="DejaVu Sans" pitchFamily="34" charset="0"/>
              </a:rPr>
              <a:t>Table 2.5</a:t>
            </a:r>
            <a:r>
              <a:rPr lang="en-US" sz="1800" dirty="0">
                <a:latin typeface="Arial" charset="0"/>
                <a:ea typeface="DejaVu Sans" pitchFamily="34" charset="0"/>
                <a:cs typeface="DejaVu Sans" pitchFamily="34" charset="0"/>
              </a:rPr>
              <a:t> Integer Data Type Storage</a:t>
            </a:r>
          </a:p>
        </p:txBody>
      </p:sp>
      <p:pic>
        <p:nvPicPr>
          <p:cNvPr id="4711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828800"/>
            <a:ext cx="8686800" cy="3429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Floating-Point Types</a:t>
            </a:r>
          </a:p>
        </p:txBody>
      </p:sp>
      <p:sp>
        <p:nvSpPr>
          <p:cNvPr id="48131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Floating-point number </a:t>
            </a:r>
            <a:r>
              <a:rPr lang="en-US" dirty="0" smtClean="0"/>
              <a:t>(real number): Zero or any positive or negative number containing a decimal point</a:t>
            </a:r>
          </a:p>
          <a:p>
            <a:pPr lvl="1"/>
            <a:r>
              <a:rPr lang="en-US" dirty="0" smtClean="0"/>
              <a:t>Examples:   </a:t>
            </a:r>
            <a:r>
              <a:rPr lang="en-US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+10.625	5.	-6.2</a:t>
            </a:r>
          </a:p>
          <a:p>
            <a:r>
              <a:rPr lang="en-US" dirty="0" smtClean="0"/>
              <a:t> No special characters are allowed</a:t>
            </a:r>
          </a:p>
          <a:p>
            <a:r>
              <a:rPr lang="en-US" dirty="0" smtClean="0"/>
              <a:t>Three floating-point data types in C++: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 </a:t>
            </a:r>
            <a:r>
              <a:rPr lang="en-US" dirty="0" smtClean="0">
                <a:cs typeface="Courier New" pitchFamily="49" charset="0"/>
              </a:rPr>
              <a:t>(single precision)</a:t>
            </a:r>
            <a:r>
              <a:rPr lang="ar-SA" dirty="0" smtClean="0">
                <a:cs typeface="Courier New" pitchFamily="49" charset="0"/>
              </a:rPr>
              <a:t>‏</a:t>
            </a:r>
            <a:endParaRPr lang="en-US" dirty="0" smtClean="0">
              <a:cs typeface="Courier New" pitchFamily="49" charset="0"/>
            </a:endParaRP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dirty="0" smtClean="0">
                <a:cs typeface="Courier New" pitchFamily="49" charset="0"/>
              </a:rPr>
              <a:t>(double precision)</a:t>
            </a:r>
            <a:r>
              <a:rPr lang="ar-SA" dirty="0" smtClean="0">
                <a:cs typeface="Courier New" pitchFamily="49" charset="0"/>
              </a:rPr>
              <a:t>‏</a:t>
            </a:r>
            <a:endParaRPr lang="en-US" dirty="0" smtClean="0">
              <a:cs typeface="Courier New" pitchFamily="49" charset="0"/>
            </a:endParaRP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long double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"/>
          <p:cNvSpPr>
            <a:spLocks noGrp="1" noChangeArrowheads="1"/>
          </p:cNvSpPr>
          <p:nvPr>
            <p:ph type="title"/>
          </p:nvPr>
        </p:nvSpPr>
        <p:spPr>
          <a:xfrm>
            <a:off x="533400" y="357188"/>
            <a:ext cx="8077200" cy="1190625"/>
          </a:xfr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/>
              <a:t>Floating-Point Types</a:t>
            </a:r>
          </a:p>
        </p:txBody>
      </p:sp>
      <p:sp>
        <p:nvSpPr>
          <p:cNvPr id="49157" name="Text Box 3"/>
          <p:cNvSpPr txBox="1">
            <a:spLocks noChangeArrowheads="1"/>
          </p:cNvSpPr>
          <p:nvPr/>
        </p:nvSpPr>
        <p:spPr bwMode="auto">
          <a:xfrm>
            <a:off x="685800" y="4343400"/>
            <a:ext cx="76200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34963" indent="-334963" algn="ctr">
              <a:lnSpc>
                <a:spcPct val="90000"/>
              </a:lnSpc>
              <a:spcBef>
                <a:spcPts val="500"/>
              </a:spcBef>
              <a:buClr>
                <a:srgbClr val="222222"/>
              </a:buClr>
              <a:buFont typeface="Arial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1800" b="1" dirty="0">
                <a:latin typeface="Arial" charset="0"/>
                <a:ea typeface="DejaVu Sans" pitchFamily="34" charset="0"/>
                <a:cs typeface="DejaVu Sans" pitchFamily="34" charset="0"/>
              </a:rPr>
              <a:t>Table 2.6</a:t>
            </a:r>
            <a:r>
              <a:rPr lang="en-US" sz="1800" dirty="0">
                <a:latin typeface="Arial" charset="0"/>
                <a:ea typeface="DejaVu Sans" pitchFamily="34" charset="0"/>
                <a:cs typeface="DejaVu Sans" pitchFamily="34" charset="0"/>
              </a:rPr>
              <a:t> Floating-Point Data Types</a:t>
            </a:r>
          </a:p>
        </p:txBody>
      </p:sp>
      <p:pic>
        <p:nvPicPr>
          <p:cNvPr id="49158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1950" y="2709863"/>
            <a:ext cx="8420100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Floating-Point Types</a:t>
            </a:r>
          </a:p>
        </p:txBody>
      </p:sp>
      <p:sp>
        <p:nvSpPr>
          <p:cNvPr id="50179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 literal</a:t>
            </a:r>
            <a:r>
              <a:rPr lang="en-US" dirty="0" smtClean="0"/>
              <a:t>: Append an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 to the number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long double literal</a:t>
            </a:r>
            <a:r>
              <a:rPr lang="en-US" dirty="0" smtClean="0"/>
              <a:t>: Append an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</a:t>
            </a:r>
            <a:r>
              <a:rPr lang="en-US" dirty="0" smtClean="0"/>
              <a:t>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</a:t>
            </a:r>
            <a:r>
              <a:rPr lang="en-US" dirty="0" smtClean="0"/>
              <a:t> to the number</a:t>
            </a:r>
          </a:p>
          <a:p>
            <a:pPr lvl="1"/>
            <a:r>
              <a:rPr lang="en-US" dirty="0" smtClean="0"/>
              <a:t>Examples:</a:t>
            </a:r>
          </a:p>
          <a:p>
            <a:pPr>
              <a:buFontTx/>
              <a:buNone/>
            </a:pPr>
            <a:r>
              <a:rPr lang="en-US" dirty="0" smtClean="0"/>
              <a:t>		</a:t>
            </a:r>
            <a:r>
              <a:rPr lang="en-US" sz="2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9.234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	      // a double literal</a:t>
            </a:r>
          </a:p>
          <a:p>
            <a:pPr>
              <a:buFontTx/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9.234F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	// a float literal</a:t>
            </a:r>
          </a:p>
          <a:p>
            <a:pPr>
              <a:buFontTx/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9.234L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	// a long double literal</a:t>
            </a:r>
          </a:p>
          <a:p>
            <a:endParaRPr lang="en-US" dirty="0" smtClean="0"/>
          </a:p>
        </p:txBody>
      </p:sp>
      <p:sp>
        <p:nvSpPr>
          <p:cNvPr id="50182" name="Rectangle 2"/>
          <p:cNvSpPr>
            <a:spLocks noChangeArrowheads="1"/>
          </p:cNvSpPr>
          <p:nvPr/>
        </p:nvSpPr>
        <p:spPr bwMode="auto">
          <a:xfrm>
            <a:off x="609600" y="1752600"/>
            <a:ext cx="8077200" cy="426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marL="334963" indent="-334963">
              <a:spcBef>
                <a:spcPts val="700"/>
              </a:spcBef>
              <a:buClr>
                <a:srgbClr val="222222"/>
              </a:buClr>
              <a:buFont typeface="Courier New" pitchFamily="49" charset="0"/>
              <a:buChar char="•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</a:pPr>
            <a:endParaRPr lang="en-US" sz="2600" b="1">
              <a:solidFill>
                <a:srgbClr val="222222"/>
              </a:solidFill>
              <a:latin typeface="Courier New" pitchFamily="49" charset="0"/>
              <a:ea typeface="DejaVu Sans" pitchFamily="34" charset="0"/>
              <a:cs typeface="DejaVu Sans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Arithmetic Operations</a:t>
            </a:r>
          </a:p>
        </p:txBody>
      </p:sp>
      <p:sp>
        <p:nvSpPr>
          <p:cNvPr id="51203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C++ supports addition, subtraction, multiplication, division, and modulus division</a:t>
            </a:r>
          </a:p>
          <a:p>
            <a:r>
              <a:rPr lang="en-US" smtClean="0"/>
              <a:t>Different data types can be used in the same arithmetic expression</a:t>
            </a:r>
          </a:p>
          <a:p>
            <a:r>
              <a:rPr lang="en-US" smtClean="0"/>
              <a:t>Arithmetic operators are binary operators</a:t>
            </a:r>
          </a:p>
          <a:p>
            <a:r>
              <a:rPr lang="en-US" b="1" smtClean="0"/>
              <a:t>Binary operators: </a:t>
            </a:r>
            <a:r>
              <a:rPr lang="en-US" smtClean="0"/>
              <a:t>Require two operands</a:t>
            </a:r>
          </a:p>
          <a:p>
            <a:endParaRPr lang="en-US" smtClean="0"/>
          </a:p>
        </p:txBody>
      </p:sp>
      <p:sp>
        <p:nvSpPr>
          <p:cNvPr id="51206" name="Rectangle 2"/>
          <p:cNvSpPr>
            <a:spLocks noChangeArrowheads="1"/>
          </p:cNvSpPr>
          <p:nvPr/>
        </p:nvSpPr>
        <p:spPr bwMode="auto">
          <a:xfrm>
            <a:off x="609600" y="1752600"/>
            <a:ext cx="8077200" cy="426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34963" indent="-334963">
              <a:spcBef>
                <a:spcPts val="700"/>
              </a:spcBef>
              <a:buClr>
                <a:srgbClr val="222222"/>
              </a:buClr>
              <a:buFont typeface="Arial" charset="0"/>
              <a:buNone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</a:pPr>
            <a:endParaRPr lang="en-US" sz="2800">
              <a:solidFill>
                <a:srgbClr val="222222"/>
              </a:solidFill>
              <a:latin typeface="Arial" charset="0"/>
              <a:ea typeface="DejaVu Sans" pitchFamily="34" charset="0"/>
              <a:cs typeface="DejaVu Sans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/>
              <a:t>Arithmetic Operations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905000" y="1600200"/>
            <a:ext cx="5332413" cy="4062413"/>
            <a:chOff x="1152" y="1008"/>
            <a:chExt cx="3359" cy="2559"/>
          </a:xfrm>
          <a:solidFill>
            <a:srgbClr val="FFFF00"/>
          </a:solidFill>
        </p:grpSpPr>
        <p:sp>
          <p:nvSpPr>
            <p:cNvPr id="52231" name="Rectangle 4"/>
            <p:cNvSpPr>
              <a:spLocks noChangeArrowheads="1"/>
            </p:cNvSpPr>
            <p:nvPr/>
          </p:nvSpPr>
          <p:spPr bwMode="auto">
            <a:xfrm>
              <a:off x="2831" y="3140"/>
              <a:ext cx="1680" cy="427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>
                <a:spcBef>
                  <a:spcPts val="600"/>
                </a:spcBef>
                <a:buClr>
                  <a:srgbClr val="222222"/>
                </a:buClr>
                <a:buFont typeface="Courier New" pitchFamily="49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2400" b="1">
                  <a:solidFill>
                    <a:srgbClr val="222222"/>
                  </a:solidFill>
                  <a:latin typeface="Courier New" pitchFamily="49" charset="0"/>
                  <a:ea typeface="DejaVu Sans" pitchFamily="34" charset="0"/>
                  <a:cs typeface="DejaVu Sans" pitchFamily="34" charset="0"/>
                </a:rPr>
                <a:t>%</a:t>
              </a:r>
            </a:p>
          </p:txBody>
        </p:sp>
        <p:sp>
          <p:nvSpPr>
            <p:cNvPr id="52232" name="Rectangle 5"/>
            <p:cNvSpPr>
              <a:spLocks noChangeArrowheads="1"/>
            </p:cNvSpPr>
            <p:nvPr/>
          </p:nvSpPr>
          <p:spPr bwMode="auto">
            <a:xfrm>
              <a:off x="1152" y="3140"/>
              <a:ext cx="1679" cy="427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>
                <a:spcBef>
                  <a:spcPts val="600"/>
                </a:spcBef>
                <a:buClr>
                  <a:srgbClr val="222222"/>
                </a:buClr>
                <a:buFont typeface="Arial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2400">
                  <a:solidFill>
                    <a:srgbClr val="222222"/>
                  </a:solidFill>
                  <a:latin typeface="Arial" charset="0"/>
                  <a:ea typeface="DejaVu Sans" pitchFamily="34" charset="0"/>
                  <a:cs typeface="DejaVu Sans" pitchFamily="34" charset="0"/>
                </a:rPr>
                <a:t>Modulus division</a:t>
              </a:r>
            </a:p>
          </p:txBody>
        </p:sp>
        <p:sp>
          <p:nvSpPr>
            <p:cNvPr id="52233" name="Rectangle 6"/>
            <p:cNvSpPr>
              <a:spLocks noChangeArrowheads="1"/>
            </p:cNvSpPr>
            <p:nvPr/>
          </p:nvSpPr>
          <p:spPr bwMode="auto">
            <a:xfrm>
              <a:off x="2831" y="2714"/>
              <a:ext cx="1680" cy="426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>
                <a:spcBef>
                  <a:spcPts val="600"/>
                </a:spcBef>
                <a:buClr>
                  <a:srgbClr val="222222"/>
                </a:buClr>
                <a:buFont typeface="Courier New" pitchFamily="49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2400" b="1">
                  <a:solidFill>
                    <a:srgbClr val="222222"/>
                  </a:solidFill>
                  <a:latin typeface="Courier New" pitchFamily="49" charset="0"/>
                  <a:ea typeface="DejaVu Sans" pitchFamily="34" charset="0"/>
                  <a:cs typeface="DejaVu Sans" pitchFamily="34" charset="0"/>
                </a:rPr>
                <a:t>/</a:t>
              </a:r>
            </a:p>
          </p:txBody>
        </p:sp>
        <p:sp>
          <p:nvSpPr>
            <p:cNvPr id="52234" name="Rectangle 7"/>
            <p:cNvSpPr>
              <a:spLocks noChangeArrowheads="1"/>
            </p:cNvSpPr>
            <p:nvPr/>
          </p:nvSpPr>
          <p:spPr bwMode="auto">
            <a:xfrm>
              <a:off x="1152" y="2714"/>
              <a:ext cx="1679" cy="426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>
                <a:spcBef>
                  <a:spcPts val="600"/>
                </a:spcBef>
                <a:buClr>
                  <a:srgbClr val="222222"/>
                </a:buClr>
                <a:buFont typeface="Arial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2400">
                  <a:solidFill>
                    <a:srgbClr val="222222"/>
                  </a:solidFill>
                  <a:latin typeface="Arial" charset="0"/>
                  <a:ea typeface="DejaVu Sans" pitchFamily="34" charset="0"/>
                  <a:cs typeface="DejaVu Sans" pitchFamily="34" charset="0"/>
                </a:rPr>
                <a:t>Division</a:t>
              </a:r>
            </a:p>
          </p:txBody>
        </p:sp>
        <p:sp>
          <p:nvSpPr>
            <p:cNvPr id="52235" name="Rectangle 8"/>
            <p:cNvSpPr>
              <a:spLocks noChangeArrowheads="1"/>
            </p:cNvSpPr>
            <p:nvPr/>
          </p:nvSpPr>
          <p:spPr bwMode="auto">
            <a:xfrm>
              <a:off x="2831" y="2287"/>
              <a:ext cx="1680" cy="427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>
                <a:spcBef>
                  <a:spcPts val="600"/>
                </a:spcBef>
                <a:buClr>
                  <a:srgbClr val="222222"/>
                </a:buClr>
                <a:buFont typeface="Courier New" pitchFamily="49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2400" b="1">
                  <a:solidFill>
                    <a:srgbClr val="222222"/>
                  </a:solidFill>
                  <a:latin typeface="Courier New" pitchFamily="49" charset="0"/>
                  <a:ea typeface="DejaVu Sans" pitchFamily="34" charset="0"/>
                  <a:cs typeface="DejaVu Sans" pitchFamily="34" charset="0"/>
                </a:rPr>
                <a:t>*</a:t>
              </a:r>
            </a:p>
          </p:txBody>
        </p:sp>
        <p:sp>
          <p:nvSpPr>
            <p:cNvPr id="52236" name="Rectangle 9"/>
            <p:cNvSpPr>
              <a:spLocks noChangeArrowheads="1"/>
            </p:cNvSpPr>
            <p:nvPr/>
          </p:nvSpPr>
          <p:spPr bwMode="auto">
            <a:xfrm>
              <a:off x="1152" y="2287"/>
              <a:ext cx="1679" cy="427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>
                <a:spcBef>
                  <a:spcPts val="600"/>
                </a:spcBef>
                <a:buClr>
                  <a:srgbClr val="222222"/>
                </a:buClr>
                <a:buFont typeface="Arial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2400">
                  <a:solidFill>
                    <a:srgbClr val="222222"/>
                  </a:solidFill>
                  <a:latin typeface="Arial" charset="0"/>
                  <a:ea typeface="DejaVu Sans" pitchFamily="34" charset="0"/>
                  <a:cs typeface="DejaVu Sans" pitchFamily="34" charset="0"/>
                </a:rPr>
                <a:t>Multiplication</a:t>
              </a:r>
            </a:p>
          </p:txBody>
        </p:sp>
        <p:sp>
          <p:nvSpPr>
            <p:cNvPr id="52237" name="Rectangle 10"/>
            <p:cNvSpPr>
              <a:spLocks noChangeArrowheads="1"/>
            </p:cNvSpPr>
            <p:nvPr/>
          </p:nvSpPr>
          <p:spPr bwMode="auto">
            <a:xfrm>
              <a:off x="2831" y="1860"/>
              <a:ext cx="1680" cy="427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>
                <a:spcBef>
                  <a:spcPts val="600"/>
                </a:spcBef>
                <a:buClr>
                  <a:srgbClr val="222222"/>
                </a:buClr>
                <a:buFont typeface="Courier New" pitchFamily="49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2400" b="1">
                  <a:solidFill>
                    <a:srgbClr val="222222"/>
                  </a:solidFill>
                  <a:latin typeface="Courier New" pitchFamily="49" charset="0"/>
                  <a:ea typeface="DejaVu Sans" pitchFamily="34" charset="0"/>
                  <a:cs typeface="DejaVu Sans" pitchFamily="34" charset="0"/>
                </a:rPr>
                <a:t>-</a:t>
              </a:r>
            </a:p>
          </p:txBody>
        </p:sp>
        <p:sp>
          <p:nvSpPr>
            <p:cNvPr id="52238" name="Rectangle 11"/>
            <p:cNvSpPr>
              <a:spLocks noChangeArrowheads="1"/>
            </p:cNvSpPr>
            <p:nvPr/>
          </p:nvSpPr>
          <p:spPr bwMode="auto">
            <a:xfrm>
              <a:off x="1152" y="1860"/>
              <a:ext cx="1679" cy="427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>
                <a:spcBef>
                  <a:spcPts val="600"/>
                </a:spcBef>
                <a:buClr>
                  <a:srgbClr val="222222"/>
                </a:buClr>
                <a:buFont typeface="Arial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2400" dirty="0">
                  <a:solidFill>
                    <a:srgbClr val="222222"/>
                  </a:solidFill>
                  <a:latin typeface="Arial" charset="0"/>
                  <a:ea typeface="DejaVu Sans" pitchFamily="34" charset="0"/>
                  <a:cs typeface="DejaVu Sans" pitchFamily="34" charset="0"/>
                </a:rPr>
                <a:t>Subtraction</a:t>
              </a:r>
            </a:p>
          </p:txBody>
        </p:sp>
        <p:sp>
          <p:nvSpPr>
            <p:cNvPr id="52239" name="Rectangle 12"/>
            <p:cNvSpPr>
              <a:spLocks noChangeArrowheads="1"/>
            </p:cNvSpPr>
            <p:nvPr/>
          </p:nvSpPr>
          <p:spPr bwMode="auto">
            <a:xfrm>
              <a:off x="2831" y="1435"/>
              <a:ext cx="1680" cy="426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>
                <a:spcBef>
                  <a:spcPts val="600"/>
                </a:spcBef>
                <a:buClr>
                  <a:srgbClr val="222222"/>
                </a:buClr>
                <a:buFont typeface="Courier New" pitchFamily="49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2400" b="1">
                  <a:solidFill>
                    <a:srgbClr val="222222"/>
                  </a:solidFill>
                  <a:latin typeface="Courier New" pitchFamily="49" charset="0"/>
                  <a:ea typeface="DejaVu Sans" pitchFamily="34" charset="0"/>
                  <a:cs typeface="DejaVu Sans" pitchFamily="34" charset="0"/>
                </a:rPr>
                <a:t>+</a:t>
              </a:r>
            </a:p>
          </p:txBody>
        </p:sp>
        <p:sp>
          <p:nvSpPr>
            <p:cNvPr id="52240" name="Rectangle 13"/>
            <p:cNvSpPr>
              <a:spLocks noChangeArrowheads="1"/>
            </p:cNvSpPr>
            <p:nvPr/>
          </p:nvSpPr>
          <p:spPr bwMode="auto">
            <a:xfrm>
              <a:off x="1152" y="1435"/>
              <a:ext cx="1679" cy="426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>
                <a:spcBef>
                  <a:spcPts val="600"/>
                </a:spcBef>
                <a:buClr>
                  <a:srgbClr val="222222"/>
                </a:buClr>
                <a:buFont typeface="Arial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2400" dirty="0">
                  <a:solidFill>
                    <a:srgbClr val="222222"/>
                  </a:solidFill>
                  <a:latin typeface="Arial" charset="0"/>
                  <a:ea typeface="DejaVu Sans" pitchFamily="34" charset="0"/>
                  <a:cs typeface="DejaVu Sans" pitchFamily="34" charset="0"/>
                </a:rPr>
                <a:t>Addition</a:t>
              </a:r>
            </a:p>
          </p:txBody>
        </p:sp>
        <p:sp>
          <p:nvSpPr>
            <p:cNvPr id="52241" name="Rectangle 14"/>
            <p:cNvSpPr>
              <a:spLocks noChangeArrowheads="1"/>
            </p:cNvSpPr>
            <p:nvPr/>
          </p:nvSpPr>
          <p:spPr bwMode="auto">
            <a:xfrm>
              <a:off x="2831" y="1008"/>
              <a:ext cx="1680" cy="427"/>
            </a:xfrm>
            <a:prstGeom prst="rect">
              <a:avLst/>
            </a:prstGeom>
            <a:solidFill>
              <a:schemeClr val="accent5">
                <a:lumMod val="90000"/>
              </a:schemeClr>
            </a:solidFill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>
                <a:spcBef>
                  <a:spcPts val="600"/>
                </a:spcBef>
                <a:buClr>
                  <a:srgbClr val="222222"/>
                </a:buClr>
                <a:buFont typeface="Arial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2400" b="1" dirty="0">
                  <a:latin typeface="Arial" charset="0"/>
                  <a:ea typeface="DejaVu Sans" pitchFamily="34" charset="0"/>
                  <a:cs typeface="DejaVu Sans" pitchFamily="34" charset="0"/>
                </a:rPr>
                <a:t>Operator</a:t>
              </a:r>
              <a:r>
                <a:rPr lang="en-US" sz="2400" b="1" dirty="0">
                  <a:solidFill>
                    <a:srgbClr val="222222"/>
                  </a:solidFill>
                  <a:latin typeface="Arial" charset="0"/>
                  <a:ea typeface="DejaVu Sans" pitchFamily="34" charset="0"/>
                  <a:cs typeface="DejaVu Sans" pitchFamily="34" charset="0"/>
                </a:rPr>
                <a:t> </a:t>
              </a:r>
            </a:p>
          </p:txBody>
        </p:sp>
        <p:sp>
          <p:nvSpPr>
            <p:cNvPr id="52242" name="Rectangle 15"/>
            <p:cNvSpPr>
              <a:spLocks noChangeArrowheads="1"/>
            </p:cNvSpPr>
            <p:nvPr/>
          </p:nvSpPr>
          <p:spPr bwMode="auto">
            <a:xfrm>
              <a:off x="1152" y="1008"/>
              <a:ext cx="1679" cy="427"/>
            </a:xfrm>
            <a:prstGeom prst="rect">
              <a:avLst/>
            </a:prstGeom>
            <a:solidFill>
              <a:schemeClr val="accent5">
                <a:lumMod val="9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>
                <a:spcBef>
                  <a:spcPts val="600"/>
                </a:spcBef>
                <a:buClr>
                  <a:srgbClr val="222222"/>
                </a:buClr>
                <a:buFont typeface="Arial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2400" b="1" dirty="0">
                  <a:latin typeface="Arial" charset="0"/>
                  <a:ea typeface="DejaVu Sans" pitchFamily="34" charset="0"/>
                  <a:cs typeface="DejaVu Sans" pitchFamily="34" charset="0"/>
                </a:rPr>
                <a:t>Operation</a:t>
              </a:r>
            </a:p>
          </p:txBody>
        </p:sp>
        <p:sp>
          <p:nvSpPr>
            <p:cNvPr id="52243" name="Line 16"/>
            <p:cNvSpPr>
              <a:spLocks noChangeShapeType="1"/>
            </p:cNvSpPr>
            <p:nvPr/>
          </p:nvSpPr>
          <p:spPr bwMode="auto">
            <a:xfrm>
              <a:off x="1152" y="1008"/>
              <a:ext cx="3359" cy="1"/>
            </a:xfrm>
            <a:prstGeom prst="line">
              <a:avLst/>
            </a:prstGeom>
            <a:grpFill/>
            <a:ln w="12600">
              <a:solidFill>
                <a:srgbClr val="222222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TW" altLang="en-US" sz="2400"/>
            </a:p>
          </p:txBody>
        </p:sp>
        <p:sp>
          <p:nvSpPr>
            <p:cNvPr id="52244" name="Line 17"/>
            <p:cNvSpPr>
              <a:spLocks noChangeShapeType="1"/>
            </p:cNvSpPr>
            <p:nvPr/>
          </p:nvSpPr>
          <p:spPr bwMode="auto">
            <a:xfrm>
              <a:off x="1152" y="1435"/>
              <a:ext cx="3359" cy="1"/>
            </a:xfrm>
            <a:prstGeom prst="line">
              <a:avLst/>
            </a:prstGeom>
            <a:grpFill/>
            <a:ln w="12600">
              <a:solidFill>
                <a:srgbClr val="222222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TW" altLang="en-US" sz="2400"/>
            </a:p>
          </p:txBody>
        </p:sp>
        <p:sp>
          <p:nvSpPr>
            <p:cNvPr id="52245" name="Line 18"/>
            <p:cNvSpPr>
              <a:spLocks noChangeShapeType="1"/>
            </p:cNvSpPr>
            <p:nvPr/>
          </p:nvSpPr>
          <p:spPr bwMode="auto">
            <a:xfrm>
              <a:off x="1152" y="1860"/>
              <a:ext cx="3359" cy="1"/>
            </a:xfrm>
            <a:prstGeom prst="line">
              <a:avLst/>
            </a:prstGeom>
            <a:grpFill/>
            <a:ln w="12600">
              <a:solidFill>
                <a:srgbClr val="222222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TW" altLang="en-US" sz="2400"/>
            </a:p>
          </p:txBody>
        </p:sp>
        <p:sp>
          <p:nvSpPr>
            <p:cNvPr id="52246" name="Line 19"/>
            <p:cNvSpPr>
              <a:spLocks noChangeShapeType="1"/>
            </p:cNvSpPr>
            <p:nvPr/>
          </p:nvSpPr>
          <p:spPr bwMode="auto">
            <a:xfrm>
              <a:off x="1152" y="2287"/>
              <a:ext cx="3359" cy="1"/>
            </a:xfrm>
            <a:prstGeom prst="line">
              <a:avLst/>
            </a:prstGeom>
            <a:grpFill/>
            <a:ln w="12600">
              <a:solidFill>
                <a:srgbClr val="222222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TW" altLang="en-US" sz="2400"/>
            </a:p>
          </p:txBody>
        </p:sp>
        <p:sp>
          <p:nvSpPr>
            <p:cNvPr id="52247" name="Line 20"/>
            <p:cNvSpPr>
              <a:spLocks noChangeShapeType="1"/>
            </p:cNvSpPr>
            <p:nvPr/>
          </p:nvSpPr>
          <p:spPr bwMode="auto">
            <a:xfrm>
              <a:off x="1152" y="2714"/>
              <a:ext cx="3359" cy="1"/>
            </a:xfrm>
            <a:prstGeom prst="line">
              <a:avLst/>
            </a:prstGeom>
            <a:grpFill/>
            <a:ln w="12600">
              <a:solidFill>
                <a:srgbClr val="222222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TW" altLang="en-US" sz="2400"/>
            </a:p>
          </p:txBody>
        </p:sp>
        <p:sp>
          <p:nvSpPr>
            <p:cNvPr id="52248" name="Line 21"/>
            <p:cNvSpPr>
              <a:spLocks noChangeShapeType="1"/>
            </p:cNvSpPr>
            <p:nvPr/>
          </p:nvSpPr>
          <p:spPr bwMode="auto">
            <a:xfrm>
              <a:off x="1152" y="3567"/>
              <a:ext cx="3359" cy="1"/>
            </a:xfrm>
            <a:prstGeom prst="line">
              <a:avLst/>
            </a:prstGeom>
            <a:grpFill/>
            <a:ln w="12600">
              <a:solidFill>
                <a:srgbClr val="222222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TW" altLang="en-US" sz="2400"/>
            </a:p>
          </p:txBody>
        </p:sp>
        <p:sp>
          <p:nvSpPr>
            <p:cNvPr id="52249" name="Line 22"/>
            <p:cNvSpPr>
              <a:spLocks noChangeShapeType="1"/>
            </p:cNvSpPr>
            <p:nvPr/>
          </p:nvSpPr>
          <p:spPr bwMode="auto">
            <a:xfrm>
              <a:off x="2831" y="1008"/>
              <a:ext cx="1" cy="2559"/>
            </a:xfrm>
            <a:prstGeom prst="line">
              <a:avLst/>
            </a:prstGeom>
            <a:grpFill/>
            <a:ln w="12600">
              <a:solidFill>
                <a:srgbClr val="222222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TW" altLang="en-US" sz="2400"/>
            </a:p>
          </p:txBody>
        </p:sp>
        <p:sp>
          <p:nvSpPr>
            <p:cNvPr id="52250" name="Line 23"/>
            <p:cNvSpPr>
              <a:spLocks noChangeShapeType="1"/>
            </p:cNvSpPr>
            <p:nvPr/>
          </p:nvSpPr>
          <p:spPr bwMode="auto">
            <a:xfrm>
              <a:off x="4511" y="1008"/>
              <a:ext cx="1" cy="2559"/>
            </a:xfrm>
            <a:prstGeom prst="line">
              <a:avLst/>
            </a:prstGeom>
            <a:grpFill/>
            <a:ln w="12600">
              <a:solidFill>
                <a:srgbClr val="222222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TW" altLang="en-US" sz="2400"/>
            </a:p>
          </p:txBody>
        </p:sp>
        <p:sp>
          <p:nvSpPr>
            <p:cNvPr id="52251" name="Line 24"/>
            <p:cNvSpPr>
              <a:spLocks noChangeShapeType="1"/>
            </p:cNvSpPr>
            <p:nvPr/>
          </p:nvSpPr>
          <p:spPr bwMode="auto">
            <a:xfrm>
              <a:off x="1152" y="3140"/>
              <a:ext cx="3359" cy="1"/>
            </a:xfrm>
            <a:prstGeom prst="line">
              <a:avLst/>
            </a:prstGeom>
            <a:grpFill/>
            <a:ln w="12600">
              <a:solidFill>
                <a:srgbClr val="222222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TW" altLang="en-US" sz="2400"/>
            </a:p>
          </p:txBody>
        </p:sp>
        <p:sp>
          <p:nvSpPr>
            <p:cNvPr id="52252" name="Line 25"/>
            <p:cNvSpPr>
              <a:spLocks noChangeShapeType="1"/>
            </p:cNvSpPr>
            <p:nvPr/>
          </p:nvSpPr>
          <p:spPr bwMode="auto">
            <a:xfrm>
              <a:off x="1152" y="1008"/>
              <a:ext cx="1" cy="2559"/>
            </a:xfrm>
            <a:prstGeom prst="line">
              <a:avLst/>
            </a:prstGeom>
            <a:grpFill/>
            <a:ln w="12600">
              <a:solidFill>
                <a:srgbClr val="222222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TW" altLang="en-US" sz="2400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/>
              <a:t>Arithmetic Operations</a:t>
            </a:r>
            <a:r>
              <a:rPr lang="ar-SA" dirty="0" smtClean="0">
                <a:cs typeface="Arial" charset="0"/>
              </a:rPr>
              <a:t>‏</a:t>
            </a:r>
            <a:endParaRPr lang="en-US" dirty="0" smtClean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52400" y="985838"/>
            <a:ext cx="8915400" cy="3662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 typeface="Wingdings" pitchFamily="2" charset="2"/>
              <a:buChar char="n"/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dirty="0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 Program </a:t>
            </a:r>
            <a:r>
              <a:rPr lang="en-US" altLang="zh-TW" dirty="0" smtClean="0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2.6</a:t>
            </a:r>
            <a:endParaRPr lang="en-US" altLang="zh-TW" dirty="0">
              <a:solidFill>
                <a:srgbClr val="0000FF"/>
              </a:solidFill>
              <a:latin typeface="Courier New" pitchFamily="49" charset="0"/>
              <a:ea typeface="新細明體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#include &lt;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iostream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&gt;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using namespace std;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endParaRPr lang="en-US" altLang="zh-TW" b="0" dirty="0">
              <a:solidFill>
                <a:srgbClr val="0000FF"/>
              </a:solidFill>
              <a:latin typeface="Courier New" pitchFamily="49" charset="0"/>
              <a:ea typeface="新細明體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int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 main()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{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  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cout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 &lt;&lt; "15.0 plus 2.0 equals " &lt;&lt; (15.0 + 2.0) &lt;&lt; 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endl</a:t>
            </a:r>
            <a:endParaRPr lang="en-US" altLang="zh-TW" b="0" dirty="0">
              <a:solidFill>
                <a:srgbClr val="0000FF"/>
              </a:solidFill>
              <a:latin typeface="Courier New" pitchFamily="49" charset="0"/>
              <a:ea typeface="新細明體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       &lt;&lt; "15.0 minus 2.0 equals " &lt;&lt; (15.0 - 2.0) &lt;&lt; 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endl</a:t>
            </a:r>
            <a:endParaRPr lang="en-US" altLang="zh-TW" b="0" dirty="0">
              <a:solidFill>
                <a:srgbClr val="0000FF"/>
              </a:solidFill>
              <a:latin typeface="Courier New" pitchFamily="49" charset="0"/>
              <a:ea typeface="新細明體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       &lt;&lt; "15.0 times 2.0 equals " &lt;&lt; (15.0 * 2.0) &lt;&lt; 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endl</a:t>
            </a:r>
            <a:endParaRPr lang="en-US" altLang="zh-TW" b="0" dirty="0">
              <a:solidFill>
                <a:srgbClr val="0000FF"/>
              </a:solidFill>
              <a:latin typeface="Courier New" pitchFamily="49" charset="0"/>
              <a:ea typeface="新細明體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       &lt;&lt; "15.0 divided by 2.0 equals " &lt;&lt; (15.0 / 2.0) &lt;&lt; 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endl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endParaRPr lang="en-US" altLang="zh-TW" b="0" dirty="0">
              <a:solidFill>
                <a:srgbClr val="0000FF"/>
              </a:solidFill>
              <a:latin typeface="Courier New" pitchFamily="49" charset="0"/>
              <a:ea typeface="新細明體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  return 0;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}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52400" y="4706938"/>
            <a:ext cx="5943600" cy="146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 typeface="Wingdings" pitchFamily="2" charset="2"/>
              <a:buChar char="n"/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dirty="0">
                <a:solidFill>
                  <a:srgbClr val="006600"/>
                </a:solidFill>
                <a:latin typeface="Courier New" pitchFamily="49" charset="0"/>
                <a:ea typeface="新細明體" charset="-120"/>
              </a:rPr>
              <a:t> The Output from Program </a:t>
            </a:r>
            <a:r>
              <a:rPr lang="en-US" altLang="zh-TW" dirty="0" smtClean="0">
                <a:solidFill>
                  <a:srgbClr val="006600"/>
                </a:solidFill>
                <a:latin typeface="Courier New" pitchFamily="49" charset="0"/>
                <a:ea typeface="新細明體" charset="-120"/>
              </a:rPr>
              <a:t>2.6</a:t>
            </a:r>
            <a:endParaRPr lang="en-US" altLang="zh-TW" dirty="0">
              <a:solidFill>
                <a:srgbClr val="006600"/>
              </a:solidFill>
              <a:latin typeface="Courier New" pitchFamily="49" charset="0"/>
              <a:ea typeface="新細明體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6600"/>
                </a:solidFill>
                <a:latin typeface="Courier New" pitchFamily="49" charset="0"/>
                <a:ea typeface="新細明體" charset="-120"/>
              </a:rPr>
              <a:t>15.0 plus 2.0 equals 17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6600"/>
                </a:solidFill>
                <a:latin typeface="Courier New" pitchFamily="49" charset="0"/>
                <a:ea typeface="新細明體" charset="-120"/>
              </a:rPr>
              <a:t>15.0 minus 2.0 equals 13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6600"/>
                </a:solidFill>
                <a:latin typeface="Courier New" pitchFamily="49" charset="0"/>
                <a:ea typeface="新細明體" charset="-120"/>
              </a:rPr>
              <a:t>15.0 times 2.0 equals 30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6600"/>
                </a:solidFill>
                <a:latin typeface="Courier New" pitchFamily="49" charset="0"/>
                <a:ea typeface="新細明體" charset="-120"/>
              </a:rPr>
              <a:t>15.0 divided by 2.0 equals 7.5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Expression Types </a:t>
            </a:r>
          </a:p>
        </p:txBody>
      </p:sp>
      <p:sp>
        <p:nvSpPr>
          <p:cNvPr id="54275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34963" indent="-334963">
              <a:spcBef>
                <a:spcPts val="700"/>
              </a:spcBef>
              <a:buClr>
                <a:srgbClr val="222222"/>
              </a:buCl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</a:pPr>
            <a:r>
              <a:rPr lang="en-US" b="1" dirty="0" smtClean="0">
                <a:ea typeface="DejaVu Sans" pitchFamily="34" charset="0"/>
                <a:cs typeface="DejaVu Sans" pitchFamily="34" charset="0"/>
              </a:rPr>
              <a:t>Expression:</a:t>
            </a:r>
            <a:r>
              <a:rPr lang="en-US" dirty="0" smtClean="0">
                <a:ea typeface="DejaVu Sans" pitchFamily="34" charset="0"/>
                <a:cs typeface="DejaVu Sans" pitchFamily="34" charset="0"/>
              </a:rPr>
              <a:t> Any combination of operators and operands that can be evaluated to yield a value</a:t>
            </a:r>
          </a:p>
          <a:p>
            <a:pPr marL="334963" indent="-334963">
              <a:spcBef>
                <a:spcPts val="700"/>
              </a:spcBef>
              <a:buClr>
                <a:srgbClr val="222222"/>
              </a:buCl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</a:pPr>
            <a:r>
              <a:rPr lang="en-US" dirty="0" smtClean="0">
                <a:ea typeface="DejaVu Sans" pitchFamily="34" charset="0"/>
                <a:cs typeface="DejaVu Sans" pitchFamily="34" charset="0"/>
              </a:rPr>
              <a:t>If all operands are the same data type, the expression is named by the data type used (integer expression, floating-point expression, etc.)</a:t>
            </a:r>
            <a:r>
              <a:rPr lang="ar-SA" dirty="0" smtClean="0">
                <a:cs typeface="Arial" charset="0"/>
              </a:rPr>
              <a:t>‏</a:t>
            </a:r>
            <a:endParaRPr lang="en-US" dirty="0" smtClean="0">
              <a:ea typeface="DejaVu Sans" pitchFamily="34" charset="0"/>
              <a:cs typeface="DejaVu Sans" pitchFamily="34" charset="0"/>
            </a:endParaRPr>
          </a:p>
          <a:p>
            <a:pPr marL="334963" indent="-334963">
              <a:spcBef>
                <a:spcPts val="700"/>
              </a:spcBef>
              <a:buClr>
                <a:srgbClr val="222222"/>
              </a:buCl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</a:pPr>
            <a:r>
              <a:rPr lang="en-US" b="1" dirty="0" smtClean="0">
                <a:ea typeface="DejaVu Sans" pitchFamily="34" charset="0"/>
                <a:cs typeface="DejaVu Sans" pitchFamily="34" charset="0"/>
              </a:rPr>
              <a:t>Mixed-mode expression:</a:t>
            </a:r>
            <a:r>
              <a:rPr lang="en-US" dirty="0" smtClean="0">
                <a:ea typeface="DejaVu Sans" pitchFamily="34" charset="0"/>
                <a:cs typeface="DejaVu Sans" pitchFamily="34" charset="0"/>
              </a:rPr>
              <a:t> Contains integer and floating-point operands</a:t>
            </a:r>
          </a:p>
          <a:p>
            <a:pPr marL="792163" lvl="1" indent="-334963">
              <a:spcBef>
                <a:spcPts val="700"/>
              </a:spcBef>
              <a:buClr>
                <a:srgbClr val="222222"/>
              </a:buClr>
              <a:buFont typeface="Arial" charset="0"/>
              <a:buChar char="•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</a:pPr>
            <a:r>
              <a:rPr lang="en-US" dirty="0" smtClean="0">
                <a:ea typeface="DejaVu Sans" pitchFamily="34" charset="0"/>
                <a:cs typeface="DejaVu Sans" pitchFamily="34" charset="0"/>
              </a:rPr>
              <a:t>Yields a double-precision value</a:t>
            </a:r>
          </a:p>
          <a:p>
            <a:pPr marL="334963" indent="-334963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</a:pPr>
            <a:endParaRPr lang="en-US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C++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Modules in C++ can be classes or functions</a:t>
            </a:r>
          </a:p>
          <a:p>
            <a:r>
              <a:rPr lang="en-US" b="1" smtClean="0"/>
              <a:t>Function: </a:t>
            </a:r>
            <a:r>
              <a:rPr lang="en-US" smtClean="0"/>
              <a:t>Accepts an input and produces an output by processing the input in some fashion</a:t>
            </a:r>
          </a:p>
          <a:p>
            <a:r>
              <a:rPr lang="en-US" smtClean="0"/>
              <a:t>A function’s processing is encapsulated and hidden within the function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Integer Division</a:t>
            </a:r>
          </a:p>
        </p:txBody>
      </p:sp>
      <p:sp>
        <p:nvSpPr>
          <p:cNvPr id="55299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Integer division: Yields an integer result</a:t>
            </a:r>
          </a:p>
          <a:p>
            <a:pPr lvl="1"/>
            <a:r>
              <a:rPr lang="en-US" smtClean="0"/>
              <a:t>Any fractional remainders are dropped (truncated)</a:t>
            </a:r>
            <a:r>
              <a:rPr lang="ar-SA" smtClean="0">
                <a:cs typeface="Arial" charset="0"/>
              </a:rPr>
              <a:t>‏</a:t>
            </a:r>
            <a:endParaRPr lang="en-US" smtClean="0"/>
          </a:p>
          <a:p>
            <a:pPr lvl="1"/>
            <a:r>
              <a:rPr lang="en-US" smtClean="0"/>
              <a:t>Example: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15/2</a:t>
            </a:r>
            <a:r>
              <a:rPr lang="en-US" smtClean="0"/>
              <a:t> yields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7</a:t>
            </a:r>
          </a:p>
          <a:p>
            <a:r>
              <a:rPr lang="en-US" smtClean="0"/>
              <a:t>Modulus (remainder) operator: Returns only the remainder</a:t>
            </a:r>
          </a:p>
          <a:p>
            <a:pPr lvl="1"/>
            <a:r>
              <a:rPr lang="en-US" smtClean="0"/>
              <a:t>Example: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9 % 4 </a:t>
            </a:r>
            <a:r>
              <a:rPr lang="en-US" smtClean="0"/>
              <a:t>yields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1</a:t>
            </a:r>
          </a:p>
          <a:p>
            <a:endParaRPr lang="en-US" smtClean="0"/>
          </a:p>
          <a:p>
            <a:endParaRPr 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mtClean="0"/>
              <a:t>Negation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34963" indent="-334963">
              <a:spcBef>
                <a:spcPts val="700"/>
              </a:spcBef>
              <a:buClr>
                <a:srgbClr val="222222"/>
              </a:buCl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</a:pPr>
            <a:r>
              <a:rPr lang="en-US" b="1" dirty="0" smtClean="0">
                <a:ea typeface="DejaVu Sans" pitchFamily="34" charset="0"/>
                <a:cs typeface="DejaVu Sans" pitchFamily="34" charset="0"/>
              </a:rPr>
              <a:t>Unary operator:</a:t>
            </a:r>
            <a:r>
              <a:rPr lang="en-US" dirty="0" smtClean="0">
                <a:ea typeface="DejaVu Sans" pitchFamily="34" charset="0"/>
                <a:cs typeface="DejaVu Sans" pitchFamily="34" charset="0"/>
              </a:rPr>
              <a:t> Requires only one operand</a:t>
            </a:r>
          </a:p>
          <a:p>
            <a:pPr marL="334963" indent="-334963">
              <a:spcBef>
                <a:spcPts val="700"/>
              </a:spcBef>
              <a:buClr>
                <a:srgbClr val="222222"/>
              </a:buCl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</a:pPr>
            <a:r>
              <a:rPr lang="en-US" b="1" dirty="0" smtClean="0">
                <a:ea typeface="DejaVu Sans" pitchFamily="34" charset="0"/>
                <a:cs typeface="DejaVu Sans" pitchFamily="34" charset="0"/>
              </a:rPr>
              <a:t>Negation operator (</a:t>
            </a:r>
            <a:r>
              <a:rPr lang="en-US" b="1" dirty="0" smtClean="0">
                <a:latin typeface="Courier New" pitchFamily="49" charset="0"/>
                <a:ea typeface="DejaVu Sans" pitchFamily="34" charset="0"/>
                <a:cs typeface="DejaVu Sans" pitchFamily="34" charset="0"/>
              </a:rPr>
              <a:t>-</a:t>
            </a:r>
            <a:r>
              <a:rPr lang="en-US" b="1" dirty="0" smtClean="0">
                <a:ea typeface="DejaVu Sans" pitchFamily="34" charset="0"/>
                <a:cs typeface="DejaVu Sans" pitchFamily="34" charset="0"/>
              </a:rPr>
              <a:t>):</a:t>
            </a:r>
            <a:r>
              <a:rPr lang="en-US" dirty="0" smtClean="0">
                <a:ea typeface="DejaVu Sans" pitchFamily="34" charset="0"/>
                <a:cs typeface="DejaVu Sans" pitchFamily="34" charset="0"/>
              </a:rPr>
              <a:t> Reverses the sign of the number</a:t>
            </a:r>
          </a:p>
          <a:p>
            <a:pPr marL="334963" indent="-334963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</a:pPr>
            <a:endParaRPr lang="en-US" dirty="0" smtClean="0"/>
          </a:p>
        </p:txBody>
      </p:sp>
      <p:pic>
        <p:nvPicPr>
          <p:cNvPr id="29697" name="Picture 1" descr="D:\MY_DOCUMENTS\POWERPNT\教學\C2-電子計算機程式語言\Cartoons\Chapter 02-03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5800" y="3429000"/>
            <a:ext cx="3810000" cy="2592917"/>
          </a:xfrm>
          <a:prstGeom prst="rect">
            <a:avLst/>
          </a:prstGeom>
          <a:noFill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Operator Precedence and Associativity</a:t>
            </a:r>
          </a:p>
        </p:txBody>
      </p:sp>
      <p:sp>
        <p:nvSpPr>
          <p:cNvPr id="57347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Rules for writing arithmetic expressions:</a:t>
            </a:r>
          </a:p>
          <a:p>
            <a:pPr lvl="1"/>
            <a:r>
              <a:rPr lang="en-US" smtClean="0"/>
              <a:t>Never place two consecutive binary arithmetic operators side by side</a:t>
            </a:r>
          </a:p>
          <a:p>
            <a:pPr lvl="1"/>
            <a:r>
              <a:rPr lang="en-US" smtClean="0"/>
              <a:t>Use parentheses to form groupings</a:t>
            </a:r>
          </a:p>
          <a:p>
            <a:pPr lvl="2"/>
            <a:r>
              <a:rPr lang="en-US" smtClean="0"/>
              <a:t>Contents within parentheses are evaluated first</a:t>
            </a:r>
          </a:p>
          <a:p>
            <a:pPr lvl="1"/>
            <a:r>
              <a:rPr lang="en-US" smtClean="0"/>
              <a:t>May nest parentheses within other parentheses</a:t>
            </a:r>
          </a:p>
          <a:p>
            <a:pPr lvl="2"/>
            <a:r>
              <a:rPr lang="en-US" smtClean="0"/>
              <a:t>Evaluated from innermost to outermost</a:t>
            </a:r>
          </a:p>
          <a:p>
            <a:pPr lvl="1"/>
            <a:r>
              <a:rPr lang="en-US" smtClean="0"/>
              <a:t>Use the * operator for multiplication, not parentheses </a:t>
            </a:r>
          </a:p>
          <a:p>
            <a:pPr lvl="1"/>
            <a:endParaRPr 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/>
              <a:t>Operator Precedence and </a:t>
            </a:r>
            <a:r>
              <a:rPr lang="en-US" dirty="0" err="1" smtClean="0"/>
              <a:t>Associativity</a:t>
            </a:r>
            <a:endParaRPr lang="en-US" dirty="0" smtClean="0"/>
          </a:p>
        </p:txBody>
      </p:sp>
      <p:sp>
        <p:nvSpPr>
          <p:cNvPr id="58371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7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mtClean="0"/>
              <a:t>Expressions with multiple operators are evaluated by precedence of operators: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mtClean="0"/>
              <a:t>All negations occur first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mtClean="0"/>
              <a:t>Multiplication, division, and modulus are next, from left to right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mtClean="0"/>
              <a:t>Addition and subtraction are last, from left to right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Precedence and </a:t>
            </a:r>
            <a:r>
              <a:rPr lang="en-US" dirty="0" err="1" smtClean="0"/>
              <a:t>Associativity</a:t>
            </a:r>
            <a:endParaRPr lang="en-US" dirty="0" smtClean="0"/>
          </a:p>
        </p:txBody>
      </p:sp>
      <p:sp>
        <p:nvSpPr>
          <p:cNvPr id="59395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Associativity</a:t>
            </a:r>
            <a:r>
              <a:rPr lang="en-US" dirty="0" smtClean="0"/>
              <a:t>: the order in which operators of the same precedence are evaluated</a:t>
            </a:r>
          </a:p>
          <a:p>
            <a:endParaRPr lang="en-US" dirty="0" smtClean="0"/>
          </a:p>
        </p:txBody>
      </p:sp>
      <p:sp>
        <p:nvSpPr>
          <p:cNvPr id="59398" name="Text Box 4"/>
          <p:cNvSpPr txBox="1">
            <a:spLocks noChangeArrowheads="1"/>
          </p:cNvSpPr>
          <p:nvPr/>
        </p:nvSpPr>
        <p:spPr bwMode="auto">
          <a:xfrm>
            <a:off x="609600" y="5257800"/>
            <a:ext cx="76200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34963" indent="-334963" algn="ctr">
              <a:lnSpc>
                <a:spcPct val="90000"/>
              </a:lnSpc>
              <a:spcBef>
                <a:spcPts val="500"/>
              </a:spcBef>
              <a:buClr>
                <a:srgbClr val="222222"/>
              </a:buClr>
              <a:buFont typeface="Arial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000" b="1" dirty="0">
                <a:latin typeface="Arial" charset="0"/>
                <a:ea typeface="DejaVu Sans" pitchFamily="34" charset="0"/>
                <a:cs typeface="DejaVu Sans" pitchFamily="34" charset="0"/>
              </a:rPr>
              <a:t>Table 2.8</a:t>
            </a:r>
            <a:r>
              <a:rPr lang="en-US" sz="2000" dirty="0">
                <a:latin typeface="Arial" charset="0"/>
                <a:ea typeface="DejaVu Sans" pitchFamily="34" charset="0"/>
                <a:cs typeface="DejaVu Sans" pitchFamily="34" charset="0"/>
              </a:rPr>
              <a:t> Operator Precedence and </a:t>
            </a:r>
            <a:r>
              <a:rPr lang="en-US" sz="2000" dirty="0" err="1">
                <a:latin typeface="Arial" charset="0"/>
                <a:ea typeface="DejaVu Sans" pitchFamily="34" charset="0"/>
                <a:cs typeface="DejaVu Sans" pitchFamily="34" charset="0"/>
              </a:rPr>
              <a:t>Associativity</a:t>
            </a:r>
            <a:endParaRPr lang="en-US" sz="2000" dirty="0">
              <a:latin typeface="Arial" charset="0"/>
              <a:ea typeface="DejaVu Sans" pitchFamily="34" charset="0"/>
              <a:cs typeface="DejaVu Sans" pitchFamily="34" charset="0"/>
            </a:endParaRPr>
          </a:p>
        </p:txBody>
      </p:sp>
      <p:pic>
        <p:nvPicPr>
          <p:cNvPr id="59399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3810000"/>
            <a:ext cx="8372475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mtClean="0"/>
              <a:t>Variables and Declaration Statements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533400" y="1676400"/>
            <a:ext cx="8077200" cy="1828800"/>
          </a:xfrm>
        </p:spPr>
        <p:txBody>
          <a:bodyPr/>
          <a:lstStyle/>
          <a:p>
            <a:pPr marL="334963" indent="-334963">
              <a:spcBef>
                <a:spcPts val="700"/>
              </a:spcBef>
              <a:buClr>
                <a:srgbClr val="222222"/>
              </a:buCl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</a:pPr>
            <a:r>
              <a:rPr lang="en-US" b="1" dirty="0" smtClean="0">
                <a:ea typeface="DejaVu Sans" pitchFamily="34" charset="0"/>
                <a:cs typeface="DejaVu Sans" pitchFamily="34" charset="0"/>
              </a:rPr>
              <a:t>Variable:</a:t>
            </a:r>
            <a:r>
              <a:rPr lang="en-US" dirty="0" smtClean="0">
                <a:ea typeface="DejaVu Sans" pitchFamily="34" charset="0"/>
                <a:cs typeface="DejaVu Sans" pitchFamily="34" charset="0"/>
              </a:rPr>
              <a:t> All integer, float-point, and other values used in a program are stored and retrieved from the computer's memory</a:t>
            </a:r>
          </a:p>
          <a:p>
            <a:pPr marL="334963" indent="-334963">
              <a:spcBef>
                <a:spcPts val="700"/>
              </a:spcBef>
              <a:buClr>
                <a:srgbClr val="222222"/>
              </a:buCl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</a:pPr>
            <a:r>
              <a:rPr lang="en-US" dirty="0" smtClean="0">
                <a:ea typeface="DejaVu Sans" pitchFamily="34" charset="0"/>
                <a:cs typeface="DejaVu Sans" pitchFamily="34" charset="0"/>
              </a:rPr>
              <a:t>Each memory location has a unique address</a:t>
            </a:r>
          </a:p>
          <a:p>
            <a:pPr marL="334963" indent="-334963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</a:pPr>
            <a:endParaRPr lang="en-US" dirty="0" smtClean="0"/>
          </a:p>
        </p:txBody>
      </p:sp>
      <p:sp>
        <p:nvSpPr>
          <p:cNvPr id="60422" name="Rectangle 2"/>
          <p:cNvSpPr>
            <a:spLocks noChangeArrowheads="1"/>
          </p:cNvSpPr>
          <p:nvPr/>
        </p:nvSpPr>
        <p:spPr bwMode="auto">
          <a:xfrm>
            <a:off x="533400" y="1409700"/>
            <a:ext cx="8077200" cy="457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34963" indent="-334963">
              <a:spcBef>
                <a:spcPts val="700"/>
              </a:spcBef>
              <a:buClr>
                <a:srgbClr val="222222"/>
              </a:buClr>
              <a:buFont typeface="Arial" charset="0"/>
              <a:buNone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</a:pPr>
            <a:endParaRPr lang="en-US" sz="2800">
              <a:solidFill>
                <a:srgbClr val="222222"/>
              </a:solidFill>
              <a:latin typeface="Arial" charset="0"/>
              <a:ea typeface="DejaVu Sans" pitchFamily="34" charset="0"/>
              <a:cs typeface="DejaVu Sans" pitchFamily="34" charset="0"/>
            </a:endParaRPr>
          </a:p>
          <a:p>
            <a:pPr marL="334963" indent="-334963">
              <a:spcBef>
                <a:spcPts val="700"/>
              </a:spcBef>
              <a:buClr>
                <a:srgbClr val="222222"/>
              </a:buClr>
              <a:buFont typeface="Arial" charset="0"/>
              <a:buNone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</a:pPr>
            <a:endParaRPr lang="en-US" sz="2800">
              <a:solidFill>
                <a:srgbClr val="222222"/>
              </a:solidFill>
              <a:latin typeface="Arial" charset="0"/>
              <a:ea typeface="DejaVu Sans" pitchFamily="34" charset="0"/>
              <a:cs typeface="DejaVu Sans" pitchFamily="34" charset="0"/>
            </a:endParaRPr>
          </a:p>
        </p:txBody>
      </p:sp>
      <p:sp>
        <p:nvSpPr>
          <p:cNvPr id="60423" name="Text Box 4"/>
          <p:cNvSpPr txBox="1">
            <a:spLocks noChangeArrowheads="1"/>
          </p:cNvSpPr>
          <p:nvPr/>
        </p:nvSpPr>
        <p:spPr bwMode="auto">
          <a:xfrm>
            <a:off x="609600" y="5867400"/>
            <a:ext cx="76200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34963" indent="-334963" algn="ctr">
              <a:lnSpc>
                <a:spcPct val="90000"/>
              </a:lnSpc>
              <a:spcBef>
                <a:spcPts val="500"/>
              </a:spcBef>
              <a:buClr>
                <a:srgbClr val="222222"/>
              </a:buClr>
              <a:buFont typeface="Arial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1800" b="1" dirty="0">
                <a:latin typeface="Arial" charset="0"/>
                <a:ea typeface="DejaVu Sans" pitchFamily="34" charset="0"/>
                <a:cs typeface="DejaVu Sans" pitchFamily="34" charset="0"/>
              </a:rPr>
              <a:t>Figure 2.8</a:t>
            </a:r>
            <a:r>
              <a:rPr lang="en-US" sz="1800" dirty="0">
                <a:latin typeface="Arial" charset="0"/>
                <a:ea typeface="DejaVu Sans" pitchFamily="34" charset="0"/>
                <a:cs typeface="DejaVu Sans" pitchFamily="34" charset="0"/>
              </a:rPr>
              <a:t> Enough storage for two integers</a:t>
            </a:r>
          </a:p>
        </p:txBody>
      </p:sp>
      <p:pic>
        <p:nvPicPr>
          <p:cNvPr id="60424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4600" y="3657600"/>
            <a:ext cx="443865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/>
              <a:t>Variables and Declaration Statements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533400" y="1676400"/>
            <a:ext cx="8077200" cy="1447800"/>
          </a:xfrm>
        </p:spPr>
        <p:txBody>
          <a:bodyPr/>
          <a:lstStyle/>
          <a:p>
            <a:pPr marL="334963" indent="-334963">
              <a:spcBef>
                <a:spcPts val="700"/>
              </a:spcBef>
              <a:buClr>
                <a:srgbClr val="222222"/>
              </a:buCl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</a:pPr>
            <a:r>
              <a:rPr lang="en-US" b="1" dirty="0" smtClean="0">
                <a:ea typeface="DejaVu Sans" pitchFamily="34" charset="0"/>
                <a:cs typeface="DejaVu Sans" pitchFamily="34" charset="0"/>
              </a:rPr>
              <a:t>Variable:</a:t>
            </a:r>
            <a:r>
              <a:rPr lang="en-US" dirty="0" smtClean="0">
                <a:ea typeface="DejaVu Sans" pitchFamily="34" charset="0"/>
                <a:cs typeface="DejaVu Sans" pitchFamily="34" charset="0"/>
              </a:rPr>
              <a:t> Symbolic identifier for a memory address where data can be held</a:t>
            </a:r>
          </a:p>
          <a:p>
            <a:pPr marL="334963" indent="-334963">
              <a:spcBef>
                <a:spcPts val="700"/>
              </a:spcBef>
              <a:buClr>
                <a:srgbClr val="222222"/>
              </a:buCl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</a:pPr>
            <a:r>
              <a:rPr lang="en-US" dirty="0" smtClean="0">
                <a:ea typeface="DejaVu Sans" pitchFamily="34" charset="0"/>
                <a:cs typeface="DejaVu Sans" pitchFamily="34" charset="0"/>
              </a:rPr>
              <a:t>Use identifier naming rules for variable names</a:t>
            </a:r>
          </a:p>
          <a:p>
            <a:pPr marL="334963" indent="-334963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</a:pPr>
            <a:endParaRPr lang="en-US" dirty="0" smtClean="0"/>
          </a:p>
        </p:txBody>
      </p:sp>
      <p:sp>
        <p:nvSpPr>
          <p:cNvPr id="61446" name="Text Box 4"/>
          <p:cNvSpPr txBox="1">
            <a:spLocks noChangeArrowheads="1"/>
          </p:cNvSpPr>
          <p:nvPr/>
        </p:nvSpPr>
        <p:spPr bwMode="auto">
          <a:xfrm>
            <a:off x="609600" y="5943600"/>
            <a:ext cx="76200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34963" indent="-334963" algn="ctr">
              <a:lnSpc>
                <a:spcPct val="90000"/>
              </a:lnSpc>
              <a:spcBef>
                <a:spcPts val="500"/>
              </a:spcBef>
              <a:buClr>
                <a:srgbClr val="222222"/>
              </a:buClr>
              <a:buFont typeface="Arial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1800" b="1" dirty="0">
                <a:latin typeface="Arial" charset="0"/>
                <a:ea typeface="DejaVu Sans" pitchFamily="34" charset="0"/>
                <a:cs typeface="DejaVu Sans" pitchFamily="34" charset="0"/>
              </a:rPr>
              <a:t>Figure 2.9</a:t>
            </a:r>
            <a:r>
              <a:rPr lang="en-US" sz="1800" dirty="0">
                <a:latin typeface="Arial" charset="0"/>
                <a:ea typeface="DejaVu Sans" pitchFamily="34" charset="0"/>
                <a:cs typeface="DejaVu Sans" pitchFamily="34" charset="0"/>
              </a:rPr>
              <a:t> Naming storage locations</a:t>
            </a:r>
          </a:p>
        </p:txBody>
      </p:sp>
      <p:grpSp>
        <p:nvGrpSpPr>
          <p:cNvPr id="9" name="Group 29"/>
          <p:cNvGrpSpPr>
            <a:grpSpLocks/>
          </p:cNvGrpSpPr>
          <p:nvPr/>
        </p:nvGrpSpPr>
        <p:grpSpPr bwMode="auto">
          <a:xfrm>
            <a:off x="1752600" y="3048000"/>
            <a:ext cx="5638800" cy="2759710"/>
            <a:chOff x="720" y="864"/>
            <a:chExt cx="4272" cy="2544"/>
          </a:xfrm>
        </p:grpSpPr>
        <p:sp>
          <p:nvSpPr>
            <p:cNvPr id="10" name="AutoShape 5"/>
            <p:cNvSpPr>
              <a:spLocks noChangeArrowheads="1"/>
            </p:cNvSpPr>
            <p:nvPr/>
          </p:nvSpPr>
          <p:spPr bwMode="auto">
            <a:xfrm>
              <a:off x="768" y="1776"/>
              <a:ext cx="1248" cy="765"/>
            </a:xfrm>
            <a:prstGeom prst="cube">
              <a:avLst>
                <a:gd name="adj" fmla="val 26014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3200" dirty="0">
                  <a:ea typeface="新細明體" charset="-120"/>
                </a:rPr>
                <a:t>45</a:t>
              </a:r>
            </a:p>
          </p:txBody>
        </p:sp>
        <p:sp>
          <p:nvSpPr>
            <p:cNvPr id="11" name="AutoShape 6"/>
            <p:cNvSpPr>
              <a:spLocks noChangeArrowheads="1"/>
            </p:cNvSpPr>
            <p:nvPr/>
          </p:nvSpPr>
          <p:spPr bwMode="auto">
            <a:xfrm>
              <a:off x="2256" y="1776"/>
              <a:ext cx="1248" cy="765"/>
            </a:xfrm>
            <a:prstGeom prst="cube">
              <a:avLst>
                <a:gd name="adj" fmla="val 26014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3200" dirty="0">
                  <a:ea typeface="新細明體" charset="-120"/>
                </a:rPr>
                <a:t>12</a:t>
              </a:r>
            </a:p>
          </p:txBody>
        </p:sp>
        <p:sp>
          <p:nvSpPr>
            <p:cNvPr id="12" name="AutoShape 7"/>
            <p:cNvSpPr>
              <a:spLocks noChangeArrowheads="1"/>
            </p:cNvSpPr>
            <p:nvPr/>
          </p:nvSpPr>
          <p:spPr bwMode="auto">
            <a:xfrm>
              <a:off x="3744" y="1776"/>
              <a:ext cx="1248" cy="765"/>
            </a:xfrm>
            <a:prstGeom prst="cube">
              <a:avLst>
                <a:gd name="adj" fmla="val 26014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3200" dirty="0">
                  <a:ea typeface="新細明體" charset="-120"/>
                </a:rPr>
                <a:t>57</a:t>
              </a:r>
            </a:p>
          </p:txBody>
        </p:sp>
        <p:sp>
          <p:nvSpPr>
            <p:cNvPr id="13" name="Text Box 8"/>
            <p:cNvSpPr txBox="1">
              <a:spLocks noChangeArrowheads="1"/>
            </p:cNvSpPr>
            <p:nvPr/>
          </p:nvSpPr>
          <p:spPr bwMode="auto">
            <a:xfrm>
              <a:off x="720" y="2615"/>
              <a:ext cx="4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charset="-120"/>
                </a:rPr>
                <a:t>1652</a:t>
              </a:r>
            </a:p>
          </p:txBody>
        </p:sp>
        <p:sp>
          <p:nvSpPr>
            <p:cNvPr id="14" name="Text Box 9"/>
            <p:cNvSpPr txBox="1">
              <a:spLocks noChangeArrowheads="1"/>
            </p:cNvSpPr>
            <p:nvPr/>
          </p:nvSpPr>
          <p:spPr bwMode="auto">
            <a:xfrm>
              <a:off x="2256" y="2592"/>
              <a:ext cx="4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charset="-120"/>
                </a:rPr>
                <a:t>2548</a:t>
              </a:r>
            </a:p>
          </p:txBody>
        </p:sp>
        <p:sp>
          <p:nvSpPr>
            <p:cNvPr id="15" name="Text Box 10"/>
            <p:cNvSpPr txBox="1">
              <a:spLocks noChangeArrowheads="1"/>
            </p:cNvSpPr>
            <p:nvPr/>
          </p:nvSpPr>
          <p:spPr bwMode="auto">
            <a:xfrm>
              <a:off x="3744" y="2592"/>
              <a:ext cx="4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charset="-120"/>
                </a:rPr>
                <a:t>3000</a:t>
              </a:r>
            </a:p>
          </p:txBody>
        </p:sp>
        <p:sp>
          <p:nvSpPr>
            <p:cNvPr id="16" name="Text Box 11"/>
            <p:cNvSpPr txBox="1">
              <a:spLocks noChangeArrowheads="1"/>
            </p:cNvSpPr>
            <p:nvPr/>
          </p:nvSpPr>
          <p:spPr bwMode="auto">
            <a:xfrm>
              <a:off x="960" y="1488"/>
              <a:ext cx="5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rgbClr val="0000FF"/>
                  </a:solidFill>
                  <a:ea typeface="新細明體" charset="-120"/>
                </a:rPr>
                <a:t>num1</a:t>
              </a:r>
            </a:p>
          </p:txBody>
        </p:sp>
        <p:sp>
          <p:nvSpPr>
            <p:cNvPr id="17" name="Text Box 12"/>
            <p:cNvSpPr txBox="1">
              <a:spLocks noChangeArrowheads="1"/>
            </p:cNvSpPr>
            <p:nvPr/>
          </p:nvSpPr>
          <p:spPr bwMode="auto">
            <a:xfrm>
              <a:off x="2448" y="1488"/>
              <a:ext cx="5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rgbClr val="0000FF"/>
                  </a:solidFill>
                  <a:ea typeface="新細明體" charset="-120"/>
                </a:rPr>
                <a:t>num2</a:t>
              </a:r>
            </a:p>
          </p:txBody>
        </p:sp>
        <p:sp>
          <p:nvSpPr>
            <p:cNvPr id="18" name="Text Box 13"/>
            <p:cNvSpPr txBox="1">
              <a:spLocks noChangeArrowheads="1"/>
            </p:cNvSpPr>
            <p:nvPr/>
          </p:nvSpPr>
          <p:spPr bwMode="auto">
            <a:xfrm>
              <a:off x="3936" y="1488"/>
              <a:ext cx="4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rgbClr val="0000FF"/>
                  </a:solidFill>
                  <a:ea typeface="新細明體" charset="-120"/>
                </a:rPr>
                <a:t>total</a:t>
              </a:r>
            </a:p>
          </p:txBody>
        </p:sp>
        <p:grpSp>
          <p:nvGrpSpPr>
            <p:cNvPr id="19" name="Group 20"/>
            <p:cNvGrpSpPr>
              <a:grpSpLocks/>
            </p:cNvGrpSpPr>
            <p:nvPr/>
          </p:nvGrpSpPr>
          <p:grpSpPr bwMode="auto">
            <a:xfrm>
              <a:off x="952" y="2880"/>
              <a:ext cx="3048" cy="244"/>
              <a:chOff x="952" y="3072"/>
              <a:chExt cx="3048" cy="244"/>
            </a:xfrm>
          </p:grpSpPr>
          <p:sp>
            <p:nvSpPr>
              <p:cNvPr id="28" name="Line 15"/>
              <p:cNvSpPr>
                <a:spLocks noChangeShapeType="1"/>
              </p:cNvSpPr>
              <p:nvPr/>
            </p:nvSpPr>
            <p:spPr bwMode="auto">
              <a:xfrm flipV="1">
                <a:off x="960" y="3072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9" name="Line 16"/>
              <p:cNvSpPr>
                <a:spLocks noChangeShapeType="1"/>
              </p:cNvSpPr>
              <p:nvPr/>
            </p:nvSpPr>
            <p:spPr bwMode="auto">
              <a:xfrm flipV="1">
                <a:off x="2448" y="3072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0" name="Line 17"/>
              <p:cNvSpPr>
                <a:spLocks noChangeShapeType="1"/>
              </p:cNvSpPr>
              <p:nvPr/>
            </p:nvSpPr>
            <p:spPr bwMode="auto">
              <a:xfrm flipV="1">
                <a:off x="3984" y="3072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1" name="Line 18"/>
              <p:cNvSpPr>
                <a:spLocks noChangeShapeType="1"/>
              </p:cNvSpPr>
              <p:nvPr/>
            </p:nvSpPr>
            <p:spPr bwMode="auto">
              <a:xfrm>
                <a:off x="952" y="3312"/>
                <a:ext cx="3048" cy="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20" name="Text Box 19"/>
            <p:cNvSpPr txBox="1">
              <a:spLocks noChangeArrowheads="1"/>
            </p:cNvSpPr>
            <p:nvPr/>
          </p:nvSpPr>
          <p:spPr bwMode="auto">
            <a:xfrm>
              <a:off x="1824" y="3177"/>
              <a:ext cx="14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charset="-120"/>
                </a:rPr>
                <a:t>Memory addresses</a:t>
              </a:r>
            </a:p>
          </p:txBody>
        </p:sp>
        <p:grpSp>
          <p:nvGrpSpPr>
            <p:cNvPr id="21" name="Group 21"/>
            <p:cNvGrpSpPr>
              <a:grpSpLocks/>
            </p:cNvGrpSpPr>
            <p:nvPr/>
          </p:nvGrpSpPr>
          <p:grpSpPr bwMode="auto">
            <a:xfrm rot="-10800000">
              <a:off x="1128" y="1200"/>
              <a:ext cx="3048" cy="244"/>
              <a:chOff x="952" y="3072"/>
              <a:chExt cx="3048" cy="244"/>
            </a:xfrm>
          </p:grpSpPr>
          <p:sp>
            <p:nvSpPr>
              <p:cNvPr id="24" name="Line 22"/>
              <p:cNvSpPr>
                <a:spLocks noChangeShapeType="1"/>
              </p:cNvSpPr>
              <p:nvPr/>
            </p:nvSpPr>
            <p:spPr bwMode="auto">
              <a:xfrm flipV="1">
                <a:off x="960" y="3072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5" name="Line 23"/>
              <p:cNvSpPr>
                <a:spLocks noChangeShapeType="1"/>
              </p:cNvSpPr>
              <p:nvPr/>
            </p:nvSpPr>
            <p:spPr bwMode="auto">
              <a:xfrm flipV="1">
                <a:off x="2448" y="3072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6" name="Line 24"/>
              <p:cNvSpPr>
                <a:spLocks noChangeShapeType="1"/>
              </p:cNvSpPr>
              <p:nvPr/>
            </p:nvSpPr>
            <p:spPr bwMode="auto">
              <a:xfrm flipV="1">
                <a:off x="3984" y="3072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7" name="Line 25"/>
              <p:cNvSpPr>
                <a:spLocks noChangeShapeType="1"/>
              </p:cNvSpPr>
              <p:nvPr/>
            </p:nvSpPr>
            <p:spPr bwMode="auto">
              <a:xfrm>
                <a:off x="952" y="3312"/>
                <a:ext cx="3048" cy="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22" name="Rectangle 26"/>
            <p:cNvSpPr>
              <a:spLocks noChangeArrowheads="1"/>
            </p:cNvSpPr>
            <p:nvPr/>
          </p:nvSpPr>
          <p:spPr bwMode="auto">
            <a:xfrm>
              <a:off x="2092" y="864"/>
              <a:ext cx="11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rgbClr val="0000FF"/>
                  </a:solidFill>
                  <a:ea typeface="新細明體" charset="-120"/>
                </a:rPr>
                <a:t>Variable names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and Declaration Statements</a:t>
            </a:r>
          </a:p>
        </p:txBody>
      </p:sp>
      <p:sp>
        <p:nvSpPr>
          <p:cNvPr id="62467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Assignment statement: </a:t>
            </a:r>
            <a:r>
              <a:rPr lang="en-US" dirty="0" smtClean="0"/>
              <a:t>Used to store a value into a variable</a:t>
            </a:r>
          </a:p>
          <a:p>
            <a:r>
              <a:rPr lang="en-US" dirty="0" smtClean="0"/>
              <a:t>Value of the expression on the right side of the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smtClean="0"/>
              <a:t> is assigned to the memory location of the variable on the left side of the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=</a:t>
            </a:r>
          </a:p>
          <a:p>
            <a:pPr lvl="1"/>
            <a:r>
              <a:rPr lang="en-US" dirty="0" smtClean="0"/>
              <a:t>Examples: </a:t>
            </a:r>
          </a:p>
          <a:p>
            <a:pPr>
              <a:buFontTx/>
              <a:buNone/>
            </a:pPr>
            <a:r>
              <a:rPr lang="en-US" dirty="0" smtClean="0"/>
              <a:t>		</a:t>
            </a:r>
            <a:r>
              <a:rPr lang="en-US" sz="2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num1 = 45;</a:t>
            </a:r>
          </a:p>
          <a:p>
            <a:pPr>
              <a:buFontTx/>
              <a:buNone/>
            </a:pPr>
            <a:r>
              <a:rPr lang="en-US" sz="2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num2 = 12;</a:t>
            </a:r>
          </a:p>
          <a:p>
            <a:pPr>
              <a:buFontTx/>
              <a:buNone/>
            </a:pPr>
            <a:r>
              <a:rPr lang="en-US" sz="2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total = num1 + num2;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and Declaration Statements</a:t>
            </a:r>
          </a:p>
        </p:txBody>
      </p:sp>
      <p:sp>
        <p:nvSpPr>
          <p:cNvPr id="63491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Declaration statement: </a:t>
            </a:r>
            <a:r>
              <a:rPr lang="en-US" dirty="0" smtClean="0"/>
              <a:t>Specifies the data type and identifier of a variable; sets up the memory location</a:t>
            </a:r>
          </a:p>
          <a:p>
            <a:pPr lvl="1"/>
            <a:r>
              <a:rPr lang="en-US" dirty="0" smtClean="0"/>
              <a:t>Syntax:	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dataType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variableName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dirty="0" smtClean="0"/>
              <a:t>Data type is any valid C++ data type</a:t>
            </a:r>
          </a:p>
          <a:p>
            <a:pPr lvl="1"/>
            <a:r>
              <a:rPr lang="en-US" dirty="0" smtClean="0"/>
              <a:t>Example: </a:t>
            </a:r>
            <a:r>
              <a:rPr lang="en-US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sum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dirty="0" smtClean="0"/>
              <a:t>Declarations may be used anywhere in a function</a:t>
            </a:r>
          </a:p>
          <a:p>
            <a:pPr lvl="1"/>
            <a:r>
              <a:rPr lang="en-US" dirty="0" smtClean="0"/>
              <a:t>Usually grouped at the opening brace</a:t>
            </a:r>
          </a:p>
          <a:p>
            <a:endParaRPr lang="en-US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"/>
          <p:cNvSpPr>
            <a:spLocks noGrp="1" noChangeArrowheads="1"/>
          </p:cNvSpPr>
          <p:nvPr>
            <p:ph type="title"/>
          </p:nvPr>
        </p:nvSpPr>
        <p:spPr>
          <a:xfrm>
            <a:off x="533400" y="357188"/>
            <a:ext cx="8077200" cy="1190625"/>
          </a:xfr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/>
              <a:t>Variables and Declaration Statements</a:t>
            </a:r>
          </a:p>
        </p:txBody>
      </p:sp>
      <p:sp>
        <p:nvSpPr>
          <p:cNvPr id="64515" name="Rectangle 2"/>
          <p:cNvSpPr>
            <a:spLocks noGrp="1" noChangeArrowheads="1"/>
          </p:cNvSpPr>
          <p:nvPr>
            <p:ph idx="1"/>
          </p:nvPr>
        </p:nvSpPr>
        <p:spPr>
          <a:xfrm>
            <a:off x="533400" y="1752600"/>
            <a:ext cx="8077200" cy="42672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7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b="1" dirty="0" smtClean="0"/>
              <a:t>Character variables:</a:t>
            </a:r>
            <a:r>
              <a:rPr lang="en-US" dirty="0" smtClean="0"/>
              <a:t> Declared using the </a:t>
            </a:r>
            <a:r>
              <a:rPr lang="en-US" b="1" dirty="0" smtClean="0">
                <a:latin typeface="Courier New" pitchFamily="49" charset="0"/>
              </a:rPr>
              <a:t>char</a:t>
            </a:r>
            <a:r>
              <a:rPr lang="en-US" dirty="0" smtClean="0"/>
              <a:t> keyword</a:t>
            </a:r>
          </a:p>
          <a:p>
            <a:pPr>
              <a:lnSpc>
                <a:spcPct val="90000"/>
              </a:lnSpc>
              <a:spcBef>
                <a:spcPts val="7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dirty="0" smtClean="0"/>
              <a:t>Multiple variables of the same data type can be declared in a single declaration statement</a:t>
            </a:r>
          </a:p>
          <a:p>
            <a:pPr lvl="1"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dirty="0" smtClean="0"/>
              <a:t>Example: </a:t>
            </a:r>
          </a:p>
          <a:p>
            <a:pPr>
              <a:lnSpc>
                <a:spcPct val="90000"/>
              </a:lnSpc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dirty="0" smtClean="0"/>
              <a:t>   			</a:t>
            </a:r>
            <a:r>
              <a:rPr lang="en-US" sz="2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 grade1, grade2, total, average;</a:t>
            </a:r>
          </a:p>
          <a:p>
            <a:pPr>
              <a:lnSpc>
                <a:spcPct val="90000"/>
              </a:lnSpc>
              <a:spcBef>
                <a:spcPts val="7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dirty="0" smtClean="0"/>
              <a:t>Variables can be initialized in a declaration</a:t>
            </a:r>
          </a:p>
          <a:p>
            <a:pPr lvl="1"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dirty="0" smtClean="0"/>
              <a:t>Example: </a:t>
            </a:r>
          </a:p>
          <a:p>
            <a:pPr lvl="1">
              <a:lnSpc>
                <a:spcPct val="90000"/>
              </a:lnSpc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dirty="0" smtClean="0">
                <a:latin typeface="Courier New" pitchFamily="49" charset="0"/>
              </a:rPr>
              <a:t>		</a:t>
            </a:r>
            <a:r>
              <a:rPr lang="en-US" sz="2200" dirty="0" smtClean="0">
                <a:solidFill>
                  <a:srgbClr val="0000FF"/>
                </a:solidFill>
                <a:latin typeface="Courier New" pitchFamily="49" charset="0"/>
              </a:rPr>
              <a:t>double grade1 = </a:t>
            </a:r>
            <a:r>
              <a:rPr lang="en-US" sz="2200" dirty="0" smtClean="0">
                <a:solidFill>
                  <a:srgbClr val="0000FF"/>
                </a:solidFill>
                <a:latin typeface="Courier New" pitchFamily="49" charset="0"/>
              </a:rPr>
              <a:t>87.0;</a:t>
            </a:r>
            <a:endParaRPr lang="en-US" sz="2200" dirty="0" smtClean="0">
              <a:solidFill>
                <a:srgbClr val="0000FF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ts val="7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dirty="0" smtClean="0"/>
              <a:t>A variable must be declared before it is used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/>
              <a:t>Introduction to C++</a:t>
            </a:r>
            <a:r>
              <a:rPr lang="ar-SA" dirty="0" smtClean="0">
                <a:cs typeface="Arial" charset="0"/>
              </a:rPr>
              <a:t>‏</a:t>
            </a:r>
            <a:endParaRPr lang="en-US" dirty="0" smtClean="0"/>
          </a:p>
        </p:txBody>
      </p:sp>
      <p:sp>
        <p:nvSpPr>
          <p:cNvPr id="11269" name="Text Box 3"/>
          <p:cNvSpPr txBox="1">
            <a:spLocks noChangeArrowheads="1"/>
          </p:cNvSpPr>
          <p:nvPr/>
        </p:nvSpPr>
        <p:spPr bwMode="auto">
          <a:xfrm>
            <a:off x="1371600" y="5791200"/>
            <a:ext cx="6629400" cy="371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ts val="1500"/>
              </a:spcBef>
              <a:buClr>
                <a:srgbClr val="222222"/>
              </a:buClr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 dirty="0">
                <a:latin typeface="Arial" charset="0"/>
                <a:ea typeface="DejaVu Sans" pitchFamily="34" charset="0"/>
                <a:cs typeface="DejaVu Sans" pitchFamily="34" charset="0"/>
              </a:rPr>
              <a:t>Figure 2.2  </a:t>
            </a:r>
            <a:r>
              <a:rPr lang="en-US" sz="1800" dirty="0">
                <a:latin typeface="Arial" charset="0"/>
                <a:ea typeface="DejaVu Sans" pitchFamily="34" charset="0"/>
                <a:cs typeface="DejaVu Sans" pitchFamily="34" charset="0"/>
              </a:rPr>
              <a:t>A multiplying function.</a:t>
            </a:r>
          </a:p>
        </p:txBody>
      </p:sp>
      <p:pic>
        <p:nvPicPr>
          <p:cNvPr id="11270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1219200"/>
            <a:ext cx="5153025" cy="4410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1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77200" cy="1190625"/>
          </a:xfr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/>
              <a:t>Variables and Declaration Statements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8600" y="1076325"/>
            <a:ext cx="8915400" cy="448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 typeface="Wingdings" pitchFamily="2" charset="2"/>
              <a:buChar char="n"/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dirty="0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 Program 2.7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#include &lt;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iostream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&gt;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using namespace std;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int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 main()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{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  double grade1;  // declare grade1 as a double variable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  double grade2;  // declare grade2 as a double variable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  double total;   // declare total as a double variable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  double average; // declare average as a double variable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  grade1 = 85.5;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  grade2 = 97.0;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  total = grade1 + grade2;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  average = total/2.0;  // divide the total by 2.0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  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cout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 &lt;&lt; "The average grade is " &lt;&lt; average &lt;&lt; 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endl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  return 0;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28600" y="5562600"/>
            <a:ext cx="7010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 typeface="Wingdings" pitchFamily="2" charset="2"/>
              <a:buChar char="n"/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>
                <a:solidFill>
                  <a:srgbClr val="006600"/>
                </a:solidFill>
                <a:latin typeface="Courier New" pitchFamily="49" charset="0"/>
                <a:ea typeface="新細明體" charset="-120"/>
              </a:rPr>
              <a:t> The Output from Program 2.7</a:t>
            </a:r>
          </a:p>
          <a:p>
            <a:pPr>
              <a:buFont typeface="Wingdings" pitchFamily="2" charset="2"/>
              <a:buNone/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>
                <a:solidFill>
                  <a:srgbClr val="006600"/>
                </a:solidFill>
                <a:latin typeface="Courier New" pitchFamily="49" charset="0"/>
                <a:ea typeface="新細明體" charset="-120"/>
              </a:rPr>
              <a:t>The average grade is 91.25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mtClean="0"/>
              <a:t>Memory Allocation</a:t>
            </a:r>
          </a:p>
        </p:txBody>
      </p:sp>
      <p:sp>
        <p:nvSpPr>
          <p:cNvPr id="66563" name="Rectangle 2"/>
          <p:cNvSpPr>
            <a:spLocks noGrp="1" noChangeArrowheads="1"/>
          </p:cNvSpPr>
          <p:nvPr>
            <p:ph idx="1"/>
          </p:nvPr>
        </p:nvSpPr>
        <p:spPr>
          <a:xfrm>
            <a:off x="533400" y="1752600"/>
            <a:ext cx="8077200" cy="45720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7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b="1" dirty="0" smtClean="0"/>
              <a:t>Definition</a:t>
            </a:r>
            <a:r>
              <a:rPr lang="en-US" dirty="0" smtClean="0"/>
              <a:t> </a:t>
            </a:r>
            <a:r>
              <a:rPr lang="en-US" b="1" dirty="0" smtClean="0"/>
              <a:t>statement</a:t>
            </a:r>
            <a:r>
              <a:rPr lang="en-US" dirty="0" smtClean="0"/>
              <a:t>: A declaration that defines how much memory is needed for data storage</a:t>
            </a:r>
          </a:p>
          <a:p>
            <a:pPr>
              <a:lnSpc>
                <a:spcPct val="90000"/>
              </a:lnSpc>
              <a:spcBef>
                <a:spcPts val="7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dirty="0" smtClean="0"/>
              <a:t>Three items associated with each variable:</a:t>
            </a:r>
          </a:p>
          <a:p>
            <a:pPr lvl="1"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dirty="0" smtClean="0"/>
              <a:t>Data type</a:t>
            </a:r>
          </a:p>
          <a:p>
            <a:pPr lvl="1"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dirty="0" smtClean="0"/>
              <a:t>Actual value stored in the variable (its contents)</a:t>
            </a:r>
            <a:r>
              <a:rPr lang="ar-SA" dirty="0" smtClean="0">
                <a:cs typeface="Arial" charset="0"/>
              </a:rPr>
              <a:t>‏</a:t>
            </a:r>
            <a:endParaRPr lang="en-US" dirty="0" smtClean="0"/>
          </a:p>
          <a:p>
            <a:pPr lvl="1"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dirty="0" smtClean="0"/>
              <a:t>Memory address of the variable</a:t>
            </a:r>
          </a:p>
          <a:p>
            <a:pPr>
              <a:lnSpc>
                <a:spcPct val="90000"/>
              </a:lnSpc>
              <a:spcBef>
                <a:spcPts val="7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dirty="0" smtClean="0"/>
              <a:t>Address operator (</a:t>
            </a:r>
            <a:r>
              <a:rPr lang="en-US" b="1" dirty="0" smtClean="0">
                <a:latin typeface="Courier New" pitchFamily="49" charset="0"/>
              </a:rPr>
              <a:t>&amp;</a:t>
            </a:r>
            <a:r>
              <a:rPr lang="en-US" dirty="0" smtClean="0"/>
              <a:t>) provides the variable’s address</a:t>
            </a:r>
          </a:p>
          <a:p>
            <a:pPr>
              <a:lnSpc>
                <a:spcPct val="90000"/>
              </a:lnSpc>
              <a:spcBef>
                <a:spcPts val="700"/>
              </a:spcBef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/>
              <a:t>Memory Allocation</a:t>
            </a:r>
          </a:p>
        </p:txBody>
      </p:sp>
      <p:sp>
        <p:nvSpPr>
          <p:cNvPr id="67587" name="Rectangle 2"/>
          <p:cNvSpPr>
            <a:spLocks noGrp="1" noChangeArrowheads="1"/>
          </p:cNvSpPr>
          <p:nvPr>
            <p:ph idx="1"/>
          </p:nvPr>
        </p:nvSpPr>
        <p:spPr>
          <a:xfrm>
            <a:off x="533400" y="1676400"/>
            <a:ext cx="8077200" cy="990600"/>
          </a:xfrm>
        </p:spPr>
        <p:txBody>
          <a:bodyPr/>
          <a:lstStyle/>
          <a:p>
            <a:pPr>
              <a:spcBef>
                <a:spcPts val="7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mtClean="0"/>
              <a:t>Declaring a variable causes memory to be allocated based on the data type</a:t>
            </a:r>
          </a:p>
        </p:txBody>
      </p:sp>
      <p:pic>
        <p:nvPicPr>
          <p:cNvPr id="6759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2743200"/>
            <a:ext cx="5953231" cy="2819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7591" name="Text Box 4"/>
          <p:cNvSpPr txBox="1">
            <a:spLocks noChangeArrowheads="1"/>
          </p:cNvSpPr>
          <p:nvPr/>
        </p:nvSpPr>
        <p:spPr bwMode="auto">
          <a:xfrm>
            <a:off x="609600" y="5715000"/>
            <a:ext cx="76200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34963" indent="-334963" algn="ctr">
              <a:lnSpc>
                <a:spcPct val="90000"/>
              </a:lnSpc>
              <a:spcBef>
                <a:spcPts val="500"/>
              </a:spcBef>
              <a:buClr>
                <a:srgbClr val="222222"/>
              </a:buClr>
              <a:buFont typeface="Arial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1800" b="1" dirty="0">
                <a:latin typeface="Arial" charset="0"/>
                <a:ea typeface="DejaVu Sans" pitchFamily="34" charset="0"/>
                <a:cs typeface="DejaVu Sans" pitchFamily="34" charset="0"/>
              </a:rPr>
              <a:t>Figure 2.10b</a:t>
            </a:r>
            <a:r>
              <a:rPr lang="en-US" sz="1800" dirty="0">
                <a:latin typeface="Arial" charset="0"/>
                <a:ea typeface="DejaVu Sans" pitchFamily="34" charset="0"/>
                <a:cs typeface="DejaVu Sans" pitchFamily="34" charset="0"/>
              </a:rPr>
              <a:t> Defining the floating-point variable named </a:t>
            </a:r>
            <a:r>
              <a:rPr lang="en-US" sz="1800" dirty="0">
                <a:latin typeface="Courier New" pitchFamily="49" charset="0"/>
                <a:ea typeface="DejaVu Sans" pitchFamily="34" charset="0"/>
                <a:cs typeface="Courier New" pitchFamily="49" charset="0"/>
              </a:rPr>
              <a:t>slope</a:t>
            </a:r>
            <a:r>
              <a:rPr lang="en-US" sz="1800" dirty="0">
                <a:latin typeface="Arial" charset="0"/>
                <a:ea typeface="DejaVu Sans" pitchFamily="34" charset="0"/>
                <a:cs typeface="DejaVu Sans" pitchFamily="34" charset="0"/>
              </a:rPr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1"/>
          <p:cNvSpPr>
            <a:spLocks noGrp="1" noChangeArrowheads="1"/>
          </p:cNvSpPr>
          <p:nvPr>
            <p:ph type="title"/>
          </p:nvPr>
        </p:nvSpPr>
        <p:spPr>
          <a:xfrm>
            <a:off x="533400" y="357188"/>
            <a:ext cx="8077200" cy="1190625"/>
          </a:xfr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/>
              <a:t>Memory Allocation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8600" y="1363682"/>
            <a:ext cx="8305800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buFont typeface="Wingdings" pitchFamily="2" charset="2"/>
              <a:buChar char="n"/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dirty="0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 Program </a:t>
            </a:r>
            <a:r>
              <a:rPr lang="en-US" altLang="zh-TW" dirty="0" smtClean="0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2.10</a:t>
            </a:r>
            <a:endParaRPr lang="en-US" altLang="zh-TW" dirty="0">
              <a:solidFill>
                <a:srgbClr val="0000FF"/>
              </a:solidFill>
              <a:latin typeface="Courier New" pitchFamily="49" charset="0"/>
              <a:ea typeface="新細明體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#include &lt;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iostream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&gt;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using namespace std;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endParaRPr lang="en-US" altLang="zh-TW" b="0" dirty="0">
              <a:solidFill>
                <a:srgbClr val="0000FF"/>
              </a:solidFill>
              <a:latin typeface="Courier New" pitchFamily="49" charset="0"/>
              <a:ea typeface="新細明體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int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 main()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{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 smtClean="0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  </a:t>
            </a:r>
            <a:r>
              <a:rPr lang="en-US" altLang="zh-TW" b="0" dirty="0" err="1" smtClean="0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int</a:t>
            </a:r>
            <a:r>
              <a:rPr lang="en-US" altLang="zh-TW" b="0" dirty="0" smtClean="0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 num;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 smtClean="0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  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 smtClean="0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  num = 22;  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 smtClean="0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  </a:t>
            </a:r>
            <a:r>
              <a:rPr lang="en-US" altLang="zh-TW" b="0" dirty="0" err="1" smtClean="0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cout</a:t>
            </a:r>
            <a:r>
              <a:rPr lang="en-US" altLang="zh-TW" b="0" dirty="0" smtClean="0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 &lt;&lt; “The value stored in num is “ &lt;&lt; num &lt;&lt; </a:t>
            </a:r>
            <a:r>
              <a:rPr lang="en-US" altLang="zh-TW" b="0" dirty="0" err="1" smtClean="0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endl</a:t>
            </a:r>
            <a:r>
              <a:rPr lang="en-US" altLang="zh-TW" b="0" dirty="0" smtClean="0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 smtClean="0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  </a:t>
            </a:r>
            <a:r>
              <a:rPr lang="en-US" altLang="zh-TW" b="0" dirty="0" err="1" smtClean="0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cout</a:t>
            </a:r>
            <a:r>
              <a:rPr lang="en-US" altLang="zh-TW" b="0" dirty="0" smtClean="0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 &lt;&lt; “The address of num = “ &lt;&lt; &amp;num &lt;&lt; </a:t>
            </a:r>
            <a:r>
              <a:rPr lang="en-US" altLang="zh-TW" b="0" dirty="0" err="1" smtClean="0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endl</a:t>
            </a:r>
            <a:r>
              <a:rPr lang="en-US" altLang="zh-TW" b="0" dirty="0" smtClean="0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endParaRPr lang="en-US" altLang="zh-TW" b="0" dirty="0">
              <a:solidFill>
                <a:srgbClr val="0000FF"/>
              </a:solidFill>
              <a:latin typeface="Courier New" pitchFamily="49" charset="0"/>
              <a:ea typeface="新細明體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  return 0;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28600" y="5335588"/>
            <a:ext cx="701040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 typeface="Wingdings" pitchFamily="2" charset="2"/>
              <a:buChar char="n"/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dirty="0">
                <a:solidFill>
                  <a:srgbClr val="006600"/>
                </a:solidFill>
                <a:latin typeface="Courier New" pitchFamily="49" charset="0"/>
                <a:ea typeface="新細明體" charset="-120"/>
              </a:rPr>
              <a:t> The Output from Program </a:t>
            </a:r>
            <a:r>
              <a:rPr lang="en-US" altLang="zh-TW" dirty="0" smtClean="0">
                <a:solidFill>
                  <a:srgbClr val="006600"/>
                </a:solidFill>
                <a:latin typeface="Courier New" pitchFamily="49" charset="0"/>
                <a:ea typeface="新細明體" charset="-120"/>
              </a:rPr>
              <a:t>2.10</a:t>
            </a:r>
            <a:endParaRPr lang="en-US" altLang="zh-TW" dirty="0">
              <a:solidFill>
                <a:srgbClr val="006600"/>
              </a:solidFill>
              <a:latin typeface="Courier New" pitchFamily="49" charset="0"/>
              <a:ea typeface="新細明體" charset="-120"/>
            </a:endParaRPr>
          </a:p>
          <a:p>
            <a:pPr>
              <a:buFont typeface="Wingdings" pitchFamily="2" charset="2"/>
              <a:buNone/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 smtClean="0">
                <a:solidFill>
                  <a:srgbClr val="006600"/>
                </a:solidFill>
                <a:latin typeface="Courier New" pitchFamily="49" charset="0"/>
                <a:ea typeface="新細明體" charset="-120"/>
              </a:rPr>
              <a:t>The value stored in num is 22</a:t>
            </a:r>
            <a:endParaRPr lang="en-US" altLang="zh-TW" b="0" dirty="0">
              <a:solidFill>
                <a:srgbClr val="006600"/>
              </a:solidFill>
              <a:latin typeface="Courier New" pitchFamily="49" charset="0"/>
              <a:ea typeface="新細明體" charset="-120"/>
            </a:endParaRPr>
          </a:p>
          <a:p>
            <a:pPr>
              <a:buFont typeface="Wingdings" pitchFamily="2" charset="2"/>
              <a:buNone/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 smtClean="0">
                <a:solidFill>
                  <a:srgbClr val="006600"/>
                </a:solidFill>
                <a:latin typeface="Courier New" pitchFamily="49" charset="0"/>
                <a:ea typeface="新細明體" charset="-120"/>
              </a:rPr>
              <a:t>The address of num = 0012FED4</a:t>
            </a:r>
            <a:endParaRPr lang="en-US" altLang="zh-TW" b="0" dirty="0">
              <a:solidFill>
                <a:srgbClr val="006600"/>
              </a:solidFill>
              <a:latin typeface="Courier New" pitchFamily="49" charset="0"/>
              <a:ea typeface="新細明體" charset="-120"/>
            </a:endParaRPr>
          </a:p>
        </p:txBody>
      </p:sp>
      <p:grpSp>
        <p:nvGrpSpPr>
          <p:cNvPr id="16" name="群組 15"/>
          <p:cNvGrpSpPr/>
          <p:nvPr/>
        </p:nvGrpSpPr>
        <p:grpSpPr>
          <a:xfrm>
            <a:off x="4089579" y="1219200"/>
            <a:ext cx="4140021" cy="2362200"/>
            <a:chOff x="3581400" y="1295400"/>
            <a:chExt cx="4140021" cy="2362200"/>
          </a:xfrm>
        </p:grpSpPr>
        <p:sp>
          <p:nvSpPr>
            <p:cNvPr id="8" name="立方體 7"/>
            <p:cNvSpPr/>
            <p:nvPr/>
          </p:nvSpPr>
          <p:spPr bwMode="auto">
            <a:xfrm>
              <a:off x="5791200" y="1905000"/>
              <a:ext cx="1676400" cy="914400"/>
            </a:xfrm>
            <a:prstGeom prst="cube">
              <a:avLst>
                <a:gd name="adj" fmla="val 125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TW" sz="7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3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22</a:t>
              </a:r>
              <a:endParaRPr kumimoji="0" lang="zh-TW" alt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左大括弧 8"/>
            <p:cNvSpPr/>
            <p:nvPr/>
          </p:nvSpPr>
          <p:spPr bwMode="auto">
            <a:xfrm rot="5400000">
              <a:off x="6591300" y="952500"/>
              <a:ext cx="228600" cy="1524000"/>
            </a:xfrm>
            <a:prstGeom prst="lef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5638800" y="1295400"/>
              <a:ext cx="20826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0" dirty="0" smtClean="0"/>
                <a:t>4 bytes of memory</a:t>
              </a:r>
              <a:endParaRPr lang="zh-TW" altLang="en-US" b="0" dirty="0"/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5791200" y="3212068"/>
              <a:ext cx="18774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0" dirty="0" smtClean="0"/>
                <a:t>Contents of </a:t>
              </a:r>
              <a:r>
                <a:rPr lang="en-US" altLang="zh-TW" b="0" dirty="0" smtClean="0">
                  <a:solidFill>
                    <a:srgbClr val="0000FF"/>
                  </a:solidFill>
                </a:rPr>
                <a:t>num</a:t>
              </a:r>
              <a:endParaRPr lang="zh-TW" altLang="en-US" b="0" dirty="0">
                <a:solidFill>
                  <a:srgbClr val="0000FF"/>
                </a:solidFill>
              </a:endParaRPr>
            </a:p>
          </p:txBody>
        </p:sp>
        <p:sp>
          <p:nvSpPr>
            <p:cNvPr id="12" name="向上箭號 11"/>
            <p:cNvSpPr/>
            <p:nvPr/>
          </p:nvSpPr>
          <p:spPr bwMode="auto">
            <a:xfrm>
              <a:off x="6477000" y="2743200"/>
              <a:ext cx="381000" cy="533400"/>
            </a:xfrm>
            <a:prstGeom prst="upArrow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左大括弧 12"/>
            <p:cNvSpPr/>
            <p:nvPr/>
          </p:nvSpPr>
          <p:spPr bwMode="auto">
            <a:xfrm rot="5400000" flipH="1" flipV="1">
              <a:off x="4533900" y="2171700"/>
              <a:ext cx="228600" cy="1524000"/>
            </a:xfrm>
            <a:prstGeom prst="lef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4046468" y="2450068"/>
              <a:ext cx="12875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0012FED4</a:t>
              </a:r>
              <a:endParaRPr lang="zh-TW" altLang="en-US" dirty="0"/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3581400" y="3011269"/>
              <a:ext cx="2057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b="0" dirty="0" smtClean="0"/>
                <a:t>Address of first byte used by </a:t>
              </a:r>
              <a:r>
                <a:rPr lang="en-US" altLang="zh-TW" b="0" dirty="0" smtClean="0">
                  <a:solidFill>
                    <a:srgbClr val="0000FF"/>
                  </a:solidFill>
                </a:rPr>
                <a:t>num</a:t>
              </a:r>
              <a:endParaRPr lang="zh-TW" altLang="en-US" b="0" dirty="0">
                <a:solidFill>
                  <a:srgbClr val="0000FF"/>
                </a:solidFill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mtClean="0"/>
              <a:t>A Case Study: Radar Speed Traps</a:t>
            </a:r>
          </a:p>
        </p:txBody>
      </p:sp>
      <p:sp>
        <p:nvSpPr>
          <p:cNvPr id="69635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7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mtClean="0"/>
              <a:t>Step 1: Analyze the Problem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mtClean="0"/>
              <a:t>Understand the desired outputs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mtClean="0"/>
              <a:t>Determine the required inputs</a:t>
            </a:r>
          </a:p>
          <a:p>
            <a:pPr>
              <a:spcBef>
                <a:spcPts val="7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mtClean="0"/>
              <a:t>Step 2: Develop a Solution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mtClean="0"/>
              <a:t>Determine the algorithms to be used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mtClean="0"/>
              <a:t>Use top-down approach to design</a:t>
            </a:r>
          </a:p>
          <a:p>
            <a:pPr>
              <a:spcBef>
                <a:spcPts val="7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mtClean="0"/>
              <a:t>Step 3: Code the Solution</a:t>
            </a:r>
          </a:p>
          <a:p>
            <a:pPr>
              <a:spcBef>
                <a:spcPts val="7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mtClean="0"/>
              <a:t>Step 4: Test and Correct the Program</a:t>
            </a:r>
          </a:p>
          <a:p>
            <a:pPr lvl="1"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Case Study: Radar Speed Trap</a:t>
            </a:r>
          </a:p>
        </p:txBody>
      </p:sp>
      <p:sp>
        <p:nvSpPr>
          <p:cNvPr id="70659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Analyze the Problem  </a:t>
            </a:r>
          </a:p>
          <a:p>
            <a:pPr lvl="1"/>
            <a:r>
              <a:rPr lang="en-US" dirty="0" smtClean="0"/>
              <a:t>Output: Speed of the car </a:t>
            </a:r>
          </a:p>
          <a:p>
            <a:pPr lvl="1"/>
            <a:r>
              <a:rPr lang="en-US" dirty="0" smtClean="0"/>
              <a:t>Inputs: Emitted frequency and received frequency  </a:t>
            </a:r>
          </a:p>
          <a:p>
            <a:r>
              <a:rPr lang="en-US" dirty="0" smtClean="0"/>
              <a:t>Develop a Solution</a:t>
            </a:r>
          </a:p>
          <a:p>
            <a:pPr lvl="1"/>
            <a:r>
              <a:rPr lang="en-US" dirty="0" smtClean="0"/>
              <a:t>Algorithm:    </a:t>
            </a:r>
          </a:p>
          <a:p>
            <a:pPr lvl="2"/>
            <a:r>
              <a:rPr lang="en-US" dirty="0" smtClean="0"/>
              <a:t>Assign values to </a:t>
            </a:r>
            <a:r>
              <a:rPr lang="en-US" i="1" dirty="0" err="1" smtClean="0"/>
              <a:t>f</a:t>
            </a:r>
            <a:r>
              <a:rPr lang="en-US" i="1" baseline="-25000" dirty="0" err="1" smtClean="0"/>
              <a:t>r</a:t>
            </a:r>
            <a:r>
              <a:rPr lang="en-US" i="1" dirty="0" smtClean="0"/>
              <a:t> </a:t>
            </a:r>
            <a:r>
              <a:rPr lang="en-US" dirty="0" smtClean="0"/>
              <a:t>and </a:t>
            </a:r>
            <a:r>
              <a:rPr lang="en-US" i="1" dirty="0" err="1" smtClean="0"/>
              <a:t>f</a:t>
            </a:r>
            <a:r>
              <a:rPr lang="en-US" i="1" baseline="-25000" dirty="0" err="1" smtClean="0"/>
              <a:t>e</a:t>
            </a:r>
            <a:endParaRPr lang="en-US" i="1" baseline="-25000" dirty="0" smtClean="0"/>
          </a:p>
          <a:p>
            <a:pPr lvl="2"/>
            <a:r>
              <a:rPr lang="en-US" dirty="0" smtClean="0"/>
              <a:t>Calculate and display speed</a:t>
            </a:r>
          </a:p>
        </p:txBody>
      </p:sp>
      <p:graphicFrame>
        <p:nvGraphicFramePr>
          <p:cNvPr id="6" name="物件 5"/>
          <p:cNvGraphicFramePr>
            <a:graphicFrameLocks noChangeAspect="1"/>
          </p:cNvGraphicFramePr>
          <p:nvPr/>
        </p:nvGraphicFramePr>
        <p:xfrm>
          <a:off x="2743200" y="5026111"/>
          <a:ext cx="3276600" cy="841289"/>
        </p:xfrm>
        <a:graphic>
          <a:graphicData uri="http://schemas.openxmlformats.org/presentationml/2006/ole">
            <p:oleObj spid="_x0000_s1026" name="方程式" r:id="rId4" imgW="1879560" imgH="482400" progId="Equation.3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/>
              <a:t>A Case Study: Radar Speed Trap</a:t>
            </a:r>
          </a:p>
        </p:txBody>
      </p:sp>
      <p:sp>
        <p:nvSpPr>
          <p:cNvPr id="71683" name="Content Placeholder 5"/>
          <p:cNvSpPr>
            <a:spLocks noGrp="1"/>
          </p:cNvSpPr>
          <p:nvPr>
            <p:ph idx="1"/>
          </p:nvPr>
        </p:nvSpPr>
        <p:spPr>
          <a:xfrm>
            <a:off x="228600" y="1143000"/>
            <a:ext cx="8077200" cy="685800"/>
          </a:xfrm>
        </p:spPr>
        <p:txBody>
          <a:bodyPr/>
          <a:lstStyle/>
          <a:p>
            <a:r>
              <a:rPr lang="en-US" dirty="0" smtClean="0"/>
              <a:t>Code the Solution</a:t>
            </a:r>
          </a:p>
          <a:p>
            <a:endParaRPr lang="en-US" dirty="0" smtClean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28600" y="1524000"/>
            <a:ext cx="8534400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buFont typeface="Wingdings" pitchFamily="2" charset="2"/>
              <a:buChar char="n"/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dirty="0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 Program </a:t>
            </a:r>
            <a:r>
              <a:rPr lang="en-US" altLang="zh-TW" dirty="0" smtClean="0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2.11</a:t>
            </a:r>
            <a:endParaRPr lang="en-US" altLang="zh-TW" dirty="0">
              <a:solidFill>
                <a:srgbClr val="0000FF"/>
              </a:solidFill>
              <a:latin typeface="Courier New" pitchFamily="49" charset="0"/>
              <a:ea typeface="新細明體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#include &lt;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iostream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&gt;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using namespace std;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endParaRPr lang="en-US" altLang="zh-TW" b="0" dirty="0">
              <a:solidFill>
                <a:srgbClr val="0000FF"/>
              </a:solidFill>
              <a:latin typeface="Courier New" pitchFamily="49" charset="0"/>
              <a:ea typeface="新細明體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int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 main()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{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 smtClean="0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  double speed, </a:t>
            </a:r>
            <a:r>
              <a:rPr lang="en-US" altLang="zh-TW" b="0" dirty="0" err="1" smtClean="0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fe</a:t>
            </a:r>
            <a:r>
              <a:rPr lang="en-US" altLang="zh-TW" b="0" dirty="0" smtClean="0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, </a:t>
            </a:r>
            <a:r>
              <a:rPr lang="en-US" altLang="zh-TW" b="0" dirty="0" err="1" smtClean="0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fr</a:t>
            </a:r>
            <a:r>
              <a:rPr lang="en-US" altLang="zh-TW" b="0" dirty="0" smtClean="0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 smtClean="0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  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 smtClean="0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  </a:t>
            </a:r>
            <a:r>
              <a:rPr lang="en-US" altLang="zh-TW" b="0" dirty="0" err="1" smtClean="0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fe</a:t>
            </a:r>
            <a:r>
              <a:rPr lang="en-US" altLang="zh-TW" b="0" dirty="0" smtClean="0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 = 2e10;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 smtClean="0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  </a:t>
            </a:r>
            <a:r>
              <a:rPr lang="en-US" altLang="zh-TW" b="0" dirty="0" err="1" smtClean="0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fr</a:t>
            </a:r>
            <a:r>
              <a:rPr lang="en-US" altLang="zh-TW" b="0" dirty="0" smtClean="0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 = 2.0000004e10;  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 smtClean="0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  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 smtClean="0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  speed = 6.685e8 * (</a:t>
            </a:r>
            <a:r>
              <a:rPr lang="en-US" altLang="zh-TW" b="0" dirty="0" err="1" smtClean="0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fr</a:t>
            </a:r>
            <a:r>
              <a:rPr lang="en-US" altLang="zh-TW" b="0" dirty="0" smtClean="0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 – </a:t>
            </a:r>
            <a:r>
              <a:rPr lang="en-US" altLang="zh-TW" b="0" dirty="0" err="1" smtClean="0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fe</a:t>
            </a:r>
            <a:r>
              <a:rPr lang="en-US" altLang="zh-TW" b="0" dirty="0" smtClean="0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) / (</a:t>
            </a:r>
            <a:r>
              <a:rPr lang="en-US" altLang="zh-TW" b="0" dirty="0" err="1" smtClean="0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fr</a:t>
            </a:r>
            <a:r>
              <a:rPr lang="en-US" altLang="zh-TW" b="0" dirty="0" smtClean="0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 + </a:t>
            </a:r>
            <a:r>
              <a:rPr lang="en-US" altLang="zh-TW" b="0" dirty="0" err="1" smtClean="0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fe</a:t>
            </a:r>
            <a:r>
              <a:rPr lang="en-US" altLang="zh-TW" b="0" dirty="0" smtClean="0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);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 smtClean="0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  </a:t>
            </a:r>
            <a:r>
              <a:rPr lang="en-US" altLang="zh-TW" b="0" dirty="0" err="1" smtClean="0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cout</a:t>
            </a:r>
            <a:r>
              <a:rPr lang="en-US" altLang="zh-TW" b="0" dirty="0" smtClean="0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 &lt;&lt; “The speed is “ &lt;&lt; speed &lt;&lt; “ miles/hour “ &lt;&lt; </a:t>
            </a:r>
            <a:r>
              <a:rPr lang="en-US" altLang="zh-TW" b="0" dirty="0" err="1" smtClean="0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endl</a:t>
            </a:r>
            <a:r>
              <a:rPr lang="en-US" altLang="zh-TW" b="0" dirty="0" smtClean="0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 smtClean="0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  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return 0;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}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28600" y="5638800"/>
            <a:ext cx="70104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 typeface="Wingdings" pitchFamily="2" charset="2"/>
              <a:buChar char="n"/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dirty="0">
                <a:solidFill>
                  <a:srgbClr val="006600"/>
                </a:solidFill>
                <a:latin typeface="Courier New" pitchFamily="49" charset="0"/>
                <a:ea typeface="新細明體" charset="-120"/>
              </a:rPr>
              <a:t> The Output from Program </a:t>
            </a:r>
            <a:r>
              <a:rPr lang="en-US" altLang="zh-TW" dirty="0" smtClean="0">
                <a:solidFill>
                  <a:srgbClr val="006600"/>
                </a:solidFill>
                <a:latin typeface="Courier New" pitchFamily="49" charset="0"/>
                <a:ea typeface="新細明體" charset="-120"/>
              </a:rPr>
              <a:t>2.11</a:t>
            </a:r>
            <a:endParaRPr lang="en-US" altLang="zh-TW" dirty="0">
              <a:solidFill>
                <a:srgbClr val="006600"/>
              </a:solidFill>
              <a:latin typeface="Courier New" pitchFamily="49" charset="0"/>
              <a:ea typeface="新細明體" charset="-120"/>
            </a:endParaRPr>
          </a:p>
          <a:p>
            <a:pPr>
              <a:buFont typeface="Wingdings" pitchFamily="2" charset="2"/>
              <a:buNone/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 smtClean="0">
                <a:solidFill>
                  <a:srgbClr val="006600"/>
                </a:solidFill>
                <a:latin typeface="Courier New" pitchFamily="49" charset="0"/>
                <a:ea typeface="新細明體" charset="-120"/>
              </a:rPr>
              <a:t>The speed is 66.85 miles/hour</a:t>
            </a:r>
            <a:endParaRPr lang="en-US" altLang="zh-TW" b="0" dirty="0">
              <a:solidFill>
                <a:srgbClr val="006600"/>
              </a:solidFill>
              <a:latin typeface="Courier New" pitchFamily="49" charset="0"/>
              <a:ea typeface="新細明體" charset="-12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Case Study: Radar Speed Trap</a:t>
            </a:r>
          </a:p>
        </p:txBody>
      </p:sp>
      <p:sp>
        <p:nvSpPr>
          <p:cNvPr id="7065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Test and Correct the Program</a:t>
            </a:r>
          </a:p>
          <a:p>
            <a:pPr lvl="1">
              <a:defRPr/>
            </a:pPr>
            <a:r>
              <a:rPr lang="en-US" dirty="0" smtClean="0">
                <a:ea typeface="+mn-ea"/>
                <a:cs typeface="+mn-cs"/>
              </a:rPr>
              <a:t>Verify that the calculation and displayed value agree with the previous hand calculation</a:t>
            </a:r>
          </a:p>
          <a:p>
            <a:pPr lvl="1">
              <a:defRPr/>
            </a:pPr>
            <a:r>
              <a:rPr lang="en-US" dirty="0" smtClean="0"/>
              <a:t>Use the program with different values of received frequencies</a:t>
            </a:r>
            <a:endParaRPr lang="en-US" dirty="0"/>
          </a:p>
        </p:txBody>
      </p:sp>
      <p:pic>
        <p:nvPicPr>
          <p:cNvPr id="147458" name="Picture 2" descr="D:\MY_DOCUMENTS\POWERPNT\教學\C2-電子計算機程式語言\Cartoons\Chapter 02-0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0" y="3502180"/>
            <a:ext cx="3488546" cy="2650970"/>
          </a:xfrm>
          <a:prstGeom prst="rect">
            <a:avLst/>
          </a:prstGeom>
          <a:noFill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mtClean="0"/>
              <a:t>Common Programming Errors</a:t>
            </a:r>
          </a:p>
        </p:txBody>
      </p:sp>
      <p:sp>
        <p:nvSpPr>
          <p:cNvPr id="73731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7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mtClean="0"/>
              <a:t>Omitting the parentheses after </a:t>
            </a:r>
            <a:r>
              <a:rPr lang="en-US" b="1" smtClean="0">
                <a:latin typeface="Courier New" pitchFamily="49" charset="0"/>
              </a:rPr>
              <a:t>main()</a:t>
            </a:r>
            <a:r>
              <a:rPr lang="ar-SA" b="1" smtClean="0">
                <a:latin typeface="Courier New" pitchFamily="49" charset="0"/>
                <a:cs typeface="Courier New" pitchFamily="49" charset="0"/>
              </a:rPr>
              <a:t>‏</a:t>
            </a:r>
            <a:endParaRPr lang="en-US" b="1" smtClean="0">
              <a:latin typeface="Courier New" pitchFamily="49" charset="0"/>
            </a:endParaRPr>
          </a:p>
          <a:p>
            <a:pPr>
              <a:spcBef>
                <a:spcPts val="7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mtClean="0"/>
              <a:t>Omitting or incorrectly typing the opening brace, {, or the closing brace, }, that signifies the start and end of a function body</a:t>
            </a:r>
          </a:p>
          <a:p>
            <a:pPr>
              <a:spcBef>
                <a:spcPts val="7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mtClean="0"/>
              <a:t>Misspelling the name of an object or function</a:t>
            </a:r>
          </a:p>
          <a:p>
            <a:pPr>
              <a:spcBef>
                <a:spcPts val="7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mtClean="0"/>
              <a:t>Forgetting to enclose a string sent to </a:t>
            </a:r>
            <a:r>
              <a:rPr lang="en-US" b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mtClean="0"/>
              <a:t> with quotation marks</a:t>
            </a:r>
          </a:p>
          <a:p>
            <a:pPr>
              <a:spcBef>
                <a:spcPts val="7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mtClean="0"/>
              <a:t>Omitting a semicolon at end of statement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/>
              <a:t>Common Programming Errors</a:t>
            </a:r>
          </a:p>
        </p:txBody>
      </p:sp>
      <p:sp>
        <p:nvSpPr>
          <p:cNvPr id="74755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7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mtClean="0"/>
              <a:t>Adding a semicolon at end of </a:t>
            </a:r>
            <a:r>
              <a:rPr lang="en-US" b="1" smtClean="0">
                <a:latin typeface="Courier New" pitchFamily="49" charset="0"/>
              </a:rPr>
              <a:t>#include</a:t>
            </a:r>
            <a:r>
              <a:rPr lang="en-US" smtClean="0"/>
              <a:t> statement</a:t>
            </a:r>
          </a:p>
          <a:p>
            <a:pPr>
              <a:spcBef>
                <a:spcPts val="7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mtClean="0"/>
              <a:t>Missing </a:t>
            </a:r>
            <a:r>
              <a:rPr lang="en-US" b="1" smtClean="0">
                <a:latin typeface="Courier New" pitchFamily="49" charset="0"/>
              </a:rPr>
              <a:t>\n</a:t>
            </a:r>
            <a:r>
              <a:rPr lang="en-US" smtClean="0"/>
              <a:t> to indicate new line</a:t>
            </a:r>
          </a:p>
          <a:p>
            <a:pPr>
              <a:spcBef>
                <a:spcPts val="7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mtClean="0"/>
              <a:t>Substituting letter O for zero and vice versa</a:t>
            </a:r>
          </a:p>
          <a:p>
            <a:pPr>
              <a:spcBef>
                <a:spcPts val="7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mtClean="0"/>
              <a:t>Failing to declare all variables</a:t>
            </a:r>
          </a:p>
          <a:p>
            <a:pPr>
              <a:spcBef>
                <a:spcPts val="700"/>
              </a:spcBef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C++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Class: </a:t>
            </a:r>
            <a:r>
              <a:rPr lang="en-US" smtClean="0"/>
              <a:t>Contains both data and functions used to manipulate the data</a:t>
            </a:r>
          </a:p>
          <a:p>
            <a:r>
              <a:rPr lang="en-US" smtClean="0"/>
              <a:t>Function: Encapsulates a set of operations</a:t>
            </a:r>
          </a:p>
          <a:p>
            <a:pPr lvl="1"/>
            <a:r>
              <a:rPr lang="en-US" smtClean="0"/>
              <a:t>A class encapsulates data plus one or more sets of operations</a:t>
            </a:r>
          </a:p>
          <a:p>
            <a:r>
              <a:rPr lang="en-US" b="1" smtClean="0"/>
              <a:t>Identifier:</a:t>
            </a:r>
            <a:r>
              <a:rPr lang="en-US" smtClean="0"/>
              <a:t>  A name given to an element of the language, such as a class or function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/>
              <a:t>Common Programming Errors</a:t>
            </a:r>
          </a:p>
        </p:txBody>
      </p:sp>
      <p:sp>
        <p:nvSpPr>
          <p:cNvPr id="75779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7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mtClean="0"/>
              <a:t>Storing an incorrect data type into a variable</a:t>
            </a:r>
          </a:p>
          <a:p>
            <a:pPr>
              <a:spcBef>
                <a:spcPts val="7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mtClean="0"/>
              <a:t>Attempting to use a variable with no value</a:t>
            </a:r>
          </a:p>
          <a:p>
            <a:pPr>
              <a:spcBef>
                <a:spcPts val="7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mtClean="0"/>
              <a:t>Dividing integer values incorrectly</a:t>
            </a:r>
          </a:p>
          <a:p>
            <a:pPr>
              <a:spcBef>
                <a:spcPts val="7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mtClean="0"/>
              <a:t>Mixing data types in the same expression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mtClean="0"/>
              <a:t>Summary</a:t>
            </a:r>
          </a:p>
        </p:txBody>
      </p:sp>
      <p:sp>
        <p:nvSpPr>
          <p:cNvPr id="76803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7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mtClean="0"/>
              <a:t>A C++ program consists one or more modules, called functions, one of which must be called </a:t>
            </a:r>
            <a:r>
              <a:rPr lang="en-US" b="1" smtClean="0">
                <a:latin typeface="Courier New" pitchFamily="49" charset="0"/>
              </a:rPr>
              <a:t>main()</a:t>
            </a:r>
            <a:r>
              <a:rPr lang="ar-SA" b="1" smtClean="0">
                <a:latin typeface="Courier New" pitchFamily="49" charset="0"/>
                <a:cs typeface="Courier New" pitchFamily="49" charset="0"/>
              </a:rPr>
              <a:t>‏</a:t>
            </a:r>
            <a:endParaRPr lang="en-US" b="1" smtClean="0">
              <a:latin typeface="Courier New" pitchFamily="49" charset="0"/>
            </a:endParaRPr>
          </a:p>
          <a:p>
            <a:pPr>
              <a:spcBef>
                <a:spcPts val="7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mtClean="0"/>
              <a:t>All C++ statements must be terminated by a semicolon</a:t>
            </a:r>
          </a:p>
          <a:p>
            <a:pPr>
              <a:spcBef>
                <a:spcPts val="7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mtClean="0"/>
              <a:t>Data types include </a:t>
            </a:r>
            <a:r>
              <a:rPr lang="en-US" b="1" smtClean="0">
                <a:latin typeface="Courier New" pitchFamily="49" charset="0"/>
              </a:rPr>
              <a:t>int</a:t>
            </a:r>
            <a:r>
              <a:rPr lang="en-US" smtClean="0"/>
              <a:t>, </a:t>
            </a:r>
            <a:r>
              <a:rPr lang="en-US" b="1" smtClean="0">
                <a:latin typeface="Courier New" pitchFamily="49" charset="0"/>
              </a:rPr>
              <a:t>float</a:t>
            </a:r>
            <a:r>
              <a:rPr lang="en-US" smtClean="0"/>
              <a:t>, </a:t>
            </a:r>
            <a:r>
              <a:rPr lang="en-US" b="1" smtClean="0">
                <a:latin typeface="Courier New" pitchFamily="49" charset="0"/>
              </a:rPr>
              <a:t>bool</a:t>
            </a:r>
            <a:r>
              <a:rPr lang="en-US" smtClean="0"/>
              <a:t>, </a:t>
            </a:r>
            <a:r>
              <a:rPr lang="en-US" b="1" smtClean="0">
                <a:latin typeface="Courier New" pitchFamily="49" charset="0"/>
              </a:rPr>
              <a:t>char</a:t>
            </a:r>
          </a:p>
          <a:p>
            <a:pPr>
              <a:spcBef>
                <a:spcPts val="7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b="1" smtClean="0">
                <a:latin typeface="Courier New" pitchFamily="49" charset="0"/>
              </a:rPr>
              <a:t>cout</a:t>
            </a:r>
            <a:r>
              <a:rPr lang="en-US" smtClean="0"/>
              <a:t> object can be used to display data</a:t>
            </a:r>
          </a:p>
          <a:p>
            <a:pPr>
              <a:spcBef>
                <a:spcPts val="7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b="1" smtClean="0">
                <a:latin typeface="Courier New" pitchFamily="49" charset="0"/>
              </a:rPr>
              <a:t>cout</a:t>
            </a:r>
            <a:r>
              <a:rPr lang="en-US" smtClean="0"/>
              <a:t> object requires the preprocessor command </a:t>
            </a:r>
            <a:r>
              <a:rPr lang="en-US" b="1" smtClean="0">
                <a:latin typeface="Courier New" pitchFamily="49" charset="0"/>
              </a:rPr>
              <a:t>#include &lt;iostream&gt;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/>
              <a:t>Summary</a:t>
            </a:r>
          </a:p>
        </p:txBody>
      </p:sp>
      <p:sp>
        <p:nvSpPr>
          <p:cNvPr id="77827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7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mtClean="0"/>
              <a:t>Variables must be declared with their data type</a:t>
            </a:r>
          </a:p>
          <a:p>
            <a:pPr>
              <a:spcBef>
                <a:spcPts val="7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mtClean="0"/>
              <a:t>A variable can be used only after it has been declared</a:t>
            </a:r>
          </a:p>
          <a:p>
            <a:pPr>
              <a:spcBef>
                <a:spcPts val="7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mtClean="0"/>
              <a:t>Variables may be initialized when declared</a:t>
            </a:r>
          </a:p>
          <a:p>
            <a:pPr>
              <a:spcBef>
                <a:spcPts val="7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mtClean="0"/>
              <a:t>Definition statement causes computer to allocate memory for a variable</a:t>
            </a:r>
          </a:p>
          <a:p>
            <a:pPr>
              <a:spcBef>
                <a:spcPts val="7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b="1" smtClean="0">
                <a:latin typeface="Courier New" pitchFamily="49" charset="0"/>
              </a:rPr>
              <a:t>sizeof()</a:t>
            </a:r>
            <a:r>
              <a:rPr lang="en-US" smtClean="0"/>
              <a:t> operator yields the amount of storage reserved for a variable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C++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Rules for forming identifier names:</a:t>
            </a:r>
          </a:p>
          <a:p>
            <a:pPr lvl="1"/>
            <a:r>
              <a:rPr lang="en-US" smtClean="0"/>
              <a:t>First character must be a letter or underscore</a:t>
            </a:r>
          </a:p>
          <a:p>
            <a:pPr lvl="1"/>
            <a:r>
              <a:rPr lang="en-US" smtClean="0"/>
              <a:t>Only letters, digits, or underscores may follow the initial letter (no blanks allowed)</a:t>
            </a:r>
            <a:r>
              <a:rPr lang="ar-SA" smtClean="0">
                <a:cs typeface="Arial" charset="0"/>
              </a:rPr>
              <a:t>‏</a:t>
            </a:r>
            <a:endParaRPr lang="en-US" smtClean="0"/>
          </a:p>
          <a:p>
            <a:pPr lvl="1"/>
            <a:r>
              <a:rPr lang="en-US" smtClean="0"/>
              <a:t>Keywords cannot be used as identifiers</a:t>
            </a:r>
          </a:p>
          <a:p>
            <a:pPr lvl="1"/>
            <a:r>
              <a:rPr lang="en-US" smtClean="0"/>
              <a:t>Maximum length of an identifier = 1024 characters</a:t>
            </a:r>
          </a:p>
          <a:p>
            <a:endParaRPr lang="en-US" smtClean="0"/>
          </a:p>
          <a:p>
            <a:pPr lvl="1"/>
            <a:endParaRPr 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C++</a:t>
            </a:r>
          </a:p>
        </p:txBody>
      </p:sp>
      <p:sp>
        <p:nvSpPr>
          <p:cNvPr id="14339" name="Content Placeholder 10"/>
          <p:cNvSpPr>
            <a:spLocks noGrp="1"/>
          </p:cNvSpPr>
          <p:nvPr>
            <p:ph idx="1"/>
          </p:nvPr>
        </p:nvSpPr>
        <p:spPr>
          <a:xfrm>
            <a:off x="533400" y="1676400"/>
            <a:ext cx="8077200" cy="914400"/>
          </a:xfrm>
        </p:spPr>
        <p:txBody>
          <a:bodyPr/>
          <a:lstStyle/>
          <a:p>
            <a:r>
              <a:rPr lang="en-US" sz="2400" b="1" smtClean="0">
                <a:solidFill>
                  <a:srgbClr val="222222"/>
                </a:solidFill>
                <a:ea typeface="DejaVu Sans" pitchFamily="34" charset="0"/>
                <a:cs typeface="DejaVu Sans" pitchFamily="34" charset="0"/>
              </a:rPr>
              <a:t>Keyword</a:t>
            </a:r>
            <a:r>
              <a:rPr lang="en-US" sz="2400" smtClean="0">
                <a:solidFill>
                  <a:srgbClr val="222222"/>
                </a:solidFill>
                <a:ea typeface="DejaVu Sans" pitchFamily="34" charset="0"/>
                <a:cs typeface="DejaVu Sans" pitchFamily="34" charset="0"/>
              </a:rPr>
              <a:t>:  A reserved name that represents a built-in object or function of the language</a:t>
            </a:r>
            <a:endParaRPr lang="en-US" smtClean="0"/>
          </a:p>
        </p:txBody>
      </p:sp>
      <p:sp>
        <p:nvSpPr>
          <p:cNvPr id="14342" name="Text Box 2"/>
          <p:cNvSpPr txBox="1">
            <a:spLocks noChangeArrowheads="1"/>
          </p:cNvSpPr>
          <p:nvPr/>
        </p:nvSpPr>
        <p:spPr bwMode="auto">
          <a:xfrm>
            <a:off x="1219200" y="5715000"/>
            <a:ext cx="6629400" cy="371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ts val="1500"/>
              </a:spcBef>
              <a:buClr>
                <a:srgbClr val="222222"/>
              </a:buClr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 dirty="0">
                <a:latin typeface="Arial" charset="0"/>
                <a:ea typeface="DejaVu Sans" pitchFamily="34" charset="0"/>
                <a:cs typeface="DejaVu Sans" pitchFamily="34" charset="0"/>
              </a:rPr>
              <a:t>Table 2.1</a:t>
            </a:r>
            <a:r>
              <a:rPr lang="en-US" sz="1800" dirty="0">
                <a:latin typeface="Arial" charset="0"/>
                <a:ea typeface="DejaVu Sans" pitchFamily="34" charset="0"/>
                <a:cs typeface="DejaVu Sans" pitchFamily="34" charset="0"/>
              </a:rPr>
              <a:t>: Keywords in C++</a:t>
            </a:r>
          </a:p>
        </p:txBody>
      </p:sp>
      <p:pic>
        <p:nvPicPr>
          <p:cNvPr id="14343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2743200"/>
            <a:ext cx="843915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C2_LECTURE_NOTE_01_V2</Template>
  <TotalTime>7265</TotalTime>
  <Words>2955</Words>
  <Application>Microsoft Office PowerPoint</Application>
  <PresentationFormat>如螢幕大小 (4:3)</PresentationFormat>
  <Paragraphs>584</Paragraphs>
  <Slides>72</Slides>
  <Notes>72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72</vt:i4>
      </vt:variant>
    </vt:vector>
  </HeadingPairs>
  <TitlesOfParts>
    <vt:vector size="74" baseType="lpstr">
      <vt:lpstr>1_Default Design</vt:lpstr>
      <vt:lpstr>方程式</vt:lpstr>
      <vt:lpstr>投影片 1</vt:lpstr>
      <vt:lpstr>Contents</vt:lpstr>
      <vt:lpstr>Introduction to C++</vt:lpstr>
      <vt:lpstr>Introduction to C++</vt:lpstr>
      <vt:lpstr>Introduction to C++</vt:lpstr>
      <vt:lpstr>Introduction to C++‏</vt:lpstr>
      <vt:lpstr>Introduction to C++</vt:lpstr>
      <vt:lpstr>Introduction to C++</vt:lpstr>
      <vt:lpstr>Introduction to C++</vt:lpstr>
      <vt:lpstr>Introduction to C++</vt:lpstr>
      <vt:lpstr>Introduction to C++</vt:lpstr>
      <vt:lpstr>The main() Function</vt:lpstr>
      <vt:lpstr>The main() Function</vt:lpstr>
      <vt:lpstr>The main() Function</vt:lpstr>
      <vt:lpstr>The main() Function</vt:lpstr>
      <vt:lpstr>The main() Function</vt:lpstr>
      <vt:lpstr>The cout Object</vt:lpstr>
      <vt:lpstr>The cout Object‏</vt:lpstr>
      <vt:lpstr>The cout Object</vt:lpstr>
      <vt:lpstr>The cout Object</vt:lpstr>
      <vt:lpstr>The cout Object</vt:lpstr>
      <vt:lpstr>Programming Style</vt:lpstr>
      <vt:lpstr>Comments</vt:lpstr>
      <vt:lpstr>Comments</vt:lpstr>
      <vt:lpstr>Comments</vt:lpstr>
      <vt:lpstr>Data Types</vt:lpstr>
      <vt:lpstr>Data Types</vt:lpstr>
      <vt:lpstr>Data Types</vt:lpstr>
      <vt:lpstr>Data Types</vt:lpstr>
      <vt:lpstr>Integer Data Types</vt:lpstr>
      <vt:lpstr>Integer Data Types</vt:lpstr>
      <vt:lpstr>Integer Data Types</vt:lpstr>
      <vt:lpstr>Integer Data Types</vt:lpstr>
      <vt:lpstr>Integer Data Types</vt:lpstr>
      <vt:lpstr>Integer Data Types</vt:lpstr>
      <vt:lpstr>Integer Data Types</vt:lpstr>
      <vt:lpstr>Integer Data Types</vt:lpstr>
      <vt:lpstr>Integer Data Types</vt:lpstr>
      <vt:lpstr>Determining Storage Size</vt:lpstr>
      <vt:lpstr>Determining Storage Size</vt:lpstr>
      <vt:lpstr>Signed and Unsigned Data Types</vt:lpstr>
      <vt:lpstr>Signed and Unsigned Data Types</vt:lpstr>
      <vt:lpstr>Floating-Point Types</vt:lpstr>
      <vt:lpstr>Floating-Point Types</vt:lpstr>
      <vt:lpstr>Floating-Point Types</vt:lpstr>
      <vt:lpstr>Arithmetic Operations</vt:lpstr>
      <vt:lpstr>Arithmetic Operations</vt:lpstr>
      <vt:lpstr>Arithmetic Operations‏</vt:lpstr>
      <vt:lpstr>Expression Types </vt:lpstr>
      <vt:lpstr>Integer Division</vt:lpstr>
      <vt:lpstr>Negation</vt:lpstr>
      <vt:lpstr>Operator Precedence and Associativity</vt:lpstr>
      <vt:lpstr>Operator Precedence and Associativity</vt:lpstr>
      <vt:lpstr>Operator Precedence and Associativity</vt:lpstr>
      <vt:lpstr>Variables and Declaration Statements</vt:lpstr>
      <vt:lpstr>Variables and Declaration Statements</vt:lpstr>
      <vt:lpstr>Variables and Declaration Statements</vt:lpstr>
      <vt:lpstr>Variables and Declaration Statements</vt:lpstr>
      <vt:lpstr>Variables and Declaration Statements</vt:lpstr>
      <vt:lpstr>Variables and Declaration Statements</vt:lpstr>
      <vt:lpstr>Memory Allocation</vt:lpstr>
      <vt:lpstr>Memory Allocation</vt:lpstr>
      <vt:lpstr>Memory Allocation</vt:lpstr>
      <vt:lpstr>A Case Study: Radar Speed Traps</vt:lpstr>
      <vt:lpstr>A Case Study: Radar Speed Trap</vt:lpstr>
      <vt:lpstr>A Case Study: Radar Speed Trap</vt:lpstr>
      <vt:lpstr>A Case Study: Radar Speed Trap</vt:lpstr>
      <vt:lpstr>Common Programming Errors</vt:lpstr>
      <vt:lpstr>Common Programming Errors</vt:lpstr>
      <vt:lpstr>Common Programming Errors</vt:lpstr>
      <vt:lpstr>Summary</vt:lpstr>
      <vt:lpstr>Summary</vt:lpstr>
    </vt:vector>
  </TitlesOfParts>
  <Company>National Taiwan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</dc:title>
  <dc:creator>Ta-Te Lin</dc:creator>
  <cp:lastModifiedBy>ttlin</cp:lastModifiedBy>
  <cp:revision>124</cp:revision>
  <dcterms:created xsi:type="dcterms:W3CDTF">2004-12-27T16:03:07Z</dcterms:created>
  <dcterms:modified xsi:type="dcterms:W3CDTF">2010-09-23T03:44:24Z</dcterms:modified>
</cp:coreProperties>
</file>