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57"/>
  </p:notesMasterIdLst>
  <p:handoutMasterIdLst>
    <p:handoutMasterId r:id="rId58"/>
  </p:handoutMasterIdLst>
  <p:sldIdLst>
    <p:sldId id="338" r:id="rId2"/>
    <p:sldId id="297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93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95" r:id="rId42"/>
    <p:sldId id="394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64" d="100"/>
          <a:sy n="64" d="100"/>
        </p:scale>
        <p:origin x="-864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1013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30AEBC2-44B6-45FE-9F87-42B6AB5C36A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C2FC731-A90E-4350-8CE8-C883AF4748F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62847-9D8A-487F-BB2A-6DFFA1E1FCBC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5DBE5-E660-454F-9A6A-94AB21589B31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213ED-9C43-4278-9959-46DEFD8F7F5D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57A38-DEEB-4815-A271-22A89B93F572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448BF-D936-480F-B602-7A1D6D19C1DD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D1B9ED-7758-422C-AECC-E7355108B917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26A9C-802D-4561-82BC-C708FE0EC508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6C1EE-99C1-48E7-8979-8D4579684F00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491F6-7A09-4A15-A896-5420B86AE1C8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B69AD-75D2-4566-8D58-CB24DD76C101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687D08-3FE5-4486-B18A-1FD14CC32E32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2B08D-E552-4FD2-904C-1D2B5F8DFC60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E1AEF-BB14-44D5-8C79-65274D1EA68C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5A8C86-A697-4BEE-B576-0FFA9FA80633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ABD26-6D65-4F54-ACDB-9057F519820D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541A3-42F8-4580-A2E6-7D2F0C7FFE5C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938099-993B-4FF8-8E40-2DF9AAB6EAB8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D800A1-727A-45AC-951F-4A5F4972F681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D5DAC-98E6-408A-8809-34300AF64979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1E83DF-29B6-4BD8-8F59-077D667E5369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51725-8B68-4AA6-B27B-ED029E9C5E0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51725-8B68-4AA6-B27B-ED029E9C5E00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ABB9A-A2DA-42D9-B1B9-B8968607E210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B6444-18AC-4DA5-BB98-2904737DF136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F7566-686D-4D7D-B3AA-466D359E0867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3C298-EA7C-4068-B84A-0F5C7B95687E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21002-432C-4114-B08C-BAA8DB855354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D74B2F-76B3-4D80-9B20-5B6D2945C74A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588E9-CC01-45DF-A8C4-360F4FBA944A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18340F-E8D4-432B-95CE-8A1E745E31FD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EA48E-29F1-4BFB-B37B-CCA05FCDA0E7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A20BDF-DCC2-493B-A668-228E56B0C5C1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B7695-D53C-464D-AA57-D005EFA526C6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27CDC-9837-4954-BE91-EF5EB9A2FF5E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7FF5D9-F3FA-44C0-863B-7AC450CC4407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4648D-6C00-49D5-A38D-5C73BAF79EA2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4648D-6C00-49D5-A38D-5C73BAF79EA2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BE2F96-5639-4176-9659-0263B981683A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C174CE-B458-45F8-A9A6-07816FF65D6E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A1828C-B030-4E05-AAF0-D9F1BCF7D81F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50813-A307-4306-9FB5-4CB06330AF31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F65B9-1120-47F5-B47D-8C22D4130E40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B4B5FA-4084-4AA9-BD48-8AE28A80916A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3043E-3F03-461E-AE35-98C3B7684547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3786FA-7E4C-405A-BA81-9820065DAB83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3D395-857D-43E8-8E65-47426B1FD409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72405-DC96-499C-B7FE-B3B0F30DA25C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D24EA-0698-4836-8DF6-519E7EBF26E1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6D9B1-C262-4CF2-91EF-98B9D20C6F69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9B3573-92FD-4B36-B3C0-F2C9686D144A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E66BF-C130-4064-8757-10EAE7EBFE8F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D7A2F6-1796-4D16-9108-21AE535B276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F06265-76C2-4499-A280-40D120A82872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A4370D-D776-4085-A302-6973E05D6A3E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463A5-BE81-40A8-B689-BB2F33C7C8B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i="1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新細明體" pitchFamily="18" charset="-120"/>
              </a:defRPr>
            </a:lvl1pPr>
          </a:lstStyle>
          <a:p>
            <a:r>
              <a:rPr lang="zh-TW" altLang="en-US"/>
              <a:t>A First Book of C++: From Here To There, Third Edition</a:t>
            </a:r>
            <a:endParaRPr lang="en-US" altLang="zh-TW"/>
          </a:p>
        </p:txBody>
      </p:sp>
      <p:sp>
        <p:nvSpPr>
          <p:cNvPr id="2478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新細明體" pitchFamily="18" charset="-120"/>
              </a:defRPr>
            </a:lvl1pPr>
          </a:lstStyle>
          <a:p>
            <a:fld id="{3DE081D1-5B31-4EDF-8D7C-C1245301A15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96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9624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9624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for Engineers and Scientists, Third Edition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683CA16-ABAF-413D-B782-62AEE192F4E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0" y="147638"/>
            <a:ext cx="9144000" cy="809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pic>
        <p:nvPicPr>
          <p:cNvPr id="246789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75388"/>
            <a:ext cx="609600" cy="517525"/>
          </a:xfrm>
          <a:prstGeom prst="rect">
            <a:avLst/>
          </a:prstGeom>
          <a:noFill/>
        </p:spPr>
      </p:pic>
      <p:sp>
        <p:nvSpPr>
          <p:cNvPr id="246790" name="Text Box 6"/>
          <p:cNvSpPr txBox="1">
            <a:spLocks noChangeArrowheads="1"/>
          </p:cNvSpPr>
          <p:nvPr/>
        </p:nvSpPr>
        <p:spPr bwMode="auto">
          <a:xfrm>
            <a:off x="84138" y="6477000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TW" altLang="en-US" sz="1400" b="0">
                <a:ea typeface="標楷體" pitchFamily="65" charset="-120"/>
                <a:cs typeface="Times New Roman" pitchFamily="18" charset="0"/>
              </a:rPr>
              <a:t>6</a:t>
            </a:r>
            <a:r>
              <a:rPr kumimoji="1" lang="en-US" altLang="zh-TW" sz="1400" b="0">
                <a:ea typeface="標楷體" pitchFamily="65" charset="-120"/>
                <a:cs typeface="Times New Roman" pitchFamily="18" charset="0"/>
              </a:rPr>
              <a:t>11 18200 </a:t>
            </a:r>
            <a:r>
              <a:rPr kumimoji="1" lang="zh-TW" altLang="en-US" sz="1400" b="0">
                <a:ea typeface="標楷體" pitchFamily="65" charset="-120"/>
                <a:cs typeface="Times New Roman" pitchFamily="18" charset="0"/>
              </a:rPr>
              <a:t>計算機程式語言  </a:t>
            </a:r>
            <a:r>
              <a:rPr kumimoji="1" lang="en-US" altLang="zh-TW" sz="1400" b="0">
                <a:ea typeface="標楷體" pitchFamily="65" charset="-120"/>
                <a:cs typeface="Times New Roman" pitchFamily="18" charset="0"/>
              </a:rPr>
              <a:t>Lecture 03-</a:t>
            </a:r>
            <a:fld id="{7EC94C5C-E0E8-4F55-9576-7525D75B5108}" type="slidenum">
              <a:rPr kumimoji="1" lang="en-US" altLang="zh-TW" sz="1400" b="0">
                <a:ea typeface="標楷體" pitchFamily="65" charset="-120"/>
                <a:cs typeface="Times New Roman" pitchFamily="18" charset="0"/>
              </a:rPr>
              <a:pPr/>
              <a:t>‹#›</a:t>
            </a:fld>
            <a:r>
              <a:rPr kumimoji="1" lang="en-US" altLang="zh-TW" sz="1400" b="0">
                <a:ea typeface="標楷體" pitchFamily="65" charset="-120"/>
                <a:cs typeface="Times New Roman" pitchFamily="18" charset="0"/>
              </a:rPr>
              <a:t>  </a:t>
            </a:r>
          </a:p>
        </p:txBody>
      </p:sp>
      <p:sp>
        <p:nvSpPr>
          <p:cNvPr id="246791" name="Text Box 7"/>
          <p:cNvSpPr txBox="1">
            <a:spLocks noChangeArrowheads="1"/>
          </p:cNvSpPr>
          <p:nvPr/>
        </p:nvSpPr>
        <p:spPr bwMode="auto">
          <a:xfrm>
            <a:off x="6324600" y="6477000"/>
            <a:ext cx="215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TW" altLang="en-US" sz="1400" b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國立臺灣大學生物機電系</a:t>
            </a:r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0" y="228600"/>
            <a:ext cx="9144000" cy="6010275"/>
          </a:xfrm>
          <a:prstGeom prst="rect">
            <a:avLst/>
          </a:prstGeom>
          <a:gradFill rotWithShape="1">
            <a:gsLst>
              <a:gs pos="0">
                <a:srgbClr val="FFFFCC">
                  <a:alpha val="46001"/>
                </a:srgbClr>
              </a:gs>
              <a:gs pos="50000">
                <a:srgbClr val="FFFFCC">
                  <a:gamma/>
                  <a:tint val="79608"/>
                  <a:invGamma/>
                  <a:alpha val="0"/>
                </a:srgbClr>
              </a:gs>
              <a:gs pos="100000">
                <a:srgbClr val="FFFFCC">
                  <a:alpha val="46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46793" name="Rectangle 9"/>
          <p:cNvSpPr>
            <a:spLocks noChangeArrowheads="1"/>
          </p:cNvSpPr>
          <p:nvPr/>
        </p:nvSpPr>
        <p:spPr bwMode="auto">
          <a:xfrm>
            <a:off x="0" y="6400800"/>
            <a:ext cx="4191000" cy="762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794" name="Rectangle 10"/>
          <p:cNvSpPr>
            <a:spLocks noChangeArrowheads="1"/>
          </p:cNvSpPr>
          <p:nvPr/>
        </p:nvSpPr>
        <p:spPr bwMode="auto">
          <a:xfrm>
            <a:off x="0" y="6248400"/>
            <a:ext cx="5334000" cy="76200"/>
          </a:xfrm>
          <a:prstGeom prst="rect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6795" name="Rectangle 1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0" y="1524000"/>
            <a:ext cx="9144000" cy="43926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720725" y="525463"/>
            <a:ext cx="1511300" cy="1463675"/>
          </a:xfrm>
          <a:prstGeom prst="rect">
            <a:avLst/>
          </a:prstGeom>
          <a:solidFill>
            <a:srgbClr val="FDC382"/>
          </a:solidFill>
          <a:ln w="9525">
            <a:noFill/>
            <a:miter lim="800000"/>
            <a:headEnd/>
            <a:tailEnd/>
          </a:ln>
          <a:effectLst>
            <a:outerShdw dist="63500" dir="2212194" algn="ctr" rotWithShape="0">
              <a:srgbClr val="5F5F5F"/>
            </a:outerShdw>
          </a:effectLst>
        </p:spPr>
        <p:txBody>
          <a:bodyPr lIns="182880" tIns="0" rIns="182880" bIns="0" anchor="ctr">
            <a:spAutoFit/>
          </a:bodyPr>
          <a:lstStyle/>
          <a:p>
            <a:pPr algn="ctr"/>
            <a:r>
              <a:rPr lang="en-US" altLang="zh-TW" sz="9600">
                <a:solidFill>
                  <a:srgbClr val="FF0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71600" y="2362200"/>
            <a:ext cx="7086600" cy="2677656"/>
          </a:xfrm>
          <a:noFill/>
          <a:ln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en-US" altLang="zh-TW" sz="5400" b="1" dirty="0" smtClean="0">
                <a:solidFill>
                  <a:srgbClr val="0000FF"/>
                </a:solidFill>
                <a:ea typeface="新細明體" pitchFamily="18" charset="-120"/>
              </a:rPr>
              <a:t>Assignment, Formatting, </a:t>
            </a:r>
            <a:r>
              <a:rPr lang="en-US" altLang="zh-TW" sz="5400" b="1" dirty="0">
                <a:solidFill>
                  <a:srgbClr val="0000FF"/>
                </a:solidFill>
                <a:ea typeface="新細明體" pitchFamily="18" charset="-120"/>
              </a:rPr>
              <a:t>and Interactive Input</a:t>
            </a:r>
            <a:r>
              <a:rPr lang="en-US" altLang="zh-TW" sz="6000" b="1" dirty="0">
                <a:solidFill>
                  <a:srgbClr val="4F87C6"/>
                </a:solidFill>
                <a:ea typeface="新細明體" pitchFamily="18" charset="-120"/>
              </a:rPr>
              <a:t> 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0" y="1520825"/>
            <a:ext cx="577850" cy="4400550"/>
          </a:xfrm>
          <a:prstGeom prst="rect">
            <a:avLst/>
          </a:prstGeom>
          <a:solidFill>
            <a:srgbClr val="66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Assignment Operations</a:t>
            </a:r>
          </a:p>
        </p:txBody>
      </p:sp>
      <p:sp>
        <p:nvSpPr>
          <p:cNvPr id="12293" name="Rectangle 9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Additional assignment operators provide short cuts: 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+=</a:t>
            </a:r>
            <a:r>
              <a:rPr lang="en-US" altLang="zh-TW" sz="2600" dirty="0" smtClean="0">
                <a:ea typeface="新細明體" pitchFamily="18" charset="-120"/>
              </a:rPr>
              <a:t>, 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-=</a:t>
            </a:r>
            <a:r>
              <a:rPr lang="en-US" altLang="zh-TW" sz="2600" dirty="0" smtClean="0">
                <a:ea typeface="新細明體" pitchFamily="18" charset="-120"/>
              </a:rPr>
              <a:t>, 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*=</a:t>
            </a:r>
            <a:r>
              <a:rPr lang="en-US" altLang="zh-TW" sz="2600" dirty="0" smtClean="0">
                <a:ea typeface="新細明體" pitchFamily="18" charset="-120"/>
              </a:rPr>
              <a:t>, 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/=</a:t>
            </a:r>
            <a:r>
              <a:rPr lang="en-US" altLang="zh-TW" sz="2600" dirty="0" smtClean="0">
                <a:ea typeface="新細明體" pitchFamily="18" charset="-120"/>
              </a:rPr>
              <a:t>, 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%=</a:t>
            </a:r>
          </a:p>
          <a:p>
            <a:pPr eaLnBrk="1" hangingPunct="1"/>
            <a:endParaRPr lang="en-US" altLang="zh-TW" sz="2600" b="1" dirty="0" smtClean="0">
              <a:latin typeface="Courier New" pitchFamily="49" charset="0"/>
              <a:ea typeface="新細明體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400" b="1" dirty="0" smtClean="0">
                <a:ea typeface="新細明體" pitchFamily="18" charset="-120"/>
              </a:rPr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		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sum = sum + 10;</a:t>
            </a:r>
          </a:p>
          <a:p>
            <a:pPr lvl="1" eaLnBrk="1" hangingPunct="1"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is equivalent to: 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sum += 10;</a:t>
            </a:r>
          </a:p>
          <a:p>
            <a:pPr lvl="1" eaLnBrk="1" hangingPunct="1">
              <a:buFontTx/>
              <a:buNone/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price *= rate +1;</a:t>
            </a:r>
          </a:p>
          <a:p>
            <a:pPr lvl="1" eaLnBrk="1" hangingPunct="1"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is equivalent to: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price = price * (rate + 1);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Assignment Operations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136650"/>
            <a:ext cx="90678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3.3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sum;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sum =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value of sum is initially set to " &lt;&lt; sum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sum = sum + 96;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 sum is now " &lt;&lt; sum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sum = sum + 70;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 sum is now " &lt;&lt; sum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sum = sum + 85;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 sum is now " &lt;&lt; sum 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sum = sum + 60;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 The final sum is " &lt;&lt; sum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Assignment Operations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b="1" dirty="0" smtClean="0">
                <a:ea typeface="新細明體" pitchFamily="18" charset="-120"/>
              </a:rPr>
              <a:t>Counting statement:</a:t>
            </a:r>
            <a:r>
              <a:rPr lang="en-US" altLang="zh-TW" sz="2600" dirty="0" smtClean="0">
                <a:ea typeface="新細明體" pitchFamily="18" charset="-120"/>
              </a:rPr>
              <a:t> Adds a fixed value to the variable’s current value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600" dirty="0" smtClean="0">
                <a:ea typeface="新細明體" pitchFamily="18" charset="-120"/>
              </a:rPr>
              <a:t>	</a:t>
            </a:r>
            <a:r>
              <a:rPr lang="en-US" altLang="zh-TW" sz="2400" dirty="0" smtClean="0">
                <a:ea typeface="新細明體" pitchFamily="18" charset="-120"/>
              </a:rPr>
              <a:t>Syntax: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		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variable = variable + </a:t>
            </a:r>
            <a:r>
              <a:rPr lang="en-US" altLang="zh-TW" sz="2400" b="1" dirty="0" err="1" smtClean="0">
                <a:latin typeface="Courier New" pitchFamily="49" charset="0"/>
                <a:ea typeface="新細明體" pitchFamily="18" charset="-120"/>
              </a:rPr>
              <a:t>fixedNumber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   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	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+ 1;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count = count + 1;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Assignment Operations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600" b="1" smtClean="0">
                <a:ea typeface="新細明體" pitchFamily="18" charset="-120"/>
              </a:rPr>
              <a:t>Increment operator </a:t>
            </a:r>
            <a:r>
              <a:rPr lang="en-US" altLang="zh-TW" sz="2600" b="1" smtClean="0">
                <a:latin typeface="Courier New" pitchFamily="49" charset="0"/>
                <a:ea typeface="新細明體" pitchFamily="18" charset="-120"/>
              </a:rPr>
              <a:t>++</a:t>
            </a:r>
            <a:r>
              <a:rPr lang="en-US" altLang="zh-TW" sz="2600" b="1" smtClean="0">
                <a:ea typeface="新細明體" pitchFamily="18" charset="-120"/>
              </a:rPr>
              <a:t>:</a:t>
            </a:r>
            <a:r>
              <a:rPr lang="en-US" altLang="zh-TW" sz="2600" smtClean="0">
                <a:ea typeface="新細明體" pitchFamily="18" charset="-120"/>
              </a:rPr>
              <a:t> Unary operator for the special case when a variable is increased by 1</a:t>
            </a:r>
          </a:p>
          <a:p>
            <a:pPr eaLnBrk="1" hangingPunct="1"/>
            <a:r>
              <a:rPr lang="en-US" altLang="zh-TW" sz="2600" b="1" smtClean="0">
                <a:ea typeface="新細明體" pitchFamily="18" charset="-120"/>
              </a:rPr>
              <a:t>Prefix increment operator</a:t>
            </a:r>
            <a:r>
              <a:rPr lang="en-US" altLang="zh-TW" sz="2600" smtClean="0">
                <a:ea typeface="新細明體" pitchFamily="18" charset="-120"/>
              </a:rPr>
              <a:t> appears before the variable</a:t>
            </a:r>
          </a:p>
          <a:p>
            <a:pPr lvl="1" eaLnBrk="1" hangingPunct="1"/>
            <a:r>
              <a:rPr lang="en-US" altLang="zh-TW" sz="2400" smtClean="0">
                <a:ea typeface="新細明體" pitchFamily="18" charset="-120"/>
              </a:rPr>
              <a:t>Example: </a:t>
            </a:r>
            <a:r>
              <a:rPr lang="en-US" altLang="zh-TW" sz="2400" b="1" smtClean="0">
                <a:latin typeface="Courier New" pitchFamily="49" charset="0"/>
                <a:ea typeface="新細明體" pitchFamily="18" charset="-120"/>
              </a:rPr>
              <a:t>++i</a:t>
            </a:r>
          </a:p>
          <a:p>
            <a:pPr eaLnBrk="1" hangingPunct="1"/>
            <a:r>
              <a:rPr lang="en-US" altLang="zh-TW" sz="2600" b="1" smtClean="0">
                <a:ea typeface="新細明體" pitchFamily="18" charset="-120"/>
              </a:rPr>
              <a:t>Postfix increment operator</a:t>
            </a:r>
            <a:r>
              <a:rPr lang="en-US" altLang="zh-TW" sz="2600" smtClean="0">
                <a:ea typeface="新細明體" pitchFamily="18" charset="-120"/>
              </a:rPr>
              <a:t> appears after the variable</a:t>
            </a:r>
          </a:p>
          <a:p>
            <a:pPr lvl="1" eaLnBrk="1" hangingPunct="1"/>
            <a:r>
              <a:rPr lang="en-US" altLang="zh-TW" sz="2400" smtClean="0">
                <a:ea typeface="新細明體" pitchFamily="18" charset="-120"/>
              </a:rPr>
              <a:t>Example: </a:t>
            </a:r>
            <a:r>
              <a:rPr lang="en-US" altLang="zh-TW" sz="2400" b="1" smtClean="0">
                <a:latin typeface="Courier New" pitchFamily="49" charset="0"/>
                <a:ea typeface="新細明體" pitchFamily="18" charset="-120"/>
              </a:rPr>
              <a:t>i++</a:t>
            </a:r>
            <a:endParaRPr lang="en-US" altLang="zh-TW" sz="240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Assignment Operations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Example:	</a:t>
            </a:r>
            <a:r>
              <a:rPr lang="en-US" altLang="zh-TW" sz="26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k = ++n;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	//prefix increment</a:t>
            </a:r>
          </a:p>
          <a:p>
            <a:pPr eaLnBrk="1" hangingPunct="1">
              <a:buFontTx/>
              <a:buNone/>
            </a:pPr>
            <a:r>
              <a:rPr lang="en-US" altLang="zh-TW" sz="2600" dirty="0" smtClean="0">
                <a:ea typeface="新細明體" pitchFamily="18" charset="-120"/>
              </a:rPr>
              <a:t>    is equivalent to:</a:t>
            </a:r>
          </a:p>
          <a:p>
            <a:pPr eaLnBrk="1" hangingPunct="1">
              <a:buFontTx/>
              <a:buNone/>
            </a:pPr>
            <a:r>
              <a:rPr lang="en-US" altLang="zh-TW" sz="2600" dirty="0" smtClean="0">
                <a:ea typeface="新細明體" pitchFamily="18" charset="-120"/>
              </a:rPr>
              <a:t>	  </a:t>
            </a:r>
            <a:r>
              <a:rPr lang="en-US" altLang="zh-TW" sz="26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 = n + 1;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  //increment n first</a:t>
            </a:r>
          </a:p>
          <a:p>
            <a:pPr eaLnBrk="1" hangingPunct="1">
              <a:buFontTx/>
              <a:buNone/>
            </a:pP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	 </a:t>
            </a:r>
            <a:r>
              <a:rPr lang="en-US" altLang="zh-TW" sz="26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k = n;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	 	 //assign </a:t>
            </a:r>
            <a:r>
              <a:rPr lang="en-US" altLang="zh-TW" sz="2600" b="1" dirty="0" err="1" smtClean="0">
                <a:latin typeface="Courier New" pitchFamily="49" charset="0"/>
                <a:ea typeface="新細明體" pitchFamily="18" charset="-120"/>
              </a:rPr>
              <a:t>n’s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 value to k</a:t>
            </a:r>
          </a:p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Example:	</a:t>
            </a:r>
            <a:r>
              <a:rPr lang="en-US" altLang="zh-TW" sz="26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k = n++;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	//postfix increment</a:t>
            </a:r>
          </a:p>
          <a:p>
            <a:pPr eaLnBrk="1" hangingPunct="1">
              <a:buFontTx/>
              <a:buNone/>
            </a:pPr>
            <a:r>
              <a:rPr lang="en-US" altLang="zh-TW" sz="2600" dirty="0" smtClean="0">
                <a:ea typeface="新細明體" pitchFamily="18" charset="-120"/>
              </a:rPr>
              <a:t>    is equivalent to</a:t>
            </a:r>
          </a:p>
          <a:p>
            <a:pPr eaLnBrk="1" hangingPunct="1">
              <a:buFontTx/>
              <a:buNone/>
            </a:pPr>
            <a:r>
              <a:rPr lang="en-US" altLang="zh-TW" sz="2600" dirty="0" smtClean="0">
                <a:ea typeface="新細明體" pitchFamily="18" charset="-120"/>
              </a:rPr>
              <a:t>	  </a:t>
            </a:r>
            <a:r>
              <a:rPr lang="en-US" altLang="zh-TW" sz="26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k = n;	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	 //assign </a:t>
            </a:r>
            <a:r>
              <a:rPr lang="en-US" altLang="zh-TW" sz="2600" b="1" dirty="0" err="1" smtClean="0">
                <a:latin typeface="Courier New" pitchFamily="49" charset="0"/>
                <a:ea typeface="新細明體" pitchFamily="18" charset="-120"/>
              </a:rPr>
              <a:t>n’s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 value to k</a:t>
            </a:r>
          </a:p>
          <a:p>
            <a:pPr eaLnBrk="1" hangingPunct="1">
              <a:buFontTx/>
              <a:buNone/>
            </a:pP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	 </a:t>
            </a:r>
            <a:r>
              <a:rPr lang="en-US" altLang="zh-TW" sz="26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 = n + 1;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	 //and then increment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Assignment Operations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 b="1" dirty="0" smtClean="0">
                <a:ea typeface="新細明體" pitchFamily="18" charset="-120"/>
              </a:rPr>
              <a:t>Decrement operator</a:t>
            </a:r>
            <a:r>
              <a:rPr lang="en-US" altLang="zh-TW" sz="2600" dirty="0" smtClean="0">
                <a:ea typeface="新細明體" pitchFamily="18" charset="-120"/>
              </a:rPr>
              <a:t> 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--</a:t>
            </a:r>
            <a:r>
              <a:rPr lang="en-US" altLang="zh-TW" sz="2600" b="1" dirty="0" smtClean="0">
                <a:ea typeface="新細明體" pitchFamily="18" charset="-120"/>
              </a:rPr>
              <a:t>:</a:t>
            </a:r>
            <a:r>
              <a:rPr lang="en-US" altLang="zh-TW" sz="2600" dirty="0" smtClean="0">
                <a:ea typeface="新細明體" pitchFamily="18" charset="-120"/>
              </a:rPr>
              <a:t> Unary operator for the special case when a variable is decreased by 1</a:t>
            </a:r>
          </a:p>
          <a:p>
            <a:pPr eaLnBrk="1" hangingPunct="1"/>
            <a:r>
              <a:rPr lang="en-US" altLang="zh-TW" sz="2600" b="1" dirty="0" smtClean="0">
                <a:ea typeface="新細明體" pitchFamily="18" charset="-120"/>
              </a:rPr>
              <a:t>Prefix decrement operator</a:t>
            </a:r>
            <a:r>
              <a:rPr lang="en-US" altLang="zh-TW" sz="2600" dirty="0" smtClean="0">
                <a:ea typeface="新細明體" pitchFamily="18" charset="-120"/>
              </a:rPr>
              <a:t> appears before the variable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Example: 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--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2600" b="1" dirty="0" smtClean="0">
                <a:ea typeface="新細明體" pitchFamily="18" charset="-120"/>
              </a:rPr>
              <a:t>Postfix decrement operator</a:t>
            </a:r>
            <a:r>
              <a:rPr lang="en-US" altLang="zh-TW" sz="2600" dirty="0" smtClean="0">
                <a:ea typeface="新細明體" pitchFamily="18" charset="-120"/>
              </a:rPr>
              <a:t> appears after the variable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Example: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--;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8435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600" smtClean="0">
                <a:ea typeface="新細明體" pitchFamily="18" charset="-120"/>
              </a:rPr>
              <a:t>Proper output formatting</a:t>
            </a:r>
            <a:r>
              <a:rPr lang="en-US" altLang="zh-TW" sz="2600" b="1" smtClean="0">
                <a:ea typeface="新細明體" pitchFamily="18" charset="-120"/>
              </a:rPr>
              <a:t> </a:t>
            </a:r>
            <a:r>
              <a:rPr lang="en-US" altLang="zh-TW" sz="2600" smtClean="0">
                <a:ea typeface="新細明體" pitchFamily="18" charset="-120"/>
              </a:rPr>
              <a:t>contributes to ease of use and user satisfaction</a:t>
            </a:r>
          </a:p>
          <a:p>
            <a:pPr eaLnBrk="1" hangingPunct="1"/>
            <a:r>
              <a:rPr lang="en-US" altLang="zh-TW" sz="2600" b="1" smtClean="0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600" smtClean="0">
                <a:ea typeface="新細明體" pitchFamily="18" charset="-120"/>
              </a:rPr>
              <a:t> with stream manipulators can control output formatting</a:t>
            </a:r>
          </a:p>
        </p:txBody>
      </p:sp>
      <p:pic>
        <p:nvPicPr>
          <p:cNvPr id="4" name="圖片 3" descr="Chapter 03-0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3810000"/>
            <a:ext cx="4267200" cy="2389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0" y="5867400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ea typeface="新細明體" pitchFamily="18" charset="-120"/>
              </a:rPr>
              <a:t>Table 3.1</a:t>
            </a:r>
            <a:r>
              <a:rPr lang="en-US" altLang="zh-TW" sz="1800" dirty="0">
                <a:ea typeface="新細明體" pitchFamily="18" charset="-120"/>
              </a:rPr>
              <a:t>  Commonly Used Stream Manipulators</a:t>
            </a:r>
            <a:endParaRPr lang="en-US" altLang="zh-TW" sz="1800" b="1" dirty="0">
              <a:solidFill>
                <a:srgbClr val="FFFFFF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19462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118126"/>
            <a:ext cx="6324600" cy="482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0" y="54864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ea typeface="新細明體" pitchFamily="18" charset="-120"/>
              </a:rPr>
              <a:t>Table 3.1</a:t>
            </a:r>
            <a:r>
              <a:rPr lang="en-US" altLang="zh-TW" sz="1800" dirty="0">
                <a:ea typeface="新細明體" pitchFamily="18" charset="-120"/>
              </a:rPr>
              <a:t>  Commonly Used Stream </a:t>
            </a:r>
            <a:r>
              <a:rPr lang="en-US" altLang="zh-TW" sz="1800" dirty="0" smtClean="0">
                <a:ea typeface="新細明體" pitchFamily="18" charset="-120"/>
              </a:rPr>
              <a:t>Manipulators</a:t>
            </a:r>
            <a:endParaRPr lang="en-US" altLang="zh-TW" sz="1800" dirty="0">
              <a:ea typeface="新細明體" pitchFamily="18" charset="-120"/>
            </a:endParaRPr>
          </a:p>
        </p:txBody>
      </p:sp>
      <p:pic>
        <p:nvPicPr>
          <p:cNvPr id="2048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193925"/>
            <a:ext cx="7377113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965325"/>
            <a:ext cx="73914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1295400"/>
            <a:ext cx="58674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3.6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iomanip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(3) &lt;&lt; 6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endParaRPr lang="en-US" altLang="zh-TW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(3) &lt;&lt; 18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endParaRPr lang="en-US" altLang="zh-TW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(3) &lt;&lt; 124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endParaRPr lang="en-US" altLang="zh-TW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"---\n"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(6+18+124)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6800" y="1371600"/>
            <a:ext cx="4267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The Output from Program 3.6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 6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18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124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---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148</a:t>
            </a:r>
            <a:endParaRPr lang="en-US" altLang="zh-TW" b="0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Contents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Assignment operations </a:t>
            </a:r>
          </a:p>
          <a:p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</a:p>
          <a:p>
            <a:r>
              <a:rPr lang="en-US" altLang="zh-TW" dirty="0" smtClean="0">
                <a:ea typeface="新細明體" pitchFamily="18" charset="-120"/>
              </a:rPr>
              <a:t>Using mathematical library functions</a:t>
            </a:r>
          </a:p>
          <a:p>
            <a:r>
              <a:rPr lang="en-US" altLang="zh-TW" dirty="0" smtClean="0">
                <a:ea typeface="新細明體" pitchFamily="18" charset="-120"/>
              </a:rPr>
              <a:t>Program input using the </a:t>
            </a:r>
            <a:r>
              <a:rPr lang="en-US" altLang="zh-TW" dirty="0" err="1" smtClean="0">
                <a:ea typeface="新細明體" pitchFamily="18" charset="-120"/>
              </a:rPr>
              <a:t>cin</a:t>
            </a:r>
            <a:r>
              <a:rPr lang="en-US" altLang="zh-TW" dirty="0" smtClean="0">
                <a:ea typeface="新細明體" pitchFamily="18" charset="-120"/>
              </a:rPr>
              <a:t> object</a:t>
            </a:r>
          </a:p>
          <a:p>
            <a:r>
              <a:rPr lang="en-US" altLang="zh-TW" dirty="0" smtClean="0">
                <a:ea typeface="新細明體" pitchFamily="18" charset="-120"/>
              </a:rPr>
              <a:t>Symbolic constants </a:t>
            </a:r>
          </a:p>
          <a:p>
            <a:r>
              <a:rPr lang="en-US" altLang="zh-TW" dirty="0" smtClean="0">
                <a:ea typeface="新細明體" pitchFamily="18" charset="-120"/>
              </a:rPr>
              <a:t>A case study involving acid rain</a:t>
            </a:r>
          </a:p>
          <a:p>
            <a:r>
              <a:rPr lang="en-US" altLang="zh-TW" dirty="0" smtClean="0">
                <a:ea typeface="新細明體" pitchFamily="18" charset="-120"/>
              </a:rPr>
              <a:t>Common programming errors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114800"/>
          </a:xfrm>
          <a:noFill/>
        </p:spPr>
        <p:txBody>
          <a:bodyPr/>
          <a:lstStyle/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The field width manipulator must be included for each value in the data stream sent to </a:t>
            </a:r>
            <a:r>
              <a:rPr lang="en-US" altLang="zh-TW" sz="2600" b="1" dirty="0" err="1" smtClean="0">
                <a:latin typeface="Courier New" pitchFamily="49" charset="0"/>
                <a:ea typeface="新細明體" pitchFamily="18" charset="-120"/>
              </a:rPr>
              <a:t>cout</a:t>
            </a:r>
            <a:endParaRPr lang="en-US" altLang="zh-TW" sz="2600" b="1" dirty="0" smtClean="0">
              <a:latin typeface="Courier New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Other manipulators remain in effect until they are changed</a:t>
            </a:r>
          </a:p>
          <a:p>
            <a:pPr eaLnBrk="1" hangingPunct="1"/>
            <a:r>
              <a:rPr lang="en-US" altLang="zh-TW" sz="2600" b="1" dirty="0" err="1" smtClean="0">
                <a:latin typeface="Courier New" pitchFamily="49" charset="0"/>
                <a:ea typeface="新細明體" pitchFamily="18" charset="-120"/>
              </a:rPr>
              <a:t>iomanip</a:t>
            </a:r>
            <a:r>
              <a:rPr lang="en-US" altLang="zh-TW" sz="2600" dirty="0" smtClean="0">
                <a:ea typeface="新細明體" pitchFamily="18" charset="-120"/>
              </a:rPr>
              <a:t> header file must be included to use manipulators requiring arguments</a:t>
            </a:r>
          </a:p>
          <a:p>
            <a:pPr eaLnBrk="1" hangingPunct="1"/>
            <a:endParaRPr lang="en-US" altLang="zh-TW" sz="2600" dirty="0" smtClean="0">
              <a:ea typeface="新細明體" pitchFamily="18" charset="-120"/>
            </a:endParaRPr>
          </a:p>
          <a:p>
            <a:pPr lvl="1" eaLnBrk="1" hangingPunct="1"/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343400"/>
          </a:xfrm>
        </p:spPr>
        <p:txBody>
          <a:bodyPr/>
          <a:lstStyle/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Formatting floating-point numbers requires three field-width manipulators to: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Set the total width of the display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Force a decimal place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Set the number of significant digits after the decimal point</a:t>
            </a: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altLang="zh-TW" sz="2000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20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&lt;&lt; "|" &lt;&lt; </a:t>
            </a:r>
            <a:r>
              <a:rPr lang="en-US" altLang="zh-TW" sz="20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(10) &lt;&lt; fixed</a:t>
            </a:r>
          </a:p>
          <a:p>
            <a:pPr eaLnBrk="1" hangingPunct="1">
              <a:buFontTx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20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(3) &lt;&lt; 25.67 &lt;&lt; "|";</a:t>
            </a:r>
          </a:p>
          <a:p>
            <a:pPr eaLnBrk="1" hangingPunct="1">
              <a:buFontTx/>
              <a:buNone/>
            </a:pPr>
            <a:r>
              <a:rPr lang="en-US" altLang="zh-TW" sz="2600" dirty="0" smtClean="0">
                <a:ea typeface="新細明體" pitchFamily="18" charset="-120"/>
              </a:rPr>
              <a:t> 	</a:t>
            </a:r>
            <a:r>
              <a:rPr lang="en-US" altLang="zh-TW" sz="2400" dirty="0" smtClean="0">
                <a:ea typeface="新細明體" pitchFamily="18" charset="-120"/>
              </a:rPr>
              <a:t>produces this output: </a:t>
            </a:r>
            <a:r>
              <a:rPr lang="en-US" altLang="zh-TW" sz="200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| </a:t>
            </a:r>
            <a:r>
              <a:rPr lang="en-US" altLang="zh-TW" sz="200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  25.670</a:t>
            </a:r>
            <a:r>
              <a:rPr lang="en-US" altLang="zh-TW" sz="2000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|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13"/>
          <p:cNvSpPr>
            <a:spLocks noChangeArrowheads="1"/>
          </p:cNvSpPr>
          <p:nvPr/>
        </p:nvSpPr>
        <p:spPr bwMode="auto">
          <a:xfrm>
            <a:off x="4572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setprecision</a:t>
            </a:r>
            <a:r>
              <a:rPr lang="en-US" altLang="zh-TW" sz="2600" b="0" dirty="0">
                <a:ea typeface="新細明體" pitchFamily="18" charset="-120"/>
              </a:rPr>
              <a:t>: Sets number of digits after decimal point if a decimal point has been explicitly forced; otherwise, it sets the total number of displayed digits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If the field width is too small, </a:t>
            </a: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600" b="0" dirty="0">
                <a:ea typeface="新細明體" pitchFamily="18" charset="-120"/>
              </a:rPr>
              <a:t> ignores the </a:t>
            </a: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sz="2600" b="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600" b="0" dirty="0">
                <a:ea typeface="新細明體" pitchFamily="18" charset="-120"/>
              </a:rPr>
              <a:t>manipulator setting and allocates enough space for printing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If </a:t>
            </a: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setprecision</a:t>
            </a:r>
            <a:r>
              <a:rPr lang="en-US" altLang="zh-TW" sz="2600" b="0" dirty="0">
                <a:ea typeface="新細明體" pitchFamily="18" charset="-120"/>
              </a:rPr>
              <a:t> setting is too small, the fractional part of the value is rounded to the specified number of decimal places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smtClean="0">
                <a:ea typeface="新細明體" pitchFamily="18" charset="-120"/>
              </a:rPr>
              <a:t>If </a:t>
            </a:r>
            <a:r>
              <a:rPr lang="en-US" altLang="zh-TW" sz="2600" b="1" smtClean="0">
                <a:latin typeface="Courier New" pitchFamily="49" charset="0"/>
                <a:ea typeface="新細明體" pitchFamily="18" charset="-120"/>
              </a:rPr>
              <a:t>setprecision</a:t>
            </a:r>
            <a:r>
              <a:rPr lang="en-US" altLang="zh-TW" sz="2600" smtClean="0">
                <a:ea typeface="新細明體" pitchFamily="18" charset="-120"/>
              </a:rPr>
              <a:t> value is too large, the fractional value is displayed with its current size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smtClean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pic>
        <p:nvPicPr>
          <p:cNvPr id="4" name="圖片 3" descr="Chapter 03-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2971800"/>
            <a:ext cx="4086225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ea typeface="新細明體" pitchFamily="18" charset="-120"/>
            </a:endParaRPr>
          </a:p>
          <a:p>
            <a:pPr lvl="1" eaLnBrk="1" hangingPunct="1"/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609600" y="56388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b="1">
                <a:ea typeface="新細明體" pitchFamily="18" charset="-120"/>
              </a:rPr>
              <a:t>Table 3.2</a:t>
            </a:r>
            <a:r>
              <a:rPr lang="en-US" altLang="zh-TW" sz="1800">
                <a:ea typeface="新細明體" pitchFamily="18" charset="-120"/>
              </a:rPr>
              <a:t>  Effect of Format Manipulators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218" y="1676400"/>
            <a:ext cx="822278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ext Box 12"/>
          <p:cNvSpPr txBox="1">
            <a:spLocks noChangeArrowheads="1"/>
          </p:cNvSpPr>
          <p:nvPr/>
        </p:nvSpPr>
        <p:spPr bwMode="auto">
          <a:xfrm>
            <a:off x="0" y="5729288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ea typeface="新細明體" pitchFamily="18" charset="-120"/>
              </a:rPr>
              <a:t>Table 3.2</a:t>
            </a:r>
            <a:r>
              <a:rPr lang="en-US" altLang="zh-TW" sz="1800" dirty="0">
                <a:ea typeface="新細明體" pitchFamily="18" charset="-120"/>
              </a:rPr>
              <a:t>  Effect of Format </a:t>
            </a:r>
            <a:r>
              <a:rPr lang="en-US" altLang="zh-TW" sz="1800" dirty="0" smtClean="0">
                <a:ea typeface="新細明體" pitchFamily="18" charset="-120"/>
              </a:rPr>
              <a:t>Manipulators</a:t>
            </a:r>
            <a:endParaRPr lang="en-US" altLang="zh-TW" sz="1800" dirty="0">
              <a:ea typeface="新細明體" pitchFamily="18" charset="-120"/>
            </a:endParaRPr>
          </a:p>
        </p:txBody>
      </p:sp>
      <p:pic>
        <p:nvPicPr>
          <p:cNvPr id="2765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792728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533400" y="17526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600" b="1" dirty="0" err="1">
                <a:latin typeface="Courier New" pitchFamily="49" charset="0"/>
                <a:ea typeface="新細明體" pitchFamily="18" charset="-120"/>
              </a:rPr>
              <a:t>setiosflags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b="0" dirty="0">
                <a:ea typeface="新細明體" pitchFamily="18" charset="-120"/>
              </a:rPr>
              <a:t>manipulator: Allows additional formatting</a:t>
            </a:r>
            <a:r>
              <a:rPr lang="en-US" altLang="zh-TW" sz="2800" b="0" dirty="0">
                <a:ea typeface="新細明體" pitchFamily="18" charset="-120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b="0" dirty="0">
                <a:ea typeface="新細明體" pitchFamily="18" charset="-120"/>
              </a:rPr>
              <a:t>Right or left justification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b="0" dirty="0">
                <a:ea typeface="新細明體" pitchFamily="18" charset="-120"/>
              </a:rPr>
              <a:t>Fixed display with 6 decimal places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b="0" dirty="0">
                <a:ea typeface="新細明體" pitchFamily="18" charset="-120"/>
              </a:rPr>
              <a:t>Scientific notation with exponential display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b="0" dirty="0">
                <a:ea typeface="新細明體" pitchFamily="18" charset="-120"/>
              </a:rPr>
              <a:t>Display of a leading + sign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Parameterized manipulator: One which requires arguments, or parameters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0" y="5348288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b="1">
                <a:ea typeface="新細明體" pitchFamily="18" charset="-120"/>
              </a:rPr>
              <a:t>Table 3.3  </a:t>
            </a:r>
            <a:r>
              <a:rPr lang="en-US" altLang="zh-TW" sz="1800">
                <a:ea typeface="新細明體" pitchFamily="18" charset="-120"/>
              </a:rPr>
              <a:t>Format Flags for Use with </a:t>
            </a:r>
            <a:r>
              <a:rPr lang="en-US" altLang="zh-TW" sz="1800" b="1">
                <a:latin typeface="Courier New" pitchFamily="49" charset="0"/>
                <a:ea typeface="新細明體" pitchFamily="18" charset="-120"/>
              </a:rPr>
              <a:t>setiosflags()</a:t>
            </a:r>
            <a:endParaRPr lang="en-US" altLang="zh-TW" sz="1800" b="1">
              <a:ea typeface="新細明體" pitchFamily="18" charset="-120"/>
            </a:endParaRPr>
          </a:p>
        </p:txBody>
      </p:sp>
      <p:pic>
        <p:nvPicPr>
          <p:cNvPr id="2970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837946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218486"/>
            <a:ext cx="88392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3.7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a program that illustrates output conversions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iomanip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decimal (base 10) value of 15 is " &lt;&lt; 15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octal (base 8) value of 15 is " 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showbase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oct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15 &lt;&lt;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hexadecimal (base 16) value of 15 is " 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showbase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hex &lt;&lt; 15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3400" y="1542871"/>
            <a:ext cx="701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The Output from Program </a:t>
            </a:r>
            <a:r>
              <a:rPr lang="en-US" altLang="zh-TW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3.7</a:t>
            </a:r>
            <a:endParaRPr lang="en-US" altLang="zh-TW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decimal (base 10) value of 15 is 15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octal (base 8) value of 15 is 017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hexadecimal (base 16) value of 15 is 0xf</a:t>
            </a:r>
            <a:endParaRPr lang="en-US" altLang="zh-TW" b="0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</p:txBody>
      </p:sp>
      <p:pic>
        <p:nvPicPr>
          <p:cNvPr id="6" name="圖片 5" descr="Chapter 03-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28887" y="3438525"/>
            <a:ext cx="4086225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Assignment Operations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600" b="1" dirty="0" smtClean="0">
                <a:ea typeface="新細明體" pitchFamily="18" charset="-120"/>
              </a:rPr>
              <a:t>Assignment Statement: </a:t>
            </a:r>
            <a:r>
              <a:rPr lang="en-US" altLang="zh-TW" sz="2600" dirty="0" smtClean="0">
                <a:ea typeface="新細明體" pitchFamily="18" charset="-120"/>
              </a:rPr>
              <a:t>Assigns the value of the expression on the right side of the = to the variable on the left side of the =</a:t>
            </a:r>
          </a:p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Another assignment statement using the same variable will overwrite the previous value with the new value</a:t>
            </a:r>
          </a:p>
          <a:p>
            <a:pPr eaLnBrk="1" hangingPunct="1">
              <a:buFontTx/>
              <a:buNone/>
            </a:pPr>
            <a:r>
              <a:rPr lang="en-US" altLang="zh-TW" sz="2600" dirty="0" smtClean="0">
                <a:ea typeface="新細明體" pitchFamily="18" charset="-120"/>
              </a:rPr>
              <a:t>	</a:t>
            </a:r>
            <a:r>
              <a:rPr lang="en-US" altLang="zh-TW" sz="2400" dirty="0" smtClean="0">
                <a:ea typeface="新細明體" pitchFamily="18" charset="-120"/>
              </a:rPr>
              <a:t>Examples:</a:t>
            </a:r>
          </a:p>
          <a:p>
            <a:pPr eaLnBrk="1" hangingPunct="1">
              <a:buFontTx/>
              <a:buNone/>
            </a:pPr>
            <a:r>
              <a:rPr lang="en-US" altLang="zh-TW" sz="2600" dirty="0" smtClean="0">
                <a:ea typeface="新細明體" pitchFamily="18" charset="-120"/>
              </a:rPr>
              <a:t>		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slope = 3.7;</a:t>
            </a:r>
          </a:p>
          <a:p>
            <a:pPr eaLnBrk="1" hangingPunct="1">
              <a:buFontTx/>
              <a:buNone/>
            </a:pP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slope = 6.28;</a:t>
            </a:r>
            <a:endParaRPr lang="en-US" altLang="zh-TW" sz="220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029"/>
          <p:cNvSpPr>
            <a:spLocks noChangeArrowheads="1"/>
          </p:cNvSpPr>
          <p:nvPr/>
        </p:nvSpPr>
        <p:spPr bwMode="auto">
          <a:xfrm>
            <a:off x="533400" y="17526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To designate an octal integer constant, use a leading zero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To designate a hexadecimal integer constant, use a leading 0x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Manipulators affect only output; the value stored internally does not change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1143001"/>
            <a:ext cx="8534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3.8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decimal value of 025 is " &lt;&lt; 025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endParaRPr lang="en-US" altLang="zh-TW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"The decimal value of 0x37 is "&lt;&lt; 0x37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 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4800" y="4667071"/>
            <a:ext cx="7010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The Output from Program </a:t>
            </a:r>
            <a:r>
              <a:rPr lang="en-US" altLang="zh-TW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3.8</a:t>
            </a:r>
            <a:endParaRPr lang="en-US" altLang="zh-TW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decimal value of 025 is 21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decimal value of 0x37 is 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533400" y="17526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Manipulators can also be set using the </a:t>
            </a: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ostream</a:t>
            </a:r>
            <a:r>
              <a:rPr lang="en-US" altLang="zh-TW" sz="2600" b="0" dirty="0">
                <a:ea typeface="新細明體" pitchFamily="18" charset="-120"/>
              </a:rPr>
              <a:t> class methods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Separate the </a:t>
            </a: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600" b="0" dirty="0">
                <a:ea typeface="新細明體" pitchFamily="18" charset="-120"/>
              </a:rPr>
              <a:t> object name from the method name with a </a:t>
            </a:r>
            <a:r>
              <a:rPr lang="en-US" altLang="zh-TW" sz="2600" b="0" dirty="0" smtClean="0">
                <a:ea typeface="新細明體" pitchFamily="18" charset="-120"/>
              </a:rPr>
              <a:t>period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b="0" dirty="0"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600" b="0" dirty="0">
                <a:ea typeface="新細明體" pitchFamily="18" charset="-120"/>
              </a:rPr>
              <a:t>	</a:t>
            </a:r>
            <a:r>
              <a:rPr lang="en-US" altLang="zh-TW" sz="2400" b="0" dirty="0">
                <a:ea typeface="新細明體" pitchFamily="18" charset="-120"/>
              </a:rPr>
              <a:t>Example: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0" dirty="0">
                <a:ea typeface="新細明體" pitchFamily="18" charset="-120"/>
              </a:rPr>
              <a:t>		</a:t>
            </a:r>
            <a:r>
              <a:rPr lang="en-US" altLang="zh-TW" sz="2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cout.precision</a:t>
            </a:r>
            <a:r>
              <a:rPr lang="en-US" altLang="zh-TW" sz="2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(2)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0" y="5486400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ea typeface="新細明體" pitchFamily="18" charset="-120"/>
              </a:rPr>
              <a:t>Table 3.4 </a:t>
            </a:r>
            <a:r>
              <a:rPr lang="en-US" altLang="zh-TW" sz="1800" b="1" dirty="0" err="1">
                <a:latin typeface="Courier New" pitchFamily="49" charset="0"/>
                <a:ea typeface="新細明體" pitchFamily="18" charset="-120"/>
              </a:rPr>
              <a:t>ostream</a:t>
            </a:r>
            <a:r>
              <a:rPr lang="en-US" altLang="zh-TW" sz="1800" b="1" dirty="0"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</a:rPr>
              <a:t>Class Functions</a:t>
            </a:r>
            <a:endParaRPr lang="en-US" altLang="zh-TW" sz="1800" b="1" dirty="0">
              <a:ea typeface="新細明體" pitchFamily="18" charset="-120"/>
            </a:endParaRPr>
          </a:p>
        </p:txBody>
      </p:sp>
      <p:pic>
        <p:nvPicPr>
          <p:cNvPr id="34822" name="Picture 14"/>
          <p:cNvPicPr>
            <a:picLocks noChangeAspect="1" noChangeArrowheads="1"/>
          </p:cNvPicPr>
          <p:nvPr/>
        </p:nvPicPr>
        <p:blipFill>
          <a:blip r:embed="rId3" cstate="print"/>
          <a:srcRect b="1825"/>
          <a:stretch>
            <a:fillRect/>
          </a:stretch>
        </p:blipFill>
        <p:spPr bwMode="auto">
          <a:xfrm>
            <a:off x="285750" y="1752600"/>
            <a:ext cx="8629650" cy="245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638" y="4186237"/>
            <a:ext cx="86677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Formatting Numbers for Program Output</a:t>
            </a:r>
            <a:endParaRPr lang="en-US" altLang="zh-TW" sz="40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Using Mathematical Library Functions</a:t>
            </a:r>
          </a:p>
        </p:txBody>
      </p:sp>
      <p:sp>
        <p:nvSpPr>
          <p:cNvPr id="3584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C++ has preprogrammed mathematical functions that can be included in a program</a:t>
            </a:r>
          </a:p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You must include the </a:t>
            </a:r>
            <a:r>
              <a:rPr lang="en-US" altLang="zh-TW" sz="2600" b="1" dirty="0" err="1" smtClean="0">
                <a:latin typeface="Courier New" pitchFamily="49" charset="0"/>
                <a:ea typeface="新細明體" pitchFamily="18" charset="-120"/>
              </a:rPr>
              <a:t>cmath</a:t>
            </a:r>
            <a:r>
              <a:rPr lang="en-US" altLang="zh-TW" sz="2600" dirty="0" smtClean="0">
                <a:ea typeface="新細明體" pitchFamily="18" charset="-120"/>
              </a:rPr>
              <a:t> header file: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		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cmath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Math functions require one or more arguments as input, but will return only one value</a:t>
            </a: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All functions are overloaded, and can be used with integer and real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Using Mathematical Library Functions</a:t>
            </a:r>
          </a:p>
        </p:txBody>
      </p:sp>
      <p:sp>
        <p:nvSpPr>
          <p:cNvPr id="36869" name="Text Box 8"/>
          <p:cNvSpPr txBox="1">
            <a:spLocks noChangeArrowheads="1"/>
          </p:cNvSpPr>
          <p:nvPr/>
        </p:nvSpPr>
        <p:spPr bwMode="auto">
          <a:xfrm>
            <a:off x="0" y="5638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b="1">
                <a:ea typeface="新細明體" pitchFamily="18" charset="-120"/>
              </a:rPr>
              <a:t>Table 3.5 </a:t>
            </a:r>
            <a:r>
              <a:rPr lang="en-US" altLang="zh-TW" sz="1800">
                <a:ea typeface="新細明體" pitchFamily="18" charset="-120"/>
              </a:rPr>
              <a:t>Common C++ Functions</a:t>
            </a:r>
            <a:endParaRPr lang="en-US" altLang="zh-TW" sz="1800" b="1">
              <a:ea typeface="新細明體" pitchFamily="18" charset="-120"/>
            </a:endParaRPr>
          </a:p>
        </p:txBody>
      </p:sp>
      <p:pic>
        <p:nvPicPr>
          <p:cNvPr id="3687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86582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50" y="4533900"/>
            <a:ext cx="86201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Using Mathematical Library Functions</a:t>
            </a:r>
          </a:p>
        </p:txBody>
      </p:sp>
      <p:sp>
        <p:nvSpPr>
          <p:cNvPr id="3789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2286000"/>
          </a:xfrm>
          <a:noFill/>
        </p:spPr>
        <p:txBody>
          <a:bodyPr/>
          <a:lstStyle/>
          <a:p>
            <a:pPr eaLnBrk="1" hangingPunct="1"/>
            <a:r>
              <a:rPr lang="en-US" altLang="zh-TW" sz="2600" smtClean="0">
                <a:ea typeface="新細明體" pitchFamily="18" charset="-120"/>
              </a:rPr>
              <a:t>To use a math function, give its name and pass the input arguments within parentheses</a:t>
            </a:r>
          </a:p>
          <a:p>
            <a:pPr eaLnBrk="1" hangingPunct="1"/>
            <a:r>
              <a:rPr lang="en-US" altLang="zh-TW" sz="2600" smtClean="0">
                <a:ea typeface="新細明體" pitchFamily="18" charset="-120"/>
              </a:rPr>
              <a:t>Expressions that can be evaluated to a value can be passed as arguments</a:t>
            </a:r>
          </a:p>
        </p:txBody>
      </p:sp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657600"/>
            <a:ext cx="5049838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0" y="5181600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b="1">
                <a:ea typeface="新細明體" pitchFamily="18" charset="-120"/>
              </a:rPr>
              <a:t>Figure 3.10 </a:t>
            </a:r>
            <a:r>
              <a:rPr lang="en-US" altLang="zh-TW" sz="1800">
                <a:ea typeface="新細明體" pitchFamily="18" charset="-120"/>
              </a:rPr>
              <a:t>Using and passing data to a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Using Mathematical Library Functions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066800"/>
            <a:ext cx="86868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3.9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 // this line may be placed second or first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cmath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    // this line may be placed second or first 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height;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time;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height = 800;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time =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sqrt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(2 * height / 32.2);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"It will take " &lt;&lt; time &lt;&lt; " seconds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to fall “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&lt;&lt; 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height &lt;&lt; " feet.\n";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5553670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The Output from Program </a:t>
            </a:r>
            <a:r>
              <a:rPr lang="en-US" altLang="zh-TW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3.9</a:t>
            </a:r>
            <a:endParaRPr lang="en-US" altLang="zh-TW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It will take 7.04907 seconds to fall 800 feet.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Using Mathematical Library Functions</a:t>
            </a:r>
          </a:p>
        </p:txBody>
      </p:sp>
      <p:sp>
        <p:nvSpPr>
          <p:cNvPr id="39941" name="Rectangle 11"/>
          <p:cNvSpPr>
            <a:spLocks noChangeArrowheads="1"/>
          </p:cNvSpPr>
          <p:nvPr/>
        </p:nvSpPr>
        <p:spPr bwMode="auto">
          <a:xfrm>
            <a:off x="533400" y="1676400"/>
            <a:ext cx="807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Function calls can be nested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400" b="0" dirty="0">
                <a:ea typeface="新細明體" pitchFamily="18" charset="-120"/>
              </a:rPr>
              <a:t>Example: </a:t>
            </a:r>
            <a:r>
              <a:rPr lang="en-US" altLang="zh-TW" sz="2400" b="0" dirty="0" err="1">
                <a:latin typeface="Courier New" pitchFamily="49" charset="0"/>
                <a:ea typeface="新細明體" pitchFamily="18" charset="-120"/>
              </a:rPr>
              <a:t>sqrt</a:t>
            </a: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(sin(abs(theta)))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Cast operator: A unary operator that forces the data to the desired data type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Compile-time cast</a:t>
            </a:r>
          </a:p>
          <a:p>
            <a:pPr marL="800100" lvl="1" indent="-342900"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ea typeface="新細明體" pitchFamily="18" charset="-120"/>
              </a:rPr>
              <a:t>Syntax: </a:t>
            </a:r>
            <a:r>
              <a:rPr lang="en-US" altLang="zh-TW" sz="2400" b="0" dirty="0" err="1">
                <a:latin typeface="Courier New" pitchFamily="49" charset="0"/>
                <a:ea typeface="新細明體" pitchFamily="18" charset="-120"/>
              </a:rPr>
              <a:t>dataType</a:t>
            </a: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 (expression)</a:t>
            </a:r>
          </a:p>
          <a:p>
            <a:pPr marL="800100" lvl="1" indent="-342900"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ea typeface="新細明體" pitchFamily="18" charset="-120"/>
              </a:rPr>
              <a:t>Example: </a:t>
            </a:r>
            <a:r>
              <a:rPr lang="en-US" altLang="zh-TW" sz="2400" b="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400" b="0" dirty="0" err="1">
                <a:latin typeface="Courier New" pitchFamily="49" charset="0"/>
                <a:ea typeface="新細明體" pitchFamily="18" charset="-120"/>
              </a:rPr>
              <a:t>a+b</a:t>
            </a: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Using Mathematical Library Functions</a:t>
            </a:r>
          </a:p>
        </p:txBody>
      </p:sp>
      <p:sp>
        <p:nvSpPr>
          <p:cNvPr id="4096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267200"/>
          </a:xfrm>
          <a:noFill/>
        </p:spPr>
        <p:txBody>
          <a:bodyPr/>
          <a:lstStyle/>
          <a:p>
            <a:pPr eaLnBrk="1" hangingPunct="1"/>
            <a:r>
              <a:rPr lang="en-US" altLang="zh-TW" sz="2600" b="1" dirty="0" smtClean="0">
                <a:ea typeface="新細明體" pitchFamily="18" charset="-120"/>
              </a:rPr>
              <a:t>Run-time cast: </a:t>
            </a:r>
            <a:r>
              <a:rPr lang="en-US" altLang="zh-TW" sz="2600" dirty="0" smtClean="0">
                <a:ea typeface="新細明體" pitchFamily="18" charset="-120"/>
              </a:rPr>
              <a:t>The requested conversion is checked at run time and applied if valid</a:t>
            </a:r>
          </a:p>
          <a:p>
            <a:pPr eaLnBrk="1" hangingPunct="1"/>
            <a:endParaRPr lang="en-US" altLang="zh-TW" sz="2600" dirty="0" smtClean="0">
              <a:ea typeface="新細明體" pitchFamily="18" charset="-120"/>
            </a:endParaRP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Syntax: </a:t>
            </a: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		</a:t>
            </a:r>
            <a:r>
              <a:rPr lang="en-US" altLang="zh-TW" sz="2400" b="1" dirty="0" err="1" smtClean="0">
                <a:latin typeface="Courier New" pitchFamily="49" charset="0"/>
                <a:ea typeface="新細明體" pitchFamily="18" charset="-120"/>
              </a:rPr>
              <a:t>staticCast</a:t>
            </a: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&lt;data-type&gt; (expression)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	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staticCast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&lt;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&gt;(a*b)</a:t>
            </a:r>
          </a:p>
          <a:p>
            <a:pPr eaLnBrk="1" hangingPunct="1"/>
            <a:endParaRPr lang="en-US" altLang="zh-TW" sz="2600" b="1" dirty="0" smtClean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Assignment Operations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18" charset="-120"/>
              </a:rPr>
              <a:t>Right side of an assignment statement may contain any expression that can be evaluated to a value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600" dirty="0" smtClean="0">
                <a:ea typeface="新細明體" pitchFamily="18" charset="-120"/>
              </a:rPr>
              <a:t>	</a:t>
            </a:r>
            <a:r>
              <a:rPr lang="en-US" altLang="zh-TW" sz="2400" dirty="0" smtClean="0">
                <a:ea typeface="新細明體" pitchFamily="18" charset="-120"/>
              </a:rPr>
              <a:t>Examples: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600" dirty="0" smtClean="0">
                <a:ea typeface="新細明體" pitchFamily="18" charset="-120"/>
              </a:rPr>
              <a:t>	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newtotal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18.3 + total;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taxes = .06*amount;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average = sum / items;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18" charset="-120"/>
              </a:rPr>
              <a:t>Only one variable can be on the left side of an assignment statement</a:t>
            </a: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18" charset="-120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TW" sz="20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Program Input Using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cin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4198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267200"/>
          </a:xfrm>
          <a:noFill/>
        </p:spPr>
        <p:txBody>
          <a:bodyPr/>
          <a:lstStyle/>
          <a:p>
            <a:pPr eaLnBrk="1" hangingPunct="1"/>
            <a:r>
              <a:rPr lang="en-US" altLang="zh-TW" sz="2600" b="1" smtClean="0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2600" b="1" smtClean="0">
                <a:ea typeface="新細明體" pitchFamily="18" charset="-120"/>
              </a:rPr>
              <a:t> Object: </a:t>
            </a:r>
            <a:r>
              <a:rPr lang="en-US" altLang="zh-TW" sz="2600" smtClean="0">
                <a:ea typeface="新細明體" pitchFamily="18" charset="-120"/>
              </a:rPr>
              <a:t>Allows data entry to a running program</a:t>
            </a:r>
          </a:p>
          <a:p>
            <a:pPr eaLnBrk="1" hangingPunct="1"/>
            <a:r>
              <a:rPr lang="en-US" altLang="zh-TW" sz="2600" smtClean="0">
                <a:ea typeface="新細明體" pitchFamily="18" charset="-120"/>
              </a:rPr>
              <a:t>Use of the </a:t>
            </a:r>
            <a:r>
              <a:rPr lang="en-US" altLang="zh-TW" sz="2600" b="1" smtClean="0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2600" smtClean="0">
                <a:ea typeface="新細明體" pitchFamily="18" charset="-120"/>
              </a:rPr>
              <a:t> object causes the program to wait for input from the keyboard</a:t>
            </a:r>
          </a:p>
          <a:p>
            <a:pPr eaLnBrk="1" hangingPunct="1"/>
            <a:r>
              <a:rPr lang="en-US" altLang="zh-TW" sz="2600" smtClean="0">
                <a:ea typeface="新細明體" pitchFamily="18" charset="-120"/>
              </a:rPr>
              <a:t>When keyboard entry is complete, the program resumes execution, using the entered data</a:t>
            </a:r>
          </a:p>
          <a:p>
            <a:pPr eaLnBrk="1" hangingPunct="1"/>
            <a:r>
              <a:rPr lang="en-US" altLang="zh-TW" sz="2600" smtClean="0">
                <a:ea typeface="新細明體" pitchFamily="18" charset="-120"/>
              </a:rPr>
              <a:t>An output statement preceding the </a:t>
            </a:r>
            <a:r>
              <a:rPr lang="en-US" altLang="zh-TW" sz="2600" b="1" smtClean="0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2600" smtClean="0">
                <a:ea typeface="新細明體" pitchFamily="18" charset="-120"/>
              </a:rPr>
              <a:t> object statement provides a </a:t>
            </a:r>
            <a:r>
              <a:rPr lang="en-US" altLang="zh-TW" sz="2600" b="1" smtClean="0">
                <a:ea typeface="新細明體" pitchFamily="18" charset="-120"/>
              </a:rPr>
              <a:t>prompt</a:t>
            </a:r>
            <a:r>
              <a:rPr lang="en-US" altLang="zh-TW" sz="2600" smtClean="0">
                <a:ea typeface="新細明體" pitchFamily="18" charset="-120"/>
              </a:rPr>
              <a:t> to the user</a:t>
            </a:r>
          </a:p>
          <a:p>
            <a:pPr eaLnBrk="1" hangingPunct="1"/>
            <a:endParaRPr lang="en-US" altLang="zh-TW" sz="2600" b="1" smtClean="0">
              <a:ea typeface="新細明體" pitchFamily="18" charset="-120"/>
            </a:endParaRPr>
          </a:p>
          <a:p>
            <a:pPr eaLnBrk="1" hangingPunct="1"/>
            <a:endParaRPr lang="en-US" altLang="zh-TW" sz="2600" b="1" smtClean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Program Input Using </a:t>
            </a:r>
            <a:r>
              <a:rPr lang="en-US" altLang="zh-TW" b="1" dirty="0" err="1" smtClean="0">
                <a:latin typeface="Courier New" pitchFamily="49" charset="0"/>
                <a:ea typeface="新細明體" pitchFamily="18" charset="-120"/>
              </a:rPr>
              <a:t>cin</a:t>
            </a:r>
            <a:endParaRPr lang="en-US" altLang="zh-TW" dirty="0" smtClean="0">
              <a:ea typeface="新細明體" pitchFamily="18" charset="-120"/>
            </a:endParaRP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806450" y="2133600"/>
            <a:ext cx="7710490" cy="3111500"/>
            <a:chOff x="480" y="1633"/>
            <a:chExt cx="4857" cy="196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6" y="1633"/>
              <a:ext cx="1296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 typeface="Wingdings" pitchFamily="2" charset="2"/>
                <a:buNone/>
                <a:tabLst>
                  <a:tab pos="304800" algn="r"/>
                  <a:tab pos="2743200" algn="ctr"/>
                  <a:tab pos="5486400" algn="r"/>
                </a:tabLst>
              </a:pP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  <a:ea typeface="新細明體" pitchFamily="18" charset="-120"/>
                </a:rPr>
                <a:t>int main()</a:t>
              </a:r>
            </a:p>
            <a:p>
              <a:pPr>
                <a:buFont typeface="Wingdings" pitchFamily="2" charset="2"/>
                <a:buNone/>
                <a:tabLst>
                  <a:tab pos="304800" algn="r"/>
                  <a:tab pos="2743200" algn="ctr"/>
                  <a:tab pos="5486400" algn="r"/>
                </a:tabLst>
              </a:pP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  <a:ea typeface="新細明體" pitchFamily="18" charset="-120"/>
                </a:rPr>
                <a:t>{</a:t>
              </a:r>
            </a:p>
            <a:p>
              <a:pPr>
                <a:buFont typeface="Wingdings" pitchFamily="2" charset="2"/>
                <a:buNone/>
                <a:tabLst>
                  <a:tab pos="304800" algn="r"/>
                  <a:tab pos="2743200" algn="ctr"/>
                  <a:tab pos="5486400" algn="r"/>
                </a:tabLst>
              </a:pP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  <a:ea typeface="新細明體" pitchFamily="18" charset="-120"/>
                </a:rPr>
                <a:t>  cin &gt;&gt;</a:t>
              </a:r>
            </a:p>
            <a:p>
              <a:pPr>
                <a:buFont typeface="Wingdings" pitchFamily="2" charset="2"/>
                <a:buNone/>
                <a:tabLst>
                  <a:tab pos="304800" algn="r"/>
                  <a:tab pos="2743200" algn="ctr"/>
                  <a:tab pos="5486400" algn="r"/>
                </a:tabLst>
              </a:pP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  <a:ea typeface="新細明體" pitchFamily="18" charset="-120"/>
                </a:rPr>
                <a:t>  cout &lt;&lt;</a:t>
              </a:r>
            </a:p>
            <a:p>
              <a:pPr>
                <a:buFont typeface="Wingdings" pitchFamily="2" charset="2"/>
                <a:buNone/>
                <a:tabLst>
                  <a:tab pos="304800" algn="r"/>
                  <a:tab pos="2743200" algn="ctr"/>
                  <a:tab pos="5486400" algn="r"/>
                </a:tabLst>
              </a:pPr>
              <a:r>
                <a:rPr lang="en-US" altLang="zh-TW" sz="2400">
                  <a:solidFill>
                    <a:schemeClr val="tx2"/>
                  </a:solidFill>
                  <a:latin typeface="Courier New" pitchFamily="49" charset="0"/>
                  <a:ea typeface="新細明體" pitchFamily="18" charset="-120"/>
                </a:rPr>
                <a:t>}</a:t>
              </a:r>
            </a:p>
          </p:txBody>
        </p:sp>
        <p:pic>
          <p:nvPicPr>
            <p:cNvPr id="7" name="Picture 6" descr="j0361534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2064"/>
              <a:ext cx="1303" cy="673"/>
            </a:xfrm>
            <a:prstGeom prst="rect">
              <a:avLst/>
            </a:prstGeom>
            <a:noFill/>
          </p:spPr>
        </p:pic>
        <p:pic>
          <p:nvPicPr>
            <p:cNvPr id="8" name="Picture 7" descr="j0252465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88" y="2064"/>
              <a:ext cx="1027" cy="1152"/>
            </a:xfrm>
            <a:prstGeom prst="rect">
              <a:avLst/>
            </a:prstGeom>
            <a:noFill/>
          </p:spPr>
        </p:pic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680" y="2256"/>
              <a:ext cx="72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408" y="2448"/>
              <a:ext cx="912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76" y="3360"/>
              <a:ext cx="47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dirty="0">
                  <a:ea typeface="新細明體" pitchFamily="18" charset="-120"/>
                </a:rPr>
                <a:t>Figure </a:t>
              </a:r>
              <a:r>
                <a:rPr lang="en-US" altLang="zh-TW" dirty="0" smtClean="0">
                  <a:ea typeface="新細明體" pitchFamily="18" charset="-120"/>
                </a:rPr>
                <a:t>3.12  </a:t>
              </a:r>
              <a:r>
                <a:rPr lang="en-US" altLang="zh-TW" dirty="0" err="1">
                  <a:latin typeface="Courier New" pitchFamily="49" charset="0"/>
                  <a:ea typeface="新細明體" pitchFamily="18" charset="-120"/>
                </a:rPr>
                <a:t>cin</a:t>
              </a:r>
              <a:r>
                <a:rPr lang="en-US" altLang="zh-TW" dirty="0">
                  <a:ea typeface="新細明體" pitchFamily="18" charset="-120"/>
                </a:rPr>
                <a:t> </a:t>
              </a:r>
              <a:r>
                <a:rPr lang="en-US" altLang="zh-TW" dirty="0" smtClean="0">
                  <a:ea typeface="新細明體" pitchFamily="18" charset="-120"/>
                </a:rPr>
                <a:t>is used </a:t>
              </a:r>
              <a:r>
                <a:rPr lang="en-US" altLang="zh-TW" dirty="0">
                  <a:ea typeface="新細明體" pitchFamily="18" charset="-120"/>
                </a:rPr>
                <a:t>to </a:t>
              </a:r>
              <a:r>
                <a:rPr lang="en-US" altLang="zh-TW" dirty="0" smtClean="0">
                  <a:ea typeface="新細明體" pitchFamily="18" charset="-120"/>
                </a:rPr>
                <a:t>enter data</a:t>
              </a:r>
              <a:r>
                <a:rPr lang="en-US" altLang="zh-TW" dirty="0">
                  <a:ea typeface="新細明體" pitchFamily="18" charset="-120"/>
                </a:rPr>
                <a:t>; </a:t>
              </a:r>
              <a:r>
                <a:rPr lang="en-US" altLang="zh-TW" dirty="0" err="1">
                  <a:latin typeface="Courier New" pitchFamily="49" charset="0"/>
                  <a:ea typeface="新細明體" pitchFamily="18" charset="-120"/>
                </a:rPr>
                <a:t>cout</a:t>
              </a:r>
              <a:r>
                <a:rPr lang="en-US" altLang="zh-TW" dirty="0">
                  <a:latin typeface="Courier New" pitchFamily="49" charset="0"/>
                  <a:ea typeface="新細明體" pitchFamily="18" charset="-120"/>
                </a:rPr>
                <a:t> </a:t>
              </a:r>
              <a:r>
                <a:rPr lang="en-US" altLang="zh-TW" dirty="0" smtClean="0">
                  <a:ea typeface="新細明體" pitchFamily="18" charset="-120"/>
                </a:rPr>
                <a:t>is used </a:t>
              </a:r>
              <a:r>
                <a:rPr lang="en-US" altLang="zh-TW" dirty="0">
                  <a:ea typeface="新細明體" pitchFamily="18" charset="-120"/>
                </a:rPr>
                <a:t>to </a:t>
              </a:r>
              <a:r>
                <a:rPr lang="en-US" altLang="zh-TW" dirty="0" smtClean="0">
                  <a:ea typeface="新細明體" pitchFamily="18" charset="-120"/>
                </a:rPr>
                <a:t>display data</a:t>
              </a:r>
              <a:endParaRPr lang="zh-TW" altLang="en-US" dirty="0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Program Input Using </a:t>
            </a:r>
            <a:r>
              <a:rPr lang="en-US" altLang="zh-TW" b="1" dirty="0" err="1" smtClean="0">
                <a:latin typeface="Courier New" pitchFamily="49" charset="0"/>
                <a:ea typeface="新細明體" pitchFamily="18" charset="-120"/>
              </a:rPr>
              <a:t>cin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52400" y="1143000"/>
            <a:ext cx="89916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3.8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&lt;iostream&gt;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 main()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num1, num2, product;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cout &lt;&lt; "Please type in a number: ";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cin  &gt;&gt; num1;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cout &lt;&lt; "Please type in another number: ";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cin  &gt;&gt; num2;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product = num1 * num2;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cout &lt;&lt; num1 &lt;&lt; " times " &lt;&lt; num2 &lt;&lt; " is " &lt;&lt; product &lt;&lt; endl;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2400" y="5105400"/>
            <a:ext cx="5867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The Output from Program 3.8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Please type in a number: 30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Please type in another number: 0.05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30 times 0.05 is 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Program Input Using </a:t>
            </a:r>
            <a:r>
              <a:rPr lang="en-US" altLang="zh-TW" b="1" dirty="0" err="1" smtClean="0">
                <a:latin typeface="Courier New" pitchFamily="49" charset="0"/>
                <a:ea typeface="新細明體" pitchFamily="18" charset="-120"/>
              </a:rPr>
              <a:t>cin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4037" name="Rectangle 12"/>
          <p:cNvSpPr>
            <a:spLocks noChangeArrowheads="1"/>
          </p:cNvSpPr>
          <p:nvPr/>
        </p:nvSpPr>
        <p:spPr bwMode="auto">
          <a:xfrm>
            <a:off x="609600" y="17526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600" dirty="0" err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2600" b="0" dirty="0"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600" b="0" dirty="0">
                <a:ea typeface="新細明體" pitchFamily="18" charset="-120"/>
              </a:rPr>
              <a:t>can accept multiple input values to be stored in different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Multiple numeric input values must be separated by </a:t>
            </a:r>
            <a:r>
              <a:rPr lang="en-US" altLang="zh-TW" sz="2600" b="0" dirty="0" smtClean="0">
                <a:ea typeface="新細明體" pitchFamily="18" charset="-120"/>
              </a:rPr>
              <a:t>spaces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b="0" dirty="0"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600" b="0" dirty="0">
                <a:ea typeface="新細明體" pitchFamily="18" charset="-120"/>
              </a:rPr>
              <a:t>	</a:t>
            </a:r>
            <a:r>
              <a:rPr lang="en-US" altLang="zh-TW" sz="2400" b="0" dirty="0">
                <a:ea typeface="新細明體" pitchFamily="18" charset="-120"/>
              </a:rPr>
              <a:t>Example: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0" dirty="0">
                <a:ea typeface="新細明體" pitchFamily="18" charset="-120"/>
              </a:rPr>
              <a:t>		</a:t>
            </a:r>
            <a:r>
              <a:rPr lang="en-US" altLang="zh-TW" sz="2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2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&gt;&gt; num1 &gt;&gt; </a:t>
            </a:r>
            <a:r>
              <a:rPr lang="en-US" altLang="zh-TW" sz="2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num2;</a:t>
            </a:r>
            <a:endParaRPr lang="en-US" altLang="zh-TW" sz="24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0" dirty="0">
                <a:ea typeface="新細明體" pitchFamily="18" charset="-120"/>
              </a:rPr>
              <a:t>	with keyboard entry: </a:t>
            </a: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0.052 245.79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838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Program Input Using </a:t>
            </a:r>
            <a:r>
              <a:rPr lang="en-US" altLang="zh-TW" b="1" dirty="0" err="1" smtClean="0">
                <a:latin typeface="Courier New" pitchFamily="49" charset="0"/>
                <a:ea typeface="新細明體" pitchFamily="18" charset="-120"/>
              </a:rPr>
              <a:t>cin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141413"/>
            <a:ext cx="89916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3.13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num1, num2, num3;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average;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three integer numbers: ";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num1 &gt;&gt; num2 &gt;&gt; num3;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average =  (num1 + num2 + num3) / 3.0;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average of the numbers is " &lt;&lt; average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5181600"/>
            <a:ext cx="6781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The Output from Program </a:t>
            </a:r>
            <a:r>
              <a:rPr lang="en-US" altLang="zh-TW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3.13</a:t>
            </a:r>
            <a:endParaRPr lang="en-US" altLang="zh-TW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Enter three integer numbers: </a:t>
            </a: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22 56 73</a:t>
            </a:r>
            <a:endParaRPr lang="en-US" altLang="zh-TW" b="0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average of the numbers is </a:t>
            </a: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50.3333</a:t>
            </a:r>
            <a:endParaRPr lang="en-US" altLang="zh-TW" b="0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Program Input Using </a:t>
            </a:r>
            <a:r>
              <a:rPr lang="en-US" altLang="zh-TW" b="1" dirty="0" err="1" smtClean="0">
                <a:latin typeface="Courier New" pitchFamily="49" charset="0"/>
                <a:ea typeface="新細明體" pitchFamily="18" charset="-120"/>
              </a:rPr>
              <a:t>cin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609600" y="19812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User-input validation: The process of ensuring that data entered by the user matches the expected data type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Robust program: One that detects and handles incorrect user entry</a:t>
            </a:r>
          </a:p>
          <a:p>
            <a:pPr marL="342900" indent="-342900">
              <a:spcBef>
                <a:spcPct val="20000"/>
              </a:spcBef>
            </a:pPr>
            <a:endParaRPr lang="en-US" altLang="zh-TW" sz="26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Symbolic Constants</a:t>
            </a:r>
          </a:p>
        </p:txBody>
      </p:sp>
      <p:sp>
        <p:nvSpPr>
          <p:cNvPr id="47109" name="Rectangle 11"/>
          <p:cNvSpPr>
            <a:spLocks noChangeArrowheads="1"/>
          </p:cNvSpPr>
          <p:nvPr/>
        </p:nvSpPr>
        <p:spPr bwMode="auto">
          <a:xfrm>
            <a:off x="609600" y="16002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Symbolic constant: Constant value that is declared with an identifier using the </a:t>
            </a:r>
            <a:r>
              <a:rPr lang="en-US" altLang="zh-TW" sz="2600" b="0" dirty="0">
                <a:latin typeface="Courier New" pitchFamily="49" charset="0"/>
                <a:ea typeface="新細明體" pitchFamily="18" charset="-120"/>
              </a:rPr>
              <a:t>const</a:t>
            </a:r>
            <a:r>
              <a:rPr lang="en-US" altLang="zh-TW" sz="2600" b="0" dirty="0">
                <a:ea typeface="新細明體" pitchFamily="18" charset="-120"/>
              </a:rPr>
              <a:t> keyword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A constant’s value may not be changed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600" b="0" dirty="0">
                <a:ea typeface="新細明體" pitchFamily="18" charset="-120"/>
              </a:rPr>
              <a:t>	</a:t>
            </a:r>
            <a:r>
              <a:rPr lang="en-US" altLang="zh-TW" sz="2400" b="0" dirty="0">
                <a:ea typeface="新細明體" pitchFamily="18" charset="-120"/>
              </a:rPr>
              <a:t>Example: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b="0" dirty="0">
                <a:ea typeface="新細明體" pitchFamily="18" charset="-120"/>
              </a:rPr>
              <a:t>		</a:t>
            </a:r>
            <a:r>
              <a:rPr lang="en-US" altLang="zh-TW" sz="2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 </a:t>
            </a:r>
            <a:r>
              <a:rPr lang="en-US" altLang="zh-TW" sz="2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MAXNUM = 100;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400" b="0" dirty="0">
                <a:ea typeface="新細明體" pitchFamily="18" charset="-120"/>
              </a:rPr>
              <a:t>Good programming places statements in appropriate order</a:t>
            </a:r>
            <a:r>
              <a:rPr lang="en-US" altLang="zh-TW" sz="3200" b="0" dirty="0">
                <a:latin typeface="Courier New" pitchFamily="49" charset="0"/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Symbolic Constants</a:t>
            </a:r>
          </a:p>
        </p:txBody>
      </p:sp>
      <p:sp>
        <p:nvSpPr>
          <p:cNvPr id="4813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96200" cy="4419600"/>
          </a:xfrm>
        </p:spPr>
        <p:txBody>
          <a:bodyPr/>
          <a:lstStyle/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Proper placement of statements:</a:t>
            </a:r>
          </a:p>
          <a:p>
            <a:pPr eaLnBrk="1" hangingPunct="1">
              <a:buFontTx/>
              <a:buNone/>
            </a:pP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preprocessor directives</a:t>
            </a:r>
          </a:p>
          <a:p>
            <a:pPr eaLnBrk="1" hangingPunct="1"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{</a:t>
            </a:r>
          </a:p>
          <a:p>
            <a:pPr eaLnBrk="1" hangingPunct="1"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	symbolic constants</a:t>
            </a:r>
          </a:p>
          <a:p>
            <a:pPr eaLnBrk="1" hangingPunct="1"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	main function declarations</a:t>
            </a:r>
          </a:p>
          <a:p>
            <a:pPr eaLnBrk="1" hangingPunct="1"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	other executable statements</a:t>
            </a:r>
          </a:p>
          <a:p>
            <a:pPr eaLnBrk="1" hangingPunct="1"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	return value</a:t>
            </a:r>
          </a:p>
          <a:p>
            <a:pPr eaLnBrk="1" hangingPunct="1"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Case Study: Acid Rain </a:t>
            </a:r>
          </a:p>
        </p:txBody>
      </p:sp>
      <p:sp>
        <p:nvSpPr>
          <p:cNvPr id="49157" name="Rectangle 8"/>
          <p:cNvSpPr>
            <a:spLocks noChangeArrowheads="1"/>
          </p:cNvSpPr>
          <p:nvPr/>
        </p:nvSpPr>
        <p:spPr bwMode="auto">
          <a:xfrm>
            <a:off x="609600" y="16002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Acid Rain: Develop a program to calculate the pH level of a substance based on user input of the concentration of </a:t>
            </a:r>
            <a:r>
              <a:rPr lang="en-US" altLang="zh-TW" sz="2600" b="0" dirty="0" err="1">
                <a:ea typeface="新細明體" pitchFamily="18" charset="-120"/>
              </a:rPr>
              <a:t>hydronium</a:t>
            </a:r>
            <a:r>
              <a:rPr lang="en-US" altLang="zh-TW" sz="2600" b="0" dirty="0">
                <a:ea typeface="新細明體" pitchFamily="18" charset="-120"/>
              </a:rPr>
              <a:t> </a:t>
            </a:r>
            <a:r>
              <a:rPr lang="en-US" altLang="zh-TW" sz="2600" b="0" dirty="0" smtClean="0">
                <a:ea typeface="新細明體" pitchFamily="18" charset="-120"/>
              </a:rPr>
              <a:t>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b="0" dirty="0">
              <a:ea typeface="新細明體" pitchFamily="18" charset="-12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ea typeface="新細明體" pitchFamily="18" charset="-120"/>
              </a:rPr>
              <a:t>Step 1: Analyze the Problem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ea typeface="新細明體" pitchFamily="18" charset="-120"/>
              </a:rPr>
              <a:t>Step 2: Develop a Solution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ea typeface="新細明體" pitchFamily="18" charset="-120"/>
              </a:rPr>
              <a:t>Step 3: Code the Solution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ea typeface="新細明體" pitchFamily="18" charset="-120"/>
              </a:rPr>
              <a:t>Step 4: T</a:t>
            </a:r>
            <a:r>
              <a:rPr lang="en-US" altLang="zh-TW" sz="2400" b="0" dirty="0" smtClean="0">
                <a:ea typeface="新細明體" pitchFamily="18" charset="-120"/>
              </a:rPr>
              <a:t>est </a:t>
            </a:r>
            <a:r>
              <a:rPr lang="en-US" altLang="zh-TW" sz="2400" b="0" dirty="0">
                <a:ea typeface="新細明體" pitchFamily="18" charset="-120"/>
              </a:rPr>
              <a:t>and Correct the Program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b="0" dirty="0"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8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Closer Look: Programming Errors</a:t>
            </a:r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609600" y="1752600"/>
            <a:ext cx="8077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Program errors may be detected in four ways: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ea typeface="新細明體" pitchFamily="18" charset="-120"/>
              </a:rPr>
              <a:t>Before a program is compiled (desk checking)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ea typeface="新細明體" pitchFamily="18" charset="-120"/>
              </a:rPr>
              <a:t>While it is being compiled (compile-time errors)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ea typeface="新細明體" pitchFamily="18" charset="-120"/>
              </a:rPr>
              <a:t>While it is being run (run-time errors)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ea typeface="新細明體" pitchFamily="18" charset="-120"/>
              </a:rPr>
              <a:t>While examining the output after completion</a:t>
            </a:r>
            <a:endParaRPr lang="en-US" altLang="zh-TW" b="0" dirty="0"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Errors may be: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ea typeface="新細明體" pitchFamily="18" charset="-120"/>
              </a:rPr>
              <a:t>Typos in the source code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400" b="0" dirty="0">
                <a:ea typeface="新細明體" pitchFamily="18" charset="-120"/>
              </a:rPr>
              <a:t>Logic errors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Assignment Operations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170087"/>
            <a:ext cx="84582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3.1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this program calculates the volume of a cylinder,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given its radius and height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radius, height, volume;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radius = 2.5;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height = 16.0;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volume = 3.1416 * radius * radius * height;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volume of the cylinder is " &lt;&lt; volume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Closer Look: Programming Errors</a:t>
            </a:r>
          </a:p>
        </p:txBody>
      </p:sp>
      <p:sp>
        <p:nvSpPr>
          <p:cNvPr id="51205" name="Rectangle 3"/>
          <p:cNvSpPr>
            <a:spLocks noChangeArrowheads="1"/>
          </p:cNvSpPr>
          <p:nvPr/>
        </p:nvSpPr>
        <p:spPr bwMode="auto">
          <a:xfrm>
            <a:off x="533400" y="17526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dirty="0">
                <a:ea typeface="新細明體" pitchFamily="18" charset="-120"/>
              </a:rPr>
              <a:t>Logic errors</a:t>
            </a:r>
            <a:r>
              <a:rPr lang="en-US" altLang="zh-TW" sz="2600" b="0" dirty="0">
                <a:ea typeface="新細明體" pitchFamily="18" charset="-120"/>
              </a:rPr>
              <a:t>: Often difficult to detect and difficult to find the source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dirty="0">
                <a:ea typeface="新細明體" pitchFamily="18" charset="-120"/>
              </a:rPr>
              <a:t>Program tracing</a:t>
            </a:r>
            <a:r>
              <a:rPr lang="en-US" altLang="zh-TW" sz="2600" b="0" dirty="0">
                <a:ea typeface="新細明體" pitchFamily="18" charset="-120"/>
              </a:rPr>
              <a:t>: Stepping through the program by hand or with a trace tool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dirty="0">
                <a:ea typeface="新細明體" pitchFamily="18" charset="-120"/>
              </a:rPr>
              <a:t>Debugger</a:t>
            </a:r>
            <a:r>
              <a:rPr lang="en-US" altLang="zh-TW" sz="2600" b="0" dirty="0">
                <a:ea typeface="新細明體" pitchFamily="18" charset="-120"/>
              </a:rPr>
              <a:t>: Program that allows the interruption of a running program to determine values of its variables at any point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b="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Common Programming Errors</a:t>
            </a:r>
          </a:p>
        </p:txBody>
      </p:sp>
      <p:sp>
        <p:nvSpPr>
          <p:cNvPr id="52229" name="Rectangle 8"/>
          <p:cNvSpPr>
            <a:spLocks noChangeArrowheads="1"/>
          </p:cNvSpPr>
          <p:nvPr/>
        </p:nvSpPr>
        <p:spPr bwMode="auto">
          <a:xfrm>
            <a:off x="609600" y="17526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Failure to declare or initialize variables before use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Failure to include the preprocessor statement when using a C++ preprogrammed library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Passing the incorrect number or type of arguments to a function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Applying increment or decrement operator to an expression instead of an individual variable</a:t>
            </a:r>
            <a:endParaRPr lang="en-US" altLang="zh-TW" sz="2600" b="0" dirty="0">
              <a:latin typeface="Courier New" pitchFamily="49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b="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Common Programming Errors</a:t>
            </a:r>
          </a:p>
        </p:txBody>
      </p:sp>
      <p:sp>
        <p:nvSpPr>
          <p:cNvPr id="53253" name="Rectangle 9"/>
          <p:cNvSpPr>
            <a:spLocks noChangeArrowheads="1"/>
          </p:cNvSpPr>
          <p:nvPr/>
        </p:nvSpPr>
        <p:spPr bwMode="auto">
          <a:xfrm>
            <a:off x="609600" y="17526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Failure to separate all variables passed to </a:t>
            </a:r>
            <a:r>
              <a:rPr lang="en-US" altLang="zh-TW" sz="2600" b="0" dirty="0" err="1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2600" b="0" dirty="0">
                <a:ea typeface="新細明體" pitchFamily="18" charset="-120"/>
              </a:rPr>
              <a:t> with the extraction symbol </a:t>
            </a:r>
            <a:r>
              <a:rPr lang="en-US" altLang="zh-TW" sz="2600" b="0" dirty="0">
                <a:latin typeface="Courier New" pitchFamily="49" charset="0"/>
                <a:ea typeface="新細明體" pitchFamily="18" charset="-120"/>
              </a:rPr>
              <a:t>&gt;&gt;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Failure to test thoroughly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Compiler-dependent evaluation when increment or decrement operators are used with variables that appear more than once in the same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Summary</a:t>
            </a:r>
          </a:p>
        </p:txBody>
      </p:sp>
      <p:sp>
        <p:nvSpPr>
          <p:cNvPr id="54277" name="Rectangle 10"/>
          <p:cNvSpPr>
            <a:spLocks noChangeArrowheads="1"/>
          </p:cNvSpPr>
          <p:nvPr/>
        </p:nvSpPr>
        <p:spPr bwMode="auto">
          <a:xfrm>
            <a:off x="609600" y="17526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Expression: A sequence of one or more operands separated by operators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Expressions are evaluated based on precedence and </a:t>
            </a:r>
            <a:r>
              <a:rPr lang="en-US" altLang="zh-TW" sz="2600" b="0" dirty="0" err="1">
                <a:ea typeface="新細明體" pitchFamily="18" charset="-120"/>
              </a:rPr>
              <a:t>associativity</a:t>
            </a:r>
            <a:endParaRPr lang="en-US" altLang="zh-TW" sz="2600" b="0" dirty="0"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Assignment operator: </a:t>
            </a:r>
            <a:r>
              <a:rPr lang="en-US" altLang="zh-TW" sz="2600" b="0" dirty="0">
                <a:latin typeface="Courier New" pitchFamily="49" charset="0"/>
                <a:ea typeface="新細明體" pitchFamily="18" charset="-120"/>
              </a:rPr>
              <a:t>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Increment operator: </a:t>
            </a:r>
            <a:r>
              <a:rPr lang="en-US" altLang="zh-TW" sz="2600" b="0" dirty="0">
                <a:latin typeface="Courier New" pitchFamily="49" charset="0"/>
                <a:ea typeface="新細明體" pitchFamily="18" charset="-120"/>
              </a:rPr>
              <a:t>++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Decrement operator: </a:t>
            </a:r>
            <a:r>
              <a:rPr lang="en-US" altLang="zh-TW" sz="2600" b="0" dirty="0">
                <a:latin typeface="Courier New" pitchFamily="49" charset="0"/>
                <a:ea typeface="新細明體" pitchFamily="18" charset="-120"/>
              </a:rPr>
              <a:t>--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b="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Summary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Use 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2600" b="1" dirty="0" err="1" smtClean="0">
                <a:latin typeface="Courier New" pitchFamily="49" charset="0"/>
                <a:ea typeface="新細明體" pitchFamily="18" charset="-120"/>
              </a:rPr>
              <a:t>cmath</a:t>
            </a:r>
            <a:r>
              <a:rPr lang="en-US" altLang="zh-TW" sz="2600" b="1" dirty="0" smtClean="0">
                <a:latin typeface="Courier New" pitchFamily="49" charset="0"/>
                <a:ea typeface="新細明體" pitchFamily="18" charset="-120"/>
              </a:rPr>
              <a:t>&gt;</a:t>
            </a:r>
            <a:r>
              <a:rPr lang="en-US" altLang="zh-TW" sz="2600" dirty="0" smtClean="0">
                <a:ea typeface="新細明體" pitchFamily="18" charset="-120"/>
              </a:rPr>
              <a:t> for math functions</a:t>
            </a:r>
          </a:p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Arguments to a function must be passed in the proper number, type, and order</a:t>
            </a:r>
          </a:p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Functions may be included within larger expressions</a:t>
            </a:r>
          </a:p>
          <a:p>
            <a:pPr eaLnBrk="1" hangingPunct="1"/>
            <a:r>
              <a:rPr lang="en-US" altLang="zh-TW" sz="2600" b="1" dirty="0" err="1" smtClean="0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2600" dirty="0" smtClean="0">
                <a:ea typeface="新細明體" pitchFamily="18" charset="-120"/>
              </a:rPr>
              <a:t> object provides data input from a keyboard; program is suspended until the input arrives</a:t>
            </a:r>
          </a:p>
          <a:p>
            <a:pPr eaLnBrk="1" hangingPunct="1"/>
            <a:endParaRPr lang="en-US" altLang="zh-TW" sz="2600" dirty="0" smtClean="0">
              <a:ea typeface="新細明體" pitchFamily="18" charset="-120"/>
            </a:endParaRPr>
          </a:p>
          <a:p>
            <a:pPr lvl="1" eaLnBrk="1" hangingPunct="1"/>
            <a:endParaRPr lang="en-US" altLang="zh-TW" b="1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Summary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4038600"/>
          </a:xfrm>
        </p:spPr>
        <p:txBody>
          <a:bodyPr/>
          <a:lstStyle/>
          <a:p>
            <a:pPr eaLnBrk="1" hangingPunct="1"/>
            <a:r>
              <a:rPr lang="en-US" altLang="zh-TW" sz="2600" smtClean="0">
                <a:ea typeface="新細明體" pitchFamily="18" charset="-120"/>
              </a:rPr>
              <a:t>Use a prompt to alert the user to provide input</a:t>
            </a:r>
          </a:p>
          <a:p>
            <a:pPr eaLnBrk="1" hangingPunct="1"/>
            <a:r>
              <a:rPr lang="en-US" altLang="zh-TW" sz="2600" smtClean="0">
                <a:ea typeface="新細明體" pitchFamily="18" charset="-120"/>
              </a:rPr>
              <a:t>Constants are named values that do not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Assignment Operations</a:t>
            </a:r>
          </a:p>
        </p:txBody>
      </p:sp>
      <p:sp>
        <p:nvSpPr>
          <p:cNvPr id="8197" name="Rectangle 11"/>
          <p:cNvSpPr>
            <a:spLocks noChangeArrowheads="1"/>
          </p:cNvSpPr>
          <p:nvPr/>
        </p:nvSpPr>
        <p:spPr bwMode="auto">
          <a:xfrm>
            <a:off x="533400" y="16764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1" dirty="0">
                <a:ea typeface="新細明體" pitchFamily="18" charset="-120"/>
              </a:rPr>
              <a:t>Assignment operator:</a:t>
            </a:r>
            <a:r>
              <a:rPr lang="en-US" altLang="zh-TW" sz="2600" dirty="0">
                <a:ea typeface="新細明體" pitchFamily="18" charset="-120"/>
              </a:rPr>
              <a:t> The = sign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1" dirty="0">
                <a:ea typeface="新細明體" pitchFamily="18" charset="-120"/>
              </a:rPr>
              <a:t>C++ statement:</a:t>
            </a:r>
            <a:r>
              <a:rPr lang="en-US" altLang="zh-TW" sz="2600" dirty="0">
                <a:ea typeface="新細明體" pitchFamily="18" charset="-120"/>
              </a:rPr>
              <a:t> Any expression terminated by a semicolon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dirty="0">
                <a:ea typeface="新細明體" pitchFamily="18" charset="-120"/>
              </a:rPr>
              <a:t>Multiple assignments in the same expression are possible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600" dirty="0">
                <a:ea typeface="新細明體" pitchFamily="18" charset="-120"/>
              </a:rPr>
              <a:t>	</a:t>
            </a:r>
            <a:endParaRPr lang="en-US" altLang="zh-TW" sz="2600" dirty="0" smtClean="0"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smtClean="0">
                <a:ea typeface="新細明體" pitchFamily="18" charset="-120"/>
              </a:rPr>
              <a:t>   </a:t>
            </a:r>
            <a:r>
              <a:rPr lang="en-US" altLang="zh-TW" sz="2000" dirty="0" smtClean="0">
                <a:ea typeface="新細明體" pitchFamily="18" charset="-120"/>
              </a:rPr>
              <a:t>Example</a:t>
            </a:r>
            <a:r>
              <a:rPr lang="en-US" altLang="zh-TW" sz="2000" dirty="0">
                <a:ea typeface="新細明體" pitchFamily="18" charset="-120"/>
              </a:rPr>
              <a:t>:</a:t>
            </a:r>
            <a:endParaRPr lang="en-US" altLang="zh-TW" sz="2400" dirty="0"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>
                <a:ea typeface="新細明體" pitchFamily="18" charset="-120"/>
              </a:rPr>
              <a:t>	</a:t>
            </a: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b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 = b = c = 25;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en-US" altLang="zh-TW" b="1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Assignment Operations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600" b="1" dirty="0" smtClean="0">
                <a:ea typeface="新細明體" pitchFamily="18" charset="-120"/>
              </a:rPr>
              <a:t>Coercion: </a:t>
            </a:r>
            <a:r>
              <a:rPr lang="en-US" altLang="zh-TW" sz="2600" dirty="0" smtClean="0">
                <a:ea typeface="新細明體" pitchFamily="18" charset="-120"/>
              </a:rPr>
              <a:t>Forcing a data value to another data type</a:t>
            </a:r>
          </a:p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Value of the expression on the right side of an assignment statement will be coerced (converted) to the data type of the variable on the left side during evaluation</a:t>
            </a:r>
          </a:p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Variable on the left side may also be used on the right side of an assignment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Assignment Operations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295400"/>
            <a:ext cx="84582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3.2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sum;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sum = 25;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number stored in sum is " &lt;&lt; sum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sum = sum + 10;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number now stored in sum is " &lt;&lt; sum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3886199" y="1524000"/>
            <a:ext cx="5029201" cy="1524000"/>
            <a:chOff x="576" y="1337"/>
            <a:chExt cx="4961" cy="1351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016" y="1680"/>
              <a:ext cx="1728" cy="1008"/>
            </a:xfrm>
            <a:prstGeom prst="cube">
              <a:avLst>
                <a:gd name="adj" fmla="val 260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>
                  <a:ea typeface="新細明體" pitchFamily="18" charset="-120"/>
                </a:rPr>
                <a:t>25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584" y="230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05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3072" y="230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05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76" y="2064"/>
              <a:ext cx="1078" cy="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100">
                  <a:ea typeface="新細明體" pitchFamily="18" charset="-120"/>
                </a:rPr>
                <a:t>Old value is</a:t>
              </a:r>
            </a:p>
            <a:p>
              <a:r>
                <a:rPr lang="en-US" altLang="zh-TW" sz="1100">
                  <a:ea typeface="新細明體" pitchFamily="18" charset="-120"/>
                </a:rPr>
                <a:t>overwritten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397" y="2064"/>
              <a:ext cx="1140" cy="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100">
                  <a:ea typeface="新細明體" pitchFamily="18" charset="-120"/>
                </a:rPr>
                <a:t>New value is</a:t>
              </a:r>
            </a:p>
            <a:p>
              <a:r>
                <a:rPr lang="en-US" altLang="zh-TW" sz="1100">
                  <a:ea typeface="新細明體" pitchFamily="18" charset="-120"/>
                </a:rPr>
                <a:t>stored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002" y="2128"/>
              <a:ext cx="425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400">
                  <a:solidFill>
                    <a:srgbClr val="0000FF"/>
                  </a:solidFill>
                  <a:ea typeface="新細明體" pitchFamily="18" charset="-120"/>
                </a:rPr>
                <a:t>35</a:t>
              </a:r>
              <a:endParaRPr lang="zh-TW" altLang="en-US" sz="1400">
                <a:solidFill>
                  <a:srgbClr val="0000FF"/>
                </a:solidFill>
                <a:ea typeface="新細明體" pitchFamily="18" charset="-12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3984" y="2112"/>
              <a:ext cx="9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05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984" y="2304"/>
              <a:ext cx="9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05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294" y="1337"/>
              <a:ext cx="613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400">
                  <a:ea typeface="新細明體" pitchFamily="18" charset="-120"/>
                </a:rPr>
                <a:t>sum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2592" y="2160"/>
              <a:ext cx="288" cy="28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050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592" y="2160"/>
              <a:ext cx="288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0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Assignment Operations</a:t>
            </a:r>
          </a:p>
        </p:txBody>
      </p:sp>
      <p:sp>
        <p:nvSpPr>
          <p:cNvPr id="11269" name="Rectangle 1032"/>
          <p:cNvSpPr>
            <a:spLocks noChangeArrowheads="1"/>
          </p:cNvSpPr>
          <p:nvPr/>
        </p:nvSpPr>
        <p:spPr bwMode="auto">
          <a:xfrm>
            <a:off x="533400" y="1676400"/>
            <a:ext cx="807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ea typeface="新細明體" pitchFamily="18" charset="-120"/>
              </a:rPr>
              <a:t>Accumulation statement: Has the effect of accumulating, or totaling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dirty="0">
                <a:ea typeface="新細明體" pitchFamily="18" charset="-120"/>
              </a:rPr>
              <a:t>	</a:t>
            </a:r>
            <a:endParaRPr lang="en-US" altLang="zh-TW" dirty="0" smtClean="0">
              <a:ea typeface="新細明體" pitchFamily="18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     </a:t>
            </a:r>
            <a:r>
              <a:rPr lang="en-US" altLang="zh-TW" sz="2000" dirty="0" smtClean="0">
                <a:ea typeface="新細明體" pitchFamily="18" charset="-120"/>
              </a:rPr>
              <a:t>Syntax</a:t>
            </a:r>
            <a:r>
              <a:rPr lang="en-US" altLang="zh-TW" sz="2000" dirty="0">
                <a:ea typeface="新細明體" pitchFamily="18" charset="-120"/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ea typeface="新細明體" pitchFamily="18" charset="-120"/>
              </a:rPr>
              <a:t>		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variable = variable + </a:t>
            </a:r>
            <a:r>
              <a:rPr lang="en-US" altLang="zh-TW" sz="2000" b="1" dirty="0" err="1">
                <a:latin typeface="Courier New" pitchFamily="49" charset="0"/>
                <a:ea typeface="新細明體" pitchFamily="18" charset="-120"/>
              </a:rPr>
              <a:t>newValue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TW" b="1" dirty="0">
              <a:latin typeface="Courier New" pitchFamily="49" charset="0"/>
              <a:ea typeface="新細明體" pitchFamily="18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TW" dirty="0">
              <a:ea typeface="新細明體" pitchFamily="18" charset="-12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altLang="zh-TW" sz="2600" dirty="0">
              <a:ea typeface="新細明體" pitchFamily="18" charset="-120"/>
            </a:endParaRPr>
          </a:p>
        </p:txBody>
      </p:sp>
      <p:pic>
        <p:nvPicPr>
          <p:cNvPr id="4" name="圖片 3" descr="Chapter 03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1" y="3657600"/>
            <a:ext cx="3124200" cy="2432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C2_LECTURE_NOTE_01_V2</Template>
  <TotalTime>5167</TotalTime>
  <Words>2360</Words>
  <Application>Microsoft Office PowerPoint</Application>
  <PresentationFormat>如螢幕大小 (4:3)</PresentationFormat>
  <Paragraphs>473</Paragraphs>
  <Slides>55</Slides>
  <Notes>55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56" baseType="lpstr">
      <vt:lpstr>1_Default Design</vt:lpstr>
      <vt:lpstr>投影片 1</vt:lpstr>
      <vt:lpstr>Contents</vt:lpstr>
      <vt:lpstr>Assignment Operations</vt:lpstr>
      <vt:lpstr>Assignment Operations</vt:lpstr>
      <vt:lpstr>Assignment Operations</vt:lpstr>
      <vt:lpstr>Assignment Operations</vt:lpstr>
      <vt:lpstr>Assignment Operations</vt:lpstr>
      <vt:lpstr>Assignment Operations</vt:lpstr>
      <vt:lpstr>Assignment Operations</vt:lpstr>
      <vt:lpstr>Assignment Operations</vt:lpstr>
      <vt:lpstr>Assignment Operations</vt:lpstr>
      <vt:lpstr>Assignment Operations</vt:lpstr>
      <vt:lpstr>Assignment Operations</vt:lpstr>
      <vt:lpstr>Assignment Operations</vt:lpstr>
      <vt:lpstr>Assignment Operations</vt:lpstr>
      <vt:lpstr>Formatting Numbers for Program Output</vt:lpstr>
      <vt:lpstr>Formatting Numbers for Program Output</vt:lpstr>
      <vt:lpstr>Formatting Numbers for Program Output</vt:lpstr>
      <vt:lpstr>Formatting Numbers for Program Output</vt:lpstr>
      <vt:lpstr>Formatting Numbers for Program Output</vt:lpstr>
      <vt:lpstr>Formatting Numbers for Program Output</vt:lpstr>
      <vt:lpstr>Formatting Numbers for Program Output</vt:lpstr>
      <vt:lpstr>Formatting Numbers for Program Output</vt:lpstr>
      <vt:lpstr>Formatting Numbers for Program Output</vt:lpstr>
      <vt:lpstr>Formatting Numbers for Program Output</vt:lpstr>
      <vt:lpstr>Formatting Numbers for Program Output</vt:lpstr>
      <vt:lpstr>Formatting Numbers for Program Output</vt:lpstr>
      <vt:lpstr>Formatting Numbers for Program Output</vt:lpstr>
      <vt:lpstr>Formatting Numbers for Program Output</vt:lpstr>
      <vt:lpstr>Formatting Numbers for Program Output</vt:lpstr>
      <vt:lpstr>Formatting Numbers for Program Output</vt:lpstr>
      <vt:lpstr>Formatting Numbers for Program Output</vt:lpstr>
      <vt:lpstr>Formatting Numbers for Program Output</vt:lpstr>
      <vt:lpstr>Using Mathematical Library Functions</vt:lpstr>
      <vt:lpstr>Using Mathematical Library Functions</vt:lpstr>
      <vt:lpstr>Using Mathematical Library Functions</vt:lpstr>
      <vt:lpstr>Using Mathematical Library Functions</vt:lpstr>
      <vt:lpstr>Using Mathematical Library Functions</vt:lpstr>
      <vt:lpstr>Using Mathematical Library Functions</vt:lpstr>
      <vt:lpstr>Program Input Using cin</vt:lpstr>
      <vt:lpstr>Program Input Using cin</vt:lpstr>
      <vt:lpstr>Program Input Using cin</vt:lpstr>
      <vt:lpstr>Program Input Using cin</vt:lpstr>
      <vt:lpstr>Program Input Using cin</vt:lpstr>
      <vt:lpstr>Program Input Using cin</vt:lpstr>
      <vt:lpstr>Symbolic Constants</vt:lpstr>
      <vt:lpstr>Symbolic Constants</vt:lpstr>
      <vt:lpstr>A Case Study: Acid Rain </vt:lpstr>
      <vt:lpstr>A Closer Look: Programming Errors</vt:lpstr>
      <vt:lpstr>A Closer Look: Programming Errors</vt:lpstr>
      <vt:lpstr>Common Programming Errors</vt:lpstr>
      <vt:lpstr>Common Programming Errors</vt:lpstr>
      <vt:lpstr>Summary</vt:lpstr>
      <vt:lpstr>Summary</vt:lpstr>
      <vt:lpstr>Summary</vt:lpstr>
    </vt:vector>
  </TitlesOfParts>
  <Company>National Taiwan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Ta-Te Lin</dc:creator>
  <cp:lastModifiedBy>ttlin</cp:lastModifiedBy>
  <cp:revision>135</cp:revision>
  <dcterms:created xsi:type="dcterms:W3CDTF">2004-12-27T16:03:07Z</dcterms:created>
  <dcterms:modified xsi:type="dcterms:W3CDTF">2009-10-08T07:25:43Z</dcterms:modified>
</cp:coreProperties>
</file>