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9"/>
  </p:notesMasterIdLst>
  <p:handoutMasterIdLst>
    <p:handoutMasterId r:id="rId40"/>
  </p:handoutMasterIdLst>
  <p:sldIdLst>
    <p:sldId id="338" r:id="rId2"/>
    <p:sldId id="296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7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72" r:id="rId26"/>
    <p:sldId id="373" r:id="rId27"/>
    <p:sldId id="362" r:id="rId28"/>
    <p:sldId id="363" r:id="rId29"/>
    <p:sldId id="375" r:id="rId30"/>
    <p:sldId id="376" r:id="rId31"/>
    <p:sldId id="377" r:id="rId32"/>
    <p:sldId id="364" r:id="rId33"/>
    <p:sldId id="365" r:id="rId34"/>
    <p:sldId id="367" r:id="rId35"/>
    <p:sldId id="368" r:id="rId36"/>
    <p:sldId id="369" r:id="rId37"/>
    <p:sldId id="37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 autoAdjust="0"/>
    <p:restoredTop sz="94660"/>
  </p:normalViewPr>
  <p:slideViewPr>
    <p:cSldViewPr>
      <p:cViewPr>
        <p:scale>
          <a:sx n="50" d="100"/>
          <a:sy n="50" d="100"/>
        </p:scale>
        <p:origin x="-1264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455E09-AE6F-4435-860A-E572F81DBC1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4374EE5-84C8-4B1C-B3FD-9BA98F3ECA4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9680C-BE07-4FC2-8C42-3685994A7437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8D9F9-EEE3-4854-B731-A449E32DC02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54566-409D-41DC-8BE4-721E18852AC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BA698-245B-4FE8-ADBF-42F27D0930B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E566B-B43F-4FEE-BF05-D75D3F9807DC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E566B-B43F-4FEE-BF05-D75D3F9807D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F48C6-C773-4487-81DA-3C9565144D0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7AA1B-5105-4F49-839E-DCAB8EDD4E8C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E9819-0197-4393-90BB-BFD047094B31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D9FDA-E316-491D-B528-36A342DD1C2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C7AC2-4AAE-402B-A5D2-BF2D24D3FFBF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09CD3-5BD9-4F08-B05E-ED6D46EDB914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364176-E4F6-4C59-B4CB-731FFCBDFF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84110-8C95-4E79-8CEC-AE0C429F893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E3FFE-8918-4D38-B1BA-BD2462898D62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5B4B1-0F2B-4D92-9312-2E05DDE3A43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5AE12-AC1F-4B35-B236-60ACCCC5C46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5AE12-AC1F-4B35-B236-60ACCCC5C46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E434A-7369-4316-A1FE-A29B88687E1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E434A-7369-4316-A1FE-A29B88687E1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0ED25-9A79-48EF-A566-B55629AD137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5EBC7-49A0-4978-882D-0967E4A2F1AD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EC798-CB99-4626-B26E-E6C56BD58962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9D0E2-E0E5-4F3C-B3DE-1E08F6495E93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29F01-7573-45AC-9F44-B7CDB15B371C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F08A1-77F7-4304-AF18-16E474956BF2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BBB6A-B089-4BCE-837F-0B70B8B8588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A0535C-89AF-4761-817D-1B96C6E5BE59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AB387-AB66-48FE-9EF1-D4F778FCC6D7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CA989-A248-40F5-A5FD-4871D3D6FB7B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55FE1-A68E-478D-A2F5-82B6D965ADEA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F9537-2977-404C-9543-03FAA390E20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0A3EC-EAA0-4C39-83E8-278573EE1D8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39201-A302-415E-A659-3C931CD67A7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D8A0D-4315-4354-B3C9-CC336AC0A3B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CCB1D-088D-4BD3-B8CE-6E2F552FA7AD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19F5-3D6E-4E05-B5E3-326795F1EF2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48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3CF9D374-4BF9-4B92-91DE-816F7E5856C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67675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57638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957637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533400" y="6324600"/>
            <a:ext cx="5857875" cy="396875"/>
          </a:xfrm>
          <a:prstGeom prst="rect">
            <a:avLst/>
          </a:prstGeom>
        </p:spPr>
        <p:txBody>
          <a:bodyPr/>
          <a:lstStyle>
            <a:lvl1pPr>
              <a:buFont typeface="Times New Roman" pitchFamily="18" charset="0"/>
              <a:buNone/>
              <a:defRPr smtClean="0"/>
            </a:lvl1pPr>
          </a:lstStyle>
          <a:p>
            <a:endParaRPr lang="zh-TW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24600"/>
            <a:ext cx="1895475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6DC6666-1C42-4C8F-97D4-9844E2C599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781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Lecture 04-</a:t>
            </a:r>
            <a:fld id="{EBC48B1E-AB85-4060-90DE-62E6DB922859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7816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7817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8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pitchFamily="18" charset="-120"/>
              </a:rPr>
              <a:t>4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00400"/>
            <a:ext cx="7086600" cy="1006475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Selection Structures</a:t>
            </a:r>
            <a:r>
              <a:rPr lang="en-US" altLang="zh-TW" sz="6000" b="1" dirty="0" smtClean="0">
                <a:solidFill>
                  <a:srgbClr val="4F87C6"/>
                </a:solidFill>
                <a:ea typeface="新細明體" pitchFamily="18" charset="-120"/>
              </a:rPr>
              <a:t> 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Numerical Accuracy Problem</a:t>
            </a:r>
            <a:endParaRPr lang="en-US" altLang="zh-TW" sz="3200" smtClean="0">
              <a:ea typeface="新細明體" pitchFamily="18" charset="-120"/>
            </a:endParaRPr>
          </a:p>
        </p:txBody>
      </p:sp>
      <p:sp>
        <p:nvSpPr>
          <p:cNvPr id="85000" name="Rectangle 1032"/>
          <p:cNvSpPr>
            <a:spLocks noChangeArrowheads="1"/>
          </p:cNvSpPr>
          <p:nvPr/>
        </p:nvSpPr>
        <p:spPr bwMode="auto">
          <a:xfrm>
            <a:off x="533400" y="17526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Comparing single and double precision values for equality (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==</a:t>
            </a:r>
            <a:r>
              <a:rPr lang="en-US" altLang="zh-TW" sz="2800" b="0" dirty="0">
                <a:ea typeface="新細明體" pitchFamily="18" charset="-120"/>
              </a:rPr>
              <a:t>) can lead to errors because values are stored in binary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Instead, test that the absolute value of the difference is within an acceptable </a:t>
            </a:r>
            <a:r>
              <a:rPr lang="en-US" altLang="zh-TW" sz="2800" b="0" dirty="0" smtClean="0">
                <a:ea typeface="新細明體" pitchFamily="18" charset="-120"/>
              </a:rPr>
              <a:t>range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TW" sz="2600" b="0" dirty="0">
              <a:ea typeface="新細明體" pitchFamily="18" charset="-12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ea typeface="新細明體" pitchFamily="18" charset="-120"/>
              </a:rPr>
              <a:t>Example: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abs(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operandOne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– 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operandTwo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 </a:t>
            </a:r>
            <a:r>
              <a:rPr lang="en-US" altLang="zh-TW" sz="24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0.000001</a:t>
            </a:r>
            <a:r>
              <a:rPr lang="en-US" altLang="zh-TW" sz="2000" b="0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TW" b="0" dirty="0">
              <a:ea typeface="新細明體" pitchFamily="18" charset="-12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endParaRPr lang="en-US" altLang="zh-TW" sz="26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33400" y="1752600"/>
            <a:ext cx="807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z="2800" b="0" dirty="0">
                <a:ea typeface="新細明體" pitchFamily="18" charset="-120"/>
              </a:rPr>
              <a:t> performs instructions based on the result of a comparison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Place statements on separate lines for </a:t>
            </a:r>
            <a:r>
              <a:rPr lang="en-US" altLang="zh-TW" sz="2800" b="0" dirty="0" smtClean="0">
                <a:ea typeface="新細明體" pitchFamily="18" charset="-120"/>
              </a:rPr>
              <a:t>readability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zh-TW" b="0" dirty="0">
              <a:ea typeface="新細明體" pitchFamily="18" charset="-12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TW" sz="2600" b="0" dirty="0">
                <a:ea typeface="新細明體" pitchFamily="18" charset="-120"/>
              </a:rPr>
              <a:t>Syntax: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zh-TW" sz="2600" dirty="0">
                <a:ea typeface="新細明體" pitchFamily="18" charset="-120"/>
              </a:rPr>
              <a:t>	</a:t>
            </a:r>
          </a:p>
          <a:p>
            <a:pPr marL="952500" lvl="1" indent="-495300">
              <a:lnSpc>
                <a:spcPct val="90000"/>
              </a:lnSpc>
              <a:spcBef>
                <a:spcPct val="20000"/>
              </a:spcBef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16390" name="Picture 1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237037"/>
            <a:ext cx="6324600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85800" y="56388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pitchFamily="18" charset="-120"/>
              </a:rPr>
              <a:t>Figure 4.2</a:t>
            </a:r>
            <a:r>
              <a:rPr lang="en-US" altLang="zh-TW" sz="1800" dirty="0">
                <a:ea typeface="新細明體" pitchFamily="18" charset="-120"/>
              </a:rPr>
              <a:t>   </a:t>
            </a:r>
            <a:r>
              <a:rPr lang="en-US" altLang="zh-TW" sz="1800" dirty="0" smtClean="0">
                <a:ea typeface="新細明體" pitchFamily="18" charset="-120"/>
              </a:rPr>
              <a:t>The 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z="1800" dirty="0">
                <a:ea typeface="新細明體" pitchFamily="18" charset="-120"/>
              </a:rPr>
              <a:t> flowchart</a:t>
            </a:r>
          </a:p>
        </p:txBody>
      </p:sp>
      <p:pic>
        <p:nvPicPr>
          <p:cNvPr id="17414" name="Picture 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62" y="1066800"/>
            <a:ext cx="3005138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913686"/>
            <a:ext cx="9220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4.1</a:t>
            </a:r>
          </a:p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cmath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radius;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"Please type in the radius: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radius;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(radius &lt; 0.0)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"A negative radius is invalid"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area of this circle is 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&lt;&lt; 3.1416 *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pow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(radius,2) &lt;&lt; </a:t>
            </a:r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</a:t>
            </a:r>
            <a:endParaRPr lang="en-US" altLang="zh-TW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219200"/>
            <a:ext cx="701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the </a:t>
            </a:r>
            <a:r>
              <a:rPr lang="en-US" altLang="zh-TW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Program 4.1</a:t>
            </a:r>
            <a:endParaRPr lang="en-US" altLang="zh-TW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the radius: -2.5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A negative radius is invalid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 dirty="0" smtClean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the radius: 2.5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smtClean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area of this circle is 19.635</a:t>
            </a:r>
            <a:endParaRPr lang="en-US" altLang="zh-TW" b="0" dirty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</p:txBody>
      </p:sp>
      <p:pic>
        <p:nvPicPr>
          <p:cNvPr id="5" name="圖片 4" descr="Chapter 04-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3505200"/>
            <a:ext cx="3489067" cy="267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Compound Statements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Compound statement: </a:t>
            </a:r>
            <a:r>
              <a:rPr lang="en-US" altLang="zh-TW" dirty="0" smtClean="0">
                <a:ea typeface="新細明體" pitchFamily="18" charset="-120"/>
              </a:rPr>
              <a:t>A sequence of single statements contained between braces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Creates a block of statements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Block of statements can be used anywhere that a single statement is legal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Any variable declared within a block is usable only within that block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Scope:</a:t>
            </a:r>
            <a:r>
              <a:rPr lang="en-US" altLang="zh-TW" dirty="0" smtClean="0">
                <a:ea typeface="新細明體" pitchFamily="18" charset="-120"/>
              </a:rPr>
              <a:t> The area within a program where a variable can be used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新細明體" pitchFamily="18" charset="-120"/>
              </a:rPr>
              <a:t>A variable’s scope is based on where the variable is declared</a:t>
            </a:r>
            <a:endParaRPr lang="en-US" altLang="zh-TW" sz="2800" b="1" dirty="0" smtClean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Block Scope</a:t>
            </a:r>
          </a:p>
        </p:txBody>
      </p:sp>
      <p:sp>
        <p:nvSpPr>
          <p:cNvPr id="20483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267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Statements contained in compound statement are a single block of code</a:t>
            </a:r>
          </a:p>
          <a:p>
            <a:r>
              <a:rPr lang="en-US" altLang="zh-TW" b="1" dirty="0" smtClean="0">
                <a:ea typeface="新細明體" pitchFamily="18" charset="-120"/>
              </a:rPr>
              <a:t>Scope of the variable:</a:t>
            </a:r>
            <a:r>
              <a:rPr lang="en-US" altLang="zh-TW" dirty="0" smtClean="0">
                <a:ea typeface="新細明體" pitchFamily="18" charset="-120"/>
              </a:rPr>
              <a:t> Area in a program where a variable can be used</a:t>
            </a:r>
            <a:endParaRPr lang="en-US" altLang="zh-TW" b="1" dirty="0" smtClean="0">
              <a:ea typeface="新細明體" pitchFamily="18" charset="-120"/>
            </a:endParaRPr>
          </a:p>
        </p:txBody>
      </p:sp>
      <p:pic>
        <p:nvPicPr>
          <p:cNvPr id="4" name="圖片 3" descr="Chapter 04-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581400"/>
            <a:ext cx="3124200" cy="268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Block Scope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838200"/>
            <a:ext cx="90678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Example with Two Blocks of Code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 	// start of outer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int a = 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int b = 17;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cout &lt;&lt; “The value of a is ” &lt;&lt; a &lt;&lt; “ and b is ” &lt;&lt; b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  // start of inner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    double a = 46.25;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int c = 10;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cout &lt;&lt; “a is now ” &lt;&lt; a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&lt;&lt; “ b is now ” &lt;&lt; b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       &lt;&lt; “ and c is ” &lt;&lt; c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// end of inner block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“a is now ” &lt;&lt; a &lt;&lt; “ and b is ” &lt;&lt; b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} // end of outer block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5119688"/>
            <a:ext cx="70104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the Example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value of a is 25 and b is 17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a is now 46.25 b is now 17 and c is 10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a is now 25 and b is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One-Way Selection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5105400" cy="1371600"/>
          </a:xfrm>
          <a:noFill/>
        </p:spPr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One-way selection: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statement without the optional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dirty="0" smtClean="0">
                <a:ea typeface="新細明體" pitchFamily="18" charset="-120"/>
              </a:rPr>
              <a:t> portion</a:t>
            </a: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228600" y="5574268"/>
            <a:ext cx="518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>
                <a:ea typeface="新細明體" pitchFamily="18" charset="-120"/>
              </a:rPr>
              <a:t>Figure 4.3</a:t>
            </a:r>
            <a:r>
              <a:rPr lang="en-US" altLang="zh-TW" sz="1800" dirty="0">
                <a:ea typeface="新細明體" pitchFamily="18" charset="-120"/>
              </a:rPr>
              <a:t>  A one-way selection 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ea typeface="新細明體" pitchFamily="18" charset="-120"/>
              </a:rPr>
              <a:t> statement</a:t>
            </a:r>
            <a:endParaRPr lang="en-US" altLang="zh-TW" sz="1800" b="1" dirty="0">
              <a:ea typeface="新細明體" pitchFamily="18" charset="-120"/>
            </a:endParaRPr>
          </a:p>
        </p:txBody>
      </p:sp>
      <p:pic>
        <p:nvPicPr>
          <p:cNvPr id="2253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12" y="1295400"/>
            <a:ext cx="2300288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Problems Associated with the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23555" name="Rectangle 8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r>
              <a:rPr lang="en-US" altLang="zh-TW" sz="3200" dirty="0" smtClean="0">
                <a:ea typeface="新細明體" pitchFamily="18" charset="-120"/>
              </a:rPr>
              <a:t>Common problems with</a:t>
            </a:r>
            <a:r>
              <a:rPr lang="en-US" altLang="zh-TW" sz="3200" b="1" dirty="0" smtClean="0">
                <a:latin typeface="Courier New" pitchFamily="49" charset="0"/>
                <a:ea typeface="新細明體" pitchFamily="18" charset="-120"/>
              </a:rPr>
              <a:t> if-else</a:t>
            </a:r>
            <a:r>
              <a:rPr lang="en-US" altLang="zh-TW" sz="3200" dirty="0" smtClean="0">
                <a:ea typeface="新細明體" pitchFamily="18" charset="-120"/>
              </a:rPr>
              <a:t> statements: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Misunderstanding what an expression is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Using the assignment operator (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) instead of the relational operator (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Selection criteria</a:t>
            </a:r>
          </a:p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sz="2600" b="1" dirty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</a:t>
            </a:r>
          </a:p>
          <a:p>
            <a:r>
              <a:rPr lang="en-US" altLang="zh-TW" dirty="0" smtClean="0">
                <a:ea typeface="新細明體" pitchFamily="18" charset="-120"/>
              </a:rPr>
              <a:t>Nested </a:t>
            </a:r>
            <a:r>
              <a:rPr lang="en-US" altLang="zh-TW" sz="2600" b="1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statements</a:t>
            </a:r>
          </a:p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sz="2600" b="1" dirty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>
                <a:ea typeface="新細明體" pitchFamily="18" charset="-120"/>
              </a:rPr>
              <a:t> state</a:t>
            </a:r>
            <a:r>
              <a:rPr lang="en-US" altLang="zh-TW" dirty="0" smtClean="0">
                <a:ea typeface="新細明體" pitchFamily="18" charset="-120"/>
              </a:rPr>
              <a:t>ment</a:t>
            </a:r>
          </a:p>
          <a:p>
            <a:r>
              <a:rPr lang="en-US" altLang="zh-TW" dirty="0" smtClean="0">
                <a:ea typeface="新細明體" pitchFamily="18" charset="-120"/>
              </a:rPr>
              <a:t>Program testing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Nested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mtClean="0">
                <a:ea typeface="新細明體" pitchFamily="18" charset="-120"/>
              </a:rPr>
              <a:t> Statements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3124200"/>
          </a:xfrm>
        </p:spPr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 can contain any valid C++ statement, including another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</a:p>
          <a:p>
            <a:r>
              <a:rPr lang="en-US" altLang="zh-TW" dirty="0" smtClean="0">
                <a:ea typeface="新細明體" pitchFamily="18" charset="-120"/>
              </a:rPr>
              <a:t>Nested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statement: an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statement completely contained within another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</a:p>
          <a:p>
            <a:r>
              <a:rPr lang="en-US" altLang="zh-TW" dirty="0" smtClean="0">
                <a:ea typeface="新細明體" pitchFamily="18" charset="-120"/>
              </a:rPr>
              <a:t>Use braces to block code, especially when inner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 </a:t>
            </a:r>
            <a:r>
              <a:rPr lang="en-US" altLang="zh-TW" dirty="0" smtClean="0">
                <a:ea typeface="新細明體" pitchFamily="18" charset="-120"/>
              </a:rPr>
              <a:t>statement does not have its own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Nested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Statements</a:t>
            </a:r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2209800" y="5791200"/>
            <a:ext cx="434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pitchFamily="18" charset="-120"/>
              </a:rPr>
              <a:t>Figure 4.4a  </a:t>
            </a:r>
            <a:r>
              <a:rPr lang="en-US" altLang="zh-TW" sz="1800" dirty="0">
                <a:ea typeface="新細明體" pitchFamily="18" charset="-120"/>
              </a:rPr>
              <a:t>Nested within the</a:t>
            </a:r>
            <a:r>
              <a:rPr lang="en-US" altLang="zh-TW" sz="1800" b="1" dirty="0">
                <a:ea typeface="新細明體" pitchFamily="18" charset="-120"/>
              </a:rPr>
              <a:t> 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ea typeface="新細明體" pitchFamily="18" charset="-120"/>
              </a:rPr>
              <a:t> part</a:t>
            </a:r>
          </a:p>
        </p:txBody>
      </p:sp>
      <p:pic>
        <p:nvPicPr>
          <p:cNvPr id="25606" name="Picture 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43000"/>
            <a:ext cx="4014787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mtClean="0">
                <a:ea typeface="新細明體" pitchFamily="18" charset="-120"/>
              </a:rPr>
              <a:t> Chain</a:t>
            </a:r>
          </a:p>
        </p:txBody>
      </p:sp>
      <p:sp>
        <p:nvSpPr>
          <p:cNvPr id="26627" name="Rectangle 9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 </a:t>
            </a:r>
            <a:r>
              <a:rPr lang="en-US" altLang="zh-TW" dirty="0" smtClean="0">
                <a:ea typeface="新細明體" pitchFamily="18" charset="-120"/>
              </a:rPr>
              <a:t>chain: A nested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ea typeface="新細明體" pitchFamily="18" charset="-120"/>
              </a:rPr>
              <a:t> statement occurring in 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dirty="0" smtClean="0">
                <a:ea typeface="新細明體" pitchFamily="18" charset="-120"/>
              </a:rPr>
              <a:t> clause of the outer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</a:p>
          <a:p>
            <a:r>
              <a:rPr lang="en-US" altLang="zh-TW" dirty="0" smtClean="0">
                <a:ea typeface="新細明體" pitchFamily="18" charset="-120"/>
              </a:rPr>
              <a:t>If any condition is true, the corresponding statement is executed and the chain terminates</a:t>
            </a:r>
          </a:p>
          <a:p>
            <a:r>
              <a:rPr lang="en-US" altLang="zh-TW" dirty="0" smtClean="0">
                <a:ea typeface="新細明體" pitchFamily="18" charset="-120"/>
              </a:rPr>
              <a:t>Final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dirty="0" smtClean="0">
                <a:ea typeface="新細明體" pitchFamily="18" charset="-120"/>
              </a:rPr>
              <a:t> is only executed if no conditions were true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Serves as a catch-all case</a:t>
            </a:r>
          </a:p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chain provides one selection from many possible alternatives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Chain</a:t>
            </a: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2286000" y="5879068"/>
            <a:ext cx="480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1800" b="1" dirty="0">
                <a:ea typeface="新細明體" pitchFamily="18" charset="-120"/>
              </a:rPr>
              <a:t>Figure 4.4b  </a:t>
            </a:r>
            <a:r>
              <a:rPr lang="en-US" altLang="zh-TW" sz="1800" dirty="0">
                <a:ea typeface="新細明體" pitchFamily="18" charset="-120"/>
              </a:rPr>
              <a:t>Nested within the</a:t>
            </a:r>
            <a:r>
              <a:rPr lang="en-US" altLang="zh-TW" sz="1800" b="1" dirty="0">
                <a:ea typeface="新細明體" pitchFamily="18" charset="-120"/>
              </a:rPr>
              <a:t> </a:t>
            </a:r>
            <a:r>
              <a:rPr lang="en-US" altLang="zh-TW" sz="1800" b="1" dirty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sz="1800" dirty="0">
                <a:ea typeface="新細明體" pitchFamily="18" charset="-120"/>
              </a:rPr>
              <a:t> part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066800"/>
            <a:ext cx="396396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Chain</a:t>
            </a:r>
          </a:p>
        </p:txBody>
      </p:sp>
      <p:sp>
        <p:nvSpPr>
          <p:cNvPr id="28677" name="Rectangle 9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077200" cy="533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General form of an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chain</a:t>
            </a:r>
          </a:p>
        </p:txBody>
      </p:sp>
      <p:sp>
        <p:nvSpPr>
          <p:cNvPr id="7" name="矩形 6"/>
          <p:cNvSpPr/>
          <p:nvPr/>
        </p:nvSpPr>
        <p:spPr>
          <a:xfrm>
            <a:off x="2133600" y="2057400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if (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expression_1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statement1;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lse if (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expression_2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statement2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else if (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expression_3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statement3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.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.</a:t>
            </a:r>
          </a:p>
          <a:p>
            <a:pPr lvl="2"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.</a:t>
            </a:r>
          </a:p>
          <a:p>
            <a:pPr lvl="2"/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else if (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expression_n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statement_n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else</a:t>
            </a:r>
          </a:p>
          <a:p>
            <a:pPr lvl="2"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last_statement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dirty="0" smtClean="0">
                <a:ea typeface="新細明體" pitchFamily="18" charset="-120"/>
              </a:rPr>
              <a:t> Chain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784622"/>
            <a:ext cx="7467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4.5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char code;</a:t>
            </a:r>
          </a:p>
          <a:p>
            <a:r>
              <a:rPr lang="fr-FR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fr-FR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 &lt;&lt; "Enter a specification code: 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code;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if (code == 'S')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item is space exploration grade.";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 if (code == 'M')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item is military grade.";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 if (code == 'C')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item is commercial grade.";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 if (code == 'T')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item is toy grade.";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else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"An invalid code was entered.";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  <a:endParaRPr lang="en-US" altLang="zh-TW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+mn-cs"/>
              </a:rPr>
              <a:t>Format: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switch (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expression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{			// start of compound statement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case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value_1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:	&lt;- terminated with a colon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statement1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statement2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break;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case 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value_2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:	 &lt;- terminated with a colon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</a:t>
            </a:r>
            <a:r>
              <a:rPr kumimoji="0" lang="en-US" altLang="zh-TW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statementm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break;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default</a:t>
            </a:r>
            <a:r>
              <a:rPr kumimoji="0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: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	 &lt;- terminated with a colon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  </a:t>
            </a:r>
            <a:r>
              <a:rPr kumimoji="0" lang="en-US" altLang="zh-TW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statementaa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}			// end of switch and compound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</a:rPr>
              <a:t>			//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 smtClean="0">
                <a:ea typeface="新細明體" pitchFamily="18" charset="-120"/>
              </a:rPr>
              <a:t> statement: Provides for one selection from many alternatives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 smtClean="0">
                <a:ea typeface="新細明體" pitchFamily="18" charset="-120"/>
              </a:rPr>
              <a:t> keyword starts the statement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Is followed by the expression to be evaluated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case</a:t>
            </a:r>
            <a:r>
              <a:rPr lang="en-US" altLang="zh-TW" dirty="0" smtClean="0">
                <a:ea typeface="新細明體" pitchFamily="18" charset="-120"/>
              </a:rPr>
              <a:t> keyword identifies a value to be compared to the switch expression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When a match is found, statements in this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case</a:t>
            </a:r>
            <a:r>
              <a:rPr lang="en-US" altLang="zh-TW" dirty="0" smtClean="0">
                <a:ea typeface="新細明體" pitchFamily="18" charset="-120"/>
              </a:rPr>
              <a:t> block are executed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All further cases after a match is found are executed unless a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break</a:t>
            </a:r>
            <a:r>
              <a:rPr lang="en-US" altLang="zh-TW" dirty="0" smtClean="0">
                <a:ea typeface="新細明體" pitchFamily="18" charset="-120"/>
              </a:rPr>
              <a:t> statement is found</a:t>
            </a:r>
          </a:p>
          <a:p>
            <a:pPr lvl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 smtClean="0">
                <a:ea typeface="新細明體" pitchFamily="18" charset="-120"/>
              </a:rPr>
              <a:t> Statement</a:t>
            </a:r>
          </a:p>
        </p:txBody>
      </p:sp>
      <p:sp>
        <p:nvSpPr>
          <p:cNvPr id="30723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default</a:t>
            </a:r>
            <a:r>
              <a:rPr lang="en-US" altLang="zh-TW" dirty="0" smtClean="0">
                <a:ea typeface="新細明體" pitchFamily="18" charset="-120"/>
              </a:rPr>
              <a:t> case is executed if no other case value matches were found</a:t>
            </a:r>
          </a:p>
          <a:p>
            <a:pPr>
              <a:lnSpc>
                <a:spcPct val="90000"/>
              </a:lnSpc>
            </a:pP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default</a:t>
            </a:r>
            <a:r>
              <a:rPr lang="en-US" altLang="zh-TW" dirty="0" smtClean="0">
                <a:ea typeface="新細明體" pitchFamily="18" charset="-120"/>
              </a:rPr>
              <a:t> case is optional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4" name="圖片 3" descr="Chapter 04-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590800"/>
            <a:ext cx="2971800" cy="356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Statement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228600" y="1243013"/>
            <a:ext cx="74676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4.6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&lt;iostream&gt;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int opselect;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double fnum, snum;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b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"Please type in two numbers: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cin  &gt;&gt; fnum &gt;&gt; snum;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"Enter a select code: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"\n        1 for addition";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"\n        2 for multiplication";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cout &lt;&lt; "\n        3 for division : 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cin  &gt;&gt; opselect;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Selection Criteria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statement:</a:t>
            </a: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Implements a decision structure for two alternatives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Syntax:</a:t>
            </a:r>
          </a:p>
          <a:p>
            <a:pPr>
              <a:buFontTx/>
              <a:buNone/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b="1" i="1" dirty="0" smtClean="0">
                <a:solidFill>
                  <a:srgbClr val="0000FF"/>
                </a:solidFill>
                <a:ea typeface="新細明體" pitchFamily="18" charset="-120"/>
              </a:rPr>
              <a:t>if (condition)</a:t>
            </a:r>
          </a:p>
          <a:p>
            <a:pPr>
              <a:buFontTx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ea typeface="新細明體" pitchFamily="18" charset="-120"/>
              </a:rPr>
              <a:t>	    statement executed if condition is true;</a:t>
            </a:r>
          </a:p>
          <a:p>
            <a:pPr>
              <a:buFontTx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ea typeface="新細明體" pitchFamily="18" charset="-120"/>
              </a:rPr>
              <a:t>	else</a:t>
            </a:r>
          </a:p>
          <a:p>
            <a:pPr>
              <a:buFontTx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ea typeface="新細明體" pitchFamily="18" charset="-120"/>
              </a:rPr>
              <a:t>	    statement executed if condition is false;</a:t>
            </a:r>
            <a:endParaRPr lang="en-US" altLang="zh-TW" sz="2400" b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Statement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0" y="966788"/>
            <a:ext cx="8991600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4.6 (Continued)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switch (opselect)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case 1: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cout &lt;&lt; "The sum of the numbers entered is " &lt;&lt; fnum+snum 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break;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case 2: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cout &lt;&lt; "The product of the numbers entered is 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&lt;&lt; fnum*snum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break;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case 3: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cout &lt;&lt; "The first number divided by the second is " 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&lt;&lt; fnum/snum &lt;&lt; endl;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break;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   // end of switch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 // end of main()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Statement</a:t>
            </a:r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524000" y="1198563"/>
            <a:ext cx="6324600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The Output from Program 4.6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two numbers: 12 3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a select code: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      1 for addition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	        2 for multiplication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	        3 for division : 2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product of the numbers entered is 36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b="0">
              <a:solidFill>
                <a:srgbClr val="006600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>
                <a:solidFill>
                  <a:schemeClr val="tx2"/>
                </a:solidFill>
                <a:ea typeface="新細明體" pitchFamily="18" charset="-120"/>
              </a:rPr>
              <a:t>OR</a:t>
            </a: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>
              <a:solidFill>
                <a:schemeClr val="tx2"/>
              </a:solidFill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Please type in two numbers: 12 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Enter a select code: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      1 for addition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      2 for multiplication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        3 for division : 3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>
                <a:solidFill>
                  <a:srgbClr val="006600"/>
                </a:solidFill>
                <a:latin typeface="Courier New" pitchFamily="49" charset="0"/>
                <a:ea typeface="新細明體" pitchFamily="18" charset="-120"/>
              </a:rPr>
              <a:t>The first number divided by the second is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Case Study: Solving Quadratic Equations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153400" cy="2209800"/>
          </a:xfrm>
        </p:spPr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Data validation: </a:t>
            </a:r>
            <a:r>
              <a:rPr lang="en-US" altLang="zh-TW" dirty="0" smtClean="0">
                <a:ea typeface="新細明體" pitchFamily="18" charset="-120"/>
              </a:rPr>
              <a:t>Use defensive programming techniques to validate user input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Includes code to check for improper data before an attempt is made to process it further</a:t>
            </a:r>
          </a:p>
          <a:p>
            <a:r>
              <a:rPr lang="en-US" altLang="zh-TW" b="1" dirty="0" smtClean="0">
                <a:ea typeface="新細明體" pitchFamily="18" charset="-120"/>
              </a:rPr>
              <a:t>Solving quadratic equations:</a:t>
            </a:r>
            <a:r>
              <a:rPr lang="en-US" altLang="zh-TW" dirty="0" smtClean="0">
                <a:ea typeface="新細明體" pitchFamily="18" charset="-120"/>
              </a:rPr>
              <a:t> Use the software development procedure to solve for the roots of a quadratic equation</a:t>
            </a:r>
            <a:endParaRPr lang="en-US" altLang="zh-TW" sz="2600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Closer Look: Program Testing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Theory: A comprehensive set of test runs would test all combinations of input and computations, and would reveal all errors</a:t>
            </a:r>
          </a:p>
          <a:p>
            <a:r>
              <a:rPr lang="en-US" altLang="zh-TW" dirty="0" smtClean="0">
                <a:ea typeface="新細明體" pitchFamily="18" charset="-120"/>
              </a:rPr>
              <a:t>Reality: There are too many combinations to test for any program except a very simple one</a:t>
            </a:r>
          </a:p>
          <a:p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sz="2200" dirty="0" smtClean="0">
                <a:ea typeface="新細明體" pitchFamily="18" charset="-120"/>
              </a:rPr>
              <a:t>One program with 10 modules, each with five </a:t>
            </a: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200" dirty="0" smtClean="0">
                <a:ea typeface="新細明體" pitchFamily="18" charset="-120"/>
              </a:rPr>
              <a:t> statements, always called in the same order</a:t>
            </a:r>
          </a:p>
          <a:p>
            <a:pPr lvl="1"/>
            <a:r>
              <a:rPr lang="en-US" altLang="zh-TW" sz="2200" dirty="0" smtClean="0">
                <a:ea typeface="新細明體" pitchFamily="18" charset="-120"/>
              </a:rPr>
              <a:t>There are 2</a:t>
            </a:r>
            <a:r>
              <a:rPr lang="en-US" altLang="zh-TW" sz="2200" baseline="30000" dirty="0" smtClean="0">
                <a:ea typeface="新細明體" pitchFamily="18" charset="-120"/>
              </a:rPr>
              <a:t>5</a:t>
            </a:r>
            <a:r>
              <a:rPr lang="en-US" altLang="zh-TW" sz="2200" dirty="0" smtClean="0">
                <a:ea typeface="新細明體" pitchFamily="18" charset="-120"/>
              </a:rPr>
              <a:t> paths through each module, and more than 2</a:t>
            </a:r>
            <a:r>
              <a:rPr lang="en-US" altLang="zh-TW" sz="2200" baseline="30000" dirty="0" smtClean="0">
                <a:ea typeface="新細明體" pitchFamily="18" charset="-120"/>
              </a:rPr>
              <a:t>50</a:t>
            </a:r>
            <a:r>
              <a:rPr lang="en-US" altLang="zh-TW" sz="2200" dirty="0" smtClean="0">
                <a:ea typeface="新細明體" pitchFamily="18" charset="-120"/>
              </a:rPr>
              <a:t> paths through the 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33400" y="17526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Using the assignment operator (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=</a:t>
            </a:r>
            <a:r>
              <a:rPr lang="en-US" altLang="zh-TW" sz="2800" b="0" dirty="0">
                <a:ea typeface="新細明體" pitchFamily="18" charset="-120"/>
              </a:rPr>
              <a:t>) instead of the relational operator (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==</a:t>
            </a:r>
            <a:r>
              <a:rPr lang="en-US" altLang="zh-TW" sz="2800" b="0" dirty="0">
                <a:ea typeface="新細明體" pitchFamily="18" charset="-120"/>
              </a:rPr>
              <a:t>) for an equality test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Placing a semicolon immediately after the condition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Assuming a structural problem with an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z="2800" b="0" dirty="0">
                <a:ea typeface="新細明體" pitchFamily="18" charset="-120"/>
              </a:rPr>
              <a:t> causes the error instead of focusing on the data value being tested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Using nested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800" b="0" dirty="0">
                <a:ea typeface="新細明體" pitchFamily="18" charset="-120"/>
              </a:rPr>
              <a:t> statements without braces to define the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Summary</a:t>
            </a:r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Relational expressions, or conditions, are used to compare operands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If the relation expression is true, its value is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1</a:t>
            </a:r>
            <a:r>
              <a:rPr lang="en-US" altLang="zh-TW" sz="2800" b="0" dirty="0">
                <a:ea typeface="新細明體" pitchFamily="18" charset="-120"/>
              </a:rPr>
              <a:t>; if false, its value is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Use logical operators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&amp;&amp;</a:t>
            </a:r>
            <a:r>
              <a:rPr lang="en-US" altLang="zh-TW" sz="2800" b="0" dirty="0">
                <a:ea typeface="新細明體" pitchFamily="18" charset="-120"/>
              </a:rPr>
              <a:t> (AND),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||</a:t>
            </a:r>
            <a:r>
              <a:rPr lang="en-US" altLang="zh-TW" sz="2800" b="0" dirty="0">
                <a:ea typeface="新細明體" pitchFamily="18" charset="-120"/>
              </a:rPr>
              <a:t> (OR), and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!</a:t>
            </a:r>
            <a:r>
              <a:rPr lang="en-US" altLang="zh-TW" sz="2800" b="0" dirty="0">
                <a:ea typeface="新細明體" pitchFamily="18" charset="-120"/>
              </a:rPr>
              <a:t> (NOT) to construct complex conditions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if-else</a:t>
            </a:r>
            <a:r>
              <a:rPr lang="en-US" altLang="zh-TW" sz="2800" b="0" dirty="0">
                <a:ea typeface="新細明體" pitchFamily="18" charset="-120"/>
              </a:rPr>
              <a:t> allows selection between two alternatives</a:t>
            </a:r>
            <a:endParaRPr lang="en-US" altLang="zh-TW" sz="2800" b="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Summary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533400" y="1752600"/>
            <a:ext cx="800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An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800" b="0" dirty="0">
                <a:ea typeface="新細明體" pitchFamily="18" charset="-120"/>
              </a:rPr>
              <a:t> expression that evaluates to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0</a:t>
            </a:r>
            <a:r>
              <a:rPr lang="en-US" altLang="zh-TW" sz="2800" b="0" dirty="0">
                <a:ea typeface="新細明體" pitchFamily="18" charset="-120"/>
              </a:rPr>
              <a:t> is false; if non-zero, it is true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800" b="0" dirty="0">
                <a:ea typeface="新細明體" pitchFamily="18" charset="-120"/>
              </a:rPr>
              <a:t> statements can be nested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Chained </a:t>
            </a: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if</a:t>
            </a:r>
            <a:r>
              <a:rPr lang="en-US" altLang="zh-TW" sz="2800" b="0" dirty="0">
                <a:ea typeface="新細明體" pitchFamily="18" charset="-120"/>
              </a:rPr>
              <a:t> statement provides a </a:t>
            </a:r>
            <a:r>
              <a:rPr lang="en-US" altLang="zh-TW" sz="2800" b="0" dirty="0" err="1">
                <a:ea typeface="新細明體" pitchFamily="18" charset="-120"/>
              </a:rPr>
              <a:t>multiway</a:t>
            </a:r>
            <a:r>
              <a:rPr lang="en-US" altLang="zh-TW" sz="2800" b="0" dirty="0">
                <a:ea typeface="新細明體" pitchFamily="18" charset="-120"/>
              </a:rPr>
              <a:t> selection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Compound statement: contains any number of individual statements enclosed in braces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800" b="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Summary</a:t>
            </a:r>
          </a:p>
        </p:txBody>
      </p:sp>
      <p:sp>
        <p:nvSpPr>
          <p:cNvPr id="37891" name="Rectangle 11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77200" cy="4267200"/>
          </a:xfrm>
        </p:spPr>
        <p:txBody>
          <a:bodyPr/>
          <a:lstStyle/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 smtClean="0">
                <a:ea typeface="新細明體" pitchFamily="18" charset="-120"/>
              </a:rPr>
              <a:t> statement: Provides a </a:t>
            </a:r>
            <a:r>
              <a:rPr lang="en-US" altLang="zh-TW" dirty="0" err="1" smtClean="0">
                <a:ea typeface="新細明體" pitchFamily="18" charset="-120"/>
              </a:rPr>
              <a:t>multiway</a:t>
            </a:r>
            <a:r>
              <a:rPr lang="en-US" altLang="zh-TW" dirty="0" smtClean="0">
                <a:ea typeface="新細明體" pitchFamily="18" charset="-120"/>
              </a:rPr>
              <a:t> selection</a:t>
            </a:r>
          </a:p>
          <a:p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switch</a:t>
            </a:r>
            <a:r>
              <a:rPr lang="en-US" altLang="zh-TW" dirty="0" smtClean="0">
                <a:ea typeface="新細明體" pitchFamily="18" charset="-120"/>
              </a:rPr>
              <a:t> expression: Evaluated and compared to each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case</a:t>
            </a:r>
            <a:r>
              <a:rPr lang="en-US" altLang="zh-TW" dirty="0" smtClean="0">
                <a:ea typeface="新細明體" pitchFamily="18" charset="-120"/>
              </a:rPr>
              <a:t> value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If a match is found, execution begins at that case’s statements and continues unless a </a:t>
            </a:r>
            <a:r>
              <a:rPr lang="en-US" altLang="zh-TW" sz="2800" b="1" dirty="0" smtClean="0">
                <a:latin typeface="Courier New" pitchFamily="49" charset="0"/>
                <a:ea typeface="新細明體" pitchFamily="18" charset="-120"/>
              </a:rPr>
              <a:t>break</a:t>
            </a:r>
            <a:r>
              <a:rPr lang="en-US" altLang="zh-TW" sz="2800" dirty="0" smtClean="0">
                <a:ea typeface="新細明體" pitchFamily="18" charset="-120"/>
              </a:rPr>
              <a:t> is encountered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Selection Criteria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condition is evaluated to its numerical value: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non-zero value is considered to be true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 zero value is considered to be false</a:t>
            </a:r>
          </a:p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else</a:t>
            </a:r>
            <a:r>
              <a:rPr lang="en-US" altLang="zh-TW" dirty="0" smtClean="0">
                <a:ea typeface="新細明體" pitchFamily="18" charset="-120"/>
              </a:rPr>
              <a:t> portion is optional; it is executed only if the condition is false</a:t>
            </a:r>
          </a:p>
          <a:p>
            <a:r>
              <a:rPr lang="en-US" altLang="zh-TW" dirty="0" smtClean="0">
                <a:ea typeface="新細明體" pitchFamily="18" charset="-120"/>
              </a:rPr>
              <a:t>The condition may be any valid C++ expression</a:t>
            </a:r>
          </a:p>
          <a:p>
            <a:pPr lvl="2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Relational Operators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4267200"/>
          </a:xfrm>
        </p:spPr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Relational expression:</a:t>
            </a:r>
            <a:r>
              <a:rPr lang="en-US" altLang="zh-TW" dirty="0" smtClean="0">
                <a:ea typeface="新細明體" pitchFamily="18" charset="-120"/>
              </a:rPr>
              <a:t> Compares two operands or expressions using </a:t>
            </a:r>
            <a:r>
              <a:rPr lang="en-US" altLang="zh-TW" b="1" dirty="0" smtClean="0">
                <a:ea typeface="新細明體" pitchFamily="18" charset="-120"/>
              </a:rPr>
              <a:t>relational operators</a:t>
            </a:r>
          </a:p>
          <a:p>
            <a:endParaRPr lang="en-US" altLang="zh-TW" b="1" dirty="0" smtClean="0">
              <a:ea typeface="新細明體" pitchFamily="18" charset="-120"/>
            </a:endParaRPr>
          </a:p>
          <a:p>
            <a:pPr lvl="2"/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102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9000"/>
            <a:ext cx="772953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990600" y="5638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>
                <a:ea typeface="新細明體" pitchFamily="18" charset="-120"/>
              </a:rPr>
              <a:t>Table 4.1</a:t>
            </a:r>
            <a:r>
              <a:rPr lang="en-US" altLang="zh-TW" sz="1800" dirty="0">
                <a:ea typeface="新細明體" pitchFamily="18" charset="-120"/>
              </a:rPr>
              <a:t> C++’s Relational Operators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Relational Operators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33400" y="14478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Relational expressions are evaluated to a numerical value of 1 or 0 only: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b="0" dirty="0">
                <a:ea typeface="新細明體" pitchFamily="18" charset="-120"/>
              </a:rPr>
              <a:t>If the value is 1, the expression is true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800" b="0" dirty="0">
                <a:ea typeface="新細明體" pitchFamily="18" charset="-120"/>
              </a:rPr>
              <a:t>If the value is 0, the expression is false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b="0" dirty="0"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sz="2800" b="0" dirty="0">
                <a:ea typeface="新細明體" pitchFamily="18" charset="-120"/>
              </a:rPr>
              <a:t> values are automatically coerced to </a:t>
            </a:r>
            <a:r>
              <a:rPr lang="en-US" altLang="zh-TW" sz="2800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800" b="0" dirty="0">
                <a:ea typeface="新細明體" pitchFamily="18" charset="-120"/>
              </a:rPr>
              <a:t> values for comparison purposes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ea typeface="新細明體" pitchFamily="18" charset="-120"/>
              </a:rPr>
              <a:t>Strings are compared on a character by character basis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TW" sz="2800" b="0" dirty="0">
                <a:ea typeface="新細明體" pitchFamily="18" charset="-120"/>
              </a:rPr>
              <a:t>The string with the first lower character is considered smaller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6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Relational Operators</a:t>
            </a:r>
          </a:p>
        </p:txBody>
      </p:sp>
      <p:pic>
        <p:nvPicPr>
          <p:cNvPr id="12293" name="Picture 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737552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3400" y="1676400"/>
            <a:ext cx="8077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b="0" dirty="0">
                <a:latin typeface="+mn-lt"/>
              </a:rPr>
              <a:t>Examples of string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Logical Operators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3400" y="16764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AND (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):</a:t>
            </a:r>
            <a:r>
              <a:rPr lang="en-US" altLang="zh-TW" sz="2800" b="0" dirty="0">
                <a:ea typeface="新細明體" pitchFamily="18" charset="-120"/>
              </a:rPr>
              <a:t> Condition is true only if both expressions are true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OR (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||</a:t>
            </a:r>
            <a:r>
              <a:rPr lang="en-US" altLang="zh-TW" sz="2800" dirty="0">
                <a:ea typeface="新細明體" pitchFamily="18" charset="-120"/>
              </a:rPr>
              <a:t>): </a:t>
            </a:r>
            <a:r>
              <a:rPr lang="en-US" altLang="zh-TW" sz="2800" b="0" dirty="0">
                <a:ea typeface="新細明體" pitchFamily="18" charset="-120"/>
              </a:rPr>
              <a:t>Condition is true if either one or both of the expressions is true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ea typeface="新細明體" pitchFamily="18" charset="-120"/>
              </a:rPr>
              <a:t>NOT (</a:t>
            </a:r>
            <a:r>
              <a:rPr lang="en-US" altLang="zh-TW" sz="2800" dirty="0">
                <a:latin typeface="Courier New" pitchFamily="49" charset="0"/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): </a:t>
            </a:r>
            <a:r>
              <a:rPr lang="en-US" altLang="zh-TW" sz="2800" b="0" dirty="0">
                <a:ea typeface="新細明體" pitchFamily="18" charset="-120"/>
              </a:rPr>
              <a:t>Changes an expression to its opposite state; true becomes false, false becomes true</a:t>
            </a:r>
            <a:endParaRPr lang="en-US" altLang="zh-TW" sz="2600" b="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800" dirty="0">
              <a:ea typeface="新細明體" pitchFamily="18" charset="-12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altLang="zh-TW" sz="2600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Logical Operators</a:t>
            </a:r>
          </a:p>
        </p:txBody>
      </p:sp>
      <p:pic>
        <p:nvPicPr>
          <p:cNvPr id="143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250" y="2246313"/>
            <a:ext cx="7683500" cy="237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762000" y="4953000"/>
            <a:ext cx="762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ea typeface="新細明體" pitchFamily="18" charset="-120"/>
              </a:rPr>
              <a:t>Table 4.2</a:t>
            </a:r>
            <a:r>
              <a:rPr lang="en-US" altLang="zh-TW" sz="1800">
                <a:ea typeface="新細明體" pitchFamily="18" charset="-120"/>
              </a:rPr>
              <a:t> Operator Precedence and Associativity</a:t>
            </a:r>
            <a:endParaRPr lang="en-US" altLang="zh-TW" sz="1800" b="1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3875</TotalTime>
  <Words>1606</Words>
  <Application>Microsoft Office PowerPoint</Application>
  <PresentationFormat>如螢幕大小 (4:3)</PresentationFormat>
  <Paragraphs>321</Paragraphs>
  <Slides>37</Slides>
  <Notes>37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8" baseType="lpstr">
      <vt:lpstr>1_Default Design</vt:lpstr>
      <vt:lpstr>投影片 1</vt:lpstr>
      <vt:lpstr>Contents</vt:lpstr>
      <vt:lpstr>Selection Criteria</vt:lpstr>
      <vt:lpstr>Selection Criteria</vt:lpstr>
      <vt:lpstr>Relational Operators</vt:lpstr>
      <vt:lpstr>Relational Operators</vt:lpstr>
      <vt:lpstr>Relational Operators</vt:lpstr>
      <vt:lpstr>Logical Operators</vt:lpstr>
      <vt:lpstr>Logical Operators</vt:lpstr>
      <vt:lpstr>A Numerical Accuracy Problem</vt:lpstr>
      <vt:lpstr>The if-else Statement</vt:lpstr>
      <vt:lpstr>The if-else Statement</vt:lpstr>
      <vt:lpstr>The if-else Statement</vt:lpstr>
      <vt:lpstr>The if-else Statement</vt:lpstr>
      <vt:lpstr>Compound Statements</vt:lpstr>
      <vt:lpstr>Block Scope</vt:lpstr>
      <vt:lpstr>Block Scope</vt:lpstr>
      <vt:lpstr>One-Way Selection</vt:lpstr>
      <vt:lpstr>Problems Associated with the if-else Statement</vt:lpstr>
      <vt:lpstr>Nested if Statements</vt:lpstr>
      <vt:lpstr>Nested if Statements</vt:lpstr>
      <vt:lpstr>The if-else Chain</vt:lpstr>
      <vt:lpstr>The if-else Chain</vt:lpstr>
      <vt:lpstr>The if-else Chain</vt:lpstr>
      <vt:lpstr>The if-else Chain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A Case Study: Solving Quadratic Equations</vt:lpstr>
      <vt:lpstr>A Closer Look: Program Testing</vt:lpstr>
      <vt:lpstr>Common Programming Errors</vt:lpstr>
      <vt:lpstr>Summary</vt:lpstr>
      <vt:lpstr>Summary</vt:lpstr>
      <vt:lpstr>Summary</vt:lpstr>
    </vt:vector>
  </TitlesOfParts>
  <Company>Tulane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Adelman</dc:creator>
  <cp:lastModifiedBy>ttlin</cp:lastModifiedBy>
  <cp:revision>144</cp:revision>
  <dcterms:created xsi:type="dcterms:W3CDTF">2004-12-27T16:03:07Z</dcterms:created>
  <dcterms:modified xsi:type="dcterms:W3CDTF">2009-10-01T07:18:00Z</dcterms:modified>
</cp:coreProperties>
</file>