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7"/>
  </p:notesMasterIdLst>
  <p:handoutMasterIdLst>
    <p:handoutMasterId r:id="rId48"/>
  </p:handoutMasterIdLst>
  <p:sldIdLst>
    <p:sldId id="336" r:id="rId2"/>
    <p:sldId id="296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77" r:id="rId11"/>
    <p:sldId id="378" r:id="rId12"/>
    <p:sldId id="380" r:id="rId13"/>
    <p:sldId id="348" r:id="rId14"/>
    <p:sldId id="349" r:id="rId15"/>
    <p:sldId id="381" r:id="rId16"/>
    <p:sldId id="382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83" r:id="rId28"/>
    <p:sldId id="384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>
        <p:scale>
          <a:sx n="60" d="100"/>
          <a:sy n="60" d="100"/>
        </p:scale>
        <p:origin x="-138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1CE1F1B-BFCD-464A-B537-50CFAA36F94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4844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1658F6F-0F6E-4E95-BDFA-E324B52666C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99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A0202-A079-41DF-AC86-835987B4AF94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D28C2D-69E8-4045-8FFC-B404A83A5D74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ACD41C-5BEB-4624-A3DA-65A17D16E119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086C0-7089-4E90-8B70-C925BDFC0052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2AD7B-9C47-4905-A251-75F99D4F80C8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916EA-42D2-4A76-9AC0-B51AFE3E3DF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916EA-42D2-4A76-9AC0-B51AFE3E3DF2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916EA-42D2-4A76-9AC0-B51AFE3E3DF2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2B54F-7209-4706-A0D1-BDD627C399B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8D0F2-5790-4C4E-8867-C530991B264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774C-0CAE-4991-8714-68719B11CD9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DC41F-08CA-4D29-A434-685C8EA73100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575D57-D245-4C6B-8947-EF16F7E4849C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51E713-A602-48F8-A4A9-805BB42018CB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116968-2D07-447A-B239-D51E5167474D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C1C45-844B-40B2-9AB3-23CC52DBFA72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71D975-F50A-487E-92CF-40D05DDF7857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B6ED1-7AAC-4B73-9E2B-53B808E7B04B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099BC-4600-4EAB-B226-79489E1A1D11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B6ED1-7AAC-4B73-9E2B-53B808E7B04B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B6ED1-7AAC-4B73-9E2B-53B808E7B04B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72A8B-C0A9-480A-BE88-482E0022AAB3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091F5-52B6-4391-84F6-6EB6D7FB000E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197BB-9431-4D69-852D-32F60A34C1F0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7C3090-8A63-40A7-9A78-2DD75D282910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5F3BC-E806-4AFA-AA78-C996C5C85CEF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FF80F-BC15-4AEF-B76F-265CD78457B9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C039D2-2BBC-48BE-9566-272431CDD9AB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EA322-969C-48CF-BBEB-B915247279A6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24E7CE-64BC-410D-805C-053CF43106BD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72039-3F5D-4F47-8AC1-CFDBE8F2E913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08589-1106-45EB-91C3-02E607CE42A1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5CBA7-463D-43FA-9FAC-6CC3383EFB97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4E6ED-41EF-46C1-A2D2-0AEFD60F693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C1B2D-11A8-4A72-9449-D3B24E76C48D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F9CA79-1D5B-45CE-A5ED-A5B3D90E9850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00848B-B67B-4FA3-8FE3-294EF6AACE31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812F8-8C2A-451A-A564-2B897DB53D5B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AD3C6-4038-41A0-80C5-A7E5AA75B2FC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D455F6-43EF-4199-A85D-AE4E1809D127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0B9C1-0765-4CC5-8B8C-9E03868A51C8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6A870-DB24-4618-B970-F3CFC47C86A7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DE250-AE43-4B07-9124-5EFDD45C8FE1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D4839-DBD8-419B-B68E-9BFA8EEB563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84E57-62AA-4482-A8F2-C9EC92C22D7C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pitchFamily="18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248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pitchFamily="18" charset="-120"/>
              </a:defRPr>
            </a:lvl1pPr>
          </a:lstStyle>
          <a:p>
            <a:fld id="{6CD12BAB-4C2A-4207-80F5-BFD1076B934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247813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84138" y="6477000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Lecture </a:t>
            </a:r>
            <a:r>
              <a:rPr kumimoji="1" lang="en-US" altLang="zh-TW" sz="1400" b="0" dirty="0" smtClean="0">
                <a:ea typeface="標楷體" pitchFamily="65" charset="-120"/>
                <a:cs typeface="Times New Roman" pitchFamily="18" charset="0"/>
              </a:rPr>
              <a:t>05-</a:t>
            </a:r>
            <a:fld id="{E056DA76-D59B-4203-8F52-A8F4BCCA4277}" type="slidenum">
              <a:rPr kumimoji="1" lang="en-US" altLang="zh-TW" sz="1400" b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  </a:t>
            </a: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7817" name="Rectangle 9"/>
          <p:cNvSpPr>
            <a:spLocks noChangeArrowheads="1"/>
          </p:cNvSpPr>
          <p:nvPr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7818" name="Rectangle 10"/>
          <p:cNvSpPr>
            <a:spLocks noChangeArrowheads="1"/>
          </p:cNvSpPr>
          <p:nvPr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720725" y="525463"/>
            <a:ext cx="1511300" cy="1463675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lIns="182880" tIns="0" rIns="182880" bIns="0" anchor="ctr">
            <a:spAutoFit/>
          </a:bodyPr>
          <a:lstStyle/>
          <a:p>
            <a:pPr algn="ctr"/>
            <a:r>
              <a:rPr lang="en-US" altLang="zh-TW" sz="9600">
                <a:solidFill>
                  <a:srgbClr val="FF0000"/>
                </a:solidFill>
                <a:ea typeface="新細明體" pitchFamily="18" charset="-120"/>
              </a:rPr>
              <a:t>5</a:t>
            </a:r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3200400"/>
            <a:ext cx="7543800" cy="1015663"/>
          </a:xfrm>
          <a:noFill/>
          <a:ln/>
        </p:spPr>
        <p:txBody>
          <a:bodyPr wrap="square"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 dirty="0" smtClean="0">
                <a:solidFill>
                  <a:srgbClr val="0000FF"/>
                </a:solidFill>
                <a:ea typeface="新細明體" pitchFamily="18" charset="-120"/>
              </a:rPr>
              <a:t>Repetition Statements</a:t>
            </a:r>
            <a:r>
              <a:rPr lang="en-US" altLang="zh-TW" sz="6000" b="1" dirty="0" smtClean="0">
                <a:solidFill>
                  <a:srgbClr val="4F87C6"/>
                </a:solidFill>
                <a:ea typeface="新細明體" pitchFamily="18" charset="-120"/>
              </a:rPr>
              <a:t> </a:t>
            </a:r>
            <a:endParaRPr lang="en-US" altLang="zh-TW" sz="6000" b="1" dirty="0">
              <a:solidFill>
                <a:srgbClr val="4F87C6"/>
              </a:solidFill>
              <a:ea typeface="新細明體" pitchFamily="18" charset="-120"/>
            </a:endParaRP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dirty="0" smtClean="0">
                <a:ea typeface="新細明體" charset="-120"/>
              </a:rPr>
              <a:t> Loops</a:t>
            </a:r>
            <a:endParaRPr lang="en-US" altLang="zh-TW" b="1" dirty="0">
              <a:ea typeface="新細明體" pitchFamily="18" charset="-120"/>
            </a:endParaRP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1524000" y="1014413"/>
            <a:ext cx="6934200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5.3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"NUMBER    SQUARE    CUBE\n"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"------    ------    ----\n";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num = 1;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while (num &lt; 11)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(3) &lt;&lt; num &lt;&lt; "       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      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(3) &lt;&lt; num * num &lt;&lt; "     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(4) &lt;&lt; num * num * num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num++;         // increment num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dirty="0" smtClean="0">
                <a:ea typeface="新細明體" charset="-120"/>
              </a:rPr>
              <a:t> Loops</a:t>
            </a:r>
            <a:endParaRPr lang="en-US" altLang="zh-TW" b="1" dirty="0">
              <a:ea typeface="新細明體" pitchFamily="18" charset="-120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2438400" y="1473200"/>
            <a:ext cx="42672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Program 5.3</a:t>
            </a:r>
          </a:p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endParaRPr lang="en-US" altLang="zh-TW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NUMBER    SQUARE    CUBE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------    ------    ----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1          1         1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2          4         8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3          9        27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4         16        64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5         25       125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6         36       216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7         49       343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8         64       512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9         81       729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10        100      1000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dirty="0" smtClean="0">
                <a:ea typeface="新細明體" charset="-120"/>
              </a:rPr>
              <a:t> Loops</a:t>
            </a:r>
            <a:endParaRPr lang="en-US" altLang="zh-TW" b="1" dirty="0">
              <a:ea typeface="新細明體" pitchFamily="18" charset="-12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667000"/>
            <a:ext cx="6781800" cy="3429000"/>
          </a:xfrm>
        </p:spPr>
        <p:txBody>
          <a:bodyPr/>
          <a:lstStyle/>
          <a:p>
            <a:pPr lvl="2">
              <a:buFontTx/>
              <a:buNone/>
            </a:pPr>
            <a:endParaRPr lang="zh-TW" altLang="en-US" sz="2000" dirty="0">
              <a:ea typeface="新細明體" pitchFamily="18" charset="-120"/>
            </a:endParaRPr>
          </a:p>
          <a:p>
            <a:pPr lvl="2">
              <a:buFontTx/>
              <a:buNone/>
            </a:pP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celsius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 = 5; 		// starting Celsius value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while (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celsius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 &lt;= 50)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{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	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fahren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 = (9.0/5.0) * 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celsius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 + 32.0;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	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cout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 &lt;&lt; 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setw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(4) &lt;&lt; 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celsius</a:t>
            </a:r>
            <a:endParaRPr lang="en-US" altLang="zh-TW" sz="2000" dirty="0">
              <a:solidFill>
                <a:srgbClr val="0000FF"/>
              </a:solidFill>
              <a:ea typeface="新細明體" pitchFamily="18" charset="-120"/>
            </a:endParaRP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		&lt;&lt; 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setw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(13) &lt;&lt; 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fahren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 &lt;&lt; 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endl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;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	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celsius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celsius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 + 5;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533400" y="12192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b="0">
                <a:ea typeface="新細明體" pitchFamily="18" charset="-120"/>
              </a:rPr>
              <a:t>Example: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200" b="0">
                <a:ea typeface="新細明體" pitchFamily="18" charset="-120"/>
              </a:rPr>
              <a:t>Celsius-to-Fahrenheit temperature-conversion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200" b="0">
                <a:ea typeface="新細明體" pitchFamily="18" charset="-120"/>
              </a:rPr>
              <a:t>Display Fahrenheit and Celsius temperatures, from 5-50 degrees C, in 5 degree increments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Interactive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 while </a:t>
            </a:r>
            <a:r>
              <a:rPr lang="en-US" altLang="zh-TW" smtClean="0">
                <a:ea typeface="新細明體" charset="-120"/>
              </a:rPr>
              <a:t>Loops</a:t>
            </a: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533400" y="16764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charset="-120"/>
              </a:rPr>
              <a:t>Combining interactive data entry with the 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sz="2600" dirty="0">
                <a:ea typeface="新細明體" charset="-120"/>
              </a:rPr>
              <a:t> </a:t>
            </a:r>
            <a:r>
              <a:rPr lang="en-US" altLang="zh-TW" sz="2600" b="0" dirty="0">
                <a:ea typeface="新細明體" charset="-120"/>
              </a:rPr>
              <a:t>statement provides for repetitive entry and accumulation of totals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dirty="0">
              <a:ea typeface="新細明體" charset="-12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TW" dirty="0">
              <a:latin typeface="Courier New" pitchFamily="49" charset="0"/>
              <a:ea typeface="新細明體" charset="-120"/>
            </a:endParaRPr>
          </a:p>
        </p:txBody>
      </p:sp>
      <p:pic>
        <p:nvPicPr>
          <p:cNvPr id="4" name="圖片 3" descr="Chapter 05-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816013"/>
            <a:ext cx="3619500" cy="3273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Interactive</a:t>
            </a:r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 while </a:t>
            </a:r>
            <a:r>
              <a:rPr lang="en-US" altLang="zh-TW" dirty="0" smtClean="0">
                <a:ea typeface="新細明體" charset="-120"/>
              </a:rPr>
              <a:t>Loops</a:t>
            </a:r>
          </a:p>
        </p:txBody>
      </p:sp>
      <p:sp>
        <p:nvSpPr>
          <p:cNvPr id="14341" name="Text Box 14"/>
          <p:cNvSpPr txBox="1">
            <a:spLocks noChangeArrowheads="1"/>
          </p:cNvSpPr>
          <p:nvPr/>
        </p:nvSpPr>
        <p:spPr bwMode="auto">
          <a:xfrm>
            <a:off x="304800" y="5715000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b="1" dirty="0">
                <a:ea typeface="新細明體" charset="-120"/>
              </a:rPr>
              <a:t>Figure 5.6  </a:t>
            </a:r>
            <a:r>
              <a:rPr lang="en-US" altLang="zh-TW" sz="1800" dirty="0">
                <a:ea typeface="新細明體" charset="-120"/>
              </a:rPr>
              <a:t>Accumulation flow of control</a:t>
            </a:r>
            <a:endParaRPr lang="en-US" altLang="zh-TW" sz="1800" b="1" dirty="0">
              <a:ea typeface="新細明體" charset="-120"/>
            </a:endParaRPr>
          </a:p>
        </p:txBody>
      </p:sp>
      <p:pic>
        <p:nvPicPr>
          <p:cNvPr id="14342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4750" y="1142999"/>
            <a:ext cx="3170211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Interactive</a:t>
            </a:r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 while </a:t>
            </a:r>
            <a:r>
              <a:rPr lang="en-US" altLang="zh-TW" dirty="0" smtClean="0">
                <a:ea typeface="新細明體" charset="-120"/>
              </a:rPr>
              <a:t>Loops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52600" y="1111786"/>
            <a:ext cx="60198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5.6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MAXNUMS = 4;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count;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num, total;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nThis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will ask you to enter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MAXNUMS &lt;&lt; " numbers.\n";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count = 1;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total = 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0;</a:t>
            </a:r>
            <a:endParaRPr lang="en-US" altLang="zh-TW" sz="14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while (count &lt;= MAXNUMS)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nEnter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 number: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num;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total = total + num;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total is now " &lt;&lt; total;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count++;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“\n\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final total is “ &lt;&lt; total &lt;&lt; </a:t>
            </a:r>
            <a:r>
              <a:rPr lang="en-US" altLang="zh-TW" sz="1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Interactive</a:t>
            </a:r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 while </a:t>
            </a:r>
            <a:r>
              <a:rPr lang="en-US" altLang="zh-TW" dirty="0" smtClean="0">
                <a:ea typeface="新細明體" charset="-120"/>
              </a:rPr>
              <a:t>Loops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Sample run of program 5.6:</a:t>
            </a:r>
            <a:r>
              <a:rPr kumimoji="0" lang="en-US" altLang="zh-TW" sz="2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charset="0"/>
                <a:ea typeface="新細明體" pitchFamily="18" charset="-120"/>
                <a:cs typeface="+mn-cs"/>
              </a:rPr>
              <a:t>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This program will ask you to enter 4 numbers.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Enter a number: </a:t>
            </a:r>
            <a:r>
              <a:rPr kumimoji="0" lang="en-US" altLang="zh-TW" sz="2000" b="0" i="1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26.2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The total is now 26.2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Enter a number: </a:t>
            </a:r>
            <a:r>
              <a:rPr kumimoji="0" lang="en-US" altLang="zh-TW" sz="2000" b="0" i="1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5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The total is now 31.2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Enter a number: </a:t>
            </a:r>
            <a:r>
              <a:rPr kumimoji="0" lang="en-US" altLang="zh-TW" sz="2000" b="0" i="1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103.456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The total is now 134.656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Enter a number: </a:t>
            </a:r>
            <a:r>
              <a:rPr kumimoji="0" lang="en-US" altLang="zh-TW" sz="2000" b="0" i="1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1267.89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The total is now 1402.546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The final total is 1402.546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Sentinels</a:t>
            </a: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533400" y="16764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ea typeface="新細明體" charset="-120"/>
              </a:rPr>
              <a:t>Sentinel:</a:t>
            </a:r>
            <a:r>
              <a:rPr lang="en-US" altLang="zh-TW" sz="2800" b="0" dirty="0">
                <a:ea typeface="新細明體" charset="-120"/>
              </a:rPr>
              <a:t> A data value used to signal either the start or end of a data series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charset="-120"/>
              </a:rPr>
              <a:t>Use a sentinel when you don’t know how many values need to be entered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dirty="0">
              <a:ea typeface="新細明體" charset="-12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TW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b="1" smtClean="0">
                <a:latin typeface="Courier New" pitchFamily="49" charset="0"/>
                <a:ea typeface="新細明體" charset="-120"/>
              </a:rPr>
              <a:t>break</a:t>
            </a:r>
            <a:r>
              <a:rPr lang="en-US" altLang="zh-TW" smtClean="0">
                <a:ea typeface="新細明體" charset="-120"/>
              </a:rPr>
              <a:t> and 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continue</a:t>
            </a:r>
            <a:r>
              <a:rPr lang="en-US" altLang="zh-TW" smtClean="0">
                <a:ea typeface="新細明體" charset="-120"/>
              </a:rPr>
              <a:t> Statements</a:t>
            </a:r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267200"/>
          </a:xfrm>
          <a:noFill/>
        </p:spPr>
        <p:txBody>
          <a:bodyPr/>
          <a:lstStyle/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ea typeface="新細明體" charset="-120"/>
              </a:rPr>
              <a:t> statement</a:t>
            </a:r>
          </a:p>
          <a:p>
            <a:pPr lvl="1" eaLnBrk="1" hangingPunct="1"/>
            <a:r>
              <a:rPr lang="en-US" altLang="zh-TW" sz="2800" dirty="0" smtClean="0">
                <a:ea typeface="新細明體" charset="-120"/>
              </a:rPr>
              <a:t>Forces an immediate break, or exit, from </a:t>
            </a:r>
            <a:r>
              <a:rPr lang="en-US" altLang="zh-TW" sz="2800" b="1" dirty="0" smtClean="0">
                <a:latin typeface="Courier New" pitchFamily="49" charset="0"/>
                <a:ea typeface="新細明體" charset="-120"/>
              </a:rPr>
              <a:t>switch</a:t>
            </a:r>
            <a:r>
              <a:rPr lang="en-US" altLang="zh-TW" sz="2800" b="1" dirty="0" smtClean="0">
                <a:ea typeface="新細明體" charset="-120"/>
              </a:rPr>
              <a:t>,</a:t>
            </a:r>
            <a:r>
              <a:rPr lang="en-US" altLang="zh-TW" sz="2800" dirty="0" smtClean="0">
                <a:ea typeface="新細明體" charset="-120"/>
              </a:rPr>
              <a:t> </a:t>
            </a:r>
            <a:r>
              <a:rPr lang="en-US" altLang="zh-TW" sz="2800" b="1" dirty="0" smtClean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sz="2800" b="1" dirty="0" smtClean="0">
                <a:ea typeface="新細明體" charset="-120"/>
              </a:rPr>
              <a:t>,</a:t>
            </a:r>
            <a:r>
              <a:rPr lang="en-US" altLang="zh-TW" sz="2800" dirty="0" smtClean="0">
                <a:ea typeface="新細明體" charset="-120"/>
              </a:rPr>
              <a:t> </a:t>
            </a:r>
            <a:r>
              <a:rPr lang="en-US" altLang="zh-TW" sz="2800" b="1" dirty="0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sz="2800" b="1" dirty="0" smtClean="0">
                <a:ea typeface="新細明體" charset="-120"/>
              </a:rPr>
              <a:t>,</a:t>
            </a:r>
            <a:r>
              <a:rPr lang="en-US" altLang="zh-TW" sz="2800" dirty="0" smtClean="0">
                <a:ea typeface="新細明體" charset="-120"/>
              </a:rPr>
              <a:t> and </a:t>
            </a:r>
            <a:r>
              <a:rPr lang="en-US" altLang="zh-TW" sz="2800" b="1" dirty="0" smtClean="0">
                <a:latin typeface="Courier New" pitchFamily="49" charset="0"/>
                <a:ea typeface="新細明體" charset="-120"/>
              </a:rPr>
              <a:t>do-while</a:t>
            </a:r>
            <a:r>
              <a:rPr lang="en-US" altLang="zh-TW" sz="2800" dirty="0" smtClean="0">
                <a:ea typeface="新細明體" charset="-120"/>
              </a:rPr>
              <a:t> statements</a:t>
            </a:r>
          </a:p>
          <a:p>
            <a:pPr lvl="1" eaLnBrk="1" hangingPunct="1"/>
            <a:r>
              <a:rPr lang="en-US" altLang="zh-TW" sz="2800" dirty="0" smtClean="0">
                <a:ea typeface="新細明體" charset="-120"/>
              </a:rPr>
              <a:t>Violates pure structured programming, but is useful for breaking out of loops when an unusual condition is detected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ea typeface="新細明體" charset="-120"/>
              </a:rPr>
              <a:t> and </a:t>
            </a:r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continue</a:t>
            </a:r>
            <a:r>
              <a:rPr lang="en-US" altLang="zh-TW" dirty="0" smtClean="0">
                <a:ea typeface="新細明體" charset="-120"/>
              </a:rPr>
              <a:t> Statements</a:t>
            </a:r>
          </a:p>
        </p:txBody>
      </p:sp>
      <p:sp>
        <p:nvSpPr>
          <p:cNvPr id="17411" name="Content Placeholder 6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 of a </a:t>
            </a:r>
            <a:r>
              <a:rPr lang="en-US" altLang="zh-TW" smtClean="0"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mtClean="0">
                <a:ea typeface="新細明體" charset="-120"/>
              </a:rPr>
              <a:t> statement: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2286000"/>
            <a:ext cx="6781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while( count &lt;= 10)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“Enter a number: ”;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num;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if (num &gt; 76)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“You lose!\n”;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break;    // break out of the loop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else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“Keep on tracking!\n”;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count++;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break jumps to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Basic loop structures</a:t>
            </a:r>
          </a:p>
          <a:p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dirty="0" smtClean="0">
                <a:ea typeface="新細明體" pitchFamily="18" charset="-120"/>
              </a:rPr>
              <a:t> loops</a:t>
            </a:r>
          </a:p>
          <a:p>
            <a:r>
              <a:rPr lang="en-US" altLang="zh-TW" dirty="0" smtClean="0">
                <a:ea typeface="新細明體" pitchFamily="18" charset="-120"/>
              </a:rPr>
              <a:t>Interactive while loops</a:t>
            </a:r>
          </a:p>
          <a:p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dirty="0" smtClean="0">
                <a:ea typeface="新細明體" pitchFamily="18" charset="-120"/>
              </a:rPr>
              <a:t> loops</a:t>
            </a:r>
          </a:p>
          <a:p>
            <a:r>
              <a:rPr lang="en-US" altLang="zh-TW" dirty="0" smtClean="0">
                <a:ea typeface="新細明體" pitchFamily="18" charset="-120"/>
              </a:rPr>
              <a:t>Loop programming techniques</a:t>
            </a:r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Nested loops</a:t>
            </a:r>
          </a:p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do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dirty="0" smtClean="0">
                <a:ea typeface="新細明體" charset="-120"/>
              </a:rPr>
              <a:t> loops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Common programming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ea typeface="新細明體" charset="-120"/>
              </a:rPr>
              <a:t> and </a:t>
            </a:r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continue</a:t>
            </a:r>
            <a:r>
              <a:rPr lang="en-US" altLang="zh-TW" dirty="0" smtClean="0">
                <a:ea typeface="新細明體" charset="-120"/>
              </a:rPr>
              <a:t> Statements</a:t>
            </a:r>
          </a:p>
        </p:txBody>
      </p:sp>
      <p:sp>
        <p:nvSpPr>
          <p:cNvPr id="18435" name="Content Placeholder 6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0000"/>
                </a:solidFill>
                <a:ea typeface="新細明體" charset="-120"/>
                <a:cs typeface="Arial" charset="0"/>
              </a:rPr>
              <a:t>A </a:t>
            </a:r>
            <a:r>
              <a:rPr lang="en-US" altLang="zh-TW" smtClean="0">
                <a:solidFill>
                  <a:srgbClr val="00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smtClean="0">
                <a:solidFill>
                  <a:srgbClr val="000000"/>
                </a:solidFill>
                <a:ea typeface="新細明體" charset="-120"/>
                <a:cs typeface="Arial" charset="0"/>
              </a:rPr>
              <a:t> statement where invalid grades are ignored, and only valid grades are added to the total:</a:t>
            </a:r>
          </a:p>
          <a:p>
            <a:pPr eaLnBrk="1" hangingPunct="1"/>
            <a:endParaRPr lang="en-US" altLang="zh-TW" smtClean="0">
              <a:ea typeface="新細明體" charset="-120"/>
              <a:cs typeface="Arial" charset="0"/>
            </a:endParaRPr>
          </a:p>
        </p:txBody>
      </p: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762000" y="1447800"/>
            <a:ext cx="75438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TW" sz="2800">
              <a:solidFill>
                <a:srgbClr val="000000"/>
              </a:solidFill>
              <a:latin typeface="Geneva" charset="0"/>
              <a:ea typeface="新細明體" charset="-120"/>
            </a:endParaRPr>
          </a:p>
          <a:p>
            <a:pPr>
              <a:buFont typeface="Wingdings" pitchFamily="2" charset="2"/>
              <a:buNone/>
            </a:pPr>
            <a:endParaRPr lang="en-US" altLang="zh-TW" sz="1800">
              <a:solidFill>
                <a:srgbClr val="000000"/>
              </a:solidFill>
              <a:latin typeface="Geneva" charset="0"/>
              <a:ea typeface="新細明體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3200400"/>
            <a:ext cx="6781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while( count &lt; 30)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“Enter a grade: ”;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grade;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if (grade &lt; 0 || grade &gt; 100)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continue;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total = total + grade;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count++;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ea typeface="新細明體" charset="-120"/>
              </a:rPr>
              <a:t> and </a:t>
            </a:r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continue</a:t>
            </a:r>
            <a:r>
              <a:rPr lang="en-US" altLang="zh-TW" dirty="0" smtClean="0">
                <a:ea typeface="新細明體" charset="-120"/>
              </a:rPr>
              <a:t> Statements</a:t>
            </a:r>
          </a:p>
        </p:txBody>
      </p:sp>
      <p:sp>
        <p:nvSpPr>
          <p:cNvPr id="194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smtClean="0">
                <a:latin typeface="Courier New" pitchFamily="49" charset="0"/>
                <a:ea typeface="新細明體" charset="-120"/>
              </a:rPr>
              <a:t>continue</a:t>
            </a:r>
            <a:r>
              <a:rPr lang="en-US" altLang="zh-TW" smtClean="0">
                <a:ea typeface="新細明體" charset="-120"/>
              </a:rPr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Applies to 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b="1" smtClean="0">
                <a:ea typeface="新細明體" charset="-120"/>
              </a:rPr>
              <a:t>,</a:t>
            </a:r>
            <a:r>
              <a:rPr lang="en-US" altLang="zh-TW" smtClean="0">
                <a:ea typeface="新細明體" charset="-120"/>
              </a:rPr>
              <a:t> 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do-while</a:t>
            </a:r>
            <a:r>
              <a:rPr lang="en-US" altLang="zh-TW" b="1" smtClean="0">
                <a:ea typeface="新細明體" charset="-120"/>
              </a:rPr>
              <a:t>,</a:t>
            </a:r>
            <a:r>
              <a:rPr lang="en-US" altLang="zh-TW" smtClean="0">
                <a:ea typeface="新細明體" charset="-120"/>
              </a:rPr>
              <a:t> and 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smtClean="0">
                <a:ea typeface="新細明體" charset="-120"/>
              </a:rPr>
              <a:t> statements; causes the next iteration of the loop to begin immediately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Useful for skipping over data that should not be processed in this iteration, while staying within the loop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TW" sz="200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The Null</a:t>
            </a:r>
            <a:r>
              <a:rPr lang="en-US" altLang="zh-TW" b="1" smtClean="0">
                <a:ea typeface="新細明體" charset="-120"/>
              </a:rPr>
              <a:t> </a:t>
            </a:r>
            <a:r>
              <a:rPr lang="en-US" altLang="zh-TW" smtClean="0">
                <a:ea typeface="新細明體" charset="-120"/>
              </a:rPr>
              <a:t>Statement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smtClean="0">
                <a:ea typeface="新細明體" charset="-120"/>
              </a:rPr>
              <a:t>Null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Semicolon with nothing preceding 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Do-nothing statement required for syntax purposes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smtClean="0">
                <a:ea typeface="新細明體" charset="-120"/>
              </a:rPr>
              <a:t> Loops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533400" y="15240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600" dirty="0">
                <a:latin typeface="Courier New" pitchFamily="49" charset="0"/>
                <a:ea typeface="新細明體" charset="-120"/>
              </a:rPr>
              <a:t>for </a:t>
            </a:r>
            <a:r>
              <a:rPr lang="en-US" altLang="zh-TW" sz="2600" b="0" dirty="0">
                <a:ea typeface="新細明體" charset="-120"/>
              </a:rPr>
              <a:t>statement: A loop with a fixed count condition that handles alteration of the condition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b="0" dirty="0">
                <a:ea typeface="新細明體" charset="-120"/>
              </a:rPr>
              <a:t>	</a:t>
            </a:r>
            <a:r>
              <a:rPr lang="en-US" altLang="zh-TW" sz="2400" b="0" dirty="0">
                <a:ea typeface="新細明體" charset="-120"/>
              </a:rPr>
              <a:t>Syntax: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0" i="1" dirty="0">
                <a:ea typeface="新細明體" charset="-120"/>
              </a:rPr>
              <a:t>		</a:t>
            </a:r>
            <a:r>
              <a:rPr lang="en-US" altLang="zh-TW" sz="2400" b="0" i="1" dirty="0">
                <a:solidFill>
                  <a:srgbClr val="0000FF"/>
                </a:solidFill>
                <a:ea typeface="新細明體" charset="-120"/>
              </a:rPr>
              <a:t>for </a:t>
            </a:r>
            <a:r>
              <a:rPr lang="en-US" altLang="zh-TW" sz="2400" b="0" dirty="0">
                <a:solidFill>
                  <a:srgbClr val="0000FF"/>
                </a:solidFill>
                <a:ea typeface="新細明體" charset="-120"/>
              </a:rPr>
              <a:t>(</a:t>
            </a:r>
            <a:r>
              <a:rPr lang="en-US" altLang="zh-TW" sz="2400" b="0" i="1" dirty="0">
                <a:solidFill>
                  <a:srgbClr val="0000FF"/>
                </a:solidFill>
                <a:ea typeface="新細明體" charset="-120"/>
              </a:rPr>
              <a:t>initializing list; expression; altering list</a:t>
            </a:r>
            <a:r>
              <a:rPr lang="en-US" altLang="zh-TW" sz="2400" b="0" dirty="0">
                <a:solidFill>
                  <a:srgbClr val="0000FF"/>
                </a:solidFill>
                <a:ea typeface="新細明體" charset="-12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0" i="1" dirty="0">
                <a:solidFill>
                  <a:srgbClr val="0000FF"/>
                </a:solidFill>
                <a:ea typeface="新細明體" charset="-120"/>
              </a:rPr>
              <a:t>			statement;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charset="-120"/>
              </a:rPr>
              <a:t>Initializing list: Sets the starting value of a counter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charset="-120"/>
              </a:rPr>
              <a:t>Expression: Contains the maximum or minimum value the counter can have; determines when the loop is finished</a:t>
            </a:r>
          </a:p>
          <a:p>
            <a:pPr marL="800100" lvl="1" indent="-342900">
              <a:spcBef>
                <a:spcPct val="20000"/>
              </a:spcBef>
              <a:buFontTx/>
              <a:buChar char="–"/>
            </a:pPr>
            <a:endParaRPr lang="en-US" altLang="zh-TW" b="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dirty="0" smtClean="0">
                <a:ea typeface="新細明體" charset="-120"/>
              </a:rPr>
              <a:t> Loops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smtClean="0">
                <a:ea typeface="新細明體" charset="-120"/>
              </a:rPr>
              <a:t>Altering list:</a:t>
            </a:r>
            <a:r>
              <a:rPr lang="en-US" altLang="zh-TW" smtClean="0">
                <a:ea typeface="新細明體" charset="-120"/>
              </a:rPr>
              <a:t> Provides the increment value that is added or subtracted from the counter in each iteration of the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If initializing list is missing, the counter initial value must be provided prior to entering the </a:t>
            </a:r>
            <a:r>
              <a:rPr lang="en-US" altLang="zh-TW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smtClean="0">
                <a:ea typeface="新細明體" charset="-120"/>
              </a:rPr>
              <a:t>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If altering list is missing, the counter must be altered in the loop body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Omitting the expression will result in an infinite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dirty="0" smtClean="0">
                <a:ea typeface="新細明體" charset="-120"/>
              </a:rPr>
              <a:t> Loops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990600"/>
            <a:ext cx="830580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5.9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cmath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zh-TW" altLang="en-US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MAXCOUNT = 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count;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zh-TW" altLang="en-US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"NUMBER    SQUARE ROOT\n";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"------    -----------\n";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zh-TW" altLang="en-US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setiosflags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showpoint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(count = 1; count &lt;= MAXCOUNT; count++)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(4) &lt;&lt; count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      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(15)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sqrt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(double(count))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zh-TW" altLang="en-US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  <a:p>
            <a:pPr lvl="1"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24581" name="Text Box 1035"/>
          <p:cNvSpPr txBox="1">
            <a:spLocks noChangeArrowheads="1"/>
          </p:cNvSpPr>
          <p:nvPr/>
        </p:nvSpPr>
        <p:spPr bwMode="auto">
          <a:xfrm>
            <a:off x="3200400" y="5943600"/>
            <a:ext cx="350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b="1" dirty="0">
                <a:ea typeface="新細明體" charset="-120"/>
              </a:rPr>
              <a:t>Figure 5.7</a:t>
            </a:r>
            <a:r>
              <a:rPr lang="en-US" altLang="zh-TW" sz="1800" dirty="0">
                <a:ea typeface="新細明體" charset="-120"/>
              </a:rPr>
              <a:t>  </a:t>
            </a:r>
            <a:r>
              <a:rPr lang="en-US" altLang="zh-TW" sz="1800" dirty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sz="1800" dirty="0">
                <a:ea typeface="新細明體" charset="-120"/>
              </a:rPr>
              <a:t> loop flowchart.</a:t>
            </a:r>
          </a:p>
        </p:txBody>
      </p:sp>
      <p:pic>
        <p:nvPicPr>
          <p:cNvPr id="24582" name="Picture 10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762000"/>
            <a:ext cx="47947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dirty="0" smtClean="0">
                <a:ea typeface="新細明體" charset="-120"/>
              </a:rPr>
              <a:t>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dirty="0" smtClean="0">
                <a:ea typeface="新細明體" charset="-120"/>
              </a:rPr>
              <a:t> Loops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43000" y="1212850"/>
            <a:ext cx="75438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5.11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MAXNUMS = 10;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// print a blank line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"NUMBER    SQUARE    CUBE\n"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"------    ------    ----\n";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(num = 1; num &lt;= MAXNUMS; num++)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(3) &lt;&lt; num &lt;&lt; "       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(3) &lt;&lt; num * num &lt;&lt; "      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(4) &lt;&lt; num * num * num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dirty="0" smtClean="0">
                <a:ea typeface="新細明體" charset="-120"/>
              </a:rPr>
              <a:t> Loops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19200" y="1447800"/>
            <a:ext cx="6858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When Program 5.11 is run, the display produced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		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NUMBER 	 SQUARE 	CUBE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		_ _ _ _ _ _	_ _ _ _ _ _	_ _ _ _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		      1 	    1 	   1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		      2 	    4 	   8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		      3         9 	  27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		      4        16 	  64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		      5        25 	 125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		      6        36        216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    		7        49        343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		      8        64        512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		      9        81        729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rPr>
              <a:t>		     10       100       1000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792162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A Closer Look: Loop Programming Techniques</a:t>
            </a:r>
          </a:p>
        </p:txBody>
      </p:sp>
      <p:sp>
        <p:nvSpPr>
          <p:cNvPr id="2560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19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These techniques are suitable for pretest loops (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smtClean="0">
                <a:ea typeface="新細明體" charset="-120"/>
              </a:rPr>
              <a:t> and 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smtClean="0">
                <a:ea typeface="新細明體" charset="-120"/>
              </a:rPr>
              <a:t>):</a:t>
            </a:r>
            <a:endParaRPr lang="en-US" altLang="zh-TW" sz="2200" smtClean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b="1" smtClean="0">
                <a:ea typeface="新細明體" charset="-120"/>
              </a:rPr>
              <a:t>Interactive input within a loop</a:t>
            </a:r>
            <a:endParaRPr lang="en-US" altLang="zh-TW" sz="2000" b="1" smtClean="0">
              <a:ea typeface="新細明體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Includes a 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mtClean="0">
                <a:ea typeface="新細明體" charset="-120"/>
              </a:rPr>
              <a:t> statement within a 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smtClean="0">
                <a:ea typeface="新細明體" charset="-120"/>
              </a:rPr>
              <a:t>  or 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smtClean="0">
                <a:ea typeface="新細明體" charset="-120"/>
              </a:rPr>
              <a:t> loop</a:t>
            </a:r>
            <a:endParaRPr lang="en-US" altLang="zh-TW" sz="2100" smtClean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b="1" smtClean="0">
                <a:ea typeface="新細明體" charset="-120"/>
              </a:rPr>
              <a:t>Selection within a loop</a:t>
            </a:r>
            <a:endParaRPr lang="en-US" altLang="zh-TW" sz="2000" b="1" smtClean="0">
              <a:ea typeface="新細明體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Using a 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smtClean="0">
                <a:ea typeface="新細明體" charset="-120"/>
              </a:rPr>
              <a:t> or 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smtClean="0">
                <a:ea typeface="新細明體" charset="-120"/>
              </a:rPr>
              <a:t> loop to cycle through a set of values to select those values that meet some criteria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200" smtClean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180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Basic Loop Structures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Repetition structure has four required elements: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Repetition statement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Condition to be evaluated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Initial value for the condition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Loop termination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Repetition statements include:</a:t>
            </a:r>
          </a:p>
          <a:p>
            <a:pPr lvl="1" eaLnBrk="1" hangingPunct="1"/>
            <a:r>
              <a:rPr lang="en-US" altLang="zh-TW" b="1" smtClean="0">
                <a:latin typeface="Courier New" pitchFamily="49" charset="0"/>
                <a:ea typeface="新細明體" charset="-120"/>
              </a:rPr>
              <a:t>while</a:t>
            </a:r>
          </a:p>
          <a:p>
            <a:pPr lvl="1" eaLnBrk="1" hangingPunct="1"/>
            <a:r>
              <a:rPr lang="en-US" altLang="zh-TW" b="1" smtClean="0">
                <a:latin typeface="Courier New" pitchFamily="49" charset="0"/>
                <a:ea typeface="新細明體" charset="-120"/>
              </a:rPr>
              <a:t>for</a:t>
            </a:r>
          </a:p>
          <a:p>
            <a:pPr lvl="1" eaLnBrk="1" hangingPunct="1"/>
            <a:r>
              <a:rPr lang="en-US" altLang="zh-TW" b="1" smtClean="0">
                <a:latin typeface="Courier New" pitchFamily="49" charset="0"/>
                <a:ea typeface="新細明體" charset="-120"/>
              </a:rPr>
              <a:t>do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274638"/>
            <a:ext cx="87630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新細明體" charset="-120"/>
                <a:cs typeface="+mj-cs"/>
              </a:rPr>
              <a:t>A Closer Look: Loop Programming Techniques</a:t>
            </a:r>
            <a:endParaRPr kumimoji="0" lang="en-US" altLang="zh-TW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新細明體" charset="-120"/>
              <a:cs typeface="+mj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762000"/>
            <a:ext cx="8305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1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5.13</a:t>
            </a:r>
            <a:endParaRPr lang="en-US" altLang="zh-TW" sz="1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this program computes the positive and negative sums of a set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of MAXNUMS user entered numbers</a:t>
            </a:r>
          </a:p>
          <a:p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MAXNUMS = 5;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usenum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postot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negtot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postot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// this initialization can be done in the declaration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negtot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// this initialization can be done in the declaration</a:t>
            </a:r>
          </a:p>
          <a:p>
            <a:r>
              <a:rPr lang="nn-NO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(i = 1; i &lt;= MAXNUMS; i++)</a:t>
            </a:r>
          </a:p>
          <a:p>
            <a:r>
              <a:rPr lang="zh-TW" altLang="en-US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a number (positive or negative) : ";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usenum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if (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usenum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 0)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postot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postot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+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usenum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else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negtot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negtot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+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usenum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zh-TW" altLang="en-US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positive total is " &lt;&lt;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postot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negative total is " &lt;&lt;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negtot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4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r>
              <a:rPr lang="en-US" altLang="zh-TW" sz="1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  </a:t>
            </a:r>
            <a:endParaRPr lang="en-US" altLang="zh-TW" sz="14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/>
            <a:r>
              <a:rPr lang="en-US" altLang="zh-TW" b="1" smtClean="0">
                <a:ea typeface="新細明體" charset="-120"/>
              </a:rPr>
              <a:t>Evaluating functions of one variable</a:t>
            </a:r>
          </a:p>
          <a:p>
            <a:pPr marL="685800" lvl="1" indent="-228600" eaLnBrk="1" hangingPunct="1"/>
            <a:r>
              <a:rPr lang="en-US" altLang="zh-TW" sz="2200" smtClean="0">
                <a:ea typeface="新細明體" charset="-120"/>
              </a:rPr>
              <a:t>Used for functions that must be evaluated over a range of values</a:t>
            </a:r>
          </a:p>
          <a:p>
            <a:pPr marL="685800" lvl="1" indent="-228600" eaLnBrk="1" hangingPunct="1"/>
            <a:r>
              <a:rPr lang="en-US" altLang="zh-TW" sz="2200" smtClean="0">
                <a:ea typeface="新細明體" charset="-120"/>
              </a:rPr>
              <a:t>Noninteger increment values can be used</a:t>
            </a:r>
          </a:p>
          <a:p>
            <a:pPr marL="285750" indent="-285750"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27654" name="Rectangle 11"/>
          <p:cNvSpPr>
            <a:spLocks noChangeArrowheads="1"/>
          </p:cNvSpPr>
          <p:nvPr/>
        </p:nvSpPr>
        <p:spPr bwMode="auto">
          <a:xfrm>
            <a:off x="533400" y="17526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20000"/>
              </a:spcBef>
              <a:buFontTx/>
              <a:buChar char="–"/>
            </a:pPr>
            <a:endParaRPr lang="en-US" altLang="zh-TW">
              <a:ea typeface="新細明體" charset="-120"/>
            </a:endParaRPr>
          </a:p>
          <a:p>
            <a:pPr marL="285750" indent="-285750">
              <a:spcBef>
                <a:spcPct val="20000"/>
              </a:spcBef>
              <a:buFontTx/>
              <a:buChar char="–"/>
            </a:pPr>
            <a:endParaRPr lang="en-US" altLang="zh-TW">
              <a:ea typeface="新細明體" charset="-12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792162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A Closer Look: Loop Programming Techniques</a:t>
            </a:r>
          </a:p>
        </p:txBody>
      </p:sp>
      <p:pic>
        <p:nvPicPr>
          <p:cNvPr id="5" name="圖片 4" descr="Chapter 05-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3465576"/>
            <a:ext cx="3086100" cy="2592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792162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A Closer Look: Loop Programming Techniques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43000" y="1093887"/>
            <a:ext cx="75438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5.14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cmath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zh-TW" altLang="en-US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x, y;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"x value   y value\n"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"-------   --------\n";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(x = 2; x &lt;= 6; x++)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zh-TW" altLang="en-US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s-E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y = 10 * pow(x,2.0) + 3 * x - 2;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(4) &lt;&lt; x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(11) &lt;&lt; y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zh-TW" altLang="en-US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ea typeface="新細明體" charset="-120"/>
              </a:rPr>
              <a:t>Interactive loop control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Variable is used to control the loop repetitions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Provides more flexibility at run-time</a:t>
            </a:r>
          </a:p>
          <a:p>
            <a:pPr lvl="2"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792162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A Closer Look: Loop Programming Techniques</a:t>
            </a:r>
          </a:p>
        </p:txBody>
      </p:sp>
      <p:pic>
        <p:nvPicPr>
          <p:cNvPr id="4" name="圖片 3" descr="Chapter 05-0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3429000"/>
            <a:ext cx="3771900" cy="274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792162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A Closer Look: Loop Programming Techniques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990600"/>
            <a:ext cx="8610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5.16</a:t>
            </a:r>
            <a:endParaRPr lang="en-US" altLang="zh-TW" sz="16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this program displays a table of numbers, their squares and cubes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starting from the number 1. The final number in the table is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input by the user</a:t>
            </a:r>
          </a:p>
          <a:p>
            <a:endParaRPr lang="zh-TW" altLang="en-US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num, final;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the final number for the table: ";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final;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"NUMBER SQUARE CUBE\n";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"------ ------ ----\n";</a:t>
            </a:r>
          </a:p>
          <a:p>
            <a:r>
              <a:rPr lang="pt-BR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(num = 1; num &lt;= final; num++)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(3) &lt;&lt; num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(8) &lt;&lt; num*num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(7) &lt;&lt; num*num*num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Nested Loops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smtClean="0">
                <a:ea typeface="新細明體" charset="-120"/>
              </a:rPr>
              <a:t>Nested loop:</a:t>
            </a:r>
            <a:r>
              <a:rPr lang="en-US" altLang="zh-TW" smtClean="0">
                <a:ea typeface="新細明體" charset="-120"/>
              </a:rPr>
              <a:t> A loop contained within another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All statements of the inner loop must be completely contained within the outer loop; no overlap allowed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Different variables must be used to control each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For each single iteration of the outer loop, the inner loop runs through all of its iterations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Nested Loops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743200" y="5791200"/>
            <a:ext cx="3886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b="1" dirty="0">
                <a:ea typeface="新細明體" charset="-120"/>
              </a:rPr>
              <a:t>Figure 5.9  </a:t>
            </a:r>
            <a:r>
              <a:rPr lang="en-US" altLang="zh-TW" sz="1800" dirty="0">
                <a:ea typeface="新細明體" charset="-120"/>
              </a:rPr>
              <a:t>For each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, j</a:t>
            </a:r>
            <a:r>
              <a:rPr lang="en-US" altLang="zh-TW" sz="1800" dirty="0">
                <a:ea typeface="新細明體" charset="-120"/>
              </a:rPr>
              <a:t> loops.</a:t>
            </a:r>
            <a:endParaRPr lang="en-US" altLang="zh-TW" sz="1800" b="1" dirty="0">
              <a:ea typeface="新細明體" charset="-120"/>
            </a:endParaRP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0040" y="1219200"/>
            <a:ext cx="312216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Nested Loops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838200"/>
            <a:ext cx="86106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1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5.16</a:t>
            </a:r>
            <a:endParaRPr lang="en-US" altLang="zh-TW" sz="16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endParaRPr lang="zh-TW" altLang="en-US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MAXI = 5;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MAXJ = 4;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j;</a:t>
            </a:r>
          </a:p>
          <a:p>
            <a:endParaRPr lang="zh-TW" altLang="en-US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for(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1;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&lt;= MAXI;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     // start of outer loop &lt;------+</a:t>
            </a:r>
          </a:p>
          <a:p>
            <a:r>
              <a:rPr lang="zh-TW" altLang="en-US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                                      //                    |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ni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 now "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//                    |</a:t>
            </a:r>
          </a:p>
          <a:p>
            <a:r>
              <a:rPr lang="zh-TW" altLang="en-US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                              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                   |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for(j = 1; j &lt;= MAXJ; j++)   // start of inner loop        |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 j = " &lt;&lt; j;     // end of inner loop          |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                              // end of outer loop  &lt;-------+</a:t>
            </a:r>
          </a:p>
          <a:p>
            <a:endParaRPr lang="zh-TW" altLang="en-US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endParaRPr lang="zh-TW" altLang="en-US" sz="1600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Courier New" pitchFamily="49" charset="0"/>
                <a:ea typeface="新細明體" charset="-120"/>
              </a:rPr>
              <a:t>do while</a:t>
            </a:r>
            <a:r>
              <a:rPr lang="en-US" altLang="zh-TW" smtClean="0">
                <a:ea typeface="新細明體" charset="-120"/>
              </a:rPr>
              <a:t> Loops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do while</a:t>
            </a:r>
            <a:r>
              <a:rPr lang="en-US" altLang="zh-TW" dirty="0" smtClean="0">
                <a:ea typeface="新細明體" charset="-120"/>
              </a:rPr>
              <a:t> loop is a posttest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Loop continues while the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Condition is tested at the end of the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Syntax: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 dirty="0" smtClean="0">
                <a:ea typeface="新細明體" charset="-120"/>
              </a:rPr>
              <a:t>		</a:t>
            </a:r>
            <a:r>
              <a:rPr lang="en-US" altLang="zh-TW" sz="2400" b="1" i="1" dirty="0" smtClean="0">
                <a:solidFill>
                  <a:srgbClr val="0000FF"/>
                </a:solidFill>
                <a:ea typeface="新細明體" charset="-120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i="1" dirty="0" smtClean="0">
                <a:solidFill>
                  <a:srgbClr val="0000FF"/>
                </a:solidFill>
                <a:ea typeface="新細明體" charset="-120"/>
              </a:rPr>
              <a:t>			statement;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i="1" dirty="0" smtClean="0">
                <a:solidFill>
                  <a:srgbClr val="0000FF"/>
                </a:solidFill>
                <a:ea typeface="新細明體" charset="-120"/>
              </a:rPr>
              <a:t>		while 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(</a:t>
            </a:r>
            <a:r>
              <a:rPr lang="en-US" altLang="zh-TW" sz="2400" b="1" i="1" dirty="0" smtClean="0">
                <a:solidFill>
                  <a:srgbClr val="0000FF"/>
                </a:solidFill>
                <a:ea typeface="新細明體" charset="-120"/>
              </a:rPr>
              <a:t>expression</a:t>
            </a:r>
            <a:r>
              <a:rPr lang="en-US" altLang="zh-TW" sz="2400" b="1" dirty="0" smtClean="0">
                <a:solidFill>
                  <a:srgbClr val="0000FF"/>
                </a:solidFill>
                <a:ea typeface="新細明體" charset="-120"/>
              </a:rPr>
              <a:t>)</a:t>
            </a:r>
            <a:r>
              <a:rPr lang="en-US" altLang="zh-TW" sz="2400" b="1" i="1" dirty="0" smtClean="0">
                <a:solidFill>
                  <a:srgbClr val="0000FF"/>
                </a:solidFill>
                <a:ea typeface="新細明體" charset="-120"/>
              </a:rPr>
              <a:t>;</a:t>
            </a:r>
            <a:endParaRPr lang="en-US" altLang="zh-TW" sz="2400" b="1" dirty="0" smtClean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All statements are executed at least once in a posttest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do while</a:t>
            </a:r>
            <a:r>
              <a:rPr lang="en-US" altLang="zh-TW" dirty="0" smtClean="0">
                <a:ea typeface="新細明體" charset="-120"/>
              </a:rPr>
              <a:t> Loops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193925" y="5726668"/>
            <a:ext cx="5349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b="1" dirty="0">
                <a:ea typeface="新細明體" charset="-120"/>
              </a:rPr>
              <a:t>Figure 5.10  </a:t>
            </a:r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do while</a:t>
            </a:r>
            <a:r>
              <a:rPr lang="en-US" altLang="zh-TW" sz="1800" dirty="0">
                <a:ea typeface="新細明體" charset="-120"/>
              </a:rPr>
              <a:t> loop structure.</a:t>
            </a:r>
            <a:endParaRPr lang="en-US" altLang="zh-TW" sz="1800" b="1" dirty="0">
              <a:ea typeface="新細明體" charset="-120"/>
            </a:endParaRPr>
          </a:p>
        </p:txBody>
      </p:sp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2320925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Basic Loop Structures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267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The condition can be tested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At the beginning: </a:t>
            </a:r>
            <a:r>
              <a:rPr lang="en-US" altLang="zh-TW" b="1" smtClean="0">
                <a:ea typeface="新細明體" charset="-120"/>
              </a:rPr>
              <a:t>Pretest</a:t>
            </a:r>
            <a:r>
              <a:rPr lang="en-US" altLang="zh-TW" smtClean="0">
                <a:ea typeface="新細明體" charset="-120"/>
              </a:rPr>
              <a:t> or </a:t>
            </a:r>
            <a:r>
              <a:rPr lang="en-US" altLang="zh-TW" b="1" smtClean="0">
                <a:ea typeface="新細明體" charset="-120"/>
              </a:rPr>
              <a:t>entrance-controlled</a:t>
            </a:r>
            <a:r>
              <a:rPr lang="en-US" altLang="zh-TW" smtClean="0">
                <a:ea typeface="新細明體" charset="-120"/>
              </a:rPr>
              <a:t> loop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At the end: </a:t>
            </a:r>
            <a:r>
              <a:rPr lang="en-US" altLang="zh-TW" b="1" smtClean="0">
                <a:ea typeface="新細明體" charset="-120"/>
              </a:rPr>
              <a:t>Posttest</a:t>
            </a:r>
            <a:r>
              <a:rPr lang="en-US" altLang="zh-TW" smtClean="0">
                <a:ea typeface="新細明體" charset="-120"/>
              </a:rPr>
              <a:t> or </a:t>
            </a:r>
            <a:r>
              <a:rPr lang="en-US" altLang="zh-TW" b="1" smtClean="0">
                <a:ea typeface="新細明體" charset="-120"/>
              </a:rPr>
              <a:t>exit-controlled</a:t>
            </a:r>
            <a:r>
              <a:rPr lang="en-US" altLang="zh-TW" smtClean="0">
                <a:ea typeface="新細明體" charset="-120"/>
              </a:rPr>
              <a:t> loop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Something in the loop body must cause the condition to change, to avoid an </a:t>
            </a:r>
            <a:r>
              <a:rPr lang="en-US" altLang="zh-TW" b="1" smtClean="0">
                <a:ea typeface="新細明體" charset="-120"/>
              </a:rPr>
              <a:t>infinite loop, </a:t>
            </a:r>
            <a:r>
              <a:rPr lang="en-US" altLang="zh-TW" smtClean="0">
                <a:ea typeface="新細明體" charset="-120"/>
              </a:rPr>
              <a:t>which never terminates</a:t>
            </a:r>
            <a:endParaRPr lang="en-US" altLang="zh-TW" b="1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2057401" y="5802868"/>
            <a:ext cx="55625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b="1" dirty="0">
                <a:ea typeface="新細明體" charset="-120"/>
              </a:rPr>
              <a:t>Figure 5.11  </a:t>
            </a:r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do</a:t>
            </a:r>
            <a:r>
              <a:rPr lang="en-US" altLang="zh-TW" sz="1800" dirty="0">
                <a:ea typeface="新細明體" charset="-120"/>
              </a:rPr>
              <a:t> statement’s flow of control.</a:t>
            </a:r>
            <a:endParaRPr lang="en-US" altLang="zh-TW" sz="1800" b="1" dirty="0">
              <a:ea typeface="新細明體" charset="-120"/>
            </a:endParaRPr>
          </a:p>
        </p:txBody>
      </p:sp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1617" y="838200"/>
            <a:ext cx="4243983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do while</a:t>
            </a:r>
            <a:r>
              <a:rPr lang="en-US" altLang="zh-TW" dirty="0" smtClean="0">
                <a:ea typeface="新細明體" charset="-120"/>
              </a:rPr>
              <a:t>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Useful in filtering user-entered input and providing data validation checks</a:t>
            </a:r>
          </a:p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Can enhance with </a:t>
            </a:r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if-else</a:t>
            </a:r>
            <a:r>
              <a:rPr lang="en-US" altLang="zh-TW" dirty="0" smtClean="0">
                <a:ea typeface="新細明體" charset="-120"/>
              </a:rPr>
              <a:t> statement</a:t>
            </a:r>
          </a:p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endParaRPr lang="en-US" altLang="zh-TW" dirty="0" smtClean="0">
              <a:ea typeface="新細明體" charset="-12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Validity Checks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2743200"/>
            <a:ext cx="8305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“\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nEnter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an identification number: ”;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id_num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 marL="1143000" marR="0" lvl="2" indent="-22860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>
                <a:tab pos="304800" algn="r"/>
                <a:tab pos="2743200" algn="ctr"/>
                <a:tab pos="5486400" algn="r"/>
              </a:tabLst>
              <a:defRPr/>
            </a:pP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while(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id_num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1000 ||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id_num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 1999 );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Common Programming Errors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Making the “off by one” error: loop executes one too many or one too few times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Using the assignment operator (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=</a:t>
            </a:r>
            <a:r>
              <a:rPr lang="en-US" altLang="zh-TW" smtClean="0">
                <a:ea typeface="新細明體" charset="-120"/>
              </a:rPr>
              <a:t>) instead of the equality comparison operator (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==</a:t>
            </a:r>
            <a:r>
              <a:rPr lang="en-US" altLang="zh-TW" smtClean="0">
                <a:ea typeface="新細明體" charset="-120"/>
              </a:rPr>
              <a:t>) in the condition expression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Testing for equality with floating-point or double-precision operands; use an epsilon value instead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Common Programming Errors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Placing a semicolon at the end of the </a:t>
            </a:r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dirty="0" smtClean="0">
                <a:ea typeface="新細明體" charset="-120"/>
              </a:rPr>
              <a:t> clause, which produces a null loop body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Using commas instead of semicolons to separate items in the </a:t>
            </a:r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dirty="0" smtClean="0">
                <a:ea typeface="新細明體" charset="-120"/>
              </a:rPr>
              <a:t> statement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Changing the value of the control variable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Omitting the final semicolon in a </a:t>
            </a:r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do</a:t>
            </a:r>
            <a:r>
              <a:rPr lang="en-US" altLang="zh-TW" dirty="0" smtClean="0">
                <a:ea typeface="新細明體" charset="-120"/>
              </a:rPr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Summary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533400" y="17526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charset="-120"/>
              </a:rPr>
              <a:t>Loop: A section of repeating code, whose repetitions are controlled by testing a condition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charset="-120"/>
              </a:rPr>
              <a:t>Three types of loops: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while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for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do while</a:t>
            </a:r>
            <a:endParaRPr lang="en-US" altLang="zh-TW" dirty="0">
              <a:latin typeface="Courier New" pitchFamily="49" charset="0"/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charset="-120"/>
              </a:rPr>
              <a:t>Pretest loop: Condition is tested at beginning of loop; loop body may not ever execute; ex., 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sz="2600" b="0" dirty="0">
                <a:ea typeface="新細明體" charset="-120"/>
              </a:rPr>
              <a:t>, 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sz="2600" b="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600" b="0" dirty="0">
                <a:ea typeface="新細明體" charset="-120"/>
              </a:rPr>
              <a:t>loops</a:t>
            </a:r>
            <a:endParaRPr lang="en-US" altLang="zh-TW" sz="2600" b="0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Summary</a:t>
            </a:r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533400" y="17526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charset="-120"/>
              </a:rPr>
              <a:t>Posttest loop: Condition is tested at end of loop; loop body executes at least once; ex., 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do while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charset="-120"/>
              </a:rPr>
              <a:t>Fixed-count loop: Number of repetitions is set in the loop condition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charset="-120"/>
              </a:rPr>
              <a:t>Variable-condition loop: Number of repetitions is controlled by the value of a variable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Pretest and Posttest Loops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3962400" cy="41148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Pretest loop: Condition is tested first; if false, statements in the loop body are never executed</a:t>
            </a:r>
          </a:p>
          <a:p>
            <a:pPr eaLnBrk="1" hangingPunct="1"/>
            <a:r>
              <a:rPr lang="en-US" altLang="zh-TW" b="1" smtClean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smtClean="0">
                <a:ea typeface="新細明體" charset="-120"/>
              </a:rPr>
              <a:t> and </a:t>
            </a:r>
            <a:r>
              <a:rPr lang="en-US" altLang="zh-TW" b="1" smtClean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smtClean="0">
                <a:ea typeface="新細明體" charset="-120"/>
              </a:rPr>
              <a:t> loops are pretest loops</a:t>
            </a:r>
          </a:p>
        </p:txBody>
      </p:sp>
      <p:pic>
        <p:nvPicPr>
          <p:cNvPr id="819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219200"/>
            <a:ext cx="37242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Text Box 12"/>
          <p:cNvSpPr txBox="1">
            <a:spLocks noChangeArrowheads="1"/>
          </p:cNvSpPr>
          <p:nvPr/>
        </p:nvSpPr>
        <p:spPr bwMode="auto">
          <a:xfrm>
            <a:off x="3657600" y="5867400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>
                <a:ea typeface="新細明體" charset="-120"/>
              </a:rPr>
              <a:t>Figure 5.1</a:t>
            </a:r>
            <a:r>
              <a:rPr lang="en-US" altLang="zh-TW" sz="1800">
                <a:ea typeface="新細明體" charset="-120"/>
              </a:rPr>
              <a:t> A pretest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Pretest and Posttest Loops</a:t>
            </a: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533400" y="1676400"/>
            <a:ext cx="487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charset="-120"/>
              </a:rPr>
              <a:t>Posttest loop: Condition is tested after the loop body statements are executed; loop body always executes at least once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do while</a:t>
            </a:r>
            <a:r>
              <a:rPr lang="en-US" altLang="zh-TW" sz="2800" dirty="0">
                <a:ea typeface="新細明體" charset="-120"/>
              </a:rPr>
              <a:t> </a:t>
            </a:r>
            <a:r>
              <a:rPr lang="en-US" altLang="zh-TW" sz="2800" b="0" dirty="0">
                <a:ea typeface="新細明體" charset="-120"/>
              </a:rPr>
              <a:t>is a posttest loop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TW" dirty="0">
              <a:latin typeface="Courier New" pitchFamily="49" charset="0"/>
              <a:ea typeface="新細明體" charset="-120"/>
            </a:endParaRPr>
          </a:p>
        </p:txBody>
      </p:sp>
      <p:pic>
        <p:nvPicPr>
          <p:cNvPr id="9222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143000"/>
            <a:ext cx="2103438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 Box 16"/>
          <p:cNvSpPr txBox="1">
            <a:spLocks noChangeArrowheads="1"/>
          </p:cNvSpPr>
          <p:nvPr/>
        </p:nvSpPr>
        <p:spPr bwMode="auto">
          <a:xfrm>
            <a:off x="0" y="5500688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>
                <a:ea typeface="新細明體" charset="-120"/>
              </a:rPr>
              <a:t>Figure 5.2</a:t>
            </a:r>
            <a:r>
              <a:rPr lang="en-US" altLang="zh-TW" sz="1800">
                <a:ea typeface="新細明體" charset="-120"/>
              </a:rPr>
              <a:t> A posttest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Fixed-Count Versus Variable-Condition Loops</a:t>
            </a:r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267200"/>
          </a:xfrm>
          <a:noFill/>
        </p:spPr>
        <p:txBody>
          <a:bodyPr/>
          <a:lstStyle/>
          <a:p>
            <a:pPr eaLnBrk="1" hangingPunct="1"/>
            <a:r>
              <a:rPr lang="en-US" altLang="zh-TW" b="1" smtClean="0">
                <a:ea typeface="新細明體" charset="-120"/>
              </a:rPr>
              <a:t>Fixed-count loop:</a:t>
            </a:r>
            <a:r>
              <a:rPr lang="en-US" altLang="zh-TW" smtClean="0">
                <a:ea typeface="新細明體" charset="-120"/>
              </a:rPr>
              <a:t> Loop is processed for a fixed number of repetitions</a:t>
            </a:r>
          </a:p>
          <a:p>
            <a:pPr eaLnBrk="1" hangingPunct="1"/>
            <a:r>
              <a:rPr lang="en-US" altLang="zh-TW" b="1" smtClean="0">
                <a:ea typeface="新細明體" charset="-120"/>
              </a:rPr>
              <a:t>Variable-condition loop:</a:t>
            </a:r>
            <a:r>
              <a:rPr lang="en-US" altLang="zh-TW" smtClean="0">
                <a:ea typeface="新細明體" charset="-120"/>
              </a:rPr>
              <a:t> Number of repetitions depends on the value of a variable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pic>
        <p:nvPicPr>
          <p:cNvPr id="4" name="圖片 3" descr="Chapter 05-0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3700" y="3657600"/>
            <a:ext cx="3543300" cy="252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smtClean="0">
                <a:ea typeface="新細明體" charset="-120"/>
              </a:rPr>
              <a:t> Loops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33400" y="16764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800" dirty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sz="2800" b="0" dirty="0">
                <a:ea typeface="新細明體" charset="-120"/>
              </a:rPr>
              <a:t> statement is used to create a </a:t>
            </a:r>
            <a:r>
              <a:rPr lang="en-US" altLang="zh-TW" sz="2800" dirty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sz="2800" b="0" dirty="0">
                <a:ea typeface="新細明體" charset="-120"/>
              </a:rPr>
              <a:t> loop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400" b="0" dirty="0">
                <a:ea typeface="新細明體" charset="-120"/>
              </a:rPr>
              <a:t>Syntax:	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0" i="1" dirty="0">
                <a:solidFill>
                  <a:srgbClr val="0000FF"/>
                </a:solidFill>
                <a:ea typeface="新細明體" charset="-120"/>
              </a:rPr>
              <a:t>                     while </a:t>
            </a:r>
            <a:r>
              <a:rPr lang="en-US" altLang="zh-TW" sz="2400" b="0" dirty="0">
                <a:solidFill>
                  <a:srgbClr val="0000FF"/>
                </a:solidFill>
                <a:ea typeface="新細明體" charset="-120"/>
              </a:rPr>
              <a:t>(</a:t>
            </a:r>
            <a:r>
              <a:rPr lang="en-US" altLang="zh-TW" sz="2400" b="0" i="1" dirty="0">
                <a:solidFill>
                  <a:srgbClr val="0000FF"/>
                </a:solidFill>
                <a:ea typeface="新細明體" charset="-120"/>
              </a:rPr>
              <a:t>expression</a:t>
            </a:r>
            <a:r>
              <a:rPr lang="en-US" altLang="zh-TW" sz="2400" b="0" dirty="0">
                <a:solidFill>
                  <a:srgbClr val="0000FF"/>
                </a:solidFill>
                <a:ea typeface="新細明體" charset="-12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0" i="1" dirty="0">
                <a:solidFill>
                  <a:srgbClr val="0000FF"/>
                </a:solidFill>
                <a:ea typeface="新細明體" charset="-120"/>
              </a:rPr>
              <a:t>			      statement;</a:t>
            </a:r>
            <a:endParaRPr lang="en-US" altLang="zh-TW" sz="2400" b="0" dirty="0">
              <a:solidFill>
                <a:srgbClr val="0000FF"/>
              </a:solidFill>
              <a:latin typeface="Courier New" pitchFamily="49" charset="0"/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charset="-120"/>
              </a:rPr>
              <a:t>Statements following the expressions are executed as long as the expression condition remains true (evaluates to a non-zero value</a:t>
            </a:r>
            <a:r>
              <a:rPr lang="en-US" altLang="zh-TW" sz="2800" b="0" dirty="0" smtClean="0">
                <a:ea typeface="新細明體" charset="-120"/>
              </a:rPr>
              <a:t>)</a:t>
            </a:r>
            <a:endParaRPr lang="en-US" altLang="zh-TW" sz="2600" b="0" dirty="0">
              <a:ea typeface="新細明體" charset="-120"/>
            </a:endParaRPr>
          </a:p>
          <a:p>
            <a:pPr marL="800100" lvl="1" indent="-342900">
              <a:spcBef>
                <a:spcPct val="20000"/>
              </a:spcBef>
              <a:buFontTx/>
              <a:buChar char="–"/>
            </a:pPr>
            <a:endParaRPr lang="en-US" altLang="zh-TW" b="0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dirty="0" smtClean="0">
                <a:ea typeface="新細明體" charset="-120"/>
              </a:rPr>
              <a:t> Loops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76400" y="1219200"/>
            <a:ext cx="65532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5.1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&lt;iostream&gt;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int count;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count = 1;              // initialize count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while (count &lt;= 10)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cout &lt;&lt; count &lt;&lt; " 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count++;             // increment count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76400" y="533400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Program 5.1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1  2  3  4  5  6  7  8  9  10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C2_LECTURE_NOTE_01_V2</Template>
  <TotalTime>5004</TotalTime>
  <Words>2294</Words>
  <Application>Microsoft Office PowerPoint</Application>
  <PresentationFormat>如螢幕大小 (4:3)</PresentationFormat>
  <Paragraphs>465</Paragraphs>
  <Slides>45</Slides>
  <Notes>45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6" baseType="lpstr">
      <vt:lpstr>1_Default Design</vt:lpstr>
      <vt:lpstr>PowerPoint 簡報</vt:lpstr>
      <vt:lpstr>Contents</vt:lpstr>
      <vt:lpstr>Basic Loop Structures</vt:lpstr>
      <vt:lpstr>Basic Loop Structures</vt:lpstr>
      <vt:lpstr>Pretest and Posttest Loops</vt:lpstr>
      <vt:lpstr>Pretest and Posttest Loops</vt:lpstr>
      <vt:lpstr>Fixed-Count Versus Variable-Condition Loops</vt:lpstr>
      <vt:lpstr>while Loops</vt:lpstr>
      <vt:lpstr>while Loops</vt:lpstr>
      <vt:lpstr>while Loops</vt:lpstr>
      <vt:lpstr>while Loops</vt:lpstr>
      <vt:lpstr>while Loops</vt:lpstr>
      <vt:lpstr>Interactive while Loops</vt:lpstr>
      <vt:lpstr>Interactive while Loops</vt:lpstr>
      <vt:lpstr>Interactive while Loops</vt:lpstr>
      <vt:lpstr>Interactive while Loops</vt:lpstr>
      <vt:lpstr>Sentinels</vt:lpstr>
      <vt:lpstr>break and continue Statements</vt:lpstr>
      <vt:lpstr>break and continue Statements</vt:lpstr>
      <vt:lpstr>break and continue Statements</vt:lpstr>
      <vt:lpstr>break and continue Statements</vt:lpstr>
      <vt:lpstr>The Null Statement</vt:lpstr>
      <vt:lpstr>for Loops</vt:lpstr>
      <vt:lpstr>for Loops</vt:lpstr>
      <vt:lpstr>for Loops</vt:lpstr>
      <vt:lpstr>for Loops</vt:lpstr>
      <vt:lpstr>for Loops</vt:lpstr>
      <vt:lpstr>for Loops</vt:lpstr>
      <vt:lpstr>A Closer Look: Loop Programming Techniques</vt:lpstr>
      <vt:lpstr>PowerPoint 簡報</vt:lpstr>
      <vt:lpstr>A Closer Look: Loop Programming Techniques</vt:lpstr>
      <vt:lpstr>A Closer Look: Loop Programming Techniques</vt:lpstr>
      <vt:lpstr>A Closer Look: Loop Programming Techniques</vt:lpstr>
      <vt:lpstr>A Closer Look: Loop Programming Techniques</vt:lpstr>
      <vt:lpstr>Nested Loops</vt:lpstr>
      <vt:lpstr>Nested Loops</vt:lpstr>
      <vt:lpstr>Nested Loops</vt:lpstr>
      <vt:lpstr>do while Loops</vt:lpstr>
      <vt:lpstr>do while Loops</vt:lpstr>
      <vt:lpstr>do while Loops</vt:lpstr>
      <vt:lpstr>Validity Checks</vt:lpstr>
      <vt:lpstr>Common Programming Errors</vt:lpstr>
      <vt:lpstr>Common Programming Errors</vt:lpstr>
      <vt:lpstr>Summary</vt:lpstr>
      <vt:lpstr>Summary</vt:lpstr>
    </vt:vector>
  </TitlesOfParts>
  <Company>National Taiwan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Ta-Te Lin</dc:creator>
  <cp:lastModifiedBy>TTLin</cp:lastModifiedBy>
  <cp:revision>152</cp:revision>
  <dcterms:created xsi:type="dcterms:W3CDTF">2004-12-27T16:03:07Z</dcterms:created>
  <dcterms:modified xsi:type="dcterms:W3CDTF">2014-10-31T03:12:14Z</dcterms:modified>
</cp:coreProperties>
</file>