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68"/>
  </p:notesMasterIdLst>
  <p:handoutMasterIdLst>
    <p:handoutMasterId r:id="rId69"/>
  </p:handoutMasterIdLst>
  <p:sldIdLst>
    <p:sldId id="343" r:id="rId2"/>
    <p:sldId id="296" r:id="rId3"/>
    <p:sldId id="354" r:id="rId4"/>
    <p:sldId id="406" r:id="rId5"/>
    <p:sldId id="355" r:id="rId6"/>
    <p:sldId id="418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407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408" r:id="rId23"/>
    <p:sldId id="409" r:id="rId24"/>
    <p:sldId id="410" r:id="rId25"/>
    <p:sldId id="370" r:id="rId26"/>
    <p:sldId id="411" r:id="rId27"/>
    <p:sldId id="412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415" r:id="rId39"/>
    <p:sldId id="382" r:id="rId40"/>
    <p:sldId id="383" r:id="rId41"/>
    <p:sldId id="384" r:id="rId42"/>
    <p:sldId id="385" r:id="rId43"/>
    <p:sldId id="386" r:id="rId44"/>
    <p:sldId id="417" r:id="rId45"/>
    <p:sldId id="416" r:id="rId46"/>
    <p:sldId id="387" r:id="rId47"/>
    <p:sldId id="388" r:id="rId48"/>
    <p:sldId id="413" r:id="rId49"/>
    <p:sldId id="414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00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60" d="100"/>
          <a:sy n="60" d="100"/>
        </p:scale>
        <p:origin x="-138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DC7D52A-AFB3-4C03-96CD-CA2C2508DC2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9698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D4B0E84-42BC-437A-96D8-8BACDE38F48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168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9D220-B98A-4283-8E8B-F8E93361B18E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02722-3954-44A7-AA9F-E54BD0A0A6D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6D123-E9EB-401D-A19C-C90DBC0529B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A945B-EE32-4E86-86A1-54DB42C680F8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34B4D-63DF-49FF-B051-0562C3D708B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34B4D-63DF-49FF-B051-0562C3D708B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94F1F-00F1-402B-B75E-F57B62508D40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A32C0-5569-4B10-8815-711B1070463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5F574-22A6-4A38-94C5-1945A75AB01E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2F06-88C3-4881-AAF2-06BF2DEF1BD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A0151-078B-49EC-949C-9E4F08300528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99687-C421-4C15-9AE8-C623A85BAA19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2E22F-29E8-4FDC-BE29-435CE166931C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24A5A-CC26-4609-8204-D59B8599D472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8147C8-E1AE-4CFD-9D35-5C4FD94B5F73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46D5E-361B-4493-A503-293AC77C2EDC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C9ECB-E27D-495E-9AB6-91CF4235002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C9ECB-E27D-495E-9AB6-91CF4235002A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4DD-3B54-41F8-AD69-7873BAE1D887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015AD-B5BA-41AE-8FF3-AEF5BA5BD032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99318-B0E9-4FDC-81DB-55960C29104E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332E0-8D06-4B38-805C-EC5E99F7B8E8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205C48-D03C-461C-BD4B-17BAD44A9BAB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64910-B773-47CA-B207-7FCF462A3601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41006-4236-49A8-913E-3B418F11F286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A89D0-70DB-4550-9143-DF80982A08D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73EBE-9AD8-468F-BED5-C85FC9145193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11C131-0DB4-476B-98B9-2C8A2D21818A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CC9B7-7E65-4EC6-A985-561B5A766CBF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C735C-C0D2-495E-93FE-77A4664FB5C3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686B2-0230-4FEC-BFB5-AFDDB2FA2C6E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CC9B7-7E65-4EC6-A985-561B5A766CB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2C3A2-C247-41CF-A9FB-2DEB4C7C3B9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205C48-D03C-461C-BD4B-17BAD44A9BAB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0E710-64AC-40B9-B636-30F54B9DA5B1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8C7D8-0424-409B-A538-2FE9FAD3EF38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E2698-54B8-4AF2-B91B-3F6DDBF0E6EE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A5E19-2355-4C46-B541-84C3CE82B9AD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A5E19-2355-4C46-B541-84C3CE82B9AD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A5E19-2355-4C46-B541-84C3CE82B9AD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69FB9-7771-43D4-BD54-74804B344A8E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90F79-B6DF-41B2-96FD-1906C023DCDE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70145-5A5F-4BCE-89B6-D65B376BF382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568D1-C150-4B1B-BB9C-AFBA46425DAB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33278-38A0-45FA-BAC0-82D138C29B3B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0530F-7365-454B-9626-121AAD52FFBF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E199D-DBAF-4FF9-BA5A-86E806617219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C821B-477B-4531-8BB5-6228D5AA9860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203BC-A01D-4E36-A1FF-1D890C1E30F6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0F9CB-6A6B-4666-8122-B04F2C218CAD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048D7-C85C-4167-A47C-1B4985AC40B2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5DD72-F7AA-45A0-9EE1-E5181C18145A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61F7A-2FCD-4AF3-B13F-A6EC461EE4B2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DEB1A-1D13-4DF1-9DEE-DC83D8DA933A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25086-8F19-4ED8-81EB-408A1BDD701F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33278-38A0-45FA-BAC0-82D138C29B3B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39935-0379-48EA-94AC-0FA3ECC32B81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813FD-48C0-487B-B696-2D8FBE2CC95B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3CCE6-DB94-4892-A7E6-C4A9C5332E2B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5C42E-0345-4E4E-80A2-ADEF9494531E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5CB09-AC1D-45C6-91A7-359286507F23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C9285-6501-411B-B6FA-0F988146FE35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ACCE6B-F365-49B2-80D3-6AEEEB1048D1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55B9D-2CD0-4A4C-B7DF-B1952670540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87008-4156-46AF-B583-4ED1A6E7084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6BBAD-EB70-4B70-BEDA-FE2BC96F181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0816A6C2-4B6D-4CD1-ACB1-B41E3AF55BA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65221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Lecture 06-</a:t>
            </a:r>
            <a:fld id="{BE28D520-D796-44C4-80C8-512EF670611C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720725" y="525463"/>
            <a:ext cx="1511300" cy="1463675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>
                <a:solidFill>
                  <a:srgbClr val="FF0000"/>
                </a:solidFill>
                <a:ea typeface="新細明體" pitchFamily="18" charset="-120"/>
              </a:rPr>
              <a:t>6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2789238"/>
            <a:ext cx="7086600" cy="1828800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>
                <a:solidFill>
                  <a:srgbClr val="0000FF"/>
                </a:solidFill>
                <a:ea typeface="新細明體" pitchFamily="18" charset="-120"/>
              </a:rPr>
              <a:t>Modularity Using Functions</a:t>
            </a:r>
            <a:r>
              <a:rPr lang="en-US" altLang="zh-TW" sz="6000" b="1">
                <a:solidFill>
                  <a:srgbClr val="4F87C6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5638800"/>
            <a:ext cx="64452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6.3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The </a:t>
            </a:r>
            <a:r>
              <a:rPr lang="en-US" sz="18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findMax()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function receives actual values 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121" y="1571625"/>
            <a:ext cx="6811879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Calling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Calling a Function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533400" y="1524000"/>
            <a:ext cx="815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latin typeface="Arial" charset="0"/>
                <a:ea typeface="新細明體" pitchFamily="18" charset="-120"/>
              </a:rPr>
              <a:t>Figure 6.3: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r>
              <a:rPr lang="en-US" altLang="zh-TW" sz="2800" b="0" dirty="0">
                <a:latin typeface="Arial" charset="0"/>
                <a:ea typeface="新細明體" pitchFamily="18" charset="-120"/>
              </a:rPr>
              <a:t>The </a:t>
            </a:r>
            <a:r>
              <a:rPr lang="en-US" altLang="zh-TW" sz="2800" b="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findMax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r>
              <a:rPr lang="en-US" altLang="zh-TW" sz="2800" b="0" dirty="0">
                <a:latin typeface="Arial" charset="0"/>
                <a:ea typeface="新細明體" pitchFamily="18" charset="-120"/>
              </a:rPr>
              <a:t> function does not receive the variables named </a:t>
            </a:r>
            <a:r>
              <a:rPr lang="en-US" altLang="zh-TW" sz="2800" b="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firstnum</a:t>
            </a:r>
            <a:r>
              <a:rPr lang="en-US" altLang="zh-TW" sz="2800" b="0" dirty="0">
                <a:latin typeface="Arial" charset="0"/>
                <a:ea typeface="新細明體" pitchFamily="18" charset="-120"/>
              </a:rPr>
              <a:t> and </a:t>
            </a:r>
            <a:r>
              <a:rPr lang="en-US" altLang="zh-TW" sz="2800" b="0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secnum</a:t>
            </a:r>
            <a:r>
              <a:rPr lang="en-US" altLang="zh-TW" sz="2800" b="0" dirty="0">
                <a:latin typeface="Arial" charset="0"/>
                <a:ea typeface="新細明體" pitchFamily="18" charset="-120"/>
              </a:rPr>
              <a:t> and has no knowledge of the variable names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r>
              <a:rPr lang="en-US" altLang="zh-TW" sz="2800" b="0" dirty="0">
                <a:latin typeface="Arial" charset="0"/>
                <a:ea typeface="新細明體" pitchFamily="18" charset="-120"/>
              </a:rPr>
              <a:t>The function receives the values in these variables and must then determine where to store those values before it does anything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Defining a Function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533400" y="15240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charset="0"/>
                <a:ea typeface="新細明體" pitchFamily="18" charset="-120"/>
              </a:rPr>
              <a:t>Every C++ function consists of two parts: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charset="0"/>
                <a:ea typeface="新細明體" pitchFamily="18" charset="-120"/>
              </a:rPr>
              <a:t>Function header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charset="0"/>
                <a:ea typeface="新細明體" pitchFamily="18" charset="-120"/>
              </a:rPr>
              <a:t>Function body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charset="0"/>
                <a:ea typeface="新細明體" pitchFamily="18" charset="-120"/>
              </a:rPr>
              <a:t>Function header’s purpose: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latin typeface="Arial" charset="0"/>
                <a:ea typeface="新細明體" pitchFamily="18" charset="-120"/>
              </a:rPr>
              <a:t>Identify data type of value function returns, provide function with name, and specify number, order, and type of arguments function expects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latin typeface="Arial" charset="0"/>
                <a:ea typeface="新細明體" pitchFamily="18" charset="-120"/>
              </a:rPr>
              <a:t>Function body’s purpose: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latin typeface="Arial" charset="0"/>
                <a:ea typeface="新細明體" pitchFamily="18" charset="-120"/>
              </a:rPr>
              <a:t>To operate on passed data and return, at most, one value directly back </a:t>
            </a:r>
            <a:r>
              <a:rPr lang="en-US" altLang="zh-TW" sz="2800" b="0" dirty="0">
                <a:latin typeface="Arial" charset="0"/>
                <a:ea typeface="新細明體" pitchFamily="18" charset="-120"/>
              </a:rPr>
              <a:t>to the calling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62200" y="4953000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6.4 </a:t>
            </a:r>
            <a:r>
              <a:rPr lang="en-US" sz="1800" dirty="0">
                <a:latin typeface="+mn-lt"/>
              </a:rPr>
              <a:t> The general format of a function </a:t>
            </a: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Defining a Function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1752600" y="1905000"/>
            <a:ext cx="5791200" cy="2514600"/>
            <a:chOff x="1447800" y="1981200"/>
            <a:chExt cx="5791200" cy="2514600"/>
          </a:xfrm>
        </p:grpSpPr>
        <p:sp>
          <p:nvSpPr>
            <p:cNvPr id="11" name="立方體 10"/>
            <p:cNvSpPr/>
            <p:nvPr/>
          </p:nvSpPr>
          <p:spPr bwMode="auto">
            <a:xfrm>
              <a:off x="1447800" y="2590800"/>
              <a:ext cx="3733800" cy="1905000"/>
            </a:xfrm>
            <a:prstGeom prst="cube">
              <a:avLst>
                <a:gd name="adj" fmla="val 5216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b="0" i="1" dirty="0"/>
                <a:t> </a:t>
              </a:r>
              <a:r>
                <a:rPr lang="en-US" altLang="zh-TW" b="0" i="1" dirty="0" smtClean="0"/>
                <a:t> constant and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altLang="zh-TW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variable declarations;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b="0" i="1" dirty="0"/>
                <a:t> </a:t>
              </a:r>
              <a:r>
                <a:rPr lang="en-US" altLang="zh-TW" b="0" i="1" dirty="0" smtClean="0"/>
                <a:t> any other C++ statements 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zh-TW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立方體 8"/>
            <p:cNvSpPr/>
            <p:nvPr/>
          </p:nvSpPr>
          <p:spPr bwMode="auto">
            <a:xfrm>
              <a:off x="1447800" y="1981200"/>
              <a:ext cx="3733800" cy="685800"/>
            </a:xfrm>
            <a:prstGeom prst="cube">
              <a:avLst>
                <a:gd name="adj" fmla="val 1414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function header line</a:t>
              </a:r>
              <a:endParaRPr kumimoji="0" lang="zh-TW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右大括弧 11"/>
            <p:cNvSpPr/>
            <p:nvPr/>
          </p:nvSpPr>
          <p:spPr bwMode="auto">
            <a:xfrm>
              <a:off x="5257800" y="1981200"/>
              <a:ext cx="228600" cy="6096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右大括弧 12"/>
            <p:cNvSpPr/>
            <p:nvPr/>
          </p:nvSpPr>
          <p:spPr bwMode="auto">
            <a:xfrm>
              <a:off x="5257800" y="2667000"/>
              <a:ext cx="228600" cy="17526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573159" y="2133600"/>
              <a:ext cx="1665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0" dirty="0" smtClean="0"/>
                <a:t>Function header</a:t>
              </a:r>
              <a:endParaRPr lang="zh-TW" altLang="en-US" sz="1600" b="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62600" y="3395246"/>
              <a:ext cx="1471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0" dirty="0" smtClean="0"/>
                <a:t>Function body</a:t>
              </a:r>
              <a:endParaRPr lang="zh-TW" altLang="en-US" sz="16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1015" y="1447800"/>
            <a:ext cx="6633785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438400" y="5498068"/>
            <a:ext cx="48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6.5 </a:t>
            </a:r>
            <a:r>
              <a:rPr lang="en-US" sz="1800" dirty="0">
                <a:latin typeface="+mn-lt"/>
              </a:rPr>
              <a:t> Storing values in parameters </a:t>
            </a: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Defining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Placement of Statements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General rule for placing statements in a C++ program: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All preprocessor directives, named constants, variables, and functions must be declared or defined before they can be used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Although this rule permits placing both preprocessor directives and declaration statements throughout the program, doing so results in poor program </a:t>
            </a:r>
            <a:r>
              <a:rPr lang="en-US" altLang="zh-TW" sz="2800" b="0" dirty="0" smtClean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structure</a:t>
            </a:r>
            <a:endParaRPr lang="en-US" altLang="zh-TW" sz="2800" b="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Functions with Empty Parameter Lists 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Although useful functions having an empty parameter list are extremely limited, they can occur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Function prototype for such a function requires writing the keyword 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</a:rPr>
              <a:t>void</a:t>
            </a: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 or nothing at all between the parenthesis following the function’s </a:t>
            </a:r>
            <a:r>
              <a:rPr lang="en-US" altLang="zh-TW" sz="2800" b="0" dirty="0" smtClean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name</a:t>
            </a:r>
            <a:endParaRPr lang="en-US" altLang="zh-TW" sz="2800" b="0" dirty="0" smtClean="0">
              <a:solidFill>
                <a:srgbClr val="222222"/>
              </a:solidFill>
              <a:ea typeface="新細明體" pitchFamily="18" charset="-120"/>
            </a:endParaRP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</a:pPr>
            <a:endParaRPr lang="en-US" altLang="zh-TW" sz="220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</a:pPr>
            <a:r>
              <a:rPr lang="en-US" altLang="zh-TW" sz="22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22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emptyParameter</a:t>
            </a: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 void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Default Arguments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533400" y="12954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C++ provides default arguments in a function call for added flexibility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Primary use of default arguments is to extend parameter list of existing functions without requiring any change in calling parameter lists already used in a program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Default arguments are listed in the function prototype and transmitted automatically to the called function when the corresponding arguments are omitted from the function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Default Arguments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Example: Function prototype with default arguments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example(</a:t>
            </a: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5, double = 6.78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marL="800100" lvl="1" indent="-342900">
              <a:spcBef>
                <a:spcPct val="20000"/>
              </a:spcBef>
            </a:pPr>
            <a:endParaRPr lang="en-US" altLang="zh-TW" sz="1800" dirty="0">
              <a:solidFill>
                <a:srgbClr val="222222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Sample valid calls to the </a:t>
            </a:r>
            <a:r>
              <a:rPr lang="en-US" altLang="zh-TW" sz="2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example</a:t>
            </a: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 function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example(7,2,9.3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no defaults used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example(7,2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 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same as example(7, 2, 6.78)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example(7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   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same as example(7, 5, 6.78)</a:t>
            </a:r>
          </a:p>
          <a:p>
            <a:pPr marL="800100" lvl="1" indent="-342900">
              <a:spcBef>
                <a:spcPct val="20000"/>
              </a:spcBef>
            </a:pP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Reusing Function Names (Overloading)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533400" y="16002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C++ provides the capability of using the same function name for more than one function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Referred to as function overloading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Only requirement for creating more than one function with same name: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Compiler must be </a:t>
            </a:r>
            <a:r>
              <a:rPr lang="en-US" altLang="zh-TW" sz="2800" b="0" dirty="0" smtClean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able to </a:t>
            </a: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determine which function to use based on the parameters’ data types (not the data type of the return value, if any</a:t>
            </a:r>
            <a:r>
              <a:rPr lang="en-US" altLang="zh-TW" sz="2800" b="0" dirty="0" smtClean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)</a:t>
            </a:r>
            <a:endParaRPr lang="en-US" altLang="zh-TW" sz="2800" b="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Function and parameter declarations</a:t>
            </a:r>
          </a:p>
          <a:p>
            <a:r>
              <a:rPr lang="en-US" altLang="zh-TW" dirty="0" smtClean="0">
                <a:ea typeface="新細明體" pitchFamily="18" charset="-120"/>
              </a:rPr>
              <a:t>Returning a single value</a:t>
            </a:r>
          </a:p>
          <a:p>
            <a:r>
              <a:rPr lang="en-US" altLang="zh-TW" dirty="0" smtClean="0">
                <a:ea typeface="新細明體" pitchFamily="18" charset="-120"/>
              </a:rPr>
              <a:t>Returning multiple values</a:t>
            </a:r>
          </a:p>
          <a:p>
            <a:r>
              <a:rPr lang="en-US" altLang="zh-TW" dirty="0" smtClean="0">
                <a:ea typeface="新細明體" pitchFamily="18" charset="-120"/>
              </a:rPr>
              <a:t>Rectangular to polar coordinate conversion</a:t>
            </a:r>
          </a:p>
          <a:p>
            <a:r>
              <a:rPr lang="en-US" altLang="zh-TW" dirty="0" smtClean="0">
                <a:ea typeface="新細明體" pitchFamily="18" charset="-120"/>
              </a:rPr>
              <a:t>Variable scope</a:t>
            </a:r>
          </a:p>
          <a:p>
            <a:r>
              <a:rPr lang="en-US" altLang="zh-TW" dirty="0" smtClean="0">
                <a:ea typeface="新細明體" pitchFamily="18" charset="-120"/>
              </a:rPr>
              <a:t>Variable storage categories</a:t>
            </a:r>
          </a:p>
          <a:p>
            <a:r>
              <a:rPr lang="en-US" altLang="zh-TW" dirty="0" smtClean="0">
                <a:ea typeface="新細明體" pitchFamily="18" charset="-120"/>
              </a:rPr>
              <a:t>Common programming errors</a:t>
            </a:r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Reusing Function Names (Overloading)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381000" y="13716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Which of the functions is called depends on the argument type supplied at the time of the call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2286000"/>
            <a:ext cx="83820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void </a:t>
            </a:r>
            <a:r>
              <a:rPr kumimoji="0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cdabs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int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x) // compute and display the absolute   	           // value of an integer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if ( x &lt; 0 )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x = -x;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</a:t>
            </a:r>
            <a:r>
              <a:rPr kumimoji="0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cout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&lt;&lt; "The absolute value of the integer is " &lt;&lt; x &lt;&lt; </a:t>
            </a:r>
            <a:r>
              <a:rPr kumimoji="0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endl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void </a:t>
            </a:r>
            <a:r>
              <a:rPr kumimoji="0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cdabs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(float x) // compute and display the 		             // absolute value of a float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if ( x &lt; 0 )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  x = -x;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</a:t>
            </a:r>
            <a:r>
              <a:rPr kumimoji="0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cout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&lt;&lt; "The absolute value of the float is " &lt;&lt; x &lt;&lt; </a:t>
            </a:r>
            <a:r>
              <a:rPr kumimoji="0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endl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Function Templates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533400" y="15240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Function template: 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Single complete function that serves as a model for a family of functions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Function from the family that is actually created depends on the specific function call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Generalize the writing of functions that perform essentially the same operation, but on different parameter data types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Make it possible to write a general function that handles all cases but where the compiler can set parameters, variables, and even return type based on the actual function call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Function Templates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Example of function template: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template &lt;class T&gt;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showabs(T number)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if (number &lt; 0)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number = -number;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cout &lt;&lt; "The absolute value of the number "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&lt;&lt; " is " &lt;&lt; number &lt;&lt; endl;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return;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Template allows for one function instead of three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T</a:t>
            </a:r>
            <a:r>
              <a:rPr lang="en-US" altLang="zh-TW">
                <a:ea typeface="新細明體" pitchFamily="18" charset="-120"/>
              </a:rPr>
              <a:t> represents a general data type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T</a:t>
            </a:r>
            <a:r>
              <a:rPr lang="en-US" altLang="zh-TW">
                <a:ea typeface="新細明體" pitchFamily="18" charset="-120"/>
              </a:rPr>
              <a:t> replaced by an actual data type when compiler encounters a function call </a:t>
            </a:r>
          </a:p>
          <a:p>
            <a:pPr>
              <a:lnSpc>
                <a:spcPct val="90000"/>
              </a:lnSpc>
            </a:pPr>
            <a:endParaRPr lang="en-US" altLang="zh-TW" sz="200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Function Templates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Example (continued):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 main()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 num1 = -4;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float num2 = -4.23F;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num3 = -4.23456;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showabs(num1);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showabs(num2);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showabs(num3);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>
                <a:ea typeface="新細明體" pitchFamily="18" charset="-120"/>
              </a:rPr>
              <a:t>Output from above program: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absolute value of the number is 4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absolute value of the number is 4.23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absolute value of the number is 4.23456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TW" sz="20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Returning a Single Value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Function receiving an argument passed by value cannot inadvertently alter value stored in the variable used for the argument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Function receiving passed by value arguments can process the values sent to it in any fashion and return one, and only one, “legitimate” value directly to the calling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Returning a Single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5269468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6.6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A function directly returns at most one value</a:t>
            </a:r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471" y="1676400"/>
            <a:ext cx="7102929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Returning a Single Value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Returning data from a function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Only one value directly returned from function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Called function header indicates type of data returned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Examples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x,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y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dirty="0">
                <a:ea typeface="新細明體" pitchFamily="18" charset="-120"/>
              </a:rPr>
              <a:t> accepts two integer parameters and returns no value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(float x, float y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dirty="0">
                <a:ea typeface="新細明體" pitchFamily="18" charset="-120"/>
              </a:rPr>
              <a:t> accepts two float values and returns an integer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Returning a Single Value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1447800" y="956439"/>
            <a:ext cx="7010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6.6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std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tempvert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</a:t>
            </a:r>
            <a:r>
              <a:rPr lang="en-US" altLang="zh-TW" sz="14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</a:t>
            </a:r>
            <a:r>
              <a:rPr lang="en-US" altLang="zh-TW" sz="1400" b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// 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CONVERTS 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= 4;  // number of conversions to be made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count;           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// 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start of declarations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fahren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for(count = 1; count &lt;= CONVERTS; count++)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nEnter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 Fahrenheit temperature: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fahren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Celsius equivalent is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tempvert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fahren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convert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fahrenheit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to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celsius</a:t>
            </a:r>
            <a:endParaRPr lang="en-US" altLang="zh-TW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tempvert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inTemp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(5.0/9.0) * 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inTemp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- 32.0);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Inline Functions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Calling a function places a certain amount of overhead on a computer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Placing argument values in a reserved memory region (called the stack) that the function has access to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Passing control to the function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Providing a reserved memory location for any returned value (again, using the stack for this purpose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Returning to the correct point in the calling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Inline Functions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Paying overhead associated with calling a function is justified when a function is called many times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Can reduce a program’s size substantially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For small functions that are not called many times, overhead of passing and returning values might not be warranted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Inline functions: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Group repeating lines of code together under a common function name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Have the compiler place this code in the program wherever the function is called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Function and Parameter Declarations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Interaction with a function includes: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Passing data to a function correctly when its called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Returning values from a function when it ceases operation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 function is called by giving the function’s name and passing arguments in the parentheses following the function name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b="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685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Inline Functions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992188"/>
            <a:ext cx="7848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6.7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inline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tempvert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inTemp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 // an inline function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(5.0/9.0) *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inTemp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- 32.0);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CONVERTS = 4;   // number of conversions to be made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count;            // start of declarations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fahren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for(count = 1; count &lt;= CONVERTS; count++)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nEnter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 Fahrenheit temperature: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fahren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Celsius equivalent is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tempvert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fahren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Inline Functions</a:t>
            </a: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Advantage: Increase in execution speed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Because the inline function is expanded and included in every expression or statement calling it, no execution time is lost because of the call and return overhead a non-inline function requires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Each time an inline function is referenced the complete code is reproduced and stored as an integral part of the program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 non-inline function is stored in memory only once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Inline functions should be used only for small functions that aren’t called extensively in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Returning Multiple Values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334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In typical function invocation, called function receives values from its calling function stores and manipulates the passed values, and directly returns at most one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Pass by value: 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When data is passed in this manner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Pass by reference: 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Giving a called function direct access to its calling function’s variables is referred to as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The called function can reference, or access, the variable whose address has been passed as a pass by reference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Passing and Using Reference Parameters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533400" y="16002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From the sending side, calling a function and passing an address as an argument that’s accepted as a reference parameter is the same as calling a function and passing a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Whether a value or an address is actually passed depends on the parameter types declared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5726112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6.7 </a:t>
            </a:r>
            <a:r>
              <a:rPr lang="en-US" sz="1800" dirty="0">
                <a:latin typeface="+mn-lt"/>
              </a:rPr>
              <a:t> The equivalence of arguments and parameters in Program 6.8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96938" y="1477963"/>
            <a:ext cx="7000875" cy="4054475"/>
            <a:chOff x="517" y="874"/>
            <a:chExt cx="4410" cy="2554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17" y="1536"/>
              <a:ext cx="1807" cy="1290"/>
              <a:chOff x="517" y="1536"/>
              <a:chExt cx="1807" cy="1290"/>
            </a:xfrm>
          </p:grpSpPr>
          <p:sp>
            <p:nvSpPr>
              <p:cNvPr id="25" name="AutoShape 4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680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dirty="0">
                    <a:ea typeface="新細明體" pitchFamily="18" charset="-120"/>
                  </a:rPr>
                  <a:t>One value is stored</a:t>
                </a:r>
              </a:p>
            </p:txBody>
          </p:sp>
          <p:sp>
            <p:nvSpPr>
              <p:cNvPr id="26" name="AutoShape 5"/>
              <p:cNvSpPr>
                <a:spLocks noChangeArrowheads="1"/>
              </p:cNvSpPr>
              <p:nvPr/>
            </p:nvSpPr>
            <p:spPr bwMode="auto">
              <a:xfrm flipH="1">
                <a:off x="517" y="1536"/>
                <a:ext cx="1748" cy="378"/>
              </a:xfrm>
              <a:prstGeom prst="parallelogram">
                <a:avLst>
                  <a:gd name="adj" fmla="val 5435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itchFamily="18" charset="-120"/>
                  </a:rPr>
                  <a:t>firstnum</a:t>
                </a:r>
              </a:p>
            </p:txBody>
          </p:sp>
          <p:sp>
            <p:nvSpPr>
              <p:cNvPr id="27" name="AutoShape 6"/>
              <p:cNvSpPr>
                <a:spLocks noChangeArrowheads="1"/>
              </p:cNvSpPr>
              <p:nvPr/>
            </p:nvSpPr>
            <p:spPr bwMode="auto">
              <a:xfrm flipH="1">
                <a:off x="576" y="2448"/>
                <a:ext cx="1748" cy="378"/>
              </a:xfrm>
              <a:prstGeom prst="parallelogram">
                <a:avLst>
                  <a:gd name="adj" fmla="val 54357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itchFamily="18" charset="-120"/>
                  </a:rPr>
                  <a:t>xnum</a:t>
                </a:r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120" y="1536"/>
              <a:ext cx="1807" cy="1290"/>
              <a:chOff x="517" y="1536"/>
              <a:chExt cx="1807" cy="1290"/>
            </a:xfrm>
          </p:grpSpPr>
          <p:sp>
            <p:nvSpPr>
              <p:cNvPr id="22" name="AutoShape 9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680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itchFamily="18" charset="-120"/>
                  </a:rPr>
                  <a:t>One value is stored</a:t>
                </a:r>
              </a:p>
            </p:txBody>
          </p:sp>
          <p:sp>
            <p:nvSpPr>
              <p:cNvPr id="23" name="AutoShape 10"/>
              <p:cNvSpPr>
                <a:spLocks noChangeArrowheads="1"/>
              </p:cNvSpPr>
              <p:nvPr/>
            </p:nvSpPr>
            <p:spPr bwMode="auto">
              <a:xfrm flipH="1">
                <a:off x="517" y="1536"/>
                <a:ext cx="1748" cy="378"/>
              </a:xfrm>
              <a:prstGeom prst="parallelogram">
                <a:avLst>
                  <a:gd name="adj" fmla="val 5435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itchFamily="18" charset="-120"/>
                  </a:rPr>
                  <a:t>secnum</a:t>
                </a:r>
              </a:p>
            </p:txBody>
          </p:sp>
          <p:sp>
            <p:nvSpPr>
              <p:cNvPr id="24" name="AutoShape 11"/>
              <p:cNvSpPr>
                <a:spLocks noChangeArrowheads="1"/>
              </p:cNvSpPr>
              <p:nvPr/>
            </p:nvSpPr>
            <p:spPr bwMode="auto">
              <a:xfrm flipH="1">
                <a:off x="576" y="2448"/>
                <a:ext cx="1748" cy="378"/>
              </a:xfrm>
              <a:prstGeom prst="parallelogram">
                <a:avLst>
                  <a:gd name="adj" fmla="val 54357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itchFamily="18" charset="-120"/>
                  </a:rPr>
                  <a:t>ynum</a:t>
                </a:r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1296" y="1104"/>
              <a:ext cx="2688" cy="432"/>
              <a:chOff x="1296" y="1104"/>
              <a:chExt cx="2688" cy="432"/>
            </a:xfrm>
          </p:grpSpPr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1296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3984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296" y="1104"/>
                <a:ext cx="2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996" y="874"/>
              <a:ext cx="1544" cy="4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ea typeface="新細明體" pitchFamily="18" charset="-120"/>
                </a:rPr>
                <a:t>In </a:t>
              </a:r>
              <a:r>
                <a:rPr lang="en-US" altLang="zh-TW" dirty="0">
                  <a:latin typeface="Courier New" pitchFamily="49" charset="0"/>
                  <a:ea typeface="新細明體" pitchFamily="18" charset="-120"/>
                </a:rPr>
                <a:t>main()</a:t>
              </a:r>
              <a:r>
                <a:rPr lang="en-US" altLang="zh-TW" dirty="0">
                  <a:ea typeface="新細明體" pitchFamily="18" charset="-120"/>
                </a:rPr>
                <a:t> the values</a:t>
              </a:r>
              <a:br>
                <a:rPr lang="en-US" altLang="zh-TW" dirty="0">
                  <a:ea typeface="新細明體" pitchFamily="18" charset="-120"/>
                </a:rPr>
              </a:br>
              <a:r>
                <a:rPr lang="en-US" altLang="zh-TW" dirty="0">
                  <a:ea typeface="新細明體" pitchFamily="18" charset="-120"/>
                </a:rPr>
                <a:t>are referenced as</a:t>
              </a:r>
            </a:p>
          </p:txBody>
        </p: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 rot="-10800000">
              <a:off x="1296" y="2832"/>
              <a:ext cx="2688" cy="432"/>
              <a:chOff x="1296" y="1104"/>
              <a:chExt cx="2688" cy="432"/>
            </a:xfrm>
          </p:grpSpPr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296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84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1296" y="1104"/>
                <a:ext cx="2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1968" y="3024"/>
              <a:ext cx="1796" cy="4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In </a:t>
              </a:r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newval()</a:t>
              </a:r>
              <a:r>
                <a:rPr lang="en-US" altLang="zh-TW">
                  <a:ea typeface="新細明體" pitchFamily="18" charset="-120"/>
                </a:rPr>
                <a:t> the same</a:t>
              </a:r>
              <a:br>
                <a:rPr lang="en-US" altLang="zh-TW">
                  <a:ea typeface="新細明體" pitchFamily="18" charset="-120"/>
                </a:rPr>
              </a:br>
              <a:r>
                <a:rPr lang="en-US" altLang="zh-TW">
                  <a:ea typeface="新細明體" pitchFamily="18" charset="-120"/>
                </a:rPr>
                <a:t>values are referenced as</a:t>
              </a: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Passing and Using Reference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Passing and Using Reference Parameters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1171575"/>
            <a:ext cx="83820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6.9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r>
              <a:rPr lang="fr-FR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fr-FR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calc(double, double, double, double&amp;, double&amp;);  // function prototype</a:t>
            </a:r>
          </a:p>
          <a:p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main()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thirdnum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sum, product;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three numbers: ";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thirdnum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thirdnum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sum, product);  // function call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sum of the numbers is: " &lt;&lt; sum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product of the numbers is: " &lt;&lt; product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r>
              <a:rPr lang="fr-FR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fr-FR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calc(double num1, double num2, double num3, double&amp; total, double&amp; product)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total = num1 + num2 + num3;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product = num1 * num2 * num3;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5573713"/>
            <a:ext cx="78021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6.8 </a:t>
            </a:r>
            <a:r>
              <a:rPr lang="en-US" sz="1800" dirty="0">
                <a:latin typeface="+mn-lt"/>
              </a:rPr>
              <a:t> The relationship between argument and parameter names 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218" y="1524000"/>
            <a:ext cx="6812782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Passing and Using Reference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0163" y="5867400"/>
            <a:ext cx="43781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6.9c </a:t>
            </a:r>
            <a:r>
              <a:rPr lang="en-US" sz="1800" dirty="0">
                <a:latin typeface="+mn-lt"/>
              </a:rPr>
              <a:t> Change the second value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9363" y="1241425"/>
            <a:ext cx="4105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43200" y="2308225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6.9a </a:t>
            </a:r>
            <a:r>
              <a:rPr lang="en-US" sz="1800" dirty="0">
                <a:latin typeface="+mn-lt"/>
              </a:rPr>
              <a:t> Save the first value </a:t>
            </a:r>
          </a:p>
        </p:txBody>
      </p:sp>
      <p:pic>
        <p:nvPicPr>
          <p:cNvPr id="358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678113"/>
            <a:ext cx="42291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771650" y="3897313"/>
            <a:ext cx="65197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6.9b </a:t>
            </a:r>
            <a:r>
              <a:rPr lang="en-US" sz="1800" dirty="0">
                <a:latin typeface="+mn-lt"/>
              </a:rPr>
              <a:t> Replace the first value with the second value </a:t>
            </a:r>
          </a:p>
        </p:txBody>
      </p:sp>
      <p:pic>
        <p:nvPicPr>
          <p:cNvPr id="3584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343400"/>
            <a:ext cx="42005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Passing and Using Reference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Passing and Using Reference Parameters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685800"/>
            <a:ext cx="83820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6.10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swap(double&amp;, double&amp;);   // function receives 2 references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20.5,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6.25;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stored in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is: "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stored in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is: "&lt;&lt;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"\n\n";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zh-TW" altLang="en-US" sz="14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swap(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// call the function with references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stored in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now: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stored in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now: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fr-FR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swap(double&amp; num1, double&amp; num2)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temp;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pt-BR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temp = num1;     // save num1's value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pt-BR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num1 = num2;     // store num2's value in num1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pt-BR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num2 = temp;     // change num2's value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 Case Study: Rectangular to Polar Coordinate Conversion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9163" y="5573713"/>
            <a:ext cx="48526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6.10 </a:t>
            </a:r>
            <a:r>
              <a:rPr lang="en-US" sz="1800" dirty="0">
                <a:latin typeface="+mn-lt"/>
              </a:rPr>
              <a:t> The problem-solver algorithm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371600" y="1828800"/>
            <a:ext cx="6324600" cy="3200400"/>
            <a:chOff x="1524000" y="1828800"/>
            <a:chExt cx="5715000" cy="2819400"/>
          </a:xfrm>
        </p:grpSpPr>
        <p:grpSp>
          <p:nvGrpSpPr>
            <p:cNvPr id="9" name="群組 17"/>
            <p:cNvGrpSpPr/>
            <p:nvPr/>
          </p:nvGrpSpPr>
          <p:grpSpPr>
            <a:xfrm>
              <a:off x="2895600" y="2743200"/>
              <a:ext cx="2895600" cy="990600"/>
              <a:chOff x="2895600" y="2743200"/>
              <a:chExt cx="2895600" cy="990600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矩形 13"/>
              <p:cNvSpPr/>
              <p:nvPr/>
            </p:nvSpPr>
            <p:spPr bwMode="auto">
              <a:xfrm>
                <a:off x="4267200" y="2743200"/>
                <a:ext cx="152400" cy="990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28956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56388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2895600" y="3200400"/>
                <a:ext cx="2895600" cy="152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立方體 9"/>
            <p:cNvSpPr/>
            <p:nvPr/>
          </p:nvSpPr>
          <p:spPr bwMode="auto">
            <a:xfrm>
              <a:off x="3505200" y="1828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Problem-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solver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algorithm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立方體 10"/>
            <p:cNvSpPr/>
            <p:nvPr/>
          </p:nvSpPr>
          <p:spPr bwMode="auto">
            <a:xfrm>
              <a:off x="1524000" y="3733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9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Get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inputs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立方體 11"/>
            <p:cNvSpPr/>
            <p:nvPr/>
          </p:nvSpPr>
          <p:spPr bwMode="auto">
            <a:xfrm>
              <a:off x="3505200" y="3733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7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Calculation</a:t>
              </a:r>
              <a:endPara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results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立方體 12"/>
            <p:cNvSpPr/>
            <p:nvPr/>
          </p:nvSpPr>
          <p:spPr bwMode="auto">
            <a:xfrm>
              <a:off x="5486400" y="3733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7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Display</a:t>
              </a:r>
              <a:endPara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result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Function and Parameter Declarations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752600" y="2286000"/>
            <a:ext cx="5715000" cy="2728913"/>
            <a:chOff x="1248" y="1584"/>
            <a:chExt cx="3600" cy="171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40" y="3072"/>
              <a:ext cx="3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ea typeface="新細明體" pitchFamily="18" charset="-120"/>
                </a:rPr>
                <a:t>Figure 6.1  Calling and </a:t>
              </a:r>
              <a:r>
                <a:rPr lang="en-US" altLang="zh-TW" b="0" dirty="0" smtClean="0">
                  <a:ea typeface="新細明體" pitchFamily="18" charset="-120"/>
                </a:rPr>
                <a:t>passing data </a:t>
              </a:r>
              <a:r>
                <a:rPr lang="en-US" altLang="zh-TW" b="0" dirty="0">
                  <a:ea typeface="新細明體" pitchFamily="18" charset="-120"/>
                </a:rPr>
                <a:t>to a </a:t>
              </a:r>
              <a:r>
                <a:rPr lang="en-US" altLang="zh-TW" b="0" dirty="0" smtClean="0">
                  <a:ea typeface="新細明體" pitchFamily="18" charset="-120"/>
                </a:rPr>
                <a:t>function</a:t>
              </a:r>
              <a:endParaRPr lang="zh-TW" altLang="en-US" b="0" dirty="0">
                <a:ea typeface="新細明體" pitchFamily="18" charset="-120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248" y="1584"/>
              <a:ext cx="3600" cy="48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>
                  <a:ea typeface="新細明體" pitchFamily="18" charset="-120"/>
                </a:rPr>
                <a:t> </a:t>
              </a:r>
              <a:r>
                <a:rPr lang="en-US" altLang="zh-TW">
                  <a:ea typeface="新細明體" pitchFamily="18" charset="-120"/>
                </a:rPr>
                <a:t>functionName              (data passed to function);</a:t>
              </a: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 rot="-5400000">
              <a:off x="1728" y="1776"/>
              <a:ext cx="192" cy="96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296" y="2400"/>
              <a:ext cx="10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This identifies</a:t>
              </a:r>
            </a:p>
            <a:p>
              <a:pPr algn="ctr"/>
              <a:r>
                <a:rPr lang="en-US" altLang="zh-TW">
                  <a:ea typeface="新細明體" pitchFamily="18" charset="-120"/>
                </a:rPr>
                <a:t>the called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24" y="240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This passes data to</a:t>
              </a:r>
            </a:p>
            <a:p>
              <a:pPr algn="ctr"/>
              <a:r>
                <a:rPr lang="en-US" altLang="zh-TW">
                  <a:ea typeface="新細明體" pitchFamily="18" charset="-120"/>
                </a:rPr>
                <a:t>the function</a:t>
              </a:r>
            </a:p>
          </p:txBody>
        </p:sp>
        <p:sp>
          <p:nvSpPr>
            <p:cNvPr id="10" name="AutoShape 10"/>
            <p:cNvSpPr>
              <a:spLocks/>
            </p:cNvSpPr>
            <p:nvPr/>
          </p:nvSpPr>
          <p:spPr bwMode="auto">
            <a:xfrm rot="-5400000">
              <a:off x="3648" y="1440"/>
              <a:ext cx="192" cy="1632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188" y="4992688"/>
            <a:ext cx="7567612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6.11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The correspondence between polar (distance and angle) and Cartesian (x and y) coordinates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599" y="1600200"/>
            <a:ext cx="5377721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 Case Study: Rectangular to Polar Coordinate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62200" y="5410200"/>
            <a:ext cx="47713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6.12 </a:t>
            </a:r>
            <a:r>
              <a:rPr lang="en-US" sz="1800" dirty="0">
                <a:latin typeface="+mn-lt"/>
              </a:rPr>
              <a:t> A top level structure diagram 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 Case Study: Rectangular to Polar Coordinate Conversion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371600" y="1600200"/>
            <a:ext cx="6324600" cy="3429000"/>
            <a:chOff x="1524000" y="1627414"/>
            <a:chExt cx="5715000" cy="3020786"/>
          </a:xfrm>
        </p:grpSpPr>
        <p:grpSp>
          <p:nvGrpSpPr>
            <p:cNvPr id="9" name="群組 17"/>
            <p:cNvGrpSpPr/>
            <p:nvPr/>
          </p:nvGrpSpPr>
          <p:grpSpPr>
            <a:xfrm>
              <a:off x="2895600" y="2743200"/>
              <a:ext cx="2895600" cy="990600"/>
              <a:chOff x="2895600" y="2743200"/>
              <a:chExt cx="2895600" cy="990600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矩形 13"/>
              <p:cNvSpPr/>
              <p:nvPr/>
            </p:nvSpPr>
            <p:spPr bwMode="auto">
              <a:xfrm>
                <a:off x="4267200" y="2743200"/>
                <a:ext cx="152400" cy="990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28956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56388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2895600" y="3200400"/>
                <a:ext cx="2895600" cy="152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立方體 9"/>
            <p:cNvSpPr/>
            <p:nvPr/>
          </p:nvSpPr>
          <p:spPr bwMode="auto">
            <a:xfrm>
              <a:off x="3505200" y="1627414"/>
              <a:ext cx="1752600" cy="1115786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Rectangular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to polar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/>
                <a:t>c</a:t>
              </a:r>
              <a:r>
                <a: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oordinate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conversion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立方體 10"/>
            <p:cNvSpPr/>
            <p:nvPr/>
          </p:nvSpPr>
          <p:spPr bwMode="auto">
            <a:xfrm>
              <a:off x="1524000" y="3733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9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Input x and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y coordinates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立方體 11"/>
            <p:cNvSpPr/>
            <p:nvPr/>
          </p:nvSpPr>
          <p:spPr bwMode="auto">
            <a:xfrm>
              <a:off x="3505200" y="3733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7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Calculate</a:t>
              </a:r>
              <a:endPara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r and </a:t>
              </a:r>
              <a:r>
                <a:rPr lang="en-US" altLang="zh-TW" sz="1600" dirty="0" smtClean="0">
                  <a:sym typeface="Symbol"/>
                </a:rPr>
                <a:t>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立方體 12"/>
            <p:cNvSpPr/>
            <p:nvPr/>
          </p:nvSpPr>
          <p:spPr bwMode="auto">
            <a:xfrm>
              <a:off x="5486400" y="3733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7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Display</a:t>
              </a:r>
              <a:endPara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algn="ctr"/>
              <a:r>
                <a:rPr lang="en-US" altLang="zh-TW" sz="1600" dirty="0" smtClean="0"/>
                <a:t>r and </a:t>
              </a:r>
              <a:r>
                <a:rPr lang="en-US" altLang="zh-TW" sz="1600" dirty="0" smtClean="0">
                  <a:sym typeface="Symbol"/>
                </a:rPr>
                <a:t></a:t>
              </a:r>
              <a:endParaRPr lang="zh-TW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5573712"/>
            <a:ext cx="61638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6.13 </a:t>
            </a:r>
            <a:r>
              <a:rPr lang="en-US" sz="1800" dirty="0">
                <a:latin typeface="+mn-lt"/>
              </a:rPr>
              <a:t> Parameter values when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polar()</a:t>
            </a:r>
            <a:r>
              <a:rPr lang="en-US" sz="1800" dirty="0">
                <a:latin typeface="+mn-lt"/>
              </a:rPr>
              <a:t> is called 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7475" y="1676400"/>
            <a:ext cx="6156325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 Case Study: Rectangular to Polar Coordinate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 Case Study: Rectangular to Polar Coordinate Conversion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369398"/>
            <a:ext cx="8686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6.13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fr-FR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getrec(double&amp;, double&amp;);                 // function prototype</a:t>
            </a:r>
          </a:p>
          <a:p>
            <a:r>
              <a:rPr lang="fr-FR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polar(double, double, double&amp;, double&amp;);  // function prototype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showit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(double, double);                   // function prototype</a:t>
            </a:r>
          </a:p>
          <a:p>
            <a:endParaRPr lang="en-US" altLang="zh-TW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x, y, distance, angle;</a:t>
            </a:r>
          </a:p>
          <a:p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getrec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(x, y);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polar(x, y, distance, angle);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showit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(distance, angle);</a:t>
            </a:r>
          </a:p>
          <a:p>
            <a:endParaRPr lang="en-US" altLang="zh-TW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 Case Study: Rectangular to Polar Coordinate Conversion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156931"/>
            <a:ext cx="86868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6.13 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fr-FR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getrec(double&amp; x, double&amp; y)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"Rectangular to Polar Coordinate"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 Conversion Program\n"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the x coordinate: ";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x;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the y coordinate: ";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y;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endParaRPr lang="en-US" altLang="zh-TW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fr-FR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polar(double x, double y, double&amp; r, double&amp; theta)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double TODEGREES = 180.0/3.141593;</a:t>
            </a:r>
          </a:p>
          <a:p>
            <a:r>
              <a:rPr lang="es-E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 = sqrt(x * x + y * y);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theta =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atan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(y/x) * TODEGREES;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 Case Study: Rectangular to Polar Coordinate Conversion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8686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6.13 (Continued)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endParaRPr lang="en-US" altLang="zh-TW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showit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 radius, double angle)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polar coordinates are: "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 Distance from origin: " &lt;&lt; radius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 Angle (in degrees) from x-axis: " &lt;&lt; angle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Variable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587906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6.14 </a:t>
            </a:r>
            <a:r>
              <a:rPr lang="en-US" sz="1800" dirty="0">
                <a:latin typeface="+mn-lt"/>
              </a:rPr>
              <a:t> A function can be considered a closed box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533400" y="12954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 function can be thought of as a closed box, with slots at the top to receive values and a single slot at the bottom to return a value</a:t>
            </a:r>
          </a:p>
        </p:txBody>
      </p:sp>
      <p:pic>
        <p:nvPicPr>
          <p:cNvPr id="419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450" y="2819400"/>
            <a:ext cx="3409950" cy="301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Variable Scope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Local variables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: Variables created in a function that are conventionally available only to the function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Scope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: Section of the program where the identifier is valid or “known”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 variable with </a:t>
            </a:r>
            <a:r>
              <a:rPr lang="en-US" altLang="zh-TW" sz="260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local scope 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is simply one with storage locations set aside for it by a declaration statement inside the function that declared them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 variable with </a:t>
            </a:r>
            <a:r>
              <a:rPr lang="en-US" altLang="zh-TW" sz="260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global scope 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has storage created for it by a declaration statement located outside any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Variable Scope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152400" y="1239838"/>
            <a:ext cx="89916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6.15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// create a global variable named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valfun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// function prototype (declaration)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// create a local variable named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10; // store a value into the global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20;   // store a value into the local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"From main():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"From main():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valfun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   // call the function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valfun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nFrom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 again: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"From main() again: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Variable Scope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52400" y="762000"/>
            <a:ext cx="89916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6.15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valfun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   // no values are passed to this function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// create a second local variable named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30; // this only affects this local variable's value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nFrom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valfun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():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"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"From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valfun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():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"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40;    // this changes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for both functions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152400" y="3962400"/>
            <a:ext cx="60198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6.15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From main():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= 10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From main():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= 20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From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valfunc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():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= 10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From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valfunc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():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= 30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From main() again: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= 40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From main() again:</a:t>
            </a:r>
            <a:r>
              <a:rPr lang="en-US" altLang="zh-TW" sz="1600" dirty="0"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=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Function and Parameter Declarations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411288"/>
            <a:ext cx="89154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6.2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// the function declaration (prototype)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nEnter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 number: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"Great! Please enter a second number: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// the function is called here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00" y="5867400"/>
            <a:ext cx="70839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6.15 </a:t>
            </a:r>
            <a:r>
              <a:rPr lang="en-US" sz="1800" dirty="0">
                <a:latin typeface="+mn-lt"/>
              </a:rPr>
              <a:t> The three storage areas reserved by Program 6.15 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074471"/>
            <a:ext cx="3200400" cy="4564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Variable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Variable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5105400"/>
            <a:ext cx="60708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6.16 </a:t>
            </a:r>
            <a:r>
              <a:rPr lang="en-US" sz="1800" dirty="0">
                <a:latin typeface="+mn-lt"/>
              </a:rPr>
              <a:t> Relating the scope and type of a variable </a:t>
            </a: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94" y="2286000"/>
            <a:ext cx="7900519" cy="219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Scope Resolution Operator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When a local variable has the same name as a global variable, all references to the variable name made within the local variable’s scope refer to the local variable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3208337"/>
            <a:ext cx="78486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6.16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number = 42.8;       // a global variable named number</a:t>
            </a:r>
          </a:p>
          <a:p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main()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number = 26.4;     // a local variable named number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of number is " &lt;&lt; number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Scope Resolution Operator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To reference a global variable when a local variable of the same name is in scope, use C++’s scope resolution operator, which is </a:t>
            </a:r>
            <a:r>
              <a:rPr lang="en-US" altLang="zh-TW" sz="2800" b="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60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2971800"/>
            <a:ext cx="7848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6.16a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number = 42.5;       // a global variable named number</a:t>
            </a:r>
          </a:p>
          <a:p>
            <a:endParaRPr lang="en-US" altLang="zh-TW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main()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number = 26.4;     // a local variable named number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of number is " &lt;&lt; ::number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Misuse of Globals</a:t>
            </a: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Global variables allow programmers to “jump around” the normal safeguards provided by functions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Instead of passing variables to a function, it is possible to make all variables global: </a:t>
            </a:r>
            <a:r>
              <a:rPr lang="en-US" altLang="zh-TW" sz="2600" b="0" i="1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do not do this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Indiscriminate use of global variables destroys the safeguards C++ provides to make functions independent and insulated from each other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Using only global variables can be especially disastrous in large programs with many user-created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Variable Storage Categories</a:t>
            </a:r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 variable’s scope can be thought of as the space in the program where the variable is valid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In addition to space dimension represented by scope, variables have a time dimension that refers to the length of time storage locations are reserved for a variable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This </a:t>
            </a:r>
            <a:r>
              <a:rPr lang="en-US" altLang="zh-TW" sz="2600" b="0" dirty="0" smtClean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time 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dimension is referred to as the variable’s lifetime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When and how long a variable’s storage locations are kept before they are released can be determined by the variable’s storage category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Variable Storage Categories</a:t>
            </a:r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533400" y="15240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The four available storage categories are: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auto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static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extern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register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" y="3997404"/>
            <a:ext cx="8305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auto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num;      // auto storage category and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data type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static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miles;  // static storage category and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data type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egister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dist; // register storage category and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data type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extern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volts;  // extern storage category and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data type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uto float coupon; // auto storage category and float data type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static double yrs; // static storage category and double data type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extern float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yld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// extern storage category and float data type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uto char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inKey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// auto storage category and char data type</a:t>
            </a:r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Local Variable Storage Categories</a:t>
            </a:r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Local variables can be members only of the </a:t>
            </a:r>
            <a:r>
              <a:rPr lang="en-US" altLang="zh-TW" sz="26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auto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, </a:t>
            </a:r>
            <a:r>
              <a:rPr lang="en-US" altLang="zh-TW" sz="26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static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, or </a:t>
            </a:r>
            <a:r>
              <a:rPr lang="en-US" altLang="zh-TW" sz="26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register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 storage categories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 smtClean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Storage 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for automatic local variables is reserved or created automatically each time a </a:t>
            </a:r>
            <a:r>
              <a:rPr lang="en-US" altLang="zh-TW" sz="2600" b="0" dirty="0" smtClean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function is called </a:t>
            </a:r>
            <a:endParaRPr lang="en-US" altLang="zh-TW" sz="2600" b="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As long as the function hasn’t returned control to its calling function, all automatic variables local to the function are “alive”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 local </a:t>
            </a:r>
            <a:r>
              <a:rPr lang="en-US" altLang="zh-TW" sz="26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static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 variable isn’t created and destroyed each time the function declaring it is called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Local </a:t>
            </a:r>
            <a:r>
              <a:rPr lang="en-US" altLang="zh-TW" sz="26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static</a:t>
            </a: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 variables remain in existence for the program’s lifetime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Local Variable Storage Categories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114425"/>
            <a:ext cx="78486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6.17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testauto</a:t>
            </a: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</a:t>
            </a:r>
            <a:r>
              <a:rPr lang="en-US" altLang="zh-TW" sz="1600" b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count;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count is a local auto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for(count = 1; count &lt;= 3; count++)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testauto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testauto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 = 0;     // num is a local auto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    // that is initialized to zero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of the automatic variable num is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num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num++;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Local Variable Storage Categories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14425"/>
            <a:ext cx="78486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6.18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teststat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 // 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count;      // count is a local auto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for(count = 1; count &lt;= 3; count++)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teststat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teststat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static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 = 0;     // num is a local static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of the static variable num is now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num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num++;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Function and Parameter Declarations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481584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6.2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following is the function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                         // start of the function body	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maxnum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         // variable declaration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if( x &gt;= y)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maxnum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x;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else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maxnum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y;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&lt;&lt;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"\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maximum of the two numbers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is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maxnum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 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end of function body and end of function 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32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Local Variable Storage Categories</a:t>
            </a: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533400" y="16002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Most computers have a few high-speed storage areas, called registers, located in the CPU that can also be used for variable storage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Because registers are located in the CPU, they can be accessed faster than normal memory storage areas located in the computer’s memory unit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Global Variable Storage Categories</a:t>
            </a: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Global variables are created by definition statements external to a function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By their nature, global variables do not come and go with the calling of a function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After a global variable is created, it exists until the program in which it’s declared has finished executing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Global variables can be declared with the 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static</a:t>
            </a: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 or 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extern</a:t>
            </a:r>
            <a:r>
              <a:rPr lang="en-US" altLang="zh-TW" sz="280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storage category, but not both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b="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066800"/>
            <a:ext cx="4724400" cy="452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76400" y="5802313"/>
            <a:ext cx="5715000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6.17 </a:t>
            </a:r>
            <a:r>
              <a:rPr lang="en-US" sz="1800" dirty="0">
                <a:latin typeface="+mn-lt"/>
              </a:rPr>
              <a:t> A program can extend beyond one file </a:t>
            </a:r>
          </a:p>
        </p:txBody>
      </p:sp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Global Variable Storage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799" y="1143000"/>
            <a:ext cx="4579327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76400" y="5802313"/>
            <a:ext cx="6019800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Figure 6.18 </a:t>
            </a:r>
            <a:r>
              <a:rPr lang="en-US" sz="1800" dirty="0">
                <a:latin typeface="+mn-lt"/>
              </a:rPr>
              <a:t> Extending the scope of global variables </a:t>
            </a:r>
          </a:p>
        </p:txBody>
      </p:sp>
      <p:sp>
        <p:nvSpPr>
          <p:cNvPr id="573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Global Variable Storage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Passing incorrect data types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Errors that occur when the same variable is declared locally in both the calling and the called functions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Omitting the called function’s prototype before or within the calling function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Terminating a function header with a semicolon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Forgetting to include the data type of a function’s parameters in the function header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TW" altLang="zh-TW" sz="260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 function is called by giving its name and passing any data to it in the parentheses following the name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 function’s return type is the data type of the value the function returns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Arguments passed to a function when it is called must conform to the parameters specified by the function header in terms of order, number of arguments, and specified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TW" altLang="zh-TW" sz="260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60422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Functions can be declared to all calling functions by means of a function prototype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Every variable has a storage category, which determines how long the value in the variable is retained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Function and Parameter Declarations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457200" y="13716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Before a function is called, it must be declared to function that will do calling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Declaration statement for a function is referred to as function prototype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Function prototype tells calling function: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Type of value that will be formally returned, if any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Data type and order of the values the calling function should transmit to the called function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Function prototypes can be placed with the variable declaration statements above the calling function name or in a separate header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Calling a Function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Requirements when calling a function include: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Using the name of the function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Enclosing any data passed to the function in the parentheses following the function name, using the same order and type declared in the function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Calling a Function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charset="0"/>
                <a:ea typeface="新細明體" pitchFamily="18" charset="-120"/>
              </a:rPr>
              <a:t>The items enclosed in the parentheses are called arguments of the called function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charset="0"/>
              <a:ea typeface="新細明體" pitchFamily="18" charset="-12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524000" y="2757487"/>
            <a:ext cx="6554788" cy="3036888"/>
            <a:chOff x="1014" y="1440"/>
            <a:chExt cx="4129" cy="191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14" y="3120"/>
              <a:ext cx="4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>
                  <a:ea typeface="新細明體" pitchFamily="18" charset="-120"/>
                </a:rPr>
                <a:t>Figure 6.2  Calling and </a:t>
              </a:r>
              <a:r>
                <a:rPr lang="en-US" altLang="zh-TW" dirty="0" smtClean="0">
                  <a:ea typeface="新細明體" pitchFamily="18" charset="-120"/>
                </a:rPr>
                <a:t>passing two values </a:t>
              </a:r>
              <a:r>
                <a:rPr lang="en-US" altLang="zh-TW" dirty="0">
                  <a:ea typeface="新細明體" pitchFamily="18" charset="-120"/>
                </a:rPr>
                <a:t>to </a:t>
              </a:r>
              <a:r>
                <a:rPr lang="en-US" altLang="zh-TW" dirty="0" err="1">
                  <a:latin typeface="Courier New" pitchFamily="49" charset="0"/>
                  <a:ea typeface="新細明體" pitchFamily="18" charset="-120"/>
                </a:rPr>
                <a:t>findMax</a:t>
              </a:r>
              <a:r>
                <a:rPr lang="en-US" altLang="zh-TW" dirty="0">
                  <a:latin typeface="Courier New" pitchFamily="49" charset="0"/>
                  <a:ea typeface="新細明體" pitchFamily="18" charset="-120"/>
                </a:rPr>
                <a:t>()</a:t>
              </a:r>
              <a:endParaRPr lang="zh-TW" altLang="en-US" dirty="0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104" y="1440"/>
              <a:ext cx="3600" cy="48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TW" altLang="en-US">
                  <a:ea typeface="新細明體" pitchFamily="18" charset="-120"/>
                </a:rPr>
                <a:t>       </a:t>
              </a:r>
              <a:r>
                <a:rPr lang="en-US" altLang="zh-TW">
                  <a:ea typeface="新細明體" pitchFamily="18" charset="-120"/>
                </a:rPr>
                <a:t>findMax                       (firstnum, secnum);</a:t>
              </a:r>
            </a:p>
          </p:txBody>
        </p:sp>
        <p:sp>
          <p:nvSpPr>
            <p:cNvPr id="11" name="AutoShape 8"/>
            <p:cNvSpPr>
              <a:spLocks/>
            </p:cNvSpPr>
            <p:nvPr/>
          </p:nvSpPr>
          <p:spPr bwMode="auto">
            <a:xfrm rot="-5400000">
              <a:off x="1584" y="1632"/>
              <a:ext cx="192" cy="96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52" y="2256"/>
              <a:ext cx="10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This identifies</a:t>
              </a:r>
            </a:p>
            <a:p>
              <a:pPr algn="ctr"/>
              <a:r>
                <a:rPr lang="en-US" altLang="zh-TW">
                  <a:ea typeface="新細明體" pitchFamily="18" charset="-120"/>
                </a:rPr>
                <a:t>the findMax()</a:t>
              </a:r>
            </a:p>
            <a:p>
              <a:pPr algn="ctr"/>
              <a:r>
                <a:rPr lang="en-US" altLang="zh-TW">
                  <a:ea typeface="新細明體" pitchFamily="18" charset="-120"/>
                </a:rPr>
                <a:t>function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2256"/>
              <a:ext cx="15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This causes two value to be passed</a:t>
              </a:r>
              <a:br>
                <a:rPr lang="en-US" altLang="zh-TW">
                  <a:ea typeface="新細明體" pitchFamily="18" charset="-120"/>
                </a:rPr>
              </a:br>
              <a:r>
                <a:rPr lang="en-US" altLang="zh-TW">
                  <a:ea typeface="新細明體" pitchFamily="18" charset="-120"/>
                </a:rPr>
                <a:t> to findMax()</a:t>
              </a:r>
            </a:p>
          </p:txBody>
        </p:sp>
        <p:sp>
          <p:nvSpPr>
            <p:cNvPr id="14" name="AutoShape 11"/>
            <p:cNvSpPr>
              <a:spLocks/>
            </p:cNvSpPr>
            <p:nvPr/>
          </p:nvSpPr>
          <p:spPr bwMode="auto">
            <a:xfrm rot="-5400000">
              <a:off x="3504" y="1296"/>
              <a:ext cx="192" cy="1632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5005</TotalTime>
  <Words>4203</Words>
  <Application>Microsoft Office PowerPoint</Application>
  <PresentationFormat>如螢幕大小 (4:3)</PresentationFormat>
  <Paragraphs>659</Paragraphs>
  <Slides>66</Slides>
  <Notes>66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67" baseType="lpstr">
      <vt:lpstr>1_Default Design</vt:lpstr>
      <vt:lpstr>PowerPoint 簡報</vt:lpstr>
      <vt:lpstr>Contents</vt:lpstr>
      <vt:lpstr>Function and Parameter Declarations</vt:lpstr>
      <vt:lpstr>Function and Parameter Declarations</vt:lpstr>
      <vt:lpstr>Function and Parameter Declarations</vt:lpstr>
      <vt:lpstr>Function and Parameter Declarations</vt:lpstr>
      <vt:lpstr>Function and Parameter Declarations</vt:lpstr>
      <vt:lpstr>Calling a Function</vt:lpstr>
      <vt:lpstr>Calling a Function</vt:lpstr>
      <vt:lpstr>Calling a Function</vt:lpstr>
      <vt:lpstr>Calling a Function</vt:lpstr>
      <vt:lpstr>Defining a Function</vt:lpstr>
      <vt:lpstr>Defining a Function</vt:lpstr>
      <vt:lpstr>Defining a Function</vt:lpstr>
      <vt:lpstr>Placement of Statements</vt:lpstr>
      <vt:lpstr>Functions with Empty Parameter Lists </vt:lpstr>
      <vt:lpstr>Default Arguments</vt:lpstr>
      <vt:lpstr>Default Arguments</vt:lpstr>
      <vt:lpstr>Reusing Function Names (Overloading)</vt:lpstr>
      <vt:lpstr>Reusing Function Names (Overloading)</vt:lpstr>
      <vt:lpstr>Function Templates</vt:lpstr>
      <vt:lpstr>Function Templates</vt:lpstr>
      <vt:lpstr>Function Templates</vt:lpstr>
      <vt:lpstr>Returning a Single Value</vt:lpstr>
      <vt:lpstr>Returning a Single Value</vt:lpstr>
      <vt:lpstr>Returning a Single Value</vt:lpstr>
      <vt:lpstr>Returning a Single Value</vt:lpstr>
      <vt:lpstr>Inline Functions</vt:lpstr>
      <vt:lpstr>Inline Functions</vt:lpstr>
      <vt:lpstr>Inline Functions</vt:lpstr>
      <vt:lpstr>Inline Functions</vt:lpstr>
      <vt:lpstr>Returning Multiple Values</vt:lpstr>
      <vt:lpstr>Passing and Using Reference Parameters</vt:lpstr>
      <vt:lpstr>Passing and Using Reference Parameters</vt:lpstr>
      <vt:lpstr>Passing and Using Reference Parameters</vt:lpstr>
      <vt:lpstr>Passing and Using Reference Parameters</vt:lpstr>
      <vt:lpstr>Passing and Using Reference Parameters</vt:lpstr>
      <vt:lpstr>Passing and Using Reference Parameters</vt:lpstr>
      <vt:lpstr>A Case Study: Rectangular to Polar Coordinate Conversion</vt:lpstr>
      <vt:lpstr>A Case Study: Rectangular to Polar Coordinate Conversion</vt:lpstr>
      <vt:lpstr>A Case Study: Rectangular to Polar Coordinate Conversion</vt:lpstr>
      <vt:lpstr>A Case Study: Rectangular to Polar Coordinate Conversion</vt:lpstr>
      <vt:lpstr>A Case Study: Rectangular to Polar Coordinate Conversion</vt:lpstr>
      <vt:lpstr>A Case Study: Rectangular to Polar Coordinate Conversion</vt:lpstr>
      <vt:lpstr>A Case Study: Rectangular to Polar Coordinate Conversion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Scope Resolution Operator</vt:lpstr>
      <vt:lpstr>Scope Resolution Operator</vt:lpstr>
      <vt:lpstr>Misuse of Globals</vt:lpstr>
      <vt:lpstr>Variable Storage Categories</vt:lpstr>
      <vt:lpstr>Variable Storage Categories</vt:lpstr>
      <vt:lpstr>Local Variable Storage Categories</vt:lpstr>
      <vt:lpstr>Local Variable Storage Categories</vt:lpstr>
      <vt:lpstr>Local Variable Storage Categories</vt:lpstr>
      <vt:lpstr>Local Variable Storage Categories</vt:lpstr>
      <vt:lpstr>Global Variable Storage Categories</vt:lpstr>
      <vt:lpstr>Global Variable Storage Categories</vt:lpstr>
      <vt:lpstr>Global Variable Storage Categories</vt:lpstr>
      <vt:lpstr>Common Programming Errors</vt:lpstr>
      <vt:lpstr>Summary</vt:lpstr>
      <vt:lpstr>Summary</vt:lpstr>
    </vt:vector>
  </TitlesOfParts>
  <Company>National Taiwan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Ta-Te Lin</dc:creator>
  <cp:lastModifiedBy>TTLin</cp:lastModifiedBy>
  <cp:revision>168</cp:revision>
  <dcterms:created xsi:type="dcterms:W3CDTF">2004-12-27T16:03:07Z</dcterms:created>
  <dcterms:modified xsi:type="dcterms:W3CDTF">2014-10-31T03:17:10Z</dcterms:modified>
</cp:coreProperties>
</file>