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59"/>
  </p:notesMasterIdLst>
  <p:handoutMasterIdLst>
    <p:handoutMasterId r:id="rId60"/>
  </p:handoutMasterIdLst>
  <p:sldIdLst>
    <p:sldId id="334" r:id="rId2"/>
    <p:sldId id="296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90" r:id="rId19"/>
    <p:sldId id="358" r:id="rId20"/>
    <p:sldId id="359" r:id="rId21"/>
    <p:sldId id="360" r:id="rId22"/>
    <p:sldId id="391" r:id="rId23"/>
    <p:sldId id="392" r:id="rId24"/>
    <p:sldId id="393" r:id="rId25"/>
    <p:sldId id="394" r:id="rId26"/>
    <p:sldId id="361" r:id="rId27"/>
    <p:sldId id="362" r:id="rId28"/>
    <p:sldId id="363" r:id="rId29"/>
    <p:sldId id="396" r:id="rId30"/>
    <p:sldId id="395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7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64" autoAdjust="0"/>
  </p:normalViewPr>
  <p:slideViewPr>
    <p:cSldViewPr>
      <p:cViewPr>
        <p:scale>
          <a:sx n="60" d="100"/>
          <a:sy n="60" d="100"/>
        </p:scale>
        <p:origin x="-98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7923A90-9C5E-4405-9450-1CCB3A53308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1928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D45D589-765E-40F7-ACCA-92C788CF94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3724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415B0-0C82-4DBC-86FC-ED3A0C4035A6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8C73A-F0AB-4084-ABB8-7978DE7A5B0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579B4-CDA5-43A4-82E3-EF96F76CFC9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92D46E-03F6-44B9-9ED7-434A4028A713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D1D3F-DD09-4722-B330-4EF876BB3D64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ED95A-25AF-484A-86ED-8A6FAD844D08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3618DF-14D7-4248-8F2E-3850C14DF4C5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ED4EE-BD86-4368-9C5E-7C5139B79A3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39689B-6BB7-4470-9B9C-5A9E8A3538EE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1E474-5FC0-4A23-99AD-D46F1DB5B6B7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1E474-5FC0-4A23-99AD-D46F1DB5B6B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2CCF4-865E-4466-899D-3504EFEDE6E2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1E67A-3747-4E53-A06D-284E78F23326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B8C536-EA01-44A5-BC93-C466353AED01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49856-E41C-4DA2-BB9B-E4A1DDFBFEA6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B6CF4-416E-44C9-A63C-6903B58217D6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FE98C-607C-4E87-A4E1-2A300E226A5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B0943-264E-4D4E-A907-06D577113B90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227193-CF83-4D3E-983A-09C263AD07AA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02C4D7-F060-4467-9E19-64AEE7231E9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8117E-4E81-4E89-8C8C-86205318E78C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8117E-4E81-4E89-8C8C-86205318E78C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A9429-CB64-4F76-8895-086CE85D5B7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8117E-4E81-4E89-8C8C-86205318E78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3F949F-9515-4A7E-AB14-E16C5FBD09C6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7D5DA-E7D4-4607-B1AB-D874EEA561FB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7707E-FAE1-4557-BFC2-8A7E7288F7B7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16818-D9E8-4812-B7AF-D0A1BD78F1F0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ACFA5-51C2-419A-AC45-562659E0DFEA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CF0BB1-141E-4B9F-AA63-8D7366C1AB9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6B40F-6A8F-4D7E-8817-E39637DE468E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ACCA3-886F-433E-9644-33A685CE085C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82412-A678-4031-983A-30D13FDD42FC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F83C1-59EB-430F-B25B-9C6DA3D1FE39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CA0D8-6DCC-4F2F-9B76-536393ED287A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0BB34-56ED-4132-BE65-2E19AA2C938E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5F991-C11B-443F-9C8B-3F74FC98EF02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08669-FABF-49F4-87E7-33980AD9CFD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F4F36-F8C5-4BC9-A137-044AF41A3D46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9CF32D-C9C1-40E6-896B-B2962F3A79C7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F5AC7-66AC-42F7-AE63-37DAEC491703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10DD3-667E-44B2-ABD1-5ED57306671F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BCF6A-DD73-45DD-BCC6-8041C2FD63BA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416CE-F044-4F53-8E21-C6DE500F214B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0EBA6-EB87-48DE-84ED-032843160D40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FE787A-5DFE-4330-ADE9-722260937A42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6BD00-3BF6-4582-857F-6415B8C5BFDE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562D-18D3-4037-888B-0C8A111E3986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7D13-7AE7-4FED-9AFC-75902F1CAE35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CA801-427A-4B86-900C-EB3CF479B2C6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299CE5-D794-4C1B-82A1-17E7BB00FD5C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61B7E-EE69-49C0-985C-AC0CA4B5828B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A963A-DBD0-4F70-8D84-B3B44B234E7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CD185-38E4-4366-989E-C43DC69F0E11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D2C7B6-6E58-462E-80B0-C33A32C31D9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BED01-6236-49ED-A03E-530F5852B44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539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64218C7F-9C49-4520-82CE-23266F9D510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9624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533400" y="6324600"/>
            <a:ext cx="58674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for Engineers and Scientists, Third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F58E13-A0E4-4059-AF5B-9AAB7F06ACF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07-</a:t>
            </a:r>
            <a:fld id="{DD907EE8-9645-48CB-9F17-EDE1FD955AB6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2938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2939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bc.ca/~harrison/Java/sorting-demo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ROalU379l3U&amp;feature=related" TargetMode="External"/><Relationship Id="rId5" Type="http://schemas.openxmlformats.org/officeDocument/2006/relationships/hyperlink" Target="http://www.youtube.com/watch?v=lyZQPjUT5B4&amp;feature=related" TargetMode="External"/><Relationship Id="rId4" Type="http://schemas.openxmlformats.org/officeDocument/2006/relationships/hyperlink" Target="http://maven.smith.edu/~thiebaut/java/sort/demo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7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00400"/>
            <a:ext cx="7086600" cy="1006475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>
                <a:solidFill>
                  <a:srgbClr val="0000FF"/>
                </a:solidFill>
                <a:ea typeface="新細明體" pitchFamily="18" charset="-120"/>
              </a:rPr>
              <a:t>Arrays</a:t>
            </a:r>
            <a:r>
              <a:rPr lang="en-US" altLang="zh-TW" sz="6000" b="1">
                <a:solidFill>
                  <a:srgbClr val="4F87C6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Input and Output of Array Values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8600" y="784622"/>
            <a:ext cx="8763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7.2</a:t>
            </a:r>
            <a:endParaRPr lang="en-US" altLang="zh-TW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namespace std;</a:t>
            </a:r>
          </a:p>
          <a:p>
            <a:r>
              <a:rPr lang="en-US" altLang="zh-TW" sz="1600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MAXTEMPS = 5;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temp[MAXTEMPS], total = 0;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MAXTEMPS;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    // Enter the temperatures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temperature: ";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temp[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zh-TW" altLang="en-US" sz="16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nThe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total of the temperatures";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MAXTEMPS;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</a:t>
            </a:r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Display and total the temperatures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 " &lt;&lt; temp[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total =  total + temp[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is " &lt;&lt; total &lt;&lt;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Array Initialization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Array elements can be initialized in the array declaration statement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sz="2600" dirty="0" smtClean="0">
                <a:ea typeface="新細明體" pitchFamily="18" charset="-120"/>
              </a:rPr>
              <a:t>		</a:t>
            </a:r>
            <a:r>
              <a:rPr lang="en-US" altLang="zh-TW" sz="26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6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temp[5] = {98, 87, 92, 79, 85};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Initialization: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Can span multiple lines, because white space is ignored in C++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Starts with array element 0 if an insufficient number of values is specified</a:t>
            </a:r>
          </a:p>
          <a:p>
            <a:pPr eaLnBrk="1" hangingPunct="1"/>
            <a:r>
              <a:rPr lang="en-US" altLang="zh-TW" sz="2600" dirty="0" smtClean="0">
                <a:ea typeface="新細明體" pitchFamily="18" charset="-120"/>
              </a:rPr>
              <a:t>If initializing in the declaration, the size may be omitted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 Initialization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00600"/>
          </a:xfrm>
          <a:noFill/>
        </p:spPr>
        <p:txBody>
          <a:bodyPr/>
          <a:lstStyle/>
          <a:p>
            <a:pPr eaLnBrk="1" hangingPunct="1"/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array will contain an extra null character at the end of the string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    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char codes[] = “sample”;</a:t>
            </a:r>
          </a:p>
        </p:txBody>
      </p:sp>
      <p:pic>
        <p:nvPicPr>
          <p:cNvPr id="1843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87800"/>
            <a:ext cx="7637463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13"/>
          <p:cNvSpPr txBox="1">
            <a:spLocks noChangeArrowheads="1"/>
          </p:cNvSpPr>
          <p:nvPr/>
        </p:nvSpPr>
        <p:spPr bwMode="auto">
          <a:xfrm>
            <a:off x="152400" y="5300246"/>
            <a:ext cx="876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600" b="1" dirty="0">
                <a:latin typeface="Arial" pitchFamily="34" charset="0"/>
                <a:ea typeface="新細明體" pitchFamily="18" charset="-120"/>
                <a:cs typeface="Arial" pitchFamily="34" charset="0"/>
              </a:rPr>
              <a:t>Figure 7.4</a:t>
            </a:r>
            <a:r>
              <a:rPr lang="en-US" altLang="zh-TW" sz="16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 Initializing a character array with a string adds a terminating \0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 Initialization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0" y="113665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7.3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MAXELS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max,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[MAXELS] = {2, 18, 1, 27, 16};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max =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MAXELS;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(max 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max =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maximum value is " &lt;&lt; max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smtClean="0">
                <a:effectLst/>
                <a:ea typeface="新細明體" pitchFamily="18" charset="-120"/>
              </a:rPr>
            </a:br>
            <a:r>
              <a:rPr lang="en-US" altLang="zh-TW" smtClean="0">
                <a:effectLst/>
                <a:ea typeface="新細明體" pitchFamily="18" charset="-120"/>
              </a:rPr>
              <a:t>Two-Dimensional Arrays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7772400" cy="3627438"/>
          </a:xfrm>
        </p:spPr>
        <p:txBody>
          <a:bodyPr/>
          <a:lstStyle/>
          <a:p>
            <a:pPr eaLnBrk="1" hangingPunct="1"/>
            <a:r>
              <a:rPr lang="en-US" altLang="zh-TW" b="1" smtClean="0">
                <a:ea typeface="新細明體" pitchFamily="18" charset="-120"/>
              </a:rPr>
              <a:t>Two-dimensional array:</a:t>
            </a:r>
            <a:r>
              <a:rPr lang="en-US" altLang="zh-TW" smtClean="0">
                <a:ea typeface="新細明體" pitchFamily="18" charset="-120"/>
              </a:rPr>
              <a:t> Has both rows and columns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Also called a </a:t>
            </a:r>
            <a:r>
              <a:rPr lang="en-US" altLang="zh-TW" b="1" smtClean="0">
                <a:ea typeface="新細明體" pitchFamily="18" charset="-120"/>
              </a:rPr>
              <a:t>table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Both dimensions must be specified in the array declaration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Row is specified first, then column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Both dimensions must be specified when referencing an array element</a:t>
            </a:r>
          </a:p>
          <a:p>
            <a:pPr eaLnBrk="1" hangingPunct="1"/>
            <a:endParaRPr lang="en-US" altLang="zh-TW" sz="2400" b="1" smtClean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112" y="2965450"/>
            <a:ext cx="6288088" cy="252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7772400" cy="3627438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ea typeface="新細明體" pitchFamily="18" charset="-120"/>
              </a:rPr>
              <a:t>	 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[3][4];</a:t>
            </a:r>
          </a:p>
        </p:txBody>
      </p:sp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0" y="5638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>
                <a:latin typeface="Arial" pitchFamily="34" charset="0"/>
                <a:ea typeface="新細明體" pitchFamily="18" charset="-120"/>
                <a:cs typeface="Arial" pitchFamily="34" charset="0"/>
              </a:rPr>
              <a:t>Figure 7.5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 Each array element is identified by its row and column position</a:t>
            </a:r>
          </a:p>
        </p:txBody>
      </p:sp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dirty="0" smtClean="0">
                <a:effectLst/>
                <a:ea typeface="新細明體" pitchFamily="18" charset="-120"/>
              </a:rPr>
            </a:br>
            <a:r>
              <a:rPr lang="en-US" altLang="zh-TW" dirty="0" smtClean="0">
                <a:effectLst/>
                <a:ea typeface="新細明體" pitchFamily="18" charset="-120"/>
              </a:rPr>
              <a:t>Two-Dimensional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dirty="0" smtClean="0">
                <a:effectLst/>
                <a:ea typeface="新細明體" pitchFamily="18" charset="-120"/>
              </a:rPr>
            </a:br>
            <a:r>
              <a:rPr lang="en-US" altLang="zh-TW" dirty="0" smtClean="0">
                <a:effectLst/>
                <a:ea typeface="新細明體" pitchFamily="18" charset="-120"/>
              </a:rPr>
              <a:t>Two-Dimensional Arrays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Two-dimensional arrays can be initialized in the declaration by listing values within braces, separated by commas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Braces can be used to distinguish rows, but are not required</a:t>
            </a:r>
          </a:p>
          <a:p>
            <a:pPr eaLnBrk="1" hangingPunct="1">
              <a:spcBef>
                <a:spcPct val="0"/>
              </a:spcBef>
            </a:pPr>
            <a:endParaRPr lang="en-US" altLang="zh-TW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lvl="3">
              <a:lnSpc>
                <a:spcPct val="90000"/>
              </a:lnSpc>
              <a:buFontTx/>
              <a:buNone/>
            </a:pPr>
            <a:endParaRPr lang="en-US" altLang="zh-TW" sz="2000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[3][4] = { {8,16,9,52},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  {3,15,27,6},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	         {14,25,2,10} };</a:t>
            </a:r>
          </a:p>
          <a:p>
            <a:pPr eaLnBrk="1" hangingPunct="1">
              <a:spcBef>
                <a:spcPct val="0"/>
              </a:spcBef>
            </a:pPr>
            <a:endParaRPr lang="en-US" altLang="zh-TW" sz="15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dirty="0" smtClean="0">
                <a:effectLst/>
                <a:ea typeface="新細明體" pitchFamily="18" charset="-120"/>
              </a:rPr>
            </a:br>
            <a:r>
              <a:rPr lang="en-US" altLang="zh-TW" dirty="0" smtClean="0">
                <a:effectLst/>
                <a:ea typeface="新細明體" pitchFamily="18" charset="-120"/>
              </a:rPr>
              <a:t>Two-Dimensional Arrays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Nested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for</a:t>
            </a:r>
            <a:r>
              <a:rPr lang="en-US" altLang="zh-TW" smtClean="0">
                <a:ea typeface="新細明體" pitchFamily="18" charset="-120"/>
              </a:rPr>
              <a:t> loops are used to process two-dimensional arrays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Outer loop controls the rows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Inner loop controls the columns</a:t>
            </a:r>
          </a:p>
          <a:p>
            <a:pPr eaLnBrk="1" hangingPunct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4" name="圖片 3" descr="Chapter 07-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3733800"/>
            <a:ext cx="20955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dirty="0" smtClean="0">
                <a:effectLst/>
                <a:ea typeface="新細明體" pitchFamily="18" charset="-120"/>
              </a:rPr>
            </a:br>
            <a:r>
              <a:rPr lang="en-US" altLang="zh-TW" dirty="0" smtClean="0">
                <a:effectLst/>
                <a:ea typeface="新細明體" pitchFamily="18" charset="-120"/>
              </a:rPr>
              <a:t>Two-Dimensional Arrays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62000" y="1539875"/>
            <a:ext cx="76962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7.5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NUMROWS = 3;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NUMCOLS = 4;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j;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[NUMROWS][NUMCOLS] = {8,16,9,52,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      3,15,27,6,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     14,25,2,10};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Declaring and Processing </a:t>
            </a:r>
            <a:br>
              <a:rPr lang="en-US" altLang="zh-TW" dirty="0" smtClean="0">
                <a:effectLst/>
                <a:ea typeface="新細明體" pitchFamily="18" charset="-120"/>
              </a:rPr>
            </a:br>
            <a:r>
              <a:rPr lang="en-US" altLang="zh-TW" dirty="0" smtClean="0">
                <a:effectLst/>
                <a:ea typeface="新細明體" pitchFamily="18" charset="-120"/>
              </a:rPr>
              <a:t>Two-Dimensional Arrays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235075"/>
            <a:ext cx="82296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7.5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multiply each element by 10 and display it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"\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nDisplay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of multiplied elements";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NUMROWS;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   // start each row on a new line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for (j = 0; j &lt; NUMCOLS; j++)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][j] =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][j] * 10;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(5)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][j];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}  // end of inner loop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    // end of outer loop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One-dimensional arrays</a:t>
            </a:r>
          </a:p>
          <a:p>
            <a:r>
              <a:rPr lang="en-US" altLang="zh-TW" dirty="0" smtClean="0">
                <a:ea typeface="新細明體" pitchFamily="18" charset="-120"/>
              </a:rPr>
              <a:t>Array initialization</a:t>
            </a:r>
          </a:p>
          <a:p>
            <a:r>
              <a:rPr lang="en-US" altLang="zh-TW" dirty="0" smtClean="0">
                <a:ea typeface="新細明體" pitchFamily="18" charset="-120"/>
              </a:rPr>
              <a:t>Declaring and processing two-dimensional arrays</a:t>
            </a:r>
          </a:p>
          <a:p>
            <a:r>
              <a:rPr lang="en-US" altLang="zh-TW" dirty="0" smtClean="0">
                <a:ea typeface="新細明體" pitchFamily="18" charset="-120"/>
              </a:rPr>
              <a:t>Arrays as arguments </a:t>
            </a:r>
          </a:p>
          <a:p>
            <a:r>
              <a:rPr lang="en-US" altLang="zh-TW" dirty="0" smtClean="0">
                <a:ea typeface="新細明體" pitchFamily="18" charset="-120"/>
              </a:rPr>
              <a:t>Statistical analysis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Standard Template Library (STL)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Searching and sorting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Common programming errors</a:t>
            </a:r>
          </a:p>
          <a:p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Larger Dimensional Arrays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Arrays with more than two dimensions can be created, but are not commonly used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Think of a three-dimensional array as a book of data tables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1675" y="3371850"/>
            <a:ext cx="53435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0" y="58674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>
                <a:latin typeface="Arial" pitchFamily="34" charset="0"/>
                <a:ea typeface="新細明體" pitchFamily="18" charset="-120"/>
                <a:cs typeface="Arial" pitchFamily="34" charset="0"/>
              </a:rPr>
              <a:t>Figure 7.7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  <a:cs typeface="Arial" pitchFamily="34" charset="0"/>
              </a:rPr>
              <a:t>  Representation of a three-dimensional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Arrays as Arguments</a:t>
            </a: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457200" y="13716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9725" indent="-339725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An individual array element can be passed as an argument just like any individual variable</a:t>
            </a:r>
          </a:p>
          <a:p>
            <a:pPr marL="339725" indent="-339725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called function receives a copy of the array element’s value</a:t>
            </a:r>
          </a:p>
          <a:p>
            <a:pPr marL="339725" indent="-339725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Passing an entire array to a function causes the function to receive a reference to the array, not a copy of its element values</a:t>
            </a:r>
          </a:p>
          <a:p>
            <a:pPr marL="339725" indent="-339725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The function must be declared with an array as the argument</a:t>
            </a:r>
          </a:p>
          <a:p>
            <a:pPr marL="339725" indent="-339725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Single element of array is obtained by adding an offset to the array’s starting </a:t>
            </a:r>
            <a:r>
              <a:rPr lang="en-US" altLang="zh-TW" sz="2600" b="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location</a:t>
            </a: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as Arguments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Examples of function calls that pass arrays</a:t>
            </a:r>
          </a:p>
          <a:p>
            <a:pPr>
              <a:buFontTx/>
              <a:buNone/>
            </a:pPr>
            <a:endParaRPr lang="en-US" altLang="zh-TW" sz="2000">
              <a:latin typeface="Courier New" pitchFamily="49" charset="0"/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 nums[5]; 	// an array of five integers</a:t>
            </a:r>
          </a:p>
          <a:p>
            <a:pPr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char keys[256];   // an array of 256 characters</a:t>
            </a:r>
          </a:p>
          <a:p>
            <a:pPr>
              <a:buFontTx/>
              <a:buNone/>
            </a:pPr>
            <a:r>
              <a:rPr lang="en-US" altLang="zh-TW" sz="200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double units[500], grades[500];// two arrays of 500 					 //doubles</a:t>
            </a:r>
          </a:p>
          <a:p>
            <a:r>
              <a:rPr lang="en-US" altLang="zh-TW">
                <a:ea typeface="新細明體" pitchFamily="18" charset="-120"/>
              </a:rPr>
              <a:t>The following function calls can then be made: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altLang="zh-TW">
              <a:latin typeface="Courier New" pitchFamily="49" charset="0"/>
              <a:ea typeface="新細明體" pitchFamily="18" charset="-12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findMax(nums);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findCharacter(keys);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calcTotal(nums, units, grades);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altLang="zh-TW" sz="2000">
              <a:solidFill>
                <a:srgbClr val="0000FF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as Arguments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2">
              <a:spcBef>
                <a:spcPct val="0"/>
              </a:spcBef>
              <a:buFontTx/>
              <a:buNone/>
            </a:pPr>
            <a:endParaRPr lang="zh-TW" altLang="en-US" sz="20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TW" dirty="0">
                <a:ea typeface="新細明體" pitchFamily="18" charset="-120"/>
              </a:rPr>
              <a:t>Suitable receiving side function header lines: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en-US" altLang="zh-TW" sz="2200" dirty="0">
              <a:latin typeface="Courier New" pitchFamily="49" charset="0"/>
              <a:ea typeface="新細明體" pitchFamily="18" charset="-12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[5])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char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findCharacter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(char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inKeys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[256])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calcTotal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arr1[5], double arr2[500], double arr3[500])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as Arguments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Example of passing arrays as arguments (program </a:t>
            </a:r>
            <a:r>
              <a:rPr lang="en-US" altLang="zh-TW" dirty="0" smtClean="0">
                <a:ea typeface="新細明體" pitchFamily="18" charset="-120"/>
              </a:rPr>
              <a:t>7.6):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Constant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MAXELS</a:t>
            </a:r>
            <a:r>
              <a:rPr lang="en-US" altLang="zh-TW" dirty="0">
                <a:ea typeface="新細明體" pitchFamily="18" charset="-120"/>
              </a:rPr>
              <a:t> is declared globally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Prototype for </a:t>
            </a:r>
            <a:r>
              <a:rPr lang="en-US" altLang="zh-TW" i="1" dirty="0" err="1"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i="1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uses constant </a:t>
            </a:r>
            <a:r>
              <a:rPr lang="en-US" altLang="zh-TW" i="1" dirty="0">
                <a:latin typeface="Courier New" pitchFamily="49" charset="0"/>
                <a:ea typeface="新細明體" pitchFamily="18" charset="-120"/>
              </a:rPr>
              <a:t>MAXELS</a:t>
            </a:r>
            <a:r>
              <a:rPr lang="en-US" altLang="zh-TW" dirty="0">
                <a:ea typeface="新細明體" pitchFamily="18" charset="-120"/>
              </a:rPr>
              <a:t> to declare that </a:t>
            </a:r>
            <a:r>
              <a:rPr lang="en-US" altLang="zh-TW" i="1" dirty="0" err="1"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i="1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expects an array of five integers as an argument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As shown in Figure </a:t>
            </a:r>
            <a:r>
              <a:rPr lang="en-US" altLang="zh-TW" dirty="0" smtClean="0">
                <a:ea typeface="新細明體" pitchFamily="18" charset="-120"/>
              </a:rPr>
              <a:t>7.8,only </a:t>
            </a:r>
            <a:r>
              <a:rPr lang="en-US" altLang="zh-TW" dirty="0">
                <a:ea typeface="新細明體" pitchFamily="18" charset="-120"/>
              </a:rPr>
              <a:t>one array is created in Program </a:t>
            </a:r>
            <a:r>
              <a:rPr lang="en-US" altLang="zh-TW" dirty="0" smtClean="0">
                <a:ea typeface="新細明體" pitchFamily="18" charset="-120"/>
              </a:rPr>
              <a:t>7.6</a:t>
            </a:r>
            <a:endParaRPr lang="en-US" altLang="zh-TW" dirty="0">
              <a:ea typeface="新細明體" pitchFamily="18" charset="-120"/>
            </a:endParaRPr>
          </a:p>
          <a:p>
            <a:pPr lvl="2"/>
            <a:r>
              <a:rPr lang="en-US" altLang="zh-TW" dirty="0">
                <a:ea typeface="新細明體" pitchFamily="18" charset="-120"/>
              </a:rPr>
              <a:t>In 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main()</a:t>
            </a:r>
            <a:r>
              <a:rPr lang="en-US" altLang="zh-TW" dirty="0">
                <a:ea typeface="新細明體" pitchFamily="18" charset="-120"/>
              </a:rPr>
              <a:t> the array is known as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nums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  <a:p>
            <a:pPr lvl="2"/>
            <a:r>
              <a:rPr lang="en-US" altLang="zh-TW" dirty="0">
                <a:ea typeface="新細明體" pitchFamily="18" charset="-120"/>
              </a:rPr>
              <a:t>In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dirty="0">
                <a:latin typeface="Courier New" pitchFamily="49" charset="0"/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it is known as </a:t>
            </a:r>
            <a:r>
              <a:rPr lang="en-US" altLang="zh-TW" dirty="0" err="1">
                <a:latin typeface="Courier New" pitchFamily="49" charset="0"/>
                <a:ea typeface="新細明體" pitchFamily="18" charset="-120"/>
              </a:rPr>
              <a:t>vals</a:t>
            </a:r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Arrays as Arguments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304800" y="914400"/>
            <a:ext cx="8382000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7.6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MAXELS = 5;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[MAXELS]);       // 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[MAXELS] = {2, 18, 1, 27, 16};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"The maximum value is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find the maximum value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findMax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[MAXELS])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max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[0];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1;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MAXELS;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(max 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 max =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vals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max;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as Arguments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0"/>
            <a:ext cx="7543800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0" y="55626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7.8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 Only one array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as Arguments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0" y="55626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Figure 7.9</a:t>
            </a:r>
            <a:r>
              <a:rPr lang="en-US" altLang="zh-TW" sz="1800">
                <a:solidFill>
                  <a:srgbClr val="222222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 The array’s starting address is passed</a:t>
            </a:r>
          </a:p>
        </p:txBody>
      </p:sp>
      <p:pic>
        <p:nvPicPr>
          <p:cNvPr id="2867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7431306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as Arguments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084163"/>
            <a:ext cx="8458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7.8</a:t>
            </a: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#include 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iomanip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ROWS = 3;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COLS = 4;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display(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[ROWS][COLS</a:t>
            </a:r>
            <a:r>
              <a:rPr lang="en-US" altLang="zh-TW" sz="20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]); // 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function prototype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main()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[ROWS][COLS] = {8,16,9,52,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 3,15,27,6,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              14,25,2,10};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display(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val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 0;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as Arguments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62000" y="1158875"/>
            <a:ext cx="8229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7.8 </a:t>
            </a:r>
            <a:r>
              <a:rPr lang="en-US" altLang="zh-TW" sz="24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(Continued)</a:t>
            </a:r>
          </a:p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endParaRPr lang="en-US" altLang="zh-TW" sz="24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void display(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[ROWS][COLS])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rowNum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colNum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rowNum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rowNum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ROWS;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rowNum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{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for(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colNum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colNum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COLS;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colNum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setw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(4) &lt;&lt;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nums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rowNum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][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colNum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sz="20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}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endParaRPr lang="en-US" altLang="zh-TW" sz="2000" b="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return;</a:t>
            </a:r>
          </a:p>
          <a:p>
            <a:pPr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One-Dimensional Arrays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2638"/>
            <a:ext cx="8077200" cy="39830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533400" y="1600200"/>
            <a:ext cx="830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One-dimensional array: A list of related values with the same data type, stored using a single group name (called the array name)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Syntax: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6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</a:rPr>
              <a:t>	     </a:t>
            </a:r>
            <a:r>
              <a:rPr lang="en-US" altLang="zh-TW" sz="2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dataType</a:t>
            </a:r>
            <a:r>
              <a:rPr lang="en-US" altLang="zh-TW" sz="2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arrayName</a:t>
            </a:r>
            <a:r>
              <a:rPr lang="en-US" altLang="zh-TW" sz="2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[number-of-items]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b="0" dirty="0" smtClean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 smtClean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By </a:t>
            </a: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convention, the number of items is first declared as a constant, and the constant is used in the array declaration</a:t>
            </a:r>
            <a:r>
              <a:rPr lang="en-US" altLang="zh-TW" sz="2600" b="0" dirty="0">
                <a:solidFill>
                  <a:srgbClr val="222222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TW" sz="260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Arrays as Arguments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0" y="3581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7.10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 Storage of the </a:t>
            </a:r>
            <a:r>
              <a:rPr lang="en-US" sz="1800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dirty="0">
                <a:solidFill>
                  <a:srgbClr val="222222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array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752600"/>
            <a:ext cx="7278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7250" y="4175125"/>
            <a:ext cx="44259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Internal Array Element Location Algorithm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Each element of an array is obtained by adding an offset to the starting address of the array: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</a:rPr>
              <a:t>Address of element </a:t>
            </a:r>
            <a:r>
              <a:rPr lang="en-US" altLang="zh-TW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= starting array address + the offset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Offset for one dimensional arrays: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</a:rPr>
              <a:t>Offset = </a:t>
            </a:r>
            <a:r>
              <a:rPr lang="en-US" altLang="zh-TW" i="1" dirty="0" err="1" smtClean="0">
                <a:ea typeface="新細明體" pitchFamily="18" charset="-120"/>
              </a:rPr>
              <a:t>i</a:t>
            </a:r>
            <a:r>
              <a:rPr lang="en-US" altLang="zh-TW" i="1" dirty="0" smtClean="0">
                <a:ea typeface="新細明體" pitchFamily="18" charset="-120"/>
              </a:rPr>
              <a:t> * the size of the element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Offset for two dimensional arrays: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</a:rPr>
              <a:t>Offset = column index value * the size of an element + row index value * number of bytes in a complete row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/>
            <a:endParaRPr lang="en-US" altLang="zh-TW" sz="18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8809037" cy="2767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0" y="5486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222222"/>
                </a:solidFill>
                <a:latin typeface="+mn-lt"/>
              </a:rPr>
              <a:t>Figure 7.11</a:t>
            </a:r>
            <a:r>
              <a:rPr lang="en-US" sz="1800" dirty="0">
                <a:solidFill>
                  <a:srgbClr val="222222"/>
                </a:solidFill>
                <a:latin typeface="+mn-lt"/>
              </a:rPr>
              <a:t>   The offset to the element with an index value of 5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Internal Array Element Location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A Case Study: Statistical Analysis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72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Create a program that: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Accepts a list of 100 voltages as input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Calculates the average and standard deviation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Displays the results of the calculations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The Standard Template Library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pitchFamily="18" charset="-120"/>
              </a:rPr>
              <a:t>Standard Template Library (STL):</a:t>
            </a:r>
            <a:r>
              <a:rPr lang="en-US" altLang="zh-TW" smtClean="0">
                <a:ea typeface="新細明體" pitchFamily="18" charset="-120"/>
              </a:rPr>
              <a:t> Generic set of data structures that can be modified, expanded, and contracted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Each STL class is coded as a template to permit the construction of a </a:t>
            </a:r>
            <a:r>
              <a:rPr lang="en-US" altLang="zh-TW" b="1" smtClean="0">
                <a:ea typeface="新細明體" pitchFamily="18" charset="-120"/>
              </a:rPr>
              <a:t>container</a:t>
            </a:r>
            <a:endParaRPr lang="en-US" altLang="zh-TW" smtClean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pitchFamily="18" charset="-120"/>
              </a:rPr>
              <a:t>Container:</a:t>
            </a:r>
            <a:r>
              <a:rPr lang="en-US" altLang="zh-TW" smtClean="0">
                <a:ea typeface="新細明體" pitchFamily="18" charset="-120"/>
              </a:rPr>
              <a:t> A generic data structure, referring to a set of data items that form a natural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Also called </a:t>
            </a:r>
            <a:r>
              <a:rPr lang="en-US" altLang="zh-TW" b="1" smtClean="0">
                <a:ea typeface="新細明體" pitchFamily="18" charset="-120"/>
              </a:rPr>
              <a:t>list</a:t>
            </a:r>
            <a:r>
              <a:rPr lang="en-US" altLang="zh-TW" smtClean="0">
                <a:ea typeface="新細明體" pitchFamily="18" charset="-120"/>
              </a:rPr>
              <a:t> or </a:t>
            </a:r>
            <a:r>
              <a:rPr lang="en-US" altLang="zh-TW" b="1" smtClean="0">
                <a:ea typeface="新細明體" pitchFamily="18" charset="-120"/>
              </a:rPr>
              <a:t>collection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smtClean="0">
                <a:ea typeface="新細明體" pitchFamily="18" charset="-120"/>
              </a:rPr>
              <a:t>Vector: </a:t>
            </a:r>
            <a:r>
              <a:rPr lang="en-US" altLang="zh-TW" smtClean="0">
                <a:ea typeface="新細明體" pitchFamily="18" charset="-120"/>
              </a:rPr>
              <a:t>Similar to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>
                <a:ea typeface="新細明體" pitchFamily="18" charset="-120"/>
              </a:rPr>
              <a:t>Uses a zero-relative index, but automatically expands as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Standard Template Library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983038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STL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Vector</a:t>
            </a:r>
            <a:r>
              <a:rPr lang="en-US" altLang="zh-TW" smtClean="0">
                <a:ea typeface="新細明體" pitchFamily="18" charset="-120"/>
              </a:rPr>
              <a:t> class provides many useful methods (functions) for vector manipulation: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insert(pos, elem)</a:t>
            </a:r>
            <a:r>
              <a:rPr lang="en-US" altLang="zh-TW" smtClean="0">
                <a:ea typeface="新細明體" pitchFamily="18" charset="-120"/>
              </a:rPr>
              <a:t>: inserts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elem</a:t>
            </a:r>
            <a:r>
              <a:rPr lang="en-US" altLang="zh-TW" smtClean="0">
                <a:ea typeface="新細明體" pitchFamily="18" charset="-120"/>
              </a:rPr>
              <a:t> at position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pos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name.push_back(elem)</a:t>
            </a:r>
            <a:r>
              <a:rPr lang="en-US" altLang="zh-TW" smtClean="0">
                <a:ea typeface="新細明體" pitchFamily="18" charset="-120"/>
              </a:rPr>
              <a:t>: append </a:t>
            </a:r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elem</a:t>
            </a:r>
            <a:r>
              <a:rPr lang="en-US" altLang="zh-TW" smtClean="0">
                <a:ea typeface="新細明體" pitchFamily="18" charset="-120"/>
              </a:rPr>
              <a:t> at the end of the vector</a:t>
            </a:r>
          </a:p>
          <a:p>
            <a:pPr lvl="1" eaLnBrk="1" hangingPunct="1"/>
            <a:r>
              <a:rPr lang="en-US" altLang="zh-TW" b="1" smtClean="0">
                <a:latin typeface="Courier New" pitchFamily="49" charset="0"/>
                <a:ea typeface="新細明體" pitchFamily="18" charset="-120"/>
              </a:rPr>
              <a:t>name.size</a:t>
            </a:r>
            <a:r>
              <a:rPr lang="en-US" altLang="zh-TW" smtClean="0">
                <a:ea typeface="新細明體" pitchFamily="18" charset="-120"/>
              </a:rPr>
              <a:t>: return the size of the vector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STL also provides generic functions called </a:t>
            </a:r>
            <a:r>
              <a:rPr lang="en-US" altLang="zh-TW" b="1" smtClean="0">
                <a:ea typeface="新細明體" pitchFamily="18" charset="-120"/>
              </a:rPr>
              <a:t>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Standard Template Library</a:t>
            </a:r>
          </a:p>
        </p:txBody>
      </p:sp>
      <p:sp>
        <p:nvSpPr>
          <p:cNvPr id="3584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5029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Must include the header files for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vector</a:t>
            </a:r>
            <a:r>
              <a:rPr lang="en-US" altLang="zh-TW" dirty="0" smtClean="0">
                <a:ea typeface="新細明體" pitchFamily="18" charset="-120"/>
              </a:rPr>
              <a:t> and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algorithm</a:t>
            </a:r>
            <a:r>
              <a:rPr lang="en-US" altLang="zh-TW" dirty="0" smtClean="0">
                <a:ea typeface="新細明體" pitchFamily="18" charset="-120"/>
              </a:rPr>
              <a:t>, with the namespace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std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Syntax: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To create and initialize a vector:</a:t>
            </a:r>
          </a:p>
          <a:p>
            <a:pPr lvl="1" eaLnBrk="1" hangingPunct="1">
              <a:buFontTx/>
              <a:buNone/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vector&lt;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dataType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 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vectorName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start,end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To modify a specific element: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vectorName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[index] = 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newValue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To insert a new element:</a:t>
            </a:r>
          </a:p>
          <a:p>
            <a:pPr lvl="1" eaLnBrk="1" hangingPunct="1">
              <a:buFontTx/>
              <a:buNone/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vectorName.insert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(index, </a:t>
            </a:r>
            <a:r>
              <a:rPr lang="en-US" altLang="zh-TW" sz="2200" b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newValue</a:t>
            </a:r>
            <a:r>
              <a:rPr lang="en-US" altLang="zh-TW" sz="2200" b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STL provides other containers, algorithms, and </a:t>
            </a:r>
            <a:r>
              <a:rPr lang="en-US" altLang="zh-TW" dirty="0" err="1" smtClean="0">
                <a:ea typeface="新細明體" pitchFamily="18" charset="-120"/>
              </a:rPr>
              <a:t>iterators</a:t>
            </a:r>
            <a:endParaRPr lang="en-US" altLang="zh-TW" dirty="0" smtClean="0">
              <a:ea typeface="新細明體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A Closer Look: Searching &amp; Sorting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Sorting: </a:t>
            </a:r>
            <a:r>
              <a:rPr lang="en-US" altLang="zh-TW" dirty="0" smtClean="0">
                <a:ea typeface="新細明體" pitchFamily="18" charset="-120"/>
              </a:rPr>
              <a:t>Arranging data in ascending or descending order for some purpose</a:t>
            </a:r>
          </a:p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Searching: </a:t>
            </a:r>
            <a:r>
              <a:rPr lang="en-US" altLang="zh-TW" dirty="0" smtClean="0">
                <a:ea typeface="新細明體" pitchFamily="18" charset="-120"/>
              </a:rPr>
              <a:t>Scanning through a list of data to find a particular item</a:t>
            </a:r>
          </a:p>
        </p:txBody>
      </p:sp>
      <p:pic>
        <p:nvPicPr>
          <p:cNvPr id="4" name="圖片 3" descr="Chapter 07-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3048000"/>
            <a:ext cx="2476500" cy="326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Search Algorithms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609600" y="13716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Searches can be faster if the data is in sorted 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Two common methods for searching: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Linear search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Binary search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Linear search is a sequential search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Each item is examined in the order it occurs in the </a:t>
            </a:r>
            <a:r>
              <a:rPr lang="en-US" sz="2800" b="0" dirty="0" smtClean="0">
                <a:solidFill>
                  <a:srgbClr val="222222"/>
                </a:solidFill>
                <a:latin typeface="Arial" charset="0"/>
              </a:rPr>
              <a:t>list</a:t>
            </a:r>
            <a:endParaRPr lang="en-US" sz="2800" b="0" dirty="0">
              <a:solidFill>
                <a:srgbClr val="22222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Linear Search</a:t>
            </a: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609600" y="1524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Each item in the list is examined in the order in which it occurs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Not a very efficient method for searching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Advantage is that the list does not have to be in sorted order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On average, the number of required comparisons is </a:t>
            </a:r>
            <a:r>
              <a:rPr lang="en-US" sz="2800" b="0" i="1" dirty="0">
                <a:solidFill>
                  <a:srgbClr val="222222"/>
                </a:solidFill>
                <a:latin typeface="+mn-lt"/>
              </a:rPr>
              <a:t>n</a:t>
            </a:r>
            <a:r>
              <a:rPr lang="en-US" sz="2800" b="0" dirty="0">
                <a:solidFill>
                  <a:srgbClr val="222222"/>
                </a:solidFill>
                <a:latin typeface="+mn-lt"/>
              </a:rPr>
              <a:t>/2, where </a:t>
            </a:r>
            <a:r>
              <a:rPr lang="en-US" sz="2800" b="0" i="1" dirty="0">
                <a:solidFill>
                  <a:srgbClr val="222222"/>
                </a:solidFill>
                <a:latin typeface="+mn-lt"/>
              </a:rPr>
              <a:t>n</a:t>
            </a:r>
            <a:r>
              <a:rPr lang="en-US" sz="2800" b="0" dirty="0">
                <a:solidFill>
                  <a:srgbClr val="222222"/>
                </a:solidFill>
                <a:latin typeface="+mn-lt"/>
              </a:rPr>
              <a:t> is the </a:t>
            </a:r>
            <a:r>
              <a:rPr lang="en-US" sz="2800" b="0" dirty="0">
                <a:solidFill>
                  <a:srgbClr val="222222"/>
                </a:solidFill>
                <a:latin typeface="Arial" charset="0"/>
              </a:rPr>
              <a:t>number of elements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743200"/>
            <a:ext cx="5954449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1524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Examples: 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NUMELS = 6;</a:t>
            </a:r>
          </a:p>
          <a:p>
            <a:pPr lvl="1" eaLnBrk="1" hangingPunct="1">
              <a:buFontTx/>
              <a:buNone/>
            </a:pPr>
            <a:r>
              <a:rPr lang="en-US" altLang="zh-TW" sz="24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volts[NUMELS];</a:t>
            </a:r>
          </a:p>
          <a:p>
            <a:pPr eaLnBrk="1" hangingPunct="1">
              <a:buFontTx/>
              <a:buNone/>
            </a:pP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One-Dimensional Arrays</a:t>
            </a: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694238"/>
            <a:ext cx="3916363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1219200" y="5881687"/>
            <a:ext cx="693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7.1</a:t>
            </a:r>
            <a:r>
              <a:rPr lang="en-US" sz="1800" dirty="0">
                <a:latin typeface="+mn-lt"/>
              </a:rPr>
              <a:t> The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volts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sz="1800" dirty="0">
                <a:latin typeface="+mn-lt"/>
              </a:rPr>
              <a:t> arrays in memory</a:t>
            </a:r>
          </a:p>
        </p:txBody>
      </p:sp>
      <p:sp>
        <p:nvSpPr>
          <p:cNvPr id="10249" name="Text Box 19"/>
          <p:cNvSpPr txBox="1">
            <a:spLocks noChangeArrowheads="1"/>
          </p:cNvSpPr>
          <p:nvPr/>
        </p:nvSpPr>
        <p:spPr bwMode="auto">
          <a:xfrm>
            <a:off x="990600" y="3894137"/>
            <a:ext cx="4953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const </a:t>
            </a:r>
            <a:r>
              <a:rPr lang="en-US" altLang="zh-TW" sz="24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ARRAYSIZE = 4;</a:t>
            </a:r>
          </a:p>
          <a:p>
            <a:r>
              <a:rPr lang="en-US" altLang="zh-TW" sz="24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char code[ARRAYSIZE];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Linear Search</a:t>
            </a:r>
          </a:p>
        </p:txBody>
      </p:sp>
      <p:sp>
        <p:nvSpPr>
          <p:cNvPr id="39939" name="Content Placeholder 9"/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Pseudocode</a:t>
            </a:r>
            <a:r>
              <a:rPr lang="en-US" altLang="zh-TW" dirty="0" smtClean="0">
                <a:ea typeface="新細明體" pitchFamily="18" charset="-120"/>
              </a:rPr>
              <a:t> for a linear search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71600" y="2565737"/>
            <a:ext cx="723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all items in the list</a:t>
            </a:r>
          </a:p>
          <a:p>
            <a:pPr marL="0" lvl="2"/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Compare the item with the desired item</a:t>
            </a:r>
          </a:p>
          <a:p>
            <a:pPr marL="0" lvl="2"/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If the item is found</a:t>
            </a:r>
          </a:p>
          <a:p>
            <a:pPr marL="0" lvl="2"/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Return the index value of the current item</a:t>
            </a:r>
          </a:p>
          <a:p>
            <a:pPr marL="0" lvl="2"/>
            <a:r>
              <a:rPr lang="en-US" altLang="zh-TW" sz="20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Endif</a:t>
            </a:r>
            <a:endParaRPr lang="en-US" altLang="zh-TW" sz="20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20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EndFor</a:t>
            </a:r>
            <a:endParaRPr lang="en-US" altLang="zh-TW" sz="20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20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-1 if the item is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Binary Search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191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Binary search requires that the list is stored in sorted order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Desired item is compared to the middle element, with three possible outcomes: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Desired element was found: finished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Desired element is greater than the middle element, so discard all elements below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Desired element is less than the middle element, so discard all elements above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Binary Search</a:t>
            </a:r>
          </a:p>
        </p:txBody>
      </p:sp>
      <p:sp>
        <p:nvSpPr>
          <p:cNvPr id="41987" name="Content Placeholder 6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Pseudocode</a:t>
            </a:r>
            <a:r>
              <a:rPr lang="en-US" altLang="zh-TW" dirty="0" smtClean="0">
                <a:ea typeface="新細明體" pitchFamily="18" charset="-120"/>
              </a:rPr>
              <a:t> for a binary search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" y="2216527"/>
            <a:ext cx="8305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 the lower index to 0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 the upper index to one less than the size of the list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Begin with the first item in the list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 the lower index is less than or equal to the upper index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Set the midpoint index to the integer average of the lower and       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upper index values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Compare the desired item to the midpoint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If the desired item equals the midpoint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Return the index value of the current item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Else If the desired item is greater than the midpoint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Set the lower index value to the midpoint value plus 1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Else If the desired item is less than the midpoint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Set the upper index value to the midpoint value less 1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EndIf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EndWhile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-1 if the item is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Binary Search</a:t>
            </a:r>
          </a:p>
        </p:txBody>
      </p:sp>
      <p:sp>
        <p:nvSpPr>
          <p:cNvPr id="43011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Binary search algorithm in C++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1136332"/>
            <a:ext cx="85344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this function returns the location of key in the list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// a -1 is returned if the value is not found</a:t>
            </a:r>
          </a:p>
          <a:p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binarySearch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list[],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size,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key)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left, right,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left = 0;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right = size -1;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while (left &lt;= right)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(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) ((left + right) / 2);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if (key == list[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return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else if (key &gt; list[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])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left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+ 1;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else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right = </a:t>
            </a:r>
            <a:r>
              <a:rPr lang="en-US" altLang="zh-TW" sz="1600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midpt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- 1;</a:t>
            </a:r>
          </a:p>
          <a:p>
            <a:r>
              <a:rPr lang="zh-TW" altLang="en-US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sz="1600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-1;</a:t>
            </a:r>
          </a:p>
          <a:p>
            <a:r>
              <a:rPr lang="en-US" altLang="zh-TW" sz="1600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Binary Search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79563"/>
            <a:ext cx="8077200" cy="398303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On each pass of binary search, the number of items to be searched is cut in half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After </a:t>
            </a:r>
            <a:r>
              <a:rPr lang="en-US" altLang="zh-TW" i="1" dirty="0" smtClean="0">
                <a:ea typeface="新細明體" pitchFamily="18" charset="-120"/>
                <a:cs typeface="Arial" pitchFamily="34" charset="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 passes through the loop, there are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/(2</a:t>
            </a:r>
            <a:r>
              <a:rPr lang="en-US" altLang="zh-TW" i="1" baseline="30000" dirty="0" smtClean="0">
                <a:ea typeface="新細明體" pitchFamily="18" charset="-120"/>
              </a:rPr>
              <a:t>p</a:t>
            </a:r>
            <a:r>
              <a:rPr lang="en-US" altLang="zh-TW" dirty="0" smtClean="0">
                <a:ea typeface="新細明體" pitchFamily="18" charset="-120"/>
              </a:rPr>
              <a:t>) elements left to search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4" name="圖片 3" descr="Chapter 07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048000"/>
            <a:ext cx="2552700" cy="3364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Linear and Binary Search</a:t>
            </a:r>
          </a:p>
        </p:txBody>
      </p:sp>
      <p:pic>
        <p:nvPicPr>
          <p:cNvPr id="4506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81150"/>
            <a:ext cx="8269288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914400" y="5089525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222222"/>
                </a:solidFill>
                <a:latin typeface="+mn-lt"/>
              </a:rPr>
              <a:t>Table 7.3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   A Comparison of </a:t>
            </a:r>
            <a:r>
              <a:rPr lang="en-US" dirty="0">
                <a:solidFill>
                  <a:srgbClr val="222222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222222"/>
                </a:solidFill>
                <a:latin typeface="+mn-lt"/>
              </a:rPr>
              <a:t> Loop Passes for Linear and Binary Searches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Big O Notation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Big O Notation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represents “the order of magnitude of”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Sort algorithms come in two major categories: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Internal sort: entire list can be resident in memory at one time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External sort: for very large lists that cannot be totally in memory at one time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Sort Algorithms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Two major categories of sorting techniques exist</a:t>
            </a:r>
          </a:p>
          <a:p>
            <a:pPr lvl="1" eaLnBrk="1" hangingPunct="1"/>
            <a:r>
              <a:rPr lang="en-US" altLang="zh-TW" b="1" dirty="0" smtClean="0">
                <a:ea typeface="新細明體" pitchFamily="18" charset="-120"/>
              </a:rPr>
              <a:t>Internal sort</a:t>
            </a:r>
            <a:r>
              <a:rPr lang="en-US" altLang="zh-TW" dirty="0" smtClean="0">
                <a:ea typeface="新細明體" pitchFamily="18" charset="-120"/>
              </a:rPr>
              <a:t>: Use when data list is small enough to be stored in the computer’s memory</a:t>
            </a:r>
          </a:p>
          <a:p>
            <a:pPr lvl="1" eaLnBrk="1" hangingPunct="1"/>
            <a:r>
              <a:rPr lang="en-US" altLang="zh-TW" b="1" dirty="0" smtClean="0">
                <a:ea typeface="新細明體" pitchFamily="18" charset="-120"/>
              </a:rPr>
              <a:t>External sort</a:t>
            </a:r>
            <a:r>
              <a:rPr lang="en-US" altLang="zh-TW" dirty="0" smtClean="0">
                <a:ea typeface="新細明體" pitchFamily="18" charset="-120"/>
              </a:rPr>
              <a:t>: Use for larger data sets stored on external disk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Internal sort algorithms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Selection sort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Exchange sort</a:t>
            </a:r>
          </a:p>
          <a:p>
            <a:pPr lvl="1"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Selection Sort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Smallest element is found and exchanged with the first element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Next smallest element is found and exchanged with the second element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Process continues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-1 times, with each pass requiring one less comparison</a:t>
            </a:r>
          </a:p>
          <a:p>
            <a:pPr eaLnBrk="1" hangingPunct="1"/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Selection Sort</a:t>
            </a:r>
          </a:p>
        </p:txBody>
      </p:sp>
      <p:sp>
        <p:nvSpPr>
          <p:cNvPr id="49155" name="Content Placeholder 6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Pseudocode</a:t>
            </a:r>
            <a:r>
              <a:rPr lang="en-US" altLang="zh-TW" dirty="0" smtClean="0">
                <a:ea typeface="新細明體" pitchFamily="18" charset="-120"/>
              </a:rPr>
              <a:t> for a selection sort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1554063"/>
            <a:ext cx="8305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 exchange count to zero (not required, but done to keep track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of the exchanges) 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each element in the list, from the first to the next to last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Find the smallest element from the current element being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referenced to the last element by: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Setting the minimum value equal to the current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Saving (storing) the index of the current element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For each element in the list, from the current element + 1 to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the last element in the list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If element[inner loop index] &lt; minimum value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Set the minimum value = element[inner loop index]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Save the index value corresponding to the newfound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   minimum value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</a:t>
            </a:r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EndIf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</a:t>
            </a:r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EndFor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Swap the current value with the new minimum value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Increment the exchange count</a:t>
            </a:r>
          </a:p>
          <a:p>
            <a:pPr marL="0" lvl="2"/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EndFor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the exchange 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One-Dimensional Arrays</a:t>
            </a:r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533400" y="14478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Element: An item in the array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 storage of elements is contiguous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Index (or subscript) of an element: The position of the element within the array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Indexes are zero-relative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6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To reference an element, use the array name and the index of the element</a:t>
            </a:r>
          </a:p>
        </p:txBody>
      </p:sp>
      <p:pic>
        <p:nvPicPr>
          <p:cNvPr id="1127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724400"/>
            <a:ext cx="5748338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0" y="5867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latin typeface="+mn-lt"/>
              </a:rPr>
              <a:t>Figure 7.2</a:t>
            </a:r>
            <a:r>
              <a:rPr lang="en-US" sz="1800" dirty="0">
                <a:latin typeface="+mn-lt"/>
              </a:rPr>
              <a:t> Identifying array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Selection Sort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Selection sort advantages 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Maximum number of moves that must be made is </a:t>
            </a:r>
            <a:r>
              <a:rPr lang="en-US" altLang="zh-TW" b="1" dirty="0" smtClean="0">
                <a:latin typeface="Courier New" pitchFamily="49" charset="0"/>
                <a:ea typeface="新細明體" pitchFamily="18" charset="-120"/>
              </a:rPr>
              <a:t>n-1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Each move is a final move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Selection sort disadvantages:</a:t>
            </a:r>
          </a:p>
          <a:p>
            <a:pPr lvl="1" eaLnBrk="1" hangingPunct="1"/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-1)/2 comparisons are always required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Order of magnitude of selection sort: O(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lvl="2" eaLnBrk="1" hangingPunct="1"/>
            <a:endParaRPr lang="en-US" altLang="zh-TW" b="1" dirty="0" smtClean="0">
              <a:latin typeface="Courier New" pitchFamily="49" charset="0"/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Exchange (Bubble) Sort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Successive values in the list are compared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Each pair is interchanged if needed to place them in sorted order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If sorting in ascending order, the largest value will “bubble up” to the last position in the list 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Second pass through the list stops comparing at second-to-last element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Process continues until an entire pass through the list results in no exchanges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Exchange (Bubble) Sort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" y="2421791"/>
            <a:ext cx="8305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Set exchange count to zero (not required, but done to keep track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of the exchanges) 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the first element in the list to one less than the last 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  element (</a:t>
            </a:r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index)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For the second element in the list to the last element (j index)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If num[j] &lt; num[j-1]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{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Swap num[j] with num[j-1]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 Increment exchange count</a:t>
            </a:r>
          </a:p>
          <a:p>
            <a:pPr marL="0" lvl="2"/>
            <a:r>
              <a:rPr lang="en-US" altLang="zh-TW" sz="1600" i="1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}</a:t>
            </a: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EndFor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EndFor</a:t>
            </a:r>
            <a:endParaRPr lang="en-US" altLang="zh-TW" sz="1600" i="1" dirty="0" smtClean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pPr marL="0" lvl="2"/>
            <a:r>
              <a:rPr lang="en-US" altLang="zh-TW" sz="1600" i="1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exchange count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TW" dirty="0" err="1" smtClean="0">
                <a:ea typeface="新細明體" pitchFamily="18" charset="-120"/>
              </a:rPr>
              <a:t>Pseudocode</a:t>
            </a:r>
            <a:r>
              <a:rPr lang="en-US" altLang="zh-TW" dirty="0" smtClean="0">
                <a:ea typeface="新細明體" pitchFamily="18" charset="-120"/>
              </a:rPr>
              <a:t> for a exchange (bubble) sort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Exchange (Bubble) Sort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21336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Number of comparisons = O(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baseline="30000" dirty="0" smtClean="0">
                <a:ea typeface="新細明體" pitchFamily="18" charset="-120"/>
              </a:rPr>
              <a:t>2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Maximum number of comparisons: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-1)/2 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Maximum number of moves: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-1)/2 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Many moves are not final moves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609600" y="4038600"/>
            <a:ext cx="324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JAVA APPLET DEMO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0" y="4531036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http://www.cs.ubc.ca/~</a:t>
            </a:r>
            <a:r>
              <a:rPr lang="en-US" altLang="zh-TW" dirty="0" smtClean="0">
                <a:hlinkClick r:id="rId3"/>
              </a:rPr>
              <a:t>harrison/Java/sorting-demo.html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http://maven.smith.edu/~</a:t>
            </a:r>
            <a:r>
              <a:rPr lang="en-US" altLang="zh-TW" dirty="0" smtClean="0">
                <a:hlinkClick r:id="rId4"/>
              </a:rPr>
              <a:t>thiebaut/java/sort/demo.html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609600" y="5177135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YOUTUBE DEMO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5525869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www.youtube.com/watch?v=lyZQPjUT5B4&amp;feature=related</a:t>
            </a:r>
            <a:endParaRPr lang="en-US" altLang="zh-TW" dirty="0" smtClean="0"/>
          </a:p>
          <a:p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www.youtube.com/watch?v=ROalU379l3U&amp;feature=related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4958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Failing to declare the array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Using a subscript that references a non-existent array element (out of bounds)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Failing to use a counter value in a loop that is large enough to cycle through all array elements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Failing to initialize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auto">
          <a:xfrm>
            <a:off x="533400" y="1447800"/>
            <a:ext cx="8077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Single dimension array is a data structure that stores a list of values having the same data type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 elements are stored in contiguous memory locations, and referenced by array name and index position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Two-dimensional array has rows and columns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Arrays may be initialized when they are declared</a:t>
            </a:r>
            <a:endParaRPr lang="en-US" altLang="zh-TW" sz="2600" b="0" dirty="0">
              <a:solidFill>
                <a:srgbClr val="222222"/>
              </a:solidFill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56325" name="Rectangle 3"/>
          <p:cNvSpPr>
            <a:spLocks noChangeArrowheads="1"/>
          </p:cNvSpPr>
          <p:nvPr/>
        </p:nvSpPr>
        <p:spPr bwMode="auto">
          <a:xfrm>
            <a:off x="533400" y="14478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Arrays may be passed to a function by passing the name of the array as the argument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Individual array elements as arguments are passed by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800" b="0" dirty="0">
                <a:solidFill>
                  <a:srgbClr val="222222"/>
                </a:solidFill>
                <a:latin typeface="Arial" pitchFamily="34" charset="0"/>
                <a:ea typeface="新細明體" pitchFamily="18" charset="-120"/>
              </a:rPr>
              <a:t>Arrays passed as arguments are passed by reference, not by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44000" cy="5867400"/>
          </a:xfrm>
        </p:spPr>
      </p:pic>
    </p:spTree>
    <p:extLst>
      <p:ext uri="{BB962C8B-B14F-4D97-AF65-F5344CB8AC3E}">
        <p14:creationId xmlns:p14="http://schemas.microsoft.com/office/powerpoint/2010/main" val="34639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One-Dimensional Arrays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267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Index represents the offset from the start of the array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Element is also called </a:t>
            </a:r>
            <a:r>
              <a:rPr lang="en-US" altLang="zh-TW" b="1" dirty="0" smtClean="0">
                <a:ea typeface="新細明體" pitchFamily="18" charset="-120"/>
              </a:rPr>
              <a:t>indexed variable</a:t>
            </a:r>
            <a:r>
              <a:rPr lang="en-US" altLang="zh-TW" dirty="0" smtClean="0">
                <a:ea typeface="新細明體" pitchFamily="18" charset="-120"/>
              </a:rPr>
              <a:t> or </a:t>
            </a:r>
            <a:r>
              <a:rPr lang="en-US" altLang="zh-TW" b="1" dirty="0" smtClean="0">
                <a:ea typeface="新細明體" pitchFamily="18" charset="-120"/>
              </a:rPr>
              <a:t>subscripted variable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Subscripted variable can be used anywhere that a variable can be used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dirty="0" smtClean="0">
                <a:ea typeface="新細明體" pitchFamily="18" charset="-120"/>
              </a:rPr>
              <a:t>Expressions can be used within the brackets if the value of the expression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800" dirty="0" smtClean="0">
                <a:ea typeface="新細明體" pitchFamily="18" charset="-120"/>
              </a:rPr>
              <a:t>Yields an integer value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z="2800" dirty="0" smtClean="0">
                <a:ea typeface="新細明體" pitchFamily="18" charset="-120"/>
              </a:rPr>
              <a:t>Is within the valid range of subscripts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One-Dimensional Arrays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2672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All of the elements of an array can be processed by using a loop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The loop counter is used as the array index to specify the element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Example:</a:t>
            </a:r>
          </a:p>
          <a:p>
            <a:pPr eaLnBrk="1" hangingPunct="1">
              <a:buFontTx/>
              <a:buNone/>
            </a:pPr>
            <a:r>
              <a:rPr lang="en-US" altLang="zh-TW" sz="2300" dirty="0" smtClean="0">
                <a:ea typeface="新細明體" pitchFamily="18" charset="-120"/>
              </a:rPr>
              <a:t>		</a:t>
            </a: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sum = 0;</a:t>
            </a:r>
          </a:p>
          <a:p>
            <a:pPr eaLnBrk="1" hangingPunct="1">
              <a:buFontTx/>
              <a:buNone/>
            </a:pP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for (</a:t>
            </a:r>
            <a:r>
              <a:rPr lang="en-US" altLang="zh-TW" sz="23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=0; </a:t>
            </a:r>
            <a:r>
              <a:rPr lang="en-US" altLang="zh-TW" sz="23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&lt;5; </a:t>
            </a:r>
            <a:r>
              <a:rPr lang="en-US" altLang="zh-TW" sz="23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		   sum = sum + temp[</a:t>
            </a:r>
            <a:r>
              <a:rPr lang="en-US" altLang="zh-TW" sz="230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sz="23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Input and Output of Array Values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267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elements can be assigned values interactively using a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dirty="0" smtClean="0">
                <a:ea typeface="新細明體" pitchFamily="18" charset="-120"/>
              </a:rPr>
              <a:t> stream object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Out of range array indexes are not checked at compile-time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May produce run-time errors 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May overwrite a value in the referenced memory location and cause other errors</a:t>
            </a: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Array elements can be displayed using the </a:t>
            </a:r>
            <a:r>
              <a:rPr lang="en-US" altLang="zh-TW" b="1" dirty="0" err="1" smtClean="0"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 smtClean="0">
                <a:ea typeface="新細明體" pitchFamily="18" charset="-120"/>
              </a:rPr>
              <a:t> stream object 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Input and Output of Array Values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8600" y="984250"/>
            <a:ext cx="86868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n"/>
              <a:tabLst>
                <a:tab pos="304800" algn="r"/>
                <a:tab pos="2743200" algn="ctr"/>
                <a:tab pos="5486400" algn="r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Program </a:t>
            </a:r>
            <a:r>
              <a:rPr lang="en-US" altLang="zh-TW" sz="200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7.1</a:t>
            </a:r>
            <a:endParaRPr lang="en-US" altLang="zh-TW" sz="2000" dirty="0">
              <a:solidFill>
                <a:srgbClr val="0000FF"/>
              </a:solidFill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r>
              <a:rPr lang="en-US" altLang="zh-TW" b="0" dirty="0" err="1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main()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const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MAXTEMPS = 5;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, temp[MAXTEMPS];</a:t>
            </a:r>
          </a:p>
          <a:p>
            <a:r>
              <a:rPr lang="zh-TW" altLang="en-US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for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MAXTEMPS;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   // Enter the temperatures</a:t>
            </a:r>
          </a:p>
          <a:p>
            <a:r>
              <a:rPr lang="zh-TW" altLang="en-US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{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"Enter a temperature: ";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cin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&gt;&gt; temp[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];</a:t>
            </a:r>
          </a:p>
          <a:p>
            <a:r>
              <a:rPr lang="zh-TW" altLang="en-US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for (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= 0;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 MAXTEMPS;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++)    // Print the temperatures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 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"temperature "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&lt;&lt; " is " &lt;&lt; temp[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i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] &lt;&lt; </a:t>
            </a:r>
            <a:r>
              <a:rPr lang="en-US" altLang="zh-TW" b="0" dirty="0" err="1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endl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b="0" dirty="0" smtClean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return 0;</a:t>
            </a:r>
          </a:p>
          <a:p>
            <a:r>
              <a:rPr lang="en-US" altLang="zh-TW" b="0" dirty="0">
                <a:solidFill>
                  <a:srgbClr val="0000FF"/>
                </a:solidFill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4590</TotalTime>
  <Words>3108</Words>
  <Application>Microsoft Office PowerPoint</Application>
  <PresentationFormat>如螢幕大小 (4:3)</PresentationFormat>
  <Paragraphs>534</Paragraphs>
  <Slides>57</Slides>
  <Notes>56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1_Default Design</vt:lpstr>
      <vt:lpstr>PowerPoint 簡報</vt:lpstr>
      <vt:lpstr>Contents</vt:lpstr>
      <vt:lpstr>One-Dimensional Arrays</vt:lpstr>
      <vt:lpstr>One-Dimensional Arrays</vt:lpstr>
      <vt:lpstr>One-Dimensional Arrays</vt:lpstr>
      <vt:lpstr>One-Dimensional Arrays</vt:lpstr>
      <vt:lpstr>One-Dimensional Arrays</vt:lpstr>
      <vt:lpstr>Input and Output of Array Values</vt:lpstr>
      <vt:lpstr>Input and Output of Array Values</vt:lpstr>
      <vt:lpstr>Input and Output of Array Values</vt:lpstr>
      <vt:lpstr>Array Initialization</vt:lpstr>
      <vt:lpstr>Array Initialization</vt:lpstr>
      <vt:lpstr>Array Initialization</vt:lpstr>
      <vt:lpstr>Declaring and Processing  Two-Dimensional Arrays</vt:lpstr>
      <vt:lpstr>Declaring and Processing  Two-Dimensional Arrays</vt:lpstr>
      <vt:lpstr>Declaring and Processing  Two-Dimensional Arrays</vt:lpstr>
      <vt:lpstr>Declaring and Processing  Two-Dimensional Arrays</vt:lpstr>
      <vt:lpstr>Declaring and Processing  Two-Dimensional Arrays</vt:lpstr>
      <vt:lpstr>Declaring and Processing  Two-Dimensional Arrays</vt:lpstr>
      <vt:lpstr>Larger Dimensional Arrays</vt:lpstr>
      <vt:lpstr>Arrays as Arguments</vt:lpstr>
      <vt:lpstr>Arrays as Arguments</vt:lpstr>
      <vt:lpstr>Arrays as Arguments</vt:lpstr>
      <vt:lpstr>Arrays as Arguments</vt:lpstr>
      <vt:lpstr>Arrays as Arguments</vt:lpstr>
      <vt:lpstr>Arrays as Arguments</vt:lpstr>
      <vt:lpstr>Arrays as Arguments</vt:lpstr>
      <vt:lpstr>Arrays as Arguments</vt:lpstr>
      <vt:lpstr>Arrays as Arguments</vt:lpstr>
      <vt:lpstr>Arrays as Arguments</vt:lpstr>
      <vt:lpstr>Internal Array Element Location Algorithm</vt:lpstr>
      <vt:lpstr>Internal Array Element Location Algorithm</vt:lpstr>
      <vt:lpstr>A Case Study: Statistical Analysis</vt:lpstr>
      <vt:lpstr>The Standard Template Library</vt:lpstr>
      <vt:lpstr>The Standard Template Library</vt:lpstr>
      <vt:lpstr>The Standard Template Library</vt:lpstr>
      <vt:lpstr>A Closer Look: Searching &amp; Sorting</vt:lpstr>
      <vt:lpstr>Search Algorithms</vt:lpstr>
      <vt:lpstr>Linear Search</vt:lpstr>
      <vt:lpstr>Linear Search</vt:lpstr>
      <vt:lpstr>Binary Search</vt:lpstr>
      <vt:lpstr>Binary Search</vt:lpstr>
      <vt:lpstr>Binary Search</vt:lpstr>
      <vt:lpstr>Binary Search</vt:lpstr>
      <vt:lpstr>Linear and Binary Search</vt:lpstr>
      <vt:lpstr>Big O Notation</vt:lpstr>
      <vt:lpstr>Sort Algorithms</vt:lpstr>
      <vt:lpstr>Selection Sort</vt:lpstr>
      <vt:lpstr>Selection Sort</vt:lpstr>
      <vt:lpstr>Selection Sort</vt:lpstr>
      <vt:lpstr>Exchange (Bubble) Sort</vt:lpstr>
      <vt:lpstr>Exchange (Bubble) Sort</vt:lpstr>
      <vt:lpstr>Exchange (Bubble) Sort</vt:lpstr>
      <vt:lpstr>Common Programming Errors</vt:lpstr>
      <vt:lpstr>Summary</vt:lpstr>
      <vt:lpstr>Summary</vt:lpstr>
      <vt:lpstr>PowerPoint 簡報</vt:lpstr>
    </vt:vector>
  </TitlesOfParts>
  <Company>National Taiwan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Ta-Te Lin</dc:creator>
  <cp:lastModifiedBy>TTLin</cp:lastModifiedBy>
  <cp:revision>146</cp:revision>
  <dcterms:created xsi:type="dcterms:W3CDTF">2004-12-27T16:03:07Z</dcterms:created>
  <dcterms:modified xsi:type="dcterms:W3CDTF">2012-11-01T07:32:16Z</dcterms:modified>
</cp:coreProperties>
</file>