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57"/>
  </p:notesMasterIdLst>
  <p:handoutMasterIdLst>
    <p:handoutMasterId r:id="rId58"/>
  </p:handoutMasterIdLst>
  <p:sldIdLst>
    <p:sldId id="340" r:id="rId2"/>
    <p:sldId id="296" r:id="rId3"/>
    <p:sldId id="350" r:id="rId4"/>
    <p:sldId id="351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358" r:id="rId22"/>
    <p:sldId id="403" r:id="rId23"/>
    <p:sldId id="359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365" r:id="rId34"/>
    <p:sldId id="366" r:id="rId35"/>
    <p:sldId id="367" r:id="rId36"/>
    <p:sldId id="368" r:id="rId37"/>
    <p:sldId id="413" r:id="rId38"/>
    <p:sldId id="414" r:id="rId39"/>
    <p:sldId id="369" r:id="rId40"/>
    <p:sldId id="370" r:id="rId41"/>
    <p:sldId id="417" r:id="rId42"/>
    <p:sldId id="418" r:id="rId43"/>
    <p:sldId id="419" r:id="rId44"/>
    <p:sldId id="42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63" d="100"/>
          <a:sy n="63" d="100"/>
        </p:scale>
        <p:origin x="-88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9605A6B-E463-4C87-93E4-C0427B62213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8941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B5829F5-7C4B-45A5-9E27-E5BA4A2D73C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3412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52F86-9256-4800-838B-01430DCA837A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A076A1-2F0D-46C9-9B42-61BB73C28999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D6B8B-77FB-4878-954A-B632C8E45A8B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BF083-0213-4B39-BF87-303803D2BF89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943D2-40A1-41BB-98D8-7443FB9A1B25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AFE73-C169-45FA-B589-B43291B4DDFF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1C9C3-F619-4D1D-82F6-8265749A6A44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82FBA-3799-4167-AE69-750A7FC2ED8C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6BB63-0DA8-4535-9722-C84572815E44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EBA0C-A10A-45D5-940D-6CEB9648FA8A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828F8-B422-4D2C-A0A4-5BDBCE54FDC7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7D05E-309D-4A28-917F-9A5B6A454D0F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1245C-F062-4CD3-8EE8-9FCE26096642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26D1A-C270-4E65-9707-AF9D0D846E93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8911A-8C12-4FCC-8D8F-D2928CAF83A7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48E772-5C35-4B6C-9C92-12DC96A229D2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56A92-9F28-4107-9584-5F51ADDECE00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C1914-8F3F-4FE4-B755-9B651116D7DD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C5023-5A4C-4071-A2F7-87008E517ECE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247D8-A460-4B54-9580-A995A99175C2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BD567-CAD4-496D-B8B9-98AA2E0B7690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E590F-65FE-41EA-A36D-4C37464A697B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A1B9C-3789-4530-99E6-0243FFBB18C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C5033-26A6-4577-8080-C9D0F507238A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4D9F1-A6DA-4027-A1D2-F1B6AA9F076C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CD693-039F-41DE-8990-2DA9F3516951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E858E-1809-4DC2-AD4A-827F5ADF212D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372AD-0910-491B-B9CC-15E93263CCD3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E902F-6A99-4F3F-8AD2-EF042EE548AB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37EE0-327A-4F80-AE92-8DC386A94D8D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4CA02-2780-4311-A6B1-F8FC72F42C6D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5DBCA-D6A7-4A00-B692-CCB0ADC5AAC2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46E624-1D75-4B7D-8674-50C301A69BCA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7E083-092E-4AB9-802E-B8DD5F9E4EA0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24F5A-5CBE-4414-8000-C1250DDB5831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4CA02-2780-4311-A6B1-F8FC72F42C6D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4CA02-2780-4311-A6B1-F8FC72F42C6D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4CA02-2780-4311-A6B1-F8FC72F42C6D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4CA02-2780-4311-A6B1-F8FC72F42C6D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96039-B245-465E-A243-C445B7DE1EE1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91133-BF01-4B2E-B073-DE637220955D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F3F445-DA64-4467-9DCD-9E5933593C38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C0A04-78EB-41C6-BBBB-94635854442B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F16A8-7EDD-40FB-A3C0-CB7D5E9F95D3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273A0-B95F-4164-A0F5-895D033DCF68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65D90-F366-49DB-B8B6-E4C6451AD579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F33AD-2D6A-45D1-B45F-C7BF04A2042B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07831-5D84-4FDC-BE51-FC0A06D1A84D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DCF2A-9E1F-4686-883B-0F7B3506840F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3DDBD-B4CF-4553-9E07-08A6976644CE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CFA8E-E057-441A-9E61-F6F7288DAB8A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C78C6-1AAD-4C81-AE65-E6AE21A1E511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FDF2F-F9FD-4F78-84C4-42B5FEA94E93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98E70-AF21-47BB-96FE-F59206BF52D2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61678-E8CB-4F0E-AB19-BC9425B7E5E6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pitchFamily="18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pitchFamily="18" charset="-120"/>
              </a:defRPr>
            </a:lvl1pPr>
          </a:lstStyle>
          <a:p>
            <a:fld id="{FC98C5D1-51E6-4D5A-89FD-B590626C457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259077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84138" y="6477000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Lecture </a:t>
            </a:r>
            <a:r>
              <a:rPr kumimoji="1" lang="en-US" altLang="zh-TW" sz="1400" b="0" dirty="0" smtClean="0">
                <a:ea typeface="標楷體" pitchFamily="65" charset="-120"/>
                <a:cs typeface="Times New Roman" pitchFamily="18" charset="0"/>
              </a:rPr>
              <a:t>8-</a:t>
            </a:r>
            <a:fld id="{4643252F-54D6-47C7-A3F6-9BAADB7782AD}" type="slidenum">
              <a:rPr kumimoji="1" lang="en-US" altLang="zh-TW" sz="1400" b="0" smtClean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 dirty="0" smtClean="0">
                <a:ea typeface="標楷體" pitchFamily="65" charset="-120"/>
                <a:cs typeface="Times New Roman" pitchFamily="18" charset="0"/>
              </a:rPr>
              <a:t>  </a:t>
            </a:r>
            <a:endParaRPr kumimoji="1" lang="en-US" altLang="zh-TW" sz="1400" b="0" dirty="0"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59081" name="Rectangle 9"/>
          <p:cNvSpPr>
            <a:spLocks noChangeArrowheads="1"/>
          </p:cNvSpPr>
          <p:nvPr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9082" name="Rectangle 10"/>
          <p:cNvSpPr>
            <a:spLocks noChangeArrowheads="1"/>
          </p:cNvSpPr>
          <p:nvPr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9083" name="Rectangle 1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720725" y="525463"/>
            <a:ext cx="1793875" cy="1463675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lIns="182880" tIns="0" rIns="182880" bIns="0" anchor="ctr">
            <a:spAutoFit/>
          </a:bodyPr>
          <a:lstStyle/>
          <a:p>
            <a:pPr algn="ctr"/>
            <a:r>
              <a:rPr lang="en-US" altLang="zh-TW" sz="9600" dirty="0" smtClean="0">
                <a:solidFill>
                  <a:srgbClr val="FF0000"/>
                </a:solidFill>
                <a:ea typeface="新細明體" pitchFamily="18" charset="-120"/>
              </a:rPr>
              <a:t>8</a:t>
            </a:r>
            <a:endParaRPr lang="en-US" altLang="zh-TW" sz="9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2835275"/>
            <a:ext cx="7086600" cy="1736725"/>
          </a:xfrm>
          <a:noFill/>
          <a:ln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>
                <a:solidFill>
                  <a:srgbClr val="0000FF"/>
                </a:solidFill>
                <a:ea typeface="新細明體" pitchFamily="18" charset="-120"/>
              </a:rPr>
              <a:t>I/O File Streams and Data Files</a:t>
            </a:r>
            <a:endParaRPr lang="en-US" altLang="zh-TW" sz="6000" b="1">
              <a:solidFill>
                <a:srgbClr val="4F87C6"/>
              </a:solidFill>
              <a:ea typeface="新細明體" pitchFamily="18" charset="-120"/>
            </a:endParaRP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File Stream Objects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33400" y="12954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For each file your program uses, regardless of file’s type, a distinct file stream object must be </a:t>
            </a:r>
            <a:r>
              <a:rPr lang="en-US" altLang="zh-TW" sz="2800" b="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created</a:t>
            </a:r>
            <a:endParaRPr lang="en-US" altLang="zh-TW" sz="28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8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124200"/>
            <a:ext cx="73152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219200" y="5638800"/>
            <a:ext cx="662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8.1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Input and output file streams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File Stream Objects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Distinct file stream object must be created for each file used, regardless of file’s type</a:t>
            </a:r>
          </a:p>
          <a:p>
            <a:r>
              <a:rPr lang="en-US" altLang="zh-TW">
                <a:ea typeface="新細明體" pitchFamily="18" charset="-120"/>
              </a:rPr>
              <a:t>For program to both read and write to file, both an input and output file stream object are required </a:t>
            </a:r>
          </a:p>
          <a:p>
            <a:pPr lvl="1"/>
            <a:r>
              <a:rPr lang="en-US" altLang="zh-TW">
                <a:ea typeface="新細明體" pitchFamily="18" charset="-120"/>
              </a:rPr>
              <a:t>Input file stream objects are declared to be of type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ifstream</a:t>
            </a:r>
          </a:p>
          <a:p>
            <a:pPr lvl="1"/>
            <a:r>
              <a:rPr lang="en-US" altLang="zh-TW">
                <a:ea typeface="新細明體" pitchFamily="18" charset="-120"/>
              </a:rPr>
              <a:t>Output file streams are declared to be of type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ofstream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File Stream Objects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Two basic types of files: both store data using binary code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ea typeface="新細明體" pitchFamily="18" charset="-120"/>
              </a:rPr>
              <a:t>Text (character-based) files:</a:t>
            </a:r>
            <a:r>
              <a:rPr lang="en-US" altLang="zh-TW">
                <a:ea typeface="新細明體" pitchFamily="18" charset="-120"/>
              </a:rPr>
              <a:t> Store each character using individual character code (typically ASCII or Unicode)</a:t>
            </a:r>
          </a:p>
          <a:p>
            <a:pPr lvl="2">
              <a:lnSpc>
                <a:spcPct val="90000"/>
              </a:lnSpc>
            </a:pPr>
            <a:r>
              <a:rPr lang="en-US" altLang="zh-TW" b="1">
                <a:ea typeface="新細明體" pitchFamily="18" charset="-120"/>
              </a:rPr>
              <a:t>Advantage:</a:t>
            </a:r>
            <a:r>
              <a:rPr lang="en-US" altLang="zh-TW">
                <a:ea typeface="新細明體" pitchFamily="18" charset="-120"/>
              </a:rPr>
              <a:t> Allows files to be displayed by word processing program or text editor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ea typeface="新細明體" pitchFamily="18" charset="-120"/>
              </a:rPr>
              <a:t>Binary-based files</a:t>
            </a:r>
            <a:r>
              <a:rPr lang="en-US" altLang="zh-TW">
                <a:ea typeface="新細明體" pitchFamily="18" charset="-120"/>
              </a:rPr>
              <a:t>: Store numbers in binary form and strings in ASCII or Unicode form</a:t>
            </a:r>
          </a:p>
          <a:p>
            <a:pPr lvl="2">
              <a:lnSpc>
                <a:spcPct val="90000"/>
              </a:lnSpc>
            </a:pPr>
            <a:r>
              <a:rPr lang="en-US" altLang="zh-TW" b="1">
                <a:ea typeface="新細明體" pitchFamily="18" charset="-120"/>
              </a:rPr>
              <a:t>Advantage:</a:t>
            </a:r>
            <a:r>
              <a:rPr lang="en-US" altLang="zh-TW">
                <a:ea typeface="新細明體" pitchFamily="18" charset="-120"/>
              </a:rPr>
              <a:t> Provides compactness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File Stream Methods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Each file stream object has access to methods defined for its respective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>
                <a:ea typeface="新細明體" pitchFamily="18" charset="-120"/>
              </a:rPr>
              <a:t> or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ofstream</a:t>
            </a:r>
            <a:r>
              <a:rPr lang="en-US" altLang="zh-TW">
                <a:ea typeface="新細明體" pitchFamily="18" charset="-120"/>
              </a:rPr>
              <a:t> class, including: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Opening file: connecting stream object name to external file name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Determining whether a successful connection has been made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Closing file: closing connection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Getting next data item into program from input stream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Putting new data item from program onto output stream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Detecting when end of file has been reached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File Stream Methods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altLang="zh-TW" b="1">
                <a:latin typeface="Courier New" pitchFamily="49" charset="0"/>
                <a:ea typeface="新細明體" pitchFamily="18" charset="-120"/>
              </a:rPr>
              <a:t>open()</a:t>
            </a:r>
            <a:r>
              <a:rPr lang="en-US" altLang="zh-TW" b="1">
                <a:ea typeface="新細明體" pitchFamily="18" charset="-120"/>
              </a:rPr>
              <a:t> method:</a:t>
            </a:r>
          </a:p>
          <a:p>
            <a:pPr lvl="1"/>
            <a:r>
              <a:rPr lang="en-US" altLang="zh-TW">
                <a:ea typeface="新細明體" pitchFamily="18" charset="-120"/>
              </a:rPr>
              <a:t>Establishes physical connecting link between program and file</a:t>
            </a:r>
          </a:p>
          <a:p>
            <a:pPr lvl="2"/>
            <a:r>
              <a:rPr lang="en-US" altLang="zh-TW">
                <a:ea typeface="新細明體" pitchFamily="18" charset="-120"/>
              </a:rPr>
              <a:t>Operating system function that is transparent to  programmer</a:t>
            </a:r>
          </a:p>
          <a:p>
            <a:pPr lvl="1"/>
            <a:r>
              <a:rPr lang="en-US" altLang="zh-TW">
                <a:ea typeface="新細明體" pitchFamily="18" charset="-120"/>
              </a:rPr>
              <a:t>Connects file’s external computer name to stream object name used internally by program</a:t>
            </a:r>
          </a:p>
          <a:p>
            <a:r>
              <a:rPr lang="en-US" altLang="zh-TW">
                <a:ea typeface="新細明體" pitchFamily="18" charset="-120"/>
              </a:rPr>
              <a:t>Before a file can be opened, it must be declared as either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>
                <a:ea typeface="新細明體" pitchFamily="18" charset="-120"/>
              </a:rPr>
              <a:t> or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ofstream</a:t>
            </a:r>
            <a:r>
              <a:rPr lang="en-US" altLang="zh-TW">
                <a:ea typeface="新細明體" pitchFamily="18" charset="-120"/>
              </a:rPr>
              <a:t> object</a:t>
            </a:r>
          </a:p>
          <a:p>
            <a:r>
              <a:rPr lang="en-US" altLang="zh-TW">
                <a:ea typeface="新細明體" pitchFamily="18" charset="-120"/>
              </a:rPr>
              <a:t>File opened for input is said to be in </a:t>
            </a:r>
            <a:r>
              <a:rPr lang="en-US" altLang="zh-TW" b="1">
                <a:ea typeface="新細明體" pitchFamily="18" charset="-120"/>
              </a:rPr>
              <a:t>read mode</a:t>
            </a:r>
            <a:endParaRPr lang="en-US" altLang="zh-TW" i="1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File Stream Methods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Example:</a:t>
            </a:r>
            <a:r>
              <a:rPr lang="en-US" altLang="zh-TW">
                <a:ea typeface="新細明體" pitchFamily="18" charset="-120"/>
              </a:rPr>
              <a:t> 	</a:t>
            </a: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inFile.open("prices.dat");</a:t>
            </a:r>
          </a:p>
          <a:p>
            <a:pPr lvl="1"/>
            <a:r>
              <a:rPr lang="en-US" altLang="zh-TW">
                <a:ea typeface="新細明體" pitchFamily="18" charset="-120"/>
              </a:rPr>
              <a:t>connects external text file named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prices.dat</a:t>
            </a:r>
            <a:r>
              <a:rPr lang="en-US" altLang="zh-TW">
                <a:ea typeface="新細明體" pitchFamily="18" charset="-120"/>
              </a:rPr>
              <a:t> to internal program file stream object named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inFile</a:t>
            </a:r>
          </a:p>
          <a:p>
            <a:pPr lvl="1"/>
            <a:r>
              <a:rPr lang="en-US" altLang="zh-TW">
                <a:ea typeface="新細明體" pitchFamily="18" charset="-120"/>
              </a:rPr>
              <a:t>Accesses file using internal object name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inFile</a:t>
            </a:r>
          </a:p>
          <a:p>
            <a:pPr lvl="1"/>
            <a:r>
              <a:rPr lang="en-US" altLang="zh-TW">
                <a:ea typeface="新細明體" pitchFamily="18" charset="-120"/>
              </a:rPr>
              <a:t>Computer saves file under the external name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prices.dat</a:t>
            </a:r>
          </a:p>
          <a:p>
            <a:r>
              <a:rPr lang="en-US" altLang="zh-TW">
                <a:ea typeface="新細明體" pitchFamily="18" charset="-120"/>
              </a:rPr>
              <a:t>Calling the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open()</a:t>
            </a:r>
            <a:r>
              <a:rPr lang="en-US" altLang="zh-TW">
                <a:ea typeface="新細明體" pitchFamily="18" charset="-120"/>
              </a:rPr>
              <a:t> method uses the standard object notation:	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objectName.open()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File Stream Methods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fail()</a:t>
            </a:r>
            <a:r>
              <a:rPr lang="en-US" altLang="zh-TW" dirty="0">
                <a:ea typeface="新細明體" pitchFamily="18" charset="-120"/>
              </a:rPr>
              <a:t> method: returns true value if file is unsuccessfully opened, false if open succeeded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Good programming practice is to check that connection is established before using file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In addition to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fail()</a:t>
            </a:r>
            <a:r>
              <a:rPr lang="en-US" altLang="zh-TW" dirty="0">
                <a:ea typeface="新細明體" pitchFamily="18" charset="-120"/>
              </a:rPr>
              <a:t> method, C++ provides three other methods, listed in Table </a:t>
            </a:r>
            <a:r>
              <a:rPr lang="en-US" altLang="zh-TW" dirty="0" smtClean="0">
                <a:ea typeface="新細明體" pitchFamily="18" charset="-120"/>
              </a:rPr>
              <a:t>8.2</a:t>
            </a:r>
            <a:r>
              <a:rPr lang="en-US" altLang="zh-TW" dirty="0">
                <a:ea typeface="新細明體" pitchFamily="18" charset="-120"/>
              </a:rPr>
              <a:t>, that can be used to detect file’s status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Program </a:t>
            </a:r>
            <a:r>
              <a:rPr lang="en-US" altLang="zh-TW" dirty="0" smtClean="0">
                <a:ea typeface="新細明體" pitchFamily="18" charset="-120"/>
              </a:rPr>
              <a:t>8.1 </a:t>
            </a:r>
            <a:r>
              <a:rPr lang="en-US" altLang="zh-TW" dirty="0">
                <a:ea typeface="新細明體" pitchFamily="18" charset="-120"/>
              </a:rPr>
              <a:t>illustrates statements required to open file for input including error checking routine to ensure that successful open was obtained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File Stream Methods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Example of use of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fail()</a:t>
            </a:r>
            <a:r>
              <a:rPr lang="en-US" altLang="zh-TW" dirty="0">
                <a:ea typeface="新細明體" pitchFamily="18" charset="-120"/>
              </a:rPr>
              <a:t> method:	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// any object name can be used here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inFile.open</a:t>
            </a: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("prices.dat"); // open the file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// check that the connection was successfully opened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if (</a:t>
            </a:r>
            <a:r>
              <a:rPr lang="en-US" altLang="zh-TW" sz="18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inFile.fail</a:t>
            </a: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8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file was not successfully opened"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&lt;&lt; "\n Please check that the file currently exists."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&lt;&lt; </a:t>
            </a:r>
            <a:r>
              <a:rPr lang="en-US" altLang="zh-TW" sz="18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exit(1);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endParaRPr lang="en-US" altLang="zh-TW" sz="2000" dirty="0">
              <a:solidFill>
                <a:srgbClr val="0000FF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File Stream Methods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295400"/>
            <a:ext cx="8229600" cy="4602163"/>
            <a:chOff x="240" y="808"/>
            <a:chExt cx="5184" cy="2899"/>
          </a:xfrm>
        </p:grpSpPr>
        <p:pic>
          <p:nvPicPr>
            <p:cNvPr id="175107" name="Picture 3"/>
            <p:cNvPicPr>
              <a:picLocks noChangeAspect="1" noChangeArrowheads="1"/>
            </p:cNvPicPr>
            <p:nvPr/>
          </p:nvPicPr>
          <p:blipFill>
            <a:blip r:embed="rId3"/>
            <a:srcRect t="7014"/>
            <a:stretch>
              <a:fillRect/>
            </a:stretch>
          </p:blipFill>
          <p:spPr bwMode="auto">
            <a:xfrm>
              <a:off x="240" y="1056"/>
              <a:ext cx="5184" cy="2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5108" name="Rectangle 4"/>
            <p:cNvSpPr>
              <a:spLocks noChangeArrowheads="1"/>
            </p:cNvSpPr>
            <p:nvPr/>
          </p:nvSpPr>
          <p:spPr bwMode="auto">
            <a:xfrm>
              <a:off x="384" y="808"/>
              <a:ext cx="207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0" dirty="0">
                  <a:ea typeface="新細明體" pitchFamily="18" charset="-120"/>
                </a:rPr>
                <a:t>Table </a:t>
              </a:r>
              <a:r>
                <a:rPr lang="en-US" altLang="zh-TW" b="0" dirty="0" smtClean="0">
                  <a:ea typeface="新細明體" pitchFamily="18" charset="-120"/>
                </a:rPr>
                <a:t>8.2  </a:t>
              </a:r>
              <a:r>
                <a:rPr lang="en-US" altLang="zh-TW" b="0" dirty="0">
                  <a:ea typeface="新細明體" pitchFamily="18" charset="-120"/>
                </a:rPr>
                <a:t>File Status Methods</a:t>
              </a:r>
              <a:endParaRPr lang="zh-TW" altLang="en-US" b="0" dirty="0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File Stream Methods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228600" y="762000"/>
            <a:ext cx="8915400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8.1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cstdlib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   // needed for exit()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inFile.open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("prices.dat");  // open the file with the                                                                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                   // external name prices.dat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if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inFile.fail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  // check for a successful open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file was not successfully opened"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  &lt;&lt; "\n Please check that the file currently exists."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exit(1);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file has been successfully opened for reading"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// statements to read data from the file would be placed here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I/O file stream and methods</a:t>
            </a:r>
          </a:p>
          <a:p>
            <a:r>
              <a:rPr lang="en-US" altLang="zh-TW" dirty="0" smtClean="0">
                <a:ea typeface="新細明體" pitchFamily="18" charset="-120"/>
              </a:rPr>
              <a:t>Reading and writing character-based files</a:t>
            </a:r>
          </a:p>
          <a:p>
            <a:r>
              <a:rPr lang="en-US" altLang="zh-TW" dirty="0" smtClean="0">
                <a:ea typeface="新細明體" pitchFamily="18" charset="-120"/>
              </a:rPr>
              <a:t>Random file access</a:t>
            </a:r>
          </a:p>
          <a:p>
            <a:r>
              <a:rPr lang="en-US" altLang="zh-TW" dirty="0" smtClean="0">
                <a:ea typeface="新細明體" pitchFamily="18" charset="-120"/>
              </a:rPr>
              <a:t>File streams as function arguments </a:t>
            </a:r>
          </a:p>
          <a:p>
            <a:r>
              <a:rPr lang="en-US" altLang="zh-TW" dirty="0" smtClean="0">
                <a:ea typeface="新細明體" pitchFamily="18" charset="-120"/>
              </a:rPr>
              <a:t>A case study involving pollen count file updates</a:t>
            </a:r>
          </a:p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dirty="0" err="1" smtClean="0">
                <a:ea typeface="新細明體" pitchFamily="18" charset="-120"/>
              </a:rPr>
              <a:t>iostream</a:t>
            </a:r>
            <a:r>
              <a:rPr lang="en-US" altLang="zh-TW" dirty="0" smtClean="0">
                <a:ea typeface="新細明體" pitchFamily="18" charset="-120"/>
              </a:rPr>
              <a:t> class library</a:t>
            </a:r>
          </a:p>
          <a:p>
            <a:r>
              <a:rPr lang="en-US" altLang="zh-TW" dirty="0" smtClean="0">
                <a:ea typeface="新細明體" pitchFamily="18" charset="-120"/>
              </a:rPr>
              <a:t>Common programming errors</a:t>
            </a:r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File Stream Methods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Different checking required for output files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If file exists having same name as file to be opened in output mode, existing file is erased and all data lost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To avoid this situation, file is first opened in input mode to see if it exists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If it does, user is given choice of explicitly permitting it to be overwritten (when it is later opened in output mode)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Code used to accomplish this is highlighted in Program </a:t>
            </a:r>
            <a:r>
              <a:rPr lang="en-US" altLang="zh-TW" dirty="0" smtClean="0">
                <a:ea typeface="新細明體" pitchFamily="18" charset="-120"/>
              </a:rPr>
              <a:t>8.2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Embedded and Interactive Filenames</a:t>
            </a:r>
          </a:p>
        </p:txBody>
      </p:sp>
      <p:sp>
        <p:nvSpPr>
          <p:cNvPr id="26629" name="Rectangle 10"/>
          <p:cNvSpPr>
            <a:spLocks noChangeArrowheads="1"/>
          </p:cNvSpPr>
          <p:nvPr/>
        </p:nvSpPr>
        <p:spPr bwMode="auto">
          <a:xfrm>
            <a:off x="533400" y="14478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Programs 8.1 and 8.2 have two problems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External file name is embedded in program code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There’s no provision for user to enter file name while program is running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As both programs are written, if filename is to change, programmer must modify external filename in call to </a:t>
            </a:r>
            <a:r>
              <a:rPr lang="en-US" altLang="zh-TW" sz="2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open()</a:t>
            </a:r>
            <a:r>
              <a:rPr lang="en-US" altLang="zh-TW" sz="2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and recompile program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Both these problems can be avoided by assigning filename to string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228600" y="1295400"/>
            <a:ext cx="89154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8.3b</a:t>
            </a:r>
            <a:endParaRPr lang="en-US" altLang="zh-TW" sz="16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cstdlib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   // needed for exit()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&lt;string&gt;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filename;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"Please enter the name of the file you wish to open: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filename;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inFile.open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filename.c_str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());  // open the file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if 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inFile.fail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  // check for successful open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file named " &lt;&lt; filename &lt;&lt; " was not successfully opened"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	   &lt;&lt; "\n Please check that the file currently exists."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exit(1);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file has been successfully opened for reading.\n";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  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Embedded and Interactive Filenames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Closing a File</a:t>
            </a:r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533400" y="14478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File is closed using </a:t>
            </a:r>
            <a:r>
              <a:rPr lang="en-US" altLang="zh-TW" sz="2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close()</a:t>
            </a:r>
            <a:r>
              <a:rPr lang="en-US" altLang="zh-TW" sz="2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method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This method breaks connection between file’s external name and file stream, which can be used for another file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Because all computers have limit on maximum number of files that can be open at one time, closing files no longer needed makes good sense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Any open files existing at end of normal program execution are closed automatically by 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Reading and Writing 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Character-Based Files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Program </a:t>
            </a:r>
            <a:r>
              <a:rPr lang="en-US" altLang="zh-TW" dirty="0" smtClean="0">
                <a:ea typeface="新細明體" pitchFamily="18" charset="-120"/>
              </a:rPr>
              <a:t>8.4 </a:t>
            </a:r>
            <a:r>
              <a:rPr lang="en-US" altLang="zh-TW" dirty="0">
                <a:ea typeface="新細明體" pitchFamily="18" charset="-120"/>
              </a:rPr>
              <a:t>output: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File named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prices.dat</a:t>
            </a:r>
            <a:r>
              <a:rPr lang="en-US" altLang="zh-TW" dirty="0">
                <a:ea typeface="新細明體" pitchFamily="18" charset="-120"/>
              </a:rPr>
              <a:t> is created and saved by computer as text file (the default file type)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prices.dat</a:t>
            </a:r>
            <a:r>
              <a:rPr lang="en-US" altLang="zh-TW" dirty="0">
                <a:ea typeface="新細明體" pitchFamily="18" charset="-120"/>
              </a:rPr>
              <a:t> is sequential file consisting of the following data:</a:t>
            </a:r>
          </a:p>
          <a:p>
            <a:pPr lvl="4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Mats 39.95</a:t>
            </a:r>
          </a:p>
          <a:p>
            <a:pPr lvl="4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Bulbs 3.22</a:t>
            </a:r>
          </a:p>
          <a:p>
            <a:pPr lvl="4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Fuses 1.08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Actual storage of characters in file depends on character codes used by computer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Output file </a:t>
            </a:r>
            <a:r>
              <a:rPr lang="en-US" altLang="zh-TW" dirty="0" smtClean="0">
                <a:ea typeface="新細明體" pitchFamily="18" charset="-120"/>
              </a:rPr>
              <a:t>contains </a:t>
            </a:r>
            <a:r>
              <a:rPr lang="en-US" altLang="zh-TW" dirty="0">
                <a:ea typeface="新細明體" pitchFamily="18" charset="-120"/>
              </a:rPr>
              <a:t>36 characters (Figure </a:t>
            </a:r>
            <a:r>
              <a:rPr lang="en-US" altLang="zh-TW" dirty="0" smtClean="0">
                <a:ea typeface="新細明體" pitchFamily="18" charset="-120"/>
              </a:rPr>
              <a:t>8.2</a:t>
            </a:r>
            <a:r>
              <a:rPr lang="en-US" altLang="zh-TW" dirty="0">
                <a:ea typeface="新細明體" pitchFamily="18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Reading and Writing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Character-Based Files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2362200"/>
            <a:ext cx="8229600" cy="2500313"/>
            <a:chOff x="288" y="1680"/>
            <a:chExt cx="5184" cy="1575"/>
          </a:xfrm>
        </p:grpSpPr>
        <p:pic>
          <p:nvPicPr>
            <p:cNvPr id="185347" name="Picture 3"/>
            <p:cNvPicPr>
              <a:picLocks noChangeAspect="1" noChangeArrowheads="1"/>
            </p:cNvPicPr>
            <p:nvPr/>
          </p:nvPicPr>
          <p:blipFill>
            <a:blip r:embed="rId3"/>
            <a:srcRect t="26666"/>
            <a:stretch>
              <a:fillRect/>
            </a:stretch>
          </p:blipFill>
          <p:spPr bwMode="auto">
            <a:xfrm>
              <a:off x="288" y="1680"/>
              <a:ext cx="5184" cy="1056"/>
            </a:xfrm>
            <a:prstGeom prst="rect">
              <a:avLst/>
            </a:prstGeom>
          </p:spPr>
        </p:pic>
        <p:sp>
          <p:nvSpPr>
            <p:cNvPr id="185348" name="Rectangle 4"/>
            <p:cNvSpPr>
              <a:spLocks noChangeArrowheads="1"/>
            </p:cNvSpPr>
            <p:nvPr/>
          </p:nvSpPr>
          <p:spPr bwMode="auto">
            <a:xfrm>
              <a:off x="768" y="3024"/>
              <a:ext cx="4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0" dirty="0">
                  <a:ea typeface="新細明體" pitchFamily="18" charset="-120"/>
                </a:rPr>
                <a:t>Figure </a:t>
              </a:r>
              <a:r>
                <a:rPr lang="en-US" altLang="zh-TW" b="0" dirty="0" smtClean="0">
                  <a:ea typeface="新細明體" pitchFamily="18" charset="-120"/>
                </a:rPr>
                <a:t>8.2  </a:t>
              </a:r>
              <a:r>
                <a:rPr lang="en-US" altLang="zh-TW" b="0" dirty="0">
                  <a:ea typeface="新細明體" pitchFamily="18" charset="-120"/>
                </a:rPr>
                <a:t>The </a:t>
              </a:r>
              <a:r>
                <a:rPr lang="en-US" altLang="zh-TW" b="0" dirty="0">
                  <a:latin typeface="Courier New" pitchFamily="49" charset="0"/>
                  <a:ea typeface="新細明體" pitchFamily="18" charset="-120"/>
                </a:rPr>
                <a:t>prices.dat</a:t>
              </a:r>
              <a:r>
                <a:rPr lang="en-US" altLang="zh-TW" b="0" dirty="0">
                  <a:ea typeface="新細明體" pitchFamily="18" charset="-120"/>
                </a:rPr>
                <a:t> File as Stored by the Computer</a:t>
              </a:r>
              <a:endParaRPr lang="zh-TW" altLang="en-US" b="0" dirty="0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Reading from a Text File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Almost identical to reading data from standard keyboard</a:t>
            </a:r>
          </a:p>
          <a:p>
            <a:pPr lvl="1">
              <a:lnSpc>
                <a:spcPct val="90000"/>
              </a:lnSpc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ea typeface="新細明體" pitchFamily="18" charset="-120"/>
              </a:rPr>
              <a:t> object replaced by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 dirty="0">
                <a:ea typeface="新細明體" pitchFamily="18" charset="-120"/>
              </a:rPr>
              <a:t> object declared in program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Example:</a:t>
            </a:r>
            <a:r>
              <a:rPr lang="en-US" altLang="zh-TW" dirty="0">
                <a:ea typeface="新細明體" pitchFamily="18" charset="-120"/>
              </a:rPr>
              <a:t> The input statement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descrip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price;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>
                <a:ea typeface="新細明體" pitchFamily="18" charset="-120"/>
              </a:rPr>
              <a:t>    reads next two items in file and stores them in variables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descrip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price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File stream name directs input to come from file stream rather than standard input device 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Reading from a Text File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Program </a:t>
            </a:r>
            <a:r>
              <a:rPr lang="en-US" altLang="zh-TW" dirty="0" smtClean="0">
                <a:ea typeface="新細明體" pitchFamily="18" charset="-120"/>
              </a:rPr>
              <a:t>8.5 </a:t>
            </a:r>
            <a:r>
              <a:rPr lang="en-US" altLang="zh-TW" dirty="0">
                <a:ea typeface="新細明體" pitchFamily="18" charset="-120"/>
              </a:rPr>
              <a:t>illustrates how the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prices.dat </a:t>
            </a:r>
            <a:r>
              <a:rPr lang="en-US" altLang="zh-TW" dirty="0">
                <a:ea typeface="新細明體" pitchFamily="18" charset="-120"/>
              </a:rPr>
              <a:t>file created in Program </a:t>
            </a:r>
            <a:r>
              <a:rPr lang="en-US" altLang="zh-TW" dirty="0" smtClean="0">
                <a:ea typeface="新細明體" pitchFamily="18" charset="-120"/>
              </a:rPr>
              <a:t>8.4 </a:t>
            </a:r>
            <a:r>
              <a:rPr lang="en-US" altLang="zh-TW" dirty="0">
                <a:ea typeface="新細明體" pitchFamily="18" charset="-120"/>
              </a:rPr>
              <a:t>can be read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Also illustrates method of detecting end-of-file (EOF) marker using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good()</a:t>
            </a:r>
            <a:r>
              <a:rPr lang="en-US" altLang="zh-TW" dirty="0">
                <a:ea typeface="新細明體" pitchFamily="18" charset="-120"/>
              </a:rPr>
              <a:t> function (see Table </a:t>
            </a:r>
            <a:r>
              <a:rPr lang="en-US" altLang="zh-TW" dirty="0" smtClean="0">
                <a:ea typeface="新細明體" pitchFamily="18" charset="-120"/>
              </a:rPr>
              <a:t>8.2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r>
              <a:rPr lang="en-US" altLang="zh-TW" dirty="0">
                <a:ea typeface="新細明體" pitchFamily="18" charset="-120"/>
              </a:rPr>
              <a:t>Other methods that can be used for stream input are listed in Table </a:t>
            </a:r>
            <a:r>
              <a:rPr lang="en-US" altLang="zh-TW" dirty="0" smtClean="0">
                <a:ea typeface="新細明體" pitchFamily="18" charset="-120"/>
              </a:rPr>
              <a:t>8.3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Each method must be preceded by stream object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Reading from a Text File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228600" y="1298575"/>
            <a:ext cx="86868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8.5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cstdlib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   // needed for exit()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&lt;string&gt;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filename = "prices.dat";  // put the filename up front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descrip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price;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inFile.open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filename.c_str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if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inFile.fail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  // check for successful open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file was not successfully opened"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       &lt;&lt; "\n Please check that the file currently exists."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exit(1);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Reading from a Text File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228600" y="1295400"/>
            <a:ext cx="868680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8.5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// read and display the file's contents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descrip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price;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while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inFile.good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 // check next character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descrip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' ' &lt;&lt; price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descrip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price;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inFile.close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I/O File Stream Objects and Methods</a:t>
            </a:r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533400" y="14478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To store and retrieve data outside a C++ program, two things are needed: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 file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 file stream object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 file is a collection of data stored together under a common name, usually on disk, magnetic tape, USB drive, or 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Each file has a unique file name, referred to as file’s external name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Reading from a Text File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1447800"/>
            <a:ext cx="7010400" cy="4678363"/>
            <a:chOff x="624" y="912"/>
            <a:chExt cx="4416" cy="2947"/>
          </a:xfrm>
        </p:grpSpPr>
        <p:pic>
          <p:nvPicPr>
            <p:cNvPr id="186371" name="Picture 3"/>
            <p:cNvPicPr>
              <a:picLocks noChangeAspect="1" noChangeArrowheads="1"/>
            </p:cNvPicPr>
            <p:nvPr/>
          </p:nvPicPr>
          <p:blipFill>
            <a:blip r:embed="rId3"/>
            <a:srcRect t="6735"/>
            <a:stretch>
              <a:fillRect/>
            </a:stretch>
          </p:blipFill>
          <p:spPr bwMode="auto">
            <a:xfrm>
              <a:off x="624" y="1200"/>
              <a:ext cx="4416" cy="2659"/>
            </a:xfrm>
            <a:prstGeom prst="rect">
              <a:avLst/>
            </a:prstGeom>
          </p:spPr>
        </p:pic>
        <p:sp>
          <p:nvSpPr>
            <p:cNvPr id="186372" name="Rectangle 4"/>
            <p:cNvSpPr>
              <a:spLocks noChangeArrowheads="1"/>
            </p:cNvSpPr>
            <p:nvPr/>
          </p:nvSpPr>
          <p:spPr bwMode="auto">
            <a:xfrm>
              <a:off x="720" y="912"/>
              <a:ext cx="20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0" dirty="0">
                  <a:ea typeface="新細明體" pitchFamily="18" charset="-120"/>
                </a:rPr>
                <a:t>Table </a:t>
              </a:r>
              <a:r>
                <a:rPr lang="en-US" altLang="zh-TW" b="0" dirty="0" smtClean="0">
                  <a:ea typeface="新細明體" pitchFamily="18" charset="-120"/>
                </a:rPr>
                <a:t>8.3 </a:t>
              </a:r>
              <a:r>
                <a:rPr lang="en-US" altLang="zh-TW" b="0" dirty="0" smtClean="0">
                  <a:latin typeface="Courier New" pitchFamily="49" charset="0"/>
                  <a:ea typeface="新細明體" pitchFamily="18" charset="-120"/>
                </a:rPr>
                <a:t> </a:t>
              </a:r>
              <a:r>
                <a:rPr lang="en-US" altLang="zh-TW" b="0" dirty="0" err="1">
                  <a:latin typeface="Courier New" pitchFamily="49" charset="0"/>
                  <a:ea typeface="新細明體" pitchFamily="18" charset="-120"/>
                </a:rPr>
                <a:t>fstream</a:t>
              </a:r>
              <a:r>
                <a:rPr lang="en-US" altLang="zh-TW" b="0" dirty="0">
                  <a:latin typeface="Courier New" pitchFamily="49" charset="0"/>
                  <a:ea typeface="新細明體" pitchFamily="18" charset="-120"/>
                </a:rPr>
                <a:t> </a:t>
              </a:r>
              <a:r>
                <a:rPr lang="en-US" altLang="zh-TW" b="0" dirty="0">
                  <a:ea typeface="新細明體" pitchFamily="18" charset="-120"/>
                </a:rPr>
                <a:t>Methods</a:t>
              </a:r>
              <a:endParaRPr lang="zh-TW" altLang="en-US" b="0" dirty="0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Standard Device Files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C++ supports logical and physical file objects</a:t>
            </a:r>
          </a:p>
          <a:p>
            <a:pPr lvl="1"/>
            <a:r>
              <a:rPr lang="en-US" altLang="zh-TW" b="1">
                <a:ea typeface="新細明體" pitchFamily="18" charset="-120"/>
              </a:rPr>
              <a:t>Logical file object:</a:t>
            </a:r>
            <a:r>
              <a:rPr lang="en-US" altLang="zh-TW">
                <a:ea typeface="新細明體" pitchFamily="18" charset="-120"/>
              </a:rPr>
              <a:t> Stream that connects file of logically related data (data file) to a program</a:t>
            </a:r>
          </a:p>
          <a:p>
            <a:pPr lvl="1"/>
            <a:r>
              <a:rPr lang="en-US" altLang="zh-TW" b="1">
                <a:ea typeface="新細明體" pitchFamily="18" charset="-120"/>
              </a:rPr>
              <a:t>Physical file object:</a:t>
            </a:r>
            <a:r>
              <a:rPr lang="en-US" altLang="zh-TW">
                <a:ea typeface="新細明體" pitchFamily="18" charset="-120"/>
              </a:rPr>
              <a:t> Stream that connects to hardware device such as keyboard or printer</a:t>
            </a:r>
          </a:p>
          <a:p>
            <a:r>
              <a:rPr lang="en-US" altLang="zh-TW" b="1">
                <a:ea typeface="新細明體" pitchFamily="18" charset="-120"/>
              </a:rPr>
              <a:t>Standard input file:</a:t>
            </a:r>
            <a:r>
              <a:rPr lang="en-US" altLang="zh-TW">
                <a:ea typeface="新細明體" pitchFamily="18" charset="-120"/>
              </a:rPr>
              <a:t> Physical device assigned to program for data entry</a:t>
            </a:r>
          </a:p>
          <a:p>
            <a:r>
              <a:rPr lang="en-US" altLang="zh-TW" b="1">
                <a:ea typeface="新細明體" pitchFamily="18" charset="-120"/>
              </a:rPr>
              <a:t>Standard output file:</a:t>
            </a:r>
            <a:r>
              <a:rPr lang="en-US" altLang="zh-TW">
                <a:ea typeface="新細明體" pitchFamily="18" charset="-120"/>
              </a:rPr>
              <a:t> Physical device on which output is automatically displayed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Other Devices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The keyboard, display, error reporting, and logging streams are automatically connected to the stream objects named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>
                <a:ea typeface="新細明體" pitchFamily="18" charset="-120"/>
              </a:rPr>
              <a:t>,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>
                <a:ea typeface="新細明體" pitchFamily="18" charset="-120"/>
              </a:rPr>
              <a:t>,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cerr</a:t>
            </a:r>
            <a:r>
              <a:rPr lang="en-US" altLang="zh-TW">
                <a:ea typeface="新細明體" pitchFamily="18" charset="-120"/>
              </a:rPr>
              <a:t>,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clog</a:t>
            </a:r>
            <a:r>
              <a:rPr lang="en-US" altLang="zh-TW">
                <a:ea typeface="新細明體" pitchFamily="18" charset="-120"/>
              </a:rPr>
              <a:t> </a:t>
            </a:r>
          </a:p>
          <a:p>
            <a:pPr lvl="1"/>
            <a:r>
              <a:rPr lang="en-US" altLang="zh-TW">
                <a:ea typeface="新細明體" pitchFamily="18" charset="-120"/>
              </a:rPr>
              <a:t>Requires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>
                <a:ea typeface="新細明體" pitchFamily="18" charset="-120"/>
              </a:rPr>
              <a:t> header file</a:t>
            </a:r>
          </a:p>
          <a:p>
            <a:r>
              <a:rPr lang="en-US" altLang="zh-TW">
                <a:ea typeface="新細明體" pitchFamily="18" charset="-120"/>
              </a:rPr>
              <a:t>Other devices can be used if the name assigned by system is known</a:t>
            </a:r>
          </a:p>
          <a:p>
            <a:pPr lvl="1"/>
            <a:r>
              <a:rPr lang="en-US" altLang="zh-TW" b="1">
                <a:ea typeface="新細明體" pitchFamily="18" charset="-120"/>
              </a:rPr>
              <a:t>Example:</a:t>
            </a:r>
            <a:r>
              <a:rPr lang="en-US" altLang="zh-TW">
                <a:ea typeface="新細明體" pitchFamily="18" charset="-120"/>
              </a:rPr>
              <a:t> Most personal computers assign name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prn</a:t>
            </a:r>
            <a:r>
              <a:rPr lang="en-US" altLang="zh-TW">
                <a:ea typeface="新細明體" pitchFamily="18" charset="-120"/>
              </a:rPr>
              <a:t> to printer connected to computer</a:t>
            </a:r>
          </a:p>
          <a:p>
            <a:pPr lvl="1"/>
            <a:r>
              <a:rPr lang="en-US" altLang="zh-TW">
                <a:ea typeface="新細明體" pitchFamily="18" charset="-120"/>
              </a:rPr>
              <a:t>Statement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outFile.open("prn")</a:t>
            </a:r>
            <a:r>
              <a:rPr lang="en-US" altLang="zh-TW">
                <a:ea typeface="新細明體" pitchFamily="18" charset="-120"/>
              </a:rPr>
              <a:t> connects printer to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ofstream</a:t>
            </a:r>
            <a:r>
              <a:rPr lang="en-US" altLang="zh-TW">
                <a:ea typeface="新細明體" pitchFamily="18" charset="-120"/>
              </a:rPr>
              <a:t> object named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outFile</a:t>
            </a:r>
            <a:endParaRPr lang="en-US" altLang="zh-TW" sz="2200">
              <a:latin typeface="Courier New" pitchFamily="49" charset="0"/>
              <a:ea typeface="新細明體" pitchFamily="18" charset="-120"/>
            </a:endParaRPr>
          </a:p>
          <a:p>
            <a:endParaRPr lang="en-US" altLang="zh-TW" sz="240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Random File Access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5334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File access: Refers to process of retrieving data from a file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Two types of file access</a:t>
            </a:r>
            <a:endParaRPr lang="en-US" altLang="zh-TW" sz="26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Sequential file access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Random file access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File organization: Refers to the way data is stored in a file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The files you have used and will continue to use have a sequential organization, meaning characters in file are stored in a sequential manner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Random File Access</a:t>
            </a:r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5334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Each open file has been read in a sequential manner, meaning characters are accessed one after another, which is called sequential access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Although characters are stored sequentially, they don’t have to be accessed in same way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In random access, any character in opened file can be read without having to read all characters stored ahead of it first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To provide random access, each </a:t>
            </a:r>
            <a:r>
              <a:rPr lang="en-US" altLang="zh-TW" sz="2600" b="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object creates a file position marker automatically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This markers is a long integer representing an offset from the beginning of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Random File Access</a:t>
            </a:r>
          </a:p>
        </p:txBody>
      </p:sp>
      <p:sp>
        <p:nvSpPr>
          <p:cNvPr id="35845" name="Text Box 14"/>
          <p:cNvSpPr txBox="1">
            <a:spLocks noChangeArrowheads="1"/>
          </p:cNvSpPr>
          <p:nvPr/>
        </p:nvSpPr>
        <p:spPr bwMode="auto">
          <a:xfrm>
            <a:off x="0" y="5105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>
                <a:solidFill>
                  <a:srgbClr val="22222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Table 8.4</a:t>
            </a:r>
            <a:r>
              <a:rPr lang="en-US" altLang="zh-TW" sz="1800">
                <a:solidFill>
                  <a:srgbClr val="22222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  File Position Marker Methods</a:t>
            </a: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8189612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Random File Access</a:t>
            </a:r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533400" y="14478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seek()</a:t>
            </a:r>
            <a:r>
              <a:rPr lang="en-US" altLang="zh-TW" sz="2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method allows programmer to move to any position in file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Character’s position is referred to as its offset from the start of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Random File Access</a:t>
            </a:r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228600" y="1176338"/>
            <a:ext cx="8686800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8.7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&lt;string&gt;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cstdlib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filename = "test.dat";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char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ch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long offset, last;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filename.c_str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if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inFile.fail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   // check for successful open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file was not successfully opened"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&lt;&lt; "\n Please check that the file currently exists"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exit(1);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Random File Access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228600" y="1295400"/>
            <a:ext cx="86868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8.7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inFile.seekg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(0L,ios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::end); 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move to the end of the file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last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inFile.tellg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    // save the offset of the last character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for(offset = 1L; offset &lt;= last; offset++)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inFile.seekg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(-offset,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::end);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ch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inFile.get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ch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inFile.close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File Streams as Function Arguments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334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 file steam object can be used as a function argument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The function’s formal parameter must be a reference to the appropriate stream, either </a:t>
            </a:r>
            <a:r>
              <a:rPr lang="en-US" altLang="zh-TW" sz="2800" b="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sz="2800" b="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&amp;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or </a:t>
            </a:r>
            <a:r>
              <a:rPr lang="en-US" altLang="zh-TW" sz="2800" b="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sz="2800" b="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&amp;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Examples: </a:t>
            </a:r>
            <a:r>
              <a:rPr lang="en-US" altLang="zh-TW" sz="2800" b="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inOut</a:t>
            </a:r>
            <a:r>
              <a:rPr lang="en-US" altLang="zh-TW" sz="2800" b="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2800" b="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getOpen</a:t>
            </a:r>
            <a:r>
              <a:rPr lang="en-US" altLang="zh-TW" sz="2800" b="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I/O File Stream Objects and Methods</a:t>
            </a: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457200" y="16002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Choose filenames that indicate the type of data in the file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Two basic types of files exist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Text files (also known as character-based files)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Binary files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 Case Study: Pollen Count File Update</a:t>
            </a:r>
          </a:p>
        </p:txBody>
      </p:sp>
      <p:sp>
        <p:nvSpPr>
          <p:cNvPr id="38917" name="Rectangle 10"/>
          <p:cNvSpPr>
            <a:spLocks noChangeArrowheads="1"/>
          </p:cNvSpPr>
          <p:nvPr/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After a data file has been created, application programs are typically written to read and update the file with current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In this case study, a file is used as a database storing the ten most recent polling counts, which are used in the summer as allergy “irritability” measures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Analyze the problem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Develop a solution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Code the solution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Test and correct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215202" y="292179"/>
            <a:ext cx="8686800" cy="603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8.10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cstdlib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&lt;string&gt;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std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openInput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&amp;);  // pass a reference to an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ifstream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openOutput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&amp;); // pass a reference to an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ofstream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pollenUpdate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&amp;,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&amp;); // pass two references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main()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      //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 an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object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outfile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     //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outfile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 an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object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average;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&lt;&lt; "\n\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nThis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reads the old pollen count file, "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"creates a current pollen"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"\n count file, and calculates and displays "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"the latest 10-week average.";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openInput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openOutput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outfile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average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pollenUpdate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outfile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new ten week average is: " &lt;&lt; average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7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76200" y="556022"/>
            <a:ext cx="89916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8.10 (Continued)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this function gets an external filename and opens the file for input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openInput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&amp;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fname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string filename;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"\n\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nEnter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the input pollen count file name: ";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filename;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 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fname.open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filename.c_str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 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if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fname.fail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 // check for a successful open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nFailed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to open the file named " &lt;&lt; filename &lt;&lt; "for input"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&lt;&lt; "\n Please check that this file exists"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exit(1);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55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76200" y="556021"/>
            <a:ext cx="89916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8.10 (Continued)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openOutput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&amp;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fname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 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filename;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 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the output pollen count filename: ";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filename;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 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fname.open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filename.c_str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 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if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fname.fail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()) // check for a successful open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nFailed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to open the file named " &lt;&lt; filename &lt;&lt; "for output"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exit(1);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 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76200" y="63576"/>
            <a:ext cx="89916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8.10 (Continued)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pollenUpdate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&amp;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ofstream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&amp;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outfile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POLNUMS = 10; // maximum number of pollen counts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polreading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oldreading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newcount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sum = 0;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average;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&lt;&lt; "Enter the latest pollen count reading: ";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newcount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 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read the oldest pollen count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oldreading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read, sum, and write out the rest of the pollen counts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for(i = 0; i &lt; POLNUMS; i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 {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polreading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sum  +=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polreading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outfile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polreading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 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outfile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newcount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average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= (sum +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newcount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/ double(POLNUMS);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infile.close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outfile.close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output file has been written.\n";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average;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zh-TW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93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3400" dirty="0" smtClean="0">
                <a:effectLst/>
                <a:ea typeface="新細明體" pitchFamily="18" charset="-120"/>
              </a:rPr>
              <a:t>A Closer Look: The </a:t>
            </a:r>
            <a:r>
              <a:rPr lang="en-US" altLang="zh-TW" sz="3400" dirty="0" err="1" smtClean="0"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3400" dirty="0" smtClean="0">
                <a:effectLst/>
                <a:ea typeface="新細明體" pitchFamily="18" charset="-120"/>
              </a:rPr>
              <a:t> Class Library</a:t>
            </a:r>
          </a:p>
        </p:txBody>
      </p:sp>
      <p:sp>
        <p:nvSpPr>
          <p:cNvPr id="39941" name="Rectangle 10"/>
          <p:cNvSpPr>
            <a:spLocks noChangeArrowheads="1"/>
          </p:cNvSpPr>
          <p:nvPr/>
        </p:nvSpPr>
        <p:spPr bwMode="auto">
          <a:xfrm>
            <a:off x="533400" y="1752600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Classes in </a:t>
            </a:r>
            <a:r>
              <a:rPr lang="en-US" altLang="zh-TW" sz="28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class library access files by using entities called streams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For most systems the data bytes transferred on a stream represent ASCII characters or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Mechanism for reading a byte stream from a file or writing a byte stream to a file is hidden when using a high level language like C++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8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8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File Stream Transfer Mechanism</a:t>
            </a:r>
          </a:p>
        </p:txBody>
      </p:sp>
      <p:sp>
        <p:nvSpPr>
          <p:cNvPr id="40965" name="Text Box 14"/>
          <p:cNvSpPr txBox="1">
            <a:spLocks noChangeArrowheads="1"/>
          </p:cNvSpPr>
          <p:nvPr/>
        </p:nvSpPr>
        <p:spPr bwMode="auto">
          <a:xfrm>
            <a:off x="0" y="5105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>
                <a:solidFill>
                  <a:srgbClr val="22222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Figure 8.5</a:t>
            </a:r>
            <a:r>
              <a:rPr lang="en-US" altLang="zh-TW" sz="1800">
                <a:solidFill>
                  <a:srgbClr val="22222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  The data transfer mechanism</a:t>
            </a:r>
          </a:p>
        </p:txBody>
      </p:sp>
      <p:pic>
        <p:nvPicPr>
          <p:cNvPr id="409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81200"/>
            <a:ext cx="832060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3400" dirty="0" smtClean="0">
                <a:effectLst/>
                <a:ea typeface="新細明體" pitchFamily="18" charset="-120"/>
              </a:rPr>
              <a:t>Components of the </a:t>
            </a:r>
            <a:r>
              <a:rPr lang="en-US" altLang="zh-TW" sz="3400" dirty="0" err="1" smtClean="0"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3400" dirty="0" smtClean="0">
                <a:effectLst/>
                <a:ea typeface="新細明體" pitchFamily="18" charset="-120"/>
              </a:rPr>
              <a:t> Class Library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334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 err="1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b="0" dirty="0">
                <a:solidFill>
                  <a:srgbClr val="222222"/>
                </a:solidFill>
                <a:latin typeface="Arial" charset="0"/>
              </a:rPr>
              <a:t> class library consists of two primary base classes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streambuf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ios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 err="1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streambuf</a:t>
            </a:r>
            <a:r>
              <a:rPr lang="en-US" sz="2800" b="0" dirty="0">
                <a:solidFill>
                  <a:srgbClr val="222222"/>
                </a:solidFill>
                <a:latin typeface="+mn-lt"/>
                <a:cs typeface="Courier New" pitchFamily="49" charset="0"/>
              </a:rPr>
              <a:t> class provides the file buffer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 err="1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800" b="0" dirty="0">
                <a:solidFill>
                  <a:srgbClr val="222222"/>
                </a:solidFill>
                <a:latin typeface="+mn-lt"/>
                <a:cs typeface="Courier New" pitchFamily="49" charset="0"/>
              </a:rPr>
              <a:t> class contains pointer to the file buffers provided by </a:t>
            </a:r>
            <a:r>
              <a:rPr lang="en-US" sz="2800" dirty="0" err="1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streambuf</a:t>
            </a:r>
            <a:r>
              <a:rPr lang="en-US" sz="2800" dirty="0">
                <a:solidFill>
                  <a:srgbClr val="222222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800" b="0" dirty="0">
                <a:solidFill>
                  <a:srgbClr val="222222"/>
                </a:solidFill>
                <a:latin typeface="+mn-lt"/>
                <a:cs typeface="Courier New" pitchFamily="49" charset="0"/>
              </a:rPr>
              <a:t>class and general routines for transferring text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Text Box 14"/>
          <p:cNvSpPr txBox="1">
            <a:spLocks noChangeArrowheads="1"/>
          </p:cNvSpPr>
          <p:nvPr/>
        </p:nvSpPr>
        <p:spPr bwMode="auto">
          <a:xfrm>
            <a:off x="0" y="5881688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8.6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The base class </a:t>
            </a:r>
            <a:r>
              <a:rPr lang="en-US" sz="1800" dirty="0">
                <a:solidFill>
                  <a:srgbClr val="222222"/>
                </a:solidFill>
                <a:latin typeface="+mn-lt"/>
                <a:cs typeface="Courier New" pitchFamily="49" charset="0"/>
              </a:rPr>
              <a:t>ios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and its derived classes</a:t>
            </a: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371600"/>
            <a:ext cx="5591175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3400" dirty="0" smtClean="0">
                <a:effectLst/>
                <a:ea typeface="新細明體" pitchFamily="18" charset="-120"/>
              </a:rPr>
              <a:t>Components of the </a:t>
            </a:r>
            <a:r>
              <a:rPr lang="en-US" altLang="zh-TW" sz="3400" dirty="0" err="1" smtClean="0"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3400" dirty="0" smtClean="0">
                <a:effectLst/>
                <a:ea typeface="新細明體" pitchFamily="18" charset="-120"/>
              </a:rPr>
              <a:t> Class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Text Box 14"/>
          <p:cNvSpPr txBox="1">
            <a:spLocks noChangeArrowheads="1"/>
          </p:cNvSpPr>
          <p:nvPr/>
        </p:nvSpPr>
        <p:spPr bwMode="auto">
          <a:xfrm>
            <a:off x="0" y="5576888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8.7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The base class </a:t>
            </a:r>
            <a:r>
              <a:rPr lang="en-US" sz="1800" dirty="0">
                <a:solidFill>
                  <a:srgbClr val="222222"/>
                </a:solidFill>
                <a:latin typeface="+mn-lt"/>
                <a:cs typeface="Courier New" pitchFamily="49" charset="0"/>
              </a:rPr>
              <a:t>streambuf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and its derived classes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52600"/>
            <a:ext cx="7315200" cy="307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3400" dirty="0" smtClean="0">
                <a:effectLst/>
                <a:ea typeface="新細明體" pitchFamily="18" charset="-120"/>
              </a:rPr>
              <a:t>Components of the </a:t>
            </a:r>
            <a:r>
              <a:rPr lang="en-US" altLang="zh-TW" sz="3400" dirty="0" err="1" smtClean="0"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3400" dirty="0" smtClean="0">
                <a:effectLst/>
                <a:ea typeface="新細明體" pitchFamily="18" charset="-120"/>
              </a:rPr>
              <a:t> Class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I/O File Stream Objects and Methods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External name:</a:t>
            </a:r>
            <a:r>
              <a:rPr lang="en-US" altLang="zh-TW" dirty="0">
                <a:ea typeface="新細明體" pitchFamily="18" charset="-120"/>
              </a:rPr>
              <a:t> Unique file name for file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External name is how operating system knows file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Contents of directory or folder are listed by external names</a:t>
            </a:r>
          </a:p>
          <a:p>
            <a:r>
              <a:rPr lang="en-US" altLang="zh-TW" b="1" dirty="0">
                <a:ea typeface="新細明體" pitchFamily="18" charset="-120"/>
              </a:rPr>
              <a:t>Format of external names:</a:t>
            </a:r>
            <a:r>
              <a:rPr lang="en-US" altLang="zh-TW" dirty="0">
                <a:ea typeface="新細明體" pitchFamily="18" charset="-120"/>
              </a:rPr>
              <a:t> Each computer operating system has its own specifications for external </a:t>
            </a:r>
            <a:r>
              <a:rPr lang="en-US" altLang="zh-TW">
                <a:ea typeface="新細明體" pitchFamily="18" charset="-120"/>
              </a:rPr>
              <a:t>file </a:t>
            </a:r>
            <a:r>
              <a:rPr lang="en-US" altLang="zh-TW" smtClean="0">
                <a:ea typeface="新細明體" pitchFamily="18" charset="-120"/>
              </a:rPr>
              <a:t>name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Table 15.1 lists specifications for more commonly used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14"/>
          <p:cNvSpPr txBox="1">
            <a:spLocks noChangeArrowheads="1"/>
          </p:cNvSpPr>
          <p:nvPr/>
        </p:nvSpPr>
        <p:spPr bwMode="auto">
          <a:xfrm>
            <a:off x="0" y="5105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>
                <a:solidFill>
                  <a:srgbClr val="22222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Table 8.5</a:t>
            </a:r>
            <a:r>
              <a:rPr lang="en-US" altLang="zh-TW" sz="1800">
                <a:solidFill>
                  <a:srgbClr val="22222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  Correspondence Between Classes in Figures 8.6 and 8.7</a:t>
            </a:r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41" y="2362200"/>
            <a:ext cx="8440259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3400" dirty="0" smtClean="0">
                <a:effectLst/>
                <a:ea typeface="新細明體" pitchFamily="18" charset="-120"/>
              </a:rPr>
              <a:t>Components of the </a:t>
            </a:r>
            <a:r>
              <a:rPr lang="en-US" altLang="zh-TW" sz="3400" dirty="0" err="1" smtClean="0"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3400" dirty="0" smtClean="0">
                <a:effectLst/>
                <a:ea typeface="新細明體" pitchFamily="18" charset="-120"/>
              </a:rPr>
              <a:t> Class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In-Memory Formatting</a:t>
            </a:r>
          </a:p>
        </p:txBody>
      </p:sp>
      <p:sp>
        <p:nvSpPr>
          <p:cNvPr id="46085" name="Rectangle 10"/>
          <p:cNvSpPr>
            <a:spLocks noChangeArrowheads="1"/>
          </p:cNvSpPr>
          <p:nvPr/>
        </p:nvSpPr>
        <p:spPr bwMode="auto">
          <a:xfrm>
            <a:off x="533400" y="12954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In addition to classes shown in Figure 8.7, a class named </a:t>
            </a:r>
            <a:r>
              <a:rPr lang="en-US" altLang="zh-TW" sz="28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strstream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is derived from </a:t>
            </a:r>
            <a:r>
              <a:rPr lang="en-US" altLang="zh-TW" sz="28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class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Uses </a:t>
            </a:r>
            <a:r>
              <a:rPr lang="en-US" altLang="zh-TW" sz="24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strstream</a:t>
            </a: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class shown in Figure 8.7, requires </a:t>
            </a:r>
            <a:r>
              <a:rPr lang="en-US" altLang="zh-TW" sz="24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strstream</a:t>
            </a: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header file, and provides capabilities for writing and reading to and from in-memory defined streams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As output, these streams are typically used to “assemble” a string from a smaller pieces until a complete line of characters is ready to be written to </a:t>
            </a:r>
            <a:r>
              <a:rPr lang="en-US" altLang="zh-TW" sz="28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or to a file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8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In-Memory Formatting</a:t>
            </a:r>
          </a:p>
        </p:txBody>
      </p:sp>
      <p:sp>
        <p:nvSpPr>
          <p:cNvPr id="47109" name="Rectangle 10"/>
          <p:cNvSpPr>
            <a:spLocks noChangeArrowheads="1"/>
          </p:cNvSpPr>
          <p:nvPr/>
        </p:nvSpPr>
        <p:spPr bwMode="auto">
          <a:xfrm>
            <a:off x="533400" y="14478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strstream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object can also be opened in input mode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This stream is used as working storage area, or buffer, for storing complete line of text from file or standard input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After buffer has been filled, and extraction operator is used to “disassemble” the string into component parts and convert each data item into its designated data type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Common Programming Errors</a:t>
            </a:r>
          </a:p>
        </p:txBody>
      </p:sp>
      <p:sp>
        <p:nvSpPr>
          <p:cNvPr id="48133" name="Rectangle 10"/>
          <p:cNvSpPr>
            <a:spLocks noChangeArrowheads="1"/>
          </p:cNvSpPr>
          <p:nvPr/>
        </p:nvSpPr>
        <p:spPr bwMode="auto">
          <a:xfrm>
            <a:off x="533400" y="14478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Forgetting to open file before attempting to read from it or write to it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Using file’s external name in place of internal file stream name when accessing a file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Opening file for output without first checking that file with the same name already exists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Opening existing file for output overwrites that file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Not understanding that end of file is detected only after </a:t>
            </a:r>
            <a:r>
              <a:rPr lang="en-US" altLang="zh-TW" sz="2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EOF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marker has been read and passed 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Common Programming Errors</a:t>
            </a:r>
          </a:p>
        </p:txBody>
      </p:sp>
      <p:sp>
        <p:nvSpPr>
          <p:cNvPr id="70661" name="Rectangle 10"/>
          <p:cNvSpPr>
            <a:spLocks noChangeArrowheads="1"/>
          </p:cNvSpPr>
          <p:nvPr/>
        </p:nvSpPr>
        <p:spPr bwMode="auto">
          <a:xfrm>
            <a:off x="533400" y="16764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Attempting to detect end of file by using character variables for </a:t>
            </a:r>
            <a:r>
              <a:rPr lang="en-US" altLang="zh-TW" sz="2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EOF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marker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Any variable used to accept </a:t>
            </a:r>
            <a:r>
              <a:rPr lang="en-US" altLang="zh-TW" sz="2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EOF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marker must be declared an integer variable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Using integer argument with </a:t>
            </a:r>
            <a:r>
              <a:rPr lang="en-US" altLang="zh-TW" sz="28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seekg</a:t>
            </a:r>
            <a:r>
              <a:rPr lang="en-US" altLang="zh-TW" sz="2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 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and </a:t>
            </a:r>
            <a:r>
              <a:rPr lang="en-US" altLang="zh-TW" sz="28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seekp</a:t>
            </a:r>
            <a:r>
              <a:rPr lang="en-US" altLang="zh-TW" sz="2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</a:t>
            </a:r>
            <a:r>
              <a:rPr lang="en-US" altLang="zh-TW" sz="2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functions</a:t>
            </a:r>
          </a:p>
          <a:p>
            <a:pPr marL="744538" lvl="1" indent="-287338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This offset must be long integer constant or variable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8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50181" name="Rectangle 10"/>
          <p:cNvSpPr>
            <a:spLocks noChangeArrowheads="1"/>
          </p:cNvSpPr>
          <p:nvPr/>
        </p:nvSpPr>
        <p:spPr bwMode="auto">
          <a:xfrm>
            <a:off x="533400" y="14478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Data file is any collection of data stored together in an external storage medium under a common name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Data file is connected to file stream by using </a:t>
            </a:r>
            <a:r>
              <a:rPr lang="en-US" altLang="zh-TW" sz="26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26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26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open</a:t>
            </a:r>
            <a:r>
              <a:rPr lang="en-US" altLang="zh-TW" sz="26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method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File can be opened in input and output mode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All file streams must be declared as objects of </a:t>
            </a:r>
            <a:r>
              <a:rPr lang="en-US" altLang="zh-TW" sz="26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sz="26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or </a:t>
            </a:r>
            <a:r>
              <a:rPr lang="en-US" altLang="zh-TW" sz="26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class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In addition to any files opened in a function, standard stream objects </a:t>
            </a:r>
            <a:r>
              <a:rPr lang="en-US" altLang="zh-TW" sz="26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26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, </a:t>
            </a:r>
            <a:r>
              <a:rPr lang="en-US" altLang="zh-TW" sz="26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, and </a:t>
            </a:r>
            <a:r>
              <a:rPr lang="en-US" altLang="zh-TW" sz="26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are declared and opened automatically when a program runs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I/O File Stream Objects and Methods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963738"/>
            <a:ext cx="8229600" cy="3048000"/>
            <a:chOff x="288" y="1237"/>
            <a:chExt cx="5184" cy="1920"/>
          </a:xfrm>
        </p:grpSpPr>
        <p:pic>
          <p:nvPicPr>
            <p:cNvPr id="161795" name="Picture 3"/>
            <p:cNvPicPr>
              <a:picLocks noChangeAspect="1" noChangeArrowheads="1"/>
            </p:cNvPicPr>
            <p:nvPr/>
          </p:nvPicPr>
          <p:blipFill>
            <a:blip r:embed="rId3"/>
            <a:srcRect t="13072"/>
            <a:stretch>
              <a:fillRect/>
            </a:stretch>
          </p:blipFill>
          <p:spPr bwMode="auto">
            <a:xfrm>
              <a:off x="288" y="1488"/>
              <a:ext cx="5184" cy="1669"/>
            </a:xfrm>
            <a:prstGeom prst="rect">
              <a:avLst/>
            </a:prstGeom>
          </p:spPr>
        </p:pic>
        <p:sp>
          <p:nvSpPr>
            <p:cNvPr id="161796" name="Rectangle 4"/>
            <p:cNvSpPr>
              <a:spLocks noChangeArrowheads="1"/>
            </p:cNvSpPr>
            <p:nvPr/>
          </p:nvSpPr>
          <p:spPr bwMode="auto">
            <a:xfrm>
              <a:off x="384" y="1237"/>
              <a:ext cx="3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0" dirty="0">
                  <a:ea typeface="新細明體" pitchFamily="18" charset="-120"/>
                </a:rPr>
                <a:t>Table </a:t>
              </a:r>
              <a:r>
                <a:rPr lang="en-US" altLang="zh-TW" b="0" dirty="0" smtClean="0">
                  <a:ea typeface="新細明體" pitchFamily="18" charset="-120"/>
                </a:rPr>
                <a:t>8.1  </a:t>
              </a:r>
              <a:r>
                <a:rPr lang="en-US" altLang="zh-TW" b="0" dirty="0">
                  <a:ea typeface="新細明體" pitchFamily="18" charset="-120"/>
                </a:rPr>
                <a:t>Maximum Allowable File Name Characters</a:t>
              </a:r>
              <a:endParaRPr lang="zh-TW" altLang="en-US" b="0" dirty="0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I/O File Stream Objects and Methods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602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>
                <a:ea typeface="新細明體" pitchFamily="18" charset="-120"/>
              </a:rPr>
              <a:t>File naming conventions: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Use descriptive names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Avoid long file names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They take more time to type and can result in typing errors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Manageable length for file name is 12 to 14 characters, with maximum of 25 characters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Choose file names that indicate type of data in file and application for which it is used</a:t>
            </a:r>
          </a:p>
          <a:p>
            <a:pPr lvl="2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Frequently, first eight characters describe data, and an extension describes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File Stream Objects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File stream: </a:t>
            </a:r>
            <a:r>
              <a:rPr lang="en-US" altLang="zh-TW">
                <a:ea typeface="新細明體" pitchFamily="18" charset="-120"/>
              </a:rPr>
              <a:t>One-way transmission path that is used to connect file stored on physical device, such as disk or CD, to program</a:t>
            </a:r>
          </a:p>
          <a:p>
            <a:r>
              <a:rPr lang="en-US" altLang="zh-TW" b="1">
                <a:ea typeface="新細明體" pitchFamily="18" charset="-120"/>
              </a:rPr>
              <a:t>Mode</a:t>
            </a:r>
            <a:r>
              <a:rPr lang="en-US" altLang="zh-TW">
                <a:ea typeface="新細明體" pitchFamily="18" charset="-120"/>
              </a:rPr>
              <a:t> (of file stream): Determines whether path will move data from file into program or from program to file</a:t>
            </a:r>
          </a:p>
          <a:p>
            <a:r>
              <a:rPr lang="en-US" altLang="zh-TW" b="1">
                <a:ea typeface="新細明體" pitchFamily="18" charset="-120"/>
              </a:rPr>
              <a:t>Input file stream: </a:t>
            </a:r>
            <a:r>
              <a:rPr lang="en-US" altLang="zh-TW">
                <a:ea typeface="新細明體" pitchFamily="18" charset="-120"/>
              </a:rPr>
              <a:t>Receives or reads data from file into program </a:t>
            </a:r>
          </a:p>
          <a:p>
            <a:r>
              <a:rPr lang="en-US" altLang="zh-TW" b="1">
                <a:ea typeface="新細明體" pitchFamily="18" charset="-120"/>
              </a:rPr>
              <a:t>Output file stream:</a:t>
            </a:r>
            <a:r>
              <a:rPr lang="en-US" altLang="zh-TW">
                <a:ea typeface="新細明體" pitchFamily="18" charset="-120"/>
              </a:rPr>
              <a:t> Sends or writes data 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File Stream Objects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Direction (mode) of file stream is defined in relation to program and not file: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Data that goes into program are considered input data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Data sent out from program are considered output data </a:t>
            </a:r>
          </a:p>
          <a:p>
            <a:r>
              <a:rPr lang="en-US" altLang="zh-TW" dirty="0">
                <a:ea typeface="新細明體" pitchFamily="18" charset="-120"/>
              </a:rPr>
              <a:t>Figure </a:t>
            </a:r>
            <a:r>
              <a:rPr lang="en-US" altLang="zh-TW" dirty="0" smtClean="0">
                <a:ea typeface="新細明體" pitchFamily="18" charset="-120"/>
              </a:rPr>
              <a:t>8.1 </a:t>
            </a:r>
            <a:r>
              <a:rPr lang="en-US" altLang="zh-TW" dirty="0">
                <a:ea typeface="新細明體" pitchFamily="18" charset="-120"/>
              </a:rPr>
              <a:t>illustrates data flow from and to file using input and output streams</a:t>
            </a:r>
            <a:endParaRPr lang="en-US" altLang="zh-TW" dirty="0">
              <a:latin typeface="Palatino-Roman" charset="0"/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C2_LECTURE_NOTE_01_V2</Template>
  <TotalTime>4621</TotalTime>
  <Words>3059</Words>
  <Application>Microsoft Office PowerPoint</Application>
  <PresentationFormat>如螢幕大小 (4:3)</PresentationFormat>
  <Paragraphs>495</Paragraphs>
  <Slides>55</Slides>
  <Notes>55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56" baseType="lpstr">
      <vt:lpstr>1_Default Design</vt:lpstr>
      <vt:lpstr>PowerPoint 簡報</vt:lpstr>
      <vt:lpstr>Contents</vt:lpstr>
      <vt:lpstr>I/O File Stream Objects and Methods</vt:lpstr>
      <vt:lpstr>I/O File Stream Objects and Methods</vt:lpstr>
      <vt:lpstr>I/O File Stream Objects and Methods</vt:lpstr>
      <vt:lpstr>I/O File Stream Objects and Methods</vt:lpstr>
      <vt:lpstr>I/O File Stream Objects and Methods</vt:lpstr>
      <vt:lpstr>File Stream Objects</vt:lpstr>
      <vt:lpstr>File Stream Objects</vt:lpstr>
      <vt:lpstr>File Stream Objects</vt:lpstr>
      <vt:lpstr>File Stream Objects</vt:lpstr>
      <vt:lpstr>File Stream Objects</vt:lpstr>
      <vt:lpstr>File Stream Methods</vt:lpstr>
      <vt:lpstr>File Stream Methods</vt:lpstr>
      <vt:lpstr>File Stream Methods</vt:lpstr>
      <vt:lpstr>File Stream Methods</vt:lpstr>
      <vt:lpstr>File Stream Methods</vt:lpstr>
      <vt:lpstr>File Stream Methods</vt:lpstr>
      <vt:lpstr>File Stream Methods</vt:lpstr>
      <vt:lpstr>File Stream Methods</vt:lpstr>
      <vt:lpstr>Embedded and Interactive Filenames</vt:lpstr>
      <vt:lpstr>Embedded and Interactive Filenames</vt:lpstr>
      <vt:lpstr>Closing a File</vt:lpstr>
      <vt:lpstr>Reading and Writing  Character-Based Files</vt:lpstr>
      <vt:lpstr>Reading and Writing Character-Based Files</vt:lpstr>
      <vt:lpstr>Reading from a Text File</vt:lpstr>
      <vt:lpstr>Reading from a Text File</vt:lpstr>
      <vt:lpstr>Reading from a Text File</vt:lpstr>
      <vt:lpstr>Reading from a Text File</vt:lpstr>
      <vt:lpstr>Reading from a Text File</vt:lpstr>
      <vt:lpstr>Standard Device Files</vt:lpstr>
      <vt:lpstr>Other Devices</vt:lpstr>
      <vt:lpstr>Random File Access</vt:lpstr>
      <vt:lpstr>Random File Access</vt:lpstr>
      <vt:lpstr>Random File Access</vt:lpstr>
      <vt:lpstr>Random File Access</vt:lpstr>
      <vt:lpstr>Random File Access</vt:lpstr>
      <vt:lpstr>Random File Access</vt:lpstr>
      <vt:lpstr>File Streams as Function Arguments</vt:lpstr>
      <vt:lpstr>A Case Study: Pollen Count File Update</vt:lpstr>
      <vt:lpstr>PowerPoint 簡報</vt:lpstr>
      <vt:lpstr>PowerPoint 簡報</vt:lpstr>
      <vt:lpstr>PowerPoint 簡報</vt:lpstr>
      <vt:lpstr>PowerPoint 簡報</vt:lpstr>
      <vt:lpstr>A Closer Look: The iostream Class Library</vt:lpstr>
      <vt:lpstr>File Stream Transfer Mechanism</vt:lpstr>
      <vt:lpstr>Components of the iostream Class Library</vt:lpstr>
      <vt:lpstr>Components of the iostream Class Library</vt:lpstr>
      <vt:lpstr>Components of the iostream Class Library</vt:lpstr>
      <vt:lpstr>Components of the iostream Class Library</vt:lpstr>
      <vt:lpstr>In-Memory Formatting</vt:lpstr>
      <vt:lpstr>In-Memory Formatting</vt:lpstr>
      <vt:lpstr>Common Programming Errors</vt:lpstr>
      <vt:lpstr>Common Programming Errors</vt:lpstr>
      <vt:lpstr>Summary</vt:lpstr>
    </vt:vector>
  </TitlesOfParts>
  <Company>National Taiwan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Ta-Te Lin</dc:creator>
  <cp:lastModifiedBy>TTLin</cp:lastModifiedBy>
  <cp:revision>251</cp:revision>
  <dcterms:created xsi:type="dcterms:W3CDTF">2004-12-27T16:03:07Z</dcterms:created>
  <dcterms:modified xsi:type="dcterms:W3CDTF">2012-12-13T07:34:34Z</dcterms:modified>
</cp:coreProperties>
</file>