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0" r:id="rId1"/>
  </p:sldMasterIdLst>
  <p:notesMasterIdLst>
    <p:notesMasterId r:id="rId60"/>
  </p:notesMasterIdLst>
  <p:handoutMasterIdLst>
    <p:handoutMasterId r:id="rId61"/>
  </p:handoutMasterIdLst>
  <p:sldIdLst>
    <p:sldId id="335" r:id="rId2"/>
    <p:sldId id="296" r:id="rId3"/>
    <p:sldId id="337" r:id="rId4"/>
    <p:sldId id="338" r:id="rId5"/>
    <p:sldId id="339" r:id="rId6"/>
    <p:sldId id="340" r:id="rId7"/>
    <p:sldId id="377" r:id="rId8"/>
    <p:sldId id="378" r:id="rId9"/>
    <p:sldId id="379" r:id="rId10"/>
    <p:sldId id="380" r:id="rId11"/>
    <p:sldId id="381" r:id="rId12"/>
    <p:sldId id="382" r:id="rId13"/>
    <p:sldId id="383" r:id="rId14"/>
    <p:sldId id="384" r:id="rId15"/>
    <p:sldId id="385" r:id="rId16"/>
    <p:sldId id="386" r:id="rId17"/>
    <p:sldId id="387" r:id="rId18"/>
    <p:sldId id="388" r:id="rId19"/>
    <p:sldId id="389" r:id="rId20"/>
    <p:sldId id="390" r:id="rId21"/>
    <p:sldId id="350" r:id="rId22"/>
    <p:sldId id="391" r:id="rId23"/>
    <p:sldId id="351" r:id="rId24"/>
    <p:sldId id="392" r:id="rId25"/>
    <p:sldId id="393" r:id="rId26"/>
    <p:sldId id="394" r:id="rId27"/>
    <p:sldId id="395" r:id="rId28"/>
    <p:sldId id="396" r:id="rId29"/>
    <p:sldId id="397" r:id="rId30"/>
    <p:sldId id="398" r:id="rId31"/>
    <p:sldId id="399" r:id="rId32"/>
    <p:sldId id="355" r:id="rId33"/>
    <p:sldId id="400" r:id="rId34"/>
    <p:sldId id="401" r:id="rId35"/>
    <p:sldId id="402" r:id="rId36"/>
    <p:sldId id="403" r:id="rId37"/>
    <p:sldId id="358" r:id="rId38"/>
    <p:sldId id="359" r:id="rId39"/>
    <p:sldId id="404" r:id="rId40"/>
    <p:sldId id="405" r:id="rId41"/>
    <p:sldId id="406" r:id="rId42"/>
    <p:sldId id="407" r:id="rId43"/>
    <p:sldId id="408" r:id="rId44"/>
    <p:sldId id="409" r:id="rId45"/>
    <p:sldId id="362" r:id="rId46"/>
    <p:sldId id="363" r:id="rId47"/>
    <p:sldId id="410" r:id="rId48"/>
    <p:sldId id="411" r:id="rId49"/>
    <p:sldId id="412" r:id="rId50"/>
    <p:sldId id="367" r:id="rId51"/>
    <p:sldId id="368" r:id="rId52"/>
    <p:sldId id="369" r:id="rId53"/>
    <p:sldId id="413" r:id="rId54"/>
    <p:sldId id="414" r:id="rId55"/>
    <p:sldId id="415" r:id="rId56"/>
    <p:sldId id="374" r:id="rId57"/>
    <p:sldId id="375" r:id="rId58"/>
    <p:sldId id="376" r:id="rId5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4660"/>
  </p:normalViewPr>
  <p:slideViewPr>
    <p:cSldViewPr>
      <p:cViewPr varScale="1">
        <p:scale>
          <a:sx n="63" d="100"/>
          <a:sy n="63" d="100"/>
        </p:scale>
        <p:origin x="-884" y="-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853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 altLang="zh-TW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 altLang="zh-TW"/>
          </a:p>
        </p:txBody>
      </p:sp>
      <p:sp>
        <p:nvSpPr>
          <p:cNvPr id="101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 altLang="zh-TW"/>
          </a:p>
        </p:txBody>
      </p:sp>
      <p:sp>
        <p:nvSpPr>
          <p:cNvPr id="101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84154C06-1984-4F4E-9A63-6932AAAEAACA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700765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 altLang="zh-TW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 altLang="zh-TW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5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 altLang="zh-TW"/>
          </a:p>
        </p:txBody>
      </p:sp>
      <p:sp>
        <p:nvSpPr>
          <p:cNvPr id="45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3D3B2F84-9B7E-421C-ABD1-48BAE1E2949D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652433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84C0B3-7AE0-4080-B6A8-3BF03B1B2C1A}" type="slidenum">
              <a:rPr lang="zh-TW" altLang="en-US"/>
              <a:pPr/>
              <a:t>1</a:t>
            </a:fld>
            <a:endParaRPr lang="en-US" altLang="zh-TW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98BAFF-016B-473C-B4E8-FE501F62B92A}" type="slidenum">
              <a:rPr lang="zh-TW" altLang="en-US"/>
              <a:pPr/>
              <a:t>10</a:t>
            </a:fld>
            <a:endParaRPr lang="en-US" altLang="zh-TW"/>
          </a:p>
        </p:txBody>
      </p:sp>
      <p:sp>
        <p:nvSpPr>
          <p:cNvPr id="245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D04221-DCCE-4B30-9D2B-4F992FC13D3C}" type="slidenum">
              <a:rPr lang="zh-TW" altLang="en-US"/>
              <a:pPr/>
              <a:t>11</a:t>
            </a:fld>
            <a:endParaRPr lang="en-US" altLang="zh-TW"/>
          </a:p>
        </p:txBody>
      </p:sp>
      <p:sp>
        <p:nvSpPr>
          <p:cNvPr id="275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CDF517-1EB8-42C3-8578-96C011E186F4}" type="slidenum">
              <a:rPr lang="zh-TW" altLang="en-US"/>
              <a:pPr/>
              <a:t>12</a:t>
            </a:fld>
            <a:endParaRPr lang="en-US" altLang="zh-TW"/>
          </a:p>
        </p:txBody>
      </p:sp>
      <p:sp>
        <p:nvSpPr>
          <p:cNvPr id="277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AFF187-6FCC-4F51-9A5B-D39E437A9094}" type="slidenum">
              <a:rPr lang="zh-TW" altLang="en-US"/>
              <a:pPr/>
              <a:t>13</a:t>
            </a:fld>
            <a:endParaRPr lang="en-US" altLang="zh-TW"/>
          </a:p>
        </p:txBody>
      </p:sp>
      <p:sp>
        <p:nvSpPr>
          <p:cNvPr id="200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08865C-C88D-4CFC-A8BE-F5602AC53CEF}" type="slidenum">
              <a:rPr lang="zh-TW" altLang="en-US"/>
              <a:pPr/>
              <a:t>14</a:t>
            </a:fld>
            <a:endParaRPr lang="en-US" altLang="zh-TW"/>
          </a:p>
        </p:txBody>
      </p:sp>
      <p:sp>
        <p:nvSpPr>
          <p:cNvPr id="201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AD719E-E508-4EF5-954D-319B2314AEC7}" type="slidenum">
              <a:rPr lang="zh-TW" altLang="en-US"/>
              <a:pPr/>
              <a:t>15</a:t>
            </a:fld>
            <a:endParaRPr lang="en-US" altLang="zh-TW"/>
          </a:p>
        </p:txBody>
      </p:sp>
      <p:sp>
        <p:nvSpPr>
          <p:cNvPr id="202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790511-E232-4CDB-885B-B5993275D7A0}" type="slidenum">
              <a:rPr lang="zh-TW" altLang="en-US"/>
              <a:pPr/>
              <a:t>16</a:t>
            </a:fld>
            <a:endParaRPr lang="en-US" altLang="zh-TW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182B01-65B6-491D-8ADB-7A2B6378DC35}" type="slidenum">
              <a:rPr lang="zh-TW" altLang="en-US"/>
              <a:pPr/>
              <a:t>17</a:t>
            </a:fld>
            <a:endParaRPr lang="en-US" altLang="zh-TW"/>
          </a:p>
        </p:txBody>
      </p:sp>
      <p:sp>
        <p:nvSpPr>
          <p:cNvPr id="204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6456BC-08C3-4B89-A10F-F5D5F2342260}" type="slidenum">
              <a:rPr lang="zh-TW" altLang="en-US"/>
              <a:pPr/>
              <a:t>18</a:t>
            </a:fld>
            <a:endParaRPr lang="en-US" altLang="zh-TW"/>
          </a:p>
        </p:txBody>
      </p:sp>
      <p:sp>
        <p:nvSpPr>
          <p:cNvPr id="20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1F6D64-FDEF-4E42-BB83-DAF48F10AEB8}" type="slidenum">
              <a:rPr lang="zh-TW" altLang="en-US"/>
              <a:pPr/>
              <a:t>19</a:t>
            </a:fld>
            <a:endParaRPr lang="en-US" altLang="zh-TW"/>
          </a:p>
        </p:txBody>
      </p:sp>
      <p:sp>
        <p:nvSpPr>
          <p:cNvPr id="20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108CB8-D492-4417-A1E9-F9F9CA8AEE5E}" type="slidenum">
              <a:rPr lang="zh-TW" altLang="en-US"/>
              <a:pPr/>
              <a:t>2</a:t>
            </a:fld>
            <a:endParaRPr lang="en-US" altLang="zh-TW"/>
          </a:p>
        </p:txBody>
      </p:sp>
      <p:sp>
        <p:nvSpPr>
          <p:cNvPr id="199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03CF65-B49C-42ED-9B5C-AC2DE9ABDD21}" type="slidenum">
              <a:rPr lang="zh-TW" altLang="en-US"/>
              <a:pPr/>
              <a:t>20</a:t>
            </a:fld>
            <a:endParaRPr lang="en-US" altLang="zh-TW"/>
          </a:p>
        </p:txBody>
      </p:sp>
      <p:sp>
        <p:nvSpPr>
          <p:cNvPr id="20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ECF44E4-3554-4481-AD81-D82C2720B0B0}" type="slidenum">
              <a:rPr lang="en-US" altLang="zh-TW"/>
              <a:pPr/>
              <a:t>21</a:t>
            </a:fld>
            <a:endParaRPr lang="en-US" altLang="zh-TW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8C6F56-371D-461F-AFB3-9C9A22C87D9B}" type="slidenum">
              <a:rPr lang="zh-TW" altLang="en-US"/>
              <a:pPr/>
              <a:t>22</a:t>
            </a:fld>
            <a:endParaRPr lang="en-US" altLang="zh-TW"/>
          </a:p>
        </p:txBody>
      </p:sp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BEBA51-FCF2-46F1-A282-46E60616A423}" type="slidenum">
              <a:rPr lang="en-US" altLang="zh-TW"/>
              <a:pPr/>
              <a:t>23</a:t>
            </a:fld>
            <a:endParaRPr lang="en-US" altLang="zh-TW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2CDC9A-806E-4738-8E82-937A3CF3B9DC}" type="slidenum">
              <a:rPr lang="zh-TW" altLang="en-US"/>
              <a:pPr/>
              <a:t>24</a:t>
            </a:fld>
            <a:endParaRPr lang="en-US" altLang="zh-TW"/>
          </a:p>
        </p:txBody>
      </p:sp>
      <p:sp>
        <p:nvSpPr>
          <p:cNvPr id="210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93B78C-E3DD-4A55-9FB7-54FC1063147F}" type="slidenum">
              <a:rPr lang="zh-TW" altLang="en-US"/>
              <a:pPr/>
              <a:t>25</a:t>
            </a:fld>
            <a:endParaRPr lang="en-US" altLang="zh-TW"/>
          </a:p>
        </p:txBody>
      </p:sp>
      <p:sp>
        <p:nvSpPr>
          <p:cNvPr id="21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FA1CD8-83DD-4C9F-9F55-791156D8E971}" type="slidenum">
              <a:rPr lang="zh-TW" altLang="en-US"/>
              <a:pPr/>
              <a:t>26</a:t>
            </a:fld>
            <a:endParaRPr lang="en-US" altLang="zh-TW"/>
          </a:p>
        </p:txBody>
      </p:sp>
      <p:sp>
        <p:nvSpPr>
          <p:cNvPr id="21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DA90B7-9CB8-4E06-BF37-70A9325D4B4E}" type="slidenum">
              <a:rPr lang="zh-TW" altLang="en-US"/>
              <a:pPr/>
              <a:t>27</a:t>
            </a:fld>
            <a:endParaRPr lang="en-US" altLang="zh-TW"/>
          </a:p>
        </p:txBody>
      </p:sp>
      <p:sp>
        <p:nvSpPr>
          <p:cNvPr id="214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91A1C2-7A0D-45F2-8B1A-01D6C09EFECE}" type="slidenum">
              <a:rPr lang="zh-TW" altLang="en-US"/>
              <a:pPr/>
              <a:t>28</a:t>
            </a:fld>
            <a:endParaRPr lang="en-US" altLang="zh-TW"/>
          </a:p>
        </p:txBody>
      </p:sp>
      <p:sp>
        <p:nvSpPr>
          <p:cNvPr id="215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B51599-821E-4C09-B655-7B2CA2D50D73}" type="slidenum">
              <a:rPr lang="zh-TW" altLang="en-US"/>
              <a:pPr/>
              <a:t>29</a:t>
            </a:fld>
            <a:endParaRPr lang="en-US" altLang="zh-TW"/>
          </a:p>
        </p:txBody>
      </p:sp>
      <p:sp>
        <p:nvSpPr>
          <p:cNvPr id="216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05DADB-164B-446E-8103-8E56CF152ACC}" type="slidenum">
              <a:rPr lang="en-US" altLang="zh-TW"/>
              <a:pPr/>
              <a:t>3</a:t>
            </a:fld>
            <a:endParaRPr lang="en-US" altLang="zh-TW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068B16-069A-4A4D-BA86-B9F1D249AB34}" type="slidenum">
              <a:rPr lang="zh-TW" altLang="en-US"/>
              <a:pPr/>
              <a:t>30</a:t>
            </a:fld>
            <a:endParaRPr lang="en-US" altLang="zh-TW"/>
          </a:p>
        </p:txBody>
      </p:sp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5CD861-165D-47F1-ABA9-575C6F342A05}" type="slidenum">
              <a:rPr lang="zh-TW" altLang="en-US"/>
              <a:pPr/>
              <a:t>31</a:t>
            </a:fld>
            <a:endParaRPr lang="en-US" altLang="zh-TW"/>
          </a:p>
        </p:txBody>
      </p:sp>
      <p:sp>
        <p:nvSpPr>
          <p:cNvPr id="21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25F14F-7F62-4AB4-8596-C5D87925887C}" type="slidenum">
              <a:rPr lang="en-US" altLang="zh-TW"/>
              <a:pPr/>
              <a:t>32</a:t>
            </a:fld>
            <a:endParaRPr lang="en-US" altLang="zh-TW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DCF6FA-4CA9-40B9-9A78-50819964315A}" type="slidenum">
              <a:rPr lang="zh-TW" altLang="en-US"/>
              <a:pPr/>
              <a:t>33</a:t>
            </a:fld>
            <a:endParaRPr lang="en-US" altLang="zh-TW"/>
          </a:p>
        </p:txBody>
      </p:sp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B43CDD-475B-46EA-8B06-16A9A52473DC}" type="slidenum">
              <a:rPr lang="zh-TW" altLang="en-US"/>
              <a:pPr/>
              <a:t>34</a:t>
            </a:fld>
            <a:endParaRPr lang="en-US" altLang="zh-TW"/>
          </a:p>
        </p:txBody>
      </p:sp>
      <p:sp>
        <p:nvSpPr>
          <p:cNvPr id="24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EFDA2F-73FC-4110-827D-4F87AB598C0E}" type="slidenum">
              <a:rPr lang="zh-TW" altLang="en-US"/>
              <a:pPr/>
              <a:t>35</a:t>
            </a:fld>
            <a:endParaRPr lang="en-US" altLang="zh-TW"/>
          </a:p>
        </p:txBody>
      </p:sp>
      <p:sp>
        <p:nvSpPr>
          <p:cNvPr id="22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4BEFF8-7EC6-43D7-AC46-1E4BB90ABA06}" type="slidenum">
              <a:rPr lang="zh-TW" altLang="en-US"/>
              <a:pPr/>
              <a:t>36</a:t>
            </a:fld>
            <a:endParaRPr lang="en-US" altLang="zh-TW"/>
          </a:p>
        </p:txBody>
      </p:sp>
      <p:sp>
        <p:nvSpPr>
          <p:cNvPr id="221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CCDEA2-EE5F-4DBD-B5E5-3497D35E310F}" type="slidenum">
              <a:rPr lang="en-US" altLang="zh-TW"/>
              <a:pPr/>
              <a:t>37</a:t>
            </a:fld>
            <a:endParaRPr lang="en-US" altLang="zh-TW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B067C3-1E0C-4057-A456-DE9B3AFD75E1}" type="slidenum">
              <a:rPr lang="en-US" altLang="zh-TW"/>
              <a:pPr/>
              <a:t>38</a:t>
            </a:fld>
            <a:endParaRPr lang="en-US" altLang="zh-TW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B067C3-1E0C-4057-A456-DE9B3AFD75E1}" type="slidenum">
              <a:rPr lang="en-US" altLang="zh-TW"/>
              <a:pPr/>
              <a:t>39</a:t>
            </a:fld>
            <a:endParaRPr lang="en-US" altLang="zh-TW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99F14D-544C-4B8B-8EBE-30225A69680F}" type="slidenum">
              <a:rPr lang="en-US" altLang="zh-TW"/>
              <a:pPr/>
              <a:t>4</a:t>
            </a:fld>
            <a:endParaRPr lang="en-US" altLang="zh-TW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416516-99DA-47F9-A2C6-5BD4C3BF84E9}" type="slidenum">
              <a:rPr lang="zh-TW" altLang="en-US"/>
              <a:pPr/>
              <a:t>40</a:t>
            </a:fld>
            <a:endParaRPr lang="en-US" altLang="zh-TW"/>
          </a:p>
        </p:txBody>
      </p:sp>
      <p:sp>
        <p:nvSpPr>
          <p:cNvPr id="222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5E309B-4FEB-4EE7-8595-CFAAF3975296}" type="slidenum">
              <a:rPr lang="zh-TW" altLang="en-US"/>
              <a:pPr/>
              <a:t>41</a:t>
            </a:fld>
            <a:endParaRPr lang="en-US" altLang="zh-TW"/>
          </a:p>
        </p:txBody>
      </p:sp>
      <p:sp>
        <p:nvSpPr>
          <p:cNvPr id="22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EA4061-9ED4-4D6A-A6D2-B5235F7FCDC4}" type="slidenum">
              <a:rPr lang="zh-TW" altLang="en-US"/>
              <a:pPr/>
              <a:t>42</a:t>
            </a:fld>
            <a:endParaRPr lang="en-US" altLang="zh-TW"/>
          </a:p>
        </p:txBody>
      </p:sp>
      <p:sp>
        <p:nvSpPr>
          <p:cNvPr id="250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71024E-A362-4060-951D-B283244FF8EA}" type="slidenum">
              <a:rPr lang="zh-TW" altLang="en-US"/>
              <a:pPr/>
              <a:t>43</a:t>
            </a:fld>
            <a:endParaRPr lang="en-US" altLang="zh-TW"/>
          </a:p>
        </p:txBody>
      </p:sp>
      <p:sp>
        <p:nvSpPr>
          <p:cNvPr id="22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4A14EB-748B-4D72-963E-C7B33D8B8465}" type="slidenum">
              <a:rPr lang="zh-TW" altLang="en-US"/>
              <a:pPr/>
              <a:t>44</a:t>
            </a:fld>
            <a:endParaRPr lang="en-US" altLang="zh-TW"/>
          </a:p>
        </p:txBody>
      </p:sp>
      <p:sp>
        <p:nvSpPr>
          <p:cNvPr id="22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E751AC-32F4-4679-876C-482A7BD4EE14}" type="slidenum">
              <a:rPr lang="en-US" altLang="zh-TW"/>
              <a:pPr/>
              <a:t>45</a:t>
            </a:fld>
            <a:endParaRPr lang="en-US" altLang="zh-TW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4B59DA-A281-4B47-BEDF-A9218AF60657}" type="slidenum">
              <a:rPr lang="en-US" altLang="zh-TW"/>
              <a:pPr/>
              <a:t>46</a:t>
            </a:fld>
            <a:endParaRPr lang="en-US" altLang="zh-TW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D74B03-FBB1-4967-AC0E-AE4F677790FB}" type="slidenum">
              <a:rPr lang="zh-TW" altLang="en-US"/>
              <a:pPr/>
              <a:t>47</a:t>
            </a:fld>
            <a:endParaRPr lang="en-US" altLang="zh-TW"/>
          </a:p>
        </p:txBody>
      </p:sp>
      <p:sp>
        <p:nvSpPr>
          <p:cNvPr id="22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633F54-4CBD-4EAF-9979-94355134D3C0}" type="slidenum">
              <a:rPr lang="zh-TW" altLang="en-US"/>
              <a:pPr/>
              <a:t>48</a:t>
            </a:fld>
            <a:endParaRPr lang="en-US" altLang="zh-TW"/>
          </a:p>
        </p:txBody>
      </p:sp>
      <p:sp>
        <p:nvSpPr>
          <p:cNvPr id="252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97D204-CA5F-4F2A-AFF5-58A4ACADC036}" type="slidenum">
              <a:rPr lang="zh-TW" altLang="en-US"/>
              <a:pPr/>
              <a:t>49</a:t>
            </a:fld>
            <a:endParaRPr lang="en-US" altLang="zh-TW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4DA790-135A-4C04-A4F3-4DC9144B600D}" type="slidenum">
              <a:rPr lang="en-US" altLang="zh-TW"/>
              <a:pPr/>
              <a:t>5</a:t>
            </a:fld>
            <a:endParaRPr lang="en-US" altLang="zh-TW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64EBC4-C8C2-4F51-BFC0-5CE45B5167F4}" type="slidenum">
              <a:rPr lang="en-US" altLang="zh-TW"/>
              <a:pPr/>
              <a:t>50</a:t>
            </a:fld>
            <a:endParaRPr lang="en-US" altLang="zh-TW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82B9B0-821D-4245-962F-311911F42B45}" type="slidenum">
              <a:rPr lang="en-US" altLang="zh-TW"/>
              <a:pPr/>
              <a:t>51</a:t>
            </a:fld>
            <a:endParaRPr lang="en-US" altLang="zh-TW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933AC0-CA3B-4ACB-923F-63C9B8DE7FA7}" type="slidenum">
              <a:rPr lang="en-US" altLang="zh-TW"/>
              <a:pPr/>
              <a:t>52</a:t>
            </a:fld>
            <a:endParaRPr lang="en-US" altLang="zh-TW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A9EA01-D9AD-4D29-A67B-E296876718F3}" type="slidenum">
              <a:rPr lang="zh-TW" altLang="en-US"/>
              <a:pPr/>
              <a:t>53</a:t>
            </a:fld>
            <a:endParaRPr lang="en-US" altLang="zh-TW"/>
          </a:p>
        </p:txBody>
      </p:sp>
      <p:sp>
        <p:nvSpPr>
          <p:cNvPr id="23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62C933-CB2B-495B-8EA9-0C3B0FBF7D87}" type="slidenum">
              <a:rPr lang="zh-TW" altLang="en-US"/>
              <a:pPr/>
              <a:t>54</a:t>
            </a:fld>
            <a:endParaRPr lang="en-US" altLang="zh-TW"/>
          </a:p>
        </p:txBody>
      </p:sp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62C933-CB2B-495B-8EA9-0C3B0FBF7D87}" type="slidenum">
              <a:rPr lang="zh-TW" altLang="en-US"/>
              <a:pPr/>
              <a:t>55</a:t>
            </a:fld>
            <a:endParaRPr lang="en-US" altLang="zh-TW"/>
          </a:p>
        </p:txBody>
      </p:sp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2B6E47-79ED-4357-B33C-6DA5318472FF}" type="slidenum">
              <a:rPr lang="en-US" altLang="zh-TW"/>
              <a:pPr/>
              <a:t>56</a:t>
            </a:fld>
            <a:endParaRPr lang="en-US" altLang="zh-TW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14363D-CEE5-41E3-ADF6-81C66E2210EA}" type="slidenum">
              <a:rPr lang="en-US" altLang="zh-TW"/>
              <a:pPr/>
              <a:t>57</a:t>
            </a:fld>
            <a:endParaRPr lang="en-US" altLang="zh-TW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75FB27-5AA2-4961-BCA8-06DEFA591702}" type="slidenum">
              <a:rPr lang="en-US" altLang="zh-TW"/>
              <a:pPr/>
              <a:t>58</a:t>
            </a:fld>
            <a:endParaRPr lang="en-US" altLang="zh-TW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D55F57-BD21-4845-9619-572FB1D9E291}" type="slidenum">
              <a:rPr lang="en-US" altLang="zh-TW"/>
              <a:pPr/>
              <a:t>6</a:t>
            </a:fld>
            <a:endParaRPr lang="en-US" altLang="zh-TW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D55F57-BD21-4845-9619-572FB1D9E291}" type="slidenum">
              <a:rPr lang="en-US" altLang="zh-TW"/>
              <a:pPr/>
              <a:t>7</a:t>
            </a:fld>
            <a:endParaRPr lang="en-US" altLang="zh-TW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B24100-729B-44DC-9650-CC59EFD04BED}" type="slidenum">
              <a:rPr lang="zh-TW" altLang="en-US"/>
              <a:pPr/>
              <a:t>8</a:t>
            </a:fld>
            <a:endParaRPr lang="en-US" altLang="zh-TW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76601B-6264-4E22-97EE-D2B6D6230390}" type="slidenum">
              <a:rPr lang="zh-TW" altLang="en-US"/>
              <a:pPr/>
              <a:t>9</a:t>
            </a:fld>
            <a:endParaRPr lang="en-US" altLang="zh-TW"/>
          </a:p>
        </p:txBody>
      </p:sp>
      <p:sp>
        <p:nvSpPr>
          <p:cNvPr id="244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600200"/>
            <a:ext cx="7772400" cy="147002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altLang="zh-TW"/>
              <a:t>Click to edit Master title style</a:t>
            </a:r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267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3600" i="1"/>
            </a:lvl1pPr>
          </a:lstStyle>
          <a:p>
            <a:r>
              <a:rPr lang="en-US" altLang="zh-TW"/>
              <a:t>Click to edit Master subtitle style</a:t>
            </a:r>
          </a:p>
        </p:txBody>
      </p:sp>
      <p:sp>
        <p:nvSpPr>
          <p:cNvPr id="2437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ea typeface="新細明體" pitchFamily="18" charset="-120"/>
              </a:defRPr>
            </a:lvl1pPr>
          </a:lstStyle>
          <a:p>
            <a:endParaRPr lang="en-US" altLang="zh-TW"/>
          </a:p>
        </p:txBody>
      </p:sp>
      <p:sp>
        <p:nvSpPr>
          <p:cNvPr id="2437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ea typeface="新細明體" pitchFamily="18" charset="-120"/>
              </a:defRPr>
            </a:lvl1pPr>
          </a:lstStyle>
          <a:p>
            <a:r>
              <a:rPr lang="zh-TW" altLang="en-US"/>
              <a:t>A First Book of C++: From Here To There, Third Edition</a:t>
            </a:r>
            <a:endParaRPr lang="en-US" altLang="zh-TW"/>
          </a:p>
        </p:txBody>
      </p:sp>
      <p:sp>
        <p:nvSpPr>
          <p:cNvPr id="2437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ea typeface="新細明體" pitchFamily="18" charset="-120"/>
              </a:defRPr>
            </a:lvl1pPr>
          </a:lstStyle>
          <a:p>
            <a:fld id="{E731F2F6-E208-4ADE-AE34-5E0695E391DC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ChangeArrowheads="1"/>
          </p:cNvSpPr>
          <p:nvPr/>
        </p:nvSpPr>
        <p:spPr bwMode="auto">
          <a:xfrm>
            <a:off x="0" y="147638"/>
            <a:ext cx="9144000" cy="80962"/>
          </a:xfrm>
          <a:prstGeom prst="rect">
            <a:avLst/>
          </a:prstGeom>
          <a:gradFill rotWithShape="1">
            <a:gsLst>
              <a:gs pos="0">
                <a:srgbClr val="99CC00"/>
              </a:gs>
              <a:gs pos="100000">
                <a:srgbClr val="99CC00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24269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</p:txBody>
      </p:sp>
      <p:pic>
        <p:nvPicPr>
          <p:cNvPr id="242693" name="Picture 5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8458200" y="6275388"/>
            <a:ext cx="609600" cy="517525"/>
          </a:xfrm>
          <a:prstGeom prst="rect">
            <a:avLst/>
          </a:prstGeom>
          <a:noFill/>
        </p:spPr>
      </p:pic>
      <p:sp>
        <p:nvSpPr>
          <p:cNvPr id="242694" name="Text Box 6"/>
          <p:cNvSpPr txBox="1">
            <a:spLocks noChangeArrowheads="1"/>
          </p:cNvSpPr>
          <p:nvPr/>
        </p:nvSpPr>
        <p:spPr bwMode="auto">
          <a:xfrm>
            <a:off x="84138" y="6477000"/>
            <a:ext cx="434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zh-TW" altLang="en-US" sz="1400" b="0" dirty="0">
                <a:ea typeface="標楷體" pitchFamily="65" charset="-120"/>
                <a:cs typeface="Times New Roman" pitchFamily="18" charset="0"/>
              </a:rPr>
              <a:t>6</a:t>
            </a:r>
            <a:r>
              <a:rPr kumimoji="1" lang="en-US" altLang="zh-TW" sz="1400" b="0" dirty="0">
                <a:ea typeface="標楷體" pitchFamily="65" charset="-120"/>
                <a:cs typeface="Times New Roman" pitchFamily="18" charset="0"/>
              </a:rPr>
              <a:t>11 18200 </a:t>
            </a:r>
            <a:r>
              <a:rPr kumimoji="1" lang="zh-TW" altLang="en-US" sz="1400" b="0" dirty="0">
                <a:ea typeface="標楷體" pitchFamily="65" charset="-120"/>
                <a:cs typeface="Times New Roman" pitchFamily="18" charset="0"/>
              </a:rPr>
              <a:t>計算機程式語言  </a:t>
            </a:r>
            <a:r>
              <a:rPr kumimoji="1" lang="en-US" altLang="zh-TW" sz="1400" b="0" dirty="0">
                <a:ea typeface="標楷體" pitchFamily="65" charset="-120"/>
                <a:cs typeface="Times New Roman" pitchFamily="18" charset="0"/>
              </a:rPr>
              <a:t>Lecture </a:t>
            </a:r>
            <a:r>
              <a:rPr kumimoji="1" lang="en-US" altLang="zh-TW" sz="1400" b="0" dirty="0" smtClean="0">
                <a:ea typeface="標楷體" pitchFamily="65" charset="-120"/>
                <a:cs typeface="Times New Roman" pitchFamily="18" charset="0"/>
              </a:rPr>
              <a:t>09-</a:t>
            </a:r>
            <a:fld id="{0C05ABBE-DDE9-43BF-8898-55F2778FA361}" type="slidenum">
              <a:rPr kumimoji="1" lang="en-US" altLang="zh-TW" sz="1400" b="0">
                <a:ea typeface="標楷體" pitchFamily="65" charset="-120"/>
                <a:cs typeface="Times New Roman" pitchFamily="18" charset="0"/>
              </a:rPr>
              <a:pPr/>
              <a:t>‹#›</a:t>
            </a:fld>
            <a:r>
              <a:rPr kumimoji="1" lang="en-US" altLang="zh-TW" sz="1400" b="0" dirty="0">
                <a:ea typeface="標楷體" pitchFamily="65" charset="-120"/>
                <a:cs typeface="Times New Roman" pitchFamily="18" charset="0"/>
              </a:rPr>
              <a:t>  </a:t>
            </a:r>
          </a:p>
        </p:txBody>
      </p:sp>
      <p:sp>
        <p:nvSpPr>
          <p:cNvPr id="242695" name="Text Box 7"/>
          <p:cNvSpPr txBox="1">
            <a:spLocks noChangeArrowheads="1"/>
          </p:cNvSpPr>
          <p:nvPr/>
        </p:nvSpPr>
        <p:spPr bwMode="auto">
          <a:xfrm>
            <a:off x="6324600" y="6477000"/>
            <a:ext cx="2159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kumimoji="1" lang="zh-TW" altLang="en-US" sz="1400" b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國立臺灣大學生物機電系</a:t>
            </a:r>
          </a:p>
        </p:txBody>
      </p:sp>
      <p:sp>
        <p:nvSpPr>
          <p:cNvPr id="242696" name="Rectangle 8"/>
          <p:cNvSpPr>
            <a:spLocks noChangeArrowheads="1"/>
          </p:cNvSpPr>
          <p:nvPr/>
        </p:nvSpPr>
        <p:spPr bwMode="auto">
          <a:xfrm>
            <a:off x="0" y="228600"/>
            <a:ext cx="9144000" cy="6010275"/>
          </a:xfrm>
          <a:prstGeom prst="rect">
            <a:avLst/>
          </a:prstGeom>
          <a:gradFill rotWithShape="1">
            <a:gsLst>
              <a:gs pos="0">
                <a:srgbClr val="FFFFCC">
                  <a:alpha val="46001"/>
                </a:srgbClr>
              </a:gs>
              <a:gs pos="50000">
                <a:srgbClr val="FFFFCC">
                  <a:gamma/>
                  <a:tint val="79608"/>
                  <a:invGamma/>
                  <a:alpha val="0"/>
                </a:srgbClr>
              </a:gs>
              <a:gs pos="100000">
                <a:srgbClr val="FFFFCC">
                  <a:alpha val="46001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TW" altLang="en-US"/>
          </a:p>
        </p:txBody>
      </p:sp>
      <p:sp>
        <p:nvSpPr>
          <p:cNvPr id="242697" name="Rectangle 9"/>
          <p:cNvSpPr>
            <a:spLocks noChangeArrowheads="1"/>
          </p:cNvSpPr>
          <p:nvPr/>
        </p:nvSpPr>
        <p:spPr bwMode="auto">
          <a:xfrm>
            <a:off x="0" y="6400800"/>
            <a:ext cx="4191000" cy="76200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42698" name="Rectangle 10"/>
          <p:cNvSpPr>
            <a:spLocks noChangeArrowheads="1"/>
          </p:cNvSpPr>
          <p:nvPr/>
        </p:nvSpPr>
        <p:spPr bwMode="auto">
          <a:xfrm>
            <a:off x="0" y="6248400"/>
            <a:ext cx="5334000" cy="76200"/>
          </a:xfrm>
          <a:prstGeom prst="rect">
            <a:avLst/>
          </a:prstGeom>
          <a:gradFill rotWithShape="1">
            <a:gsLst>
              <a:gs pos="0">
                <a:srgbClr val="99CC00">
                  <a:gamma/>
                  <a:shade val="46275"/>
                  <a:invGamma/>
                </a:srgbClr>
              </a:gs>
              <a:gs pos="100000">
                <a:srgbClr val="99CC00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42699" name="Rectangle 11"/>
          <p:cNvSpPr>
            <a:spLocks noChangeArrowheads="1"/>
          </p:cNvSpPr>
          <p:nvPr/>
        </p:nvSpPr>
        <p:spPr bwMode="auto">
          <a:xfrm>
            <a:off x="0" y="0"/>
            <a:ext cx="9144000" cy="1524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6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ChangeArrowheads="1"/>
          </p:cNvSpPr>
          <p:nvPr/>
        </p:nvSpPr>
        <p:spPr bwMode="auto">
          <a:xfrm>
            <a:off x="0" y="1524000"/>
            <a:ext cx="9144000" cy="4392613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TW" altLang="en-US"/>
          </a:p>
        </p:txBody>
      </p:sp>
      <p:sp>
        <p:nvSpPr>
          <p:cNvPr id="240643" name="Rectangle 3"/>
          <p:cNvSpPr>
            <a:spLocks noChangeArrowheads="1"/>
          </p:cNvSpPr>
          <p:nvPr/>
        </p:nvSpPr>
        <p:spPr bwMode="auto">
          <a:xfrm>
            <a:off x="720725" y="525463"/>
            <a:ext cx="1511300" cy="1477328"/>
          </a:xfrm>
          <a:prstGeom prst="rect">
            <a:avLst/>
          </a:prstGeom>
          <a:solidFill>
            <a:srgbClr val="FDC382"/>
          </a:solidFill>
          <a:ln w="9525">
            <a:noFill/>
            <a:miter lim="800000"/>
            <a:headEnd/>
            <a:tailEnd/>
          </a:ln>
          <a:effectLst>
            <a:outerShdw dist="63500" dir="2212194" algn="ctr" rotWithShape="0">
              <a:srgbClr val="5F5F5F"/>
            </a:outerShdw>
          </a:effectLst>
        </p:spPr>
        <p:txBody>
          <a:bodyPr lIns="182880" tIns="0" rIns="182880" bIns="0" anchor="ctr">
            <a:spAutoFit/>
          </a:bodyPr>
          <a:lstStyle/>
          <a:p>
            <a:pPr algn="ctr"/>
            <a:r>
              <a:rPr lang="en-US" altLang="zh-TW" sz="9600" dirty="0" smtClean="0">
                <a:solidFill>
                  <a:srgbClr val="FF0000"/>
                </a:solidFill>
                <a:ea typeface="新細明體" pitchFamily="18" charset="-120"/>
              </a:rPr>
              <a:t>9</a:t>
            </a:r>
            <a:endParaRPr lang="en-US" altLang="zh-TW" sz="9600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24064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447800" y="3241973"/>
            <a:ext cx="7086600" cy="923330"/>
          </a:xfrm>
          <a:noFill/>
          <a:ln/>
        </p:spPr>
        <p:txBody>
          <a:bodyPr anchor="ctr">
            <a:spAutoFit/>
          </a:bodyPr>
          <a:lstStyle/>
          <a:p>
            <a:pPr algn="ctr">
              <a:buFontTx/>
              <a:buNone/>
            </a:pPr>
            <a:r>
              <a:rPr lang="en-US" altLang="zh-TW" sz="5400" b="1" dirty="0" smtClean="0">
                <a:solidFill>
                  <a:srgbClr val="0000FF"/>
                </a:solidFill>
                <a:ea typeface="新細明體" pitchFamily="18" charset="-120"/>
              </a:rPr>
              <a:t>Additional Features</a:t>
            </a:r>
            <a:endParaRPr lang="en-US" altLang="zh-TW" sz="6000" b="1" dirty="0">
              <a:solidFill>
                <a:srgbClr val="4F87C6"/>
              </a:solidFill>
              <a:ea typeface="新細明體" pitchFamily="18" charset="-120"/>
            </a:endParaRPr>
          </a:p>
        </p:txBody>
      </p:sp>
      <p:sp>
        <p:nvSpPr>
          <p:cNvPr id="240645" name="Rectangle 5"/>
          <p:cNvSpPr>
            <a:spLocks noChangeArrowheads="1"/>
          </p:cNvSpPr>
          <p:nvPr/>
        </p:nvSpPr>
        <p:spPr bwMode="auto">
          <a:xfrm>
            <a:off x="0" y="1520825"/>
            <a:ext cx="577850" cy="4400550"/>
          </a:xfrm>
          <a:prstGeom prst="rect">
            <a:avLst/>
          </a:prstGeom>
          <a:solidFill>
            <a:srgbClr val="66FFCC"/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Opening Multiple Files</a:t>
            </a:r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762000" y="1524000"/>
            <a:ext cx="7696200" cy="4103688"/>
            <a:chOff x="480" y="960"/>
            <a:chExt cx="4848" cy="2585"/>
          </a:xfrm>
        </p:grpSpPr>
        <p:sp>
          <p:nvSpPr>
            <p:cNvPr id="191492" name="Rectangle 4"/>
            <p:cNvSpPr>
              <a:spLocks noChangeArrowheads="1"/>
            </p:cNvSpPr>
            <p:nvPr/>
          </p:nvSpPr>
          <p:spPr bwMode="auto">
            <a:xfrm>
              <a:off x="1488" y="3312"/>
              <a:ext cx="276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b="0" dirty="0">
                  <a:ea typeface="新細明體" pitchFamily="18" charset="-120"/>
                </a:rPr>
                <a:t>Figure </a:t>
              </a:r>
              <a:r>
                <a:rPr lang="en-US" altLang="zh-TW" b="0" dirty="0" smtClean="0">
                  <a:ea typeface="新細明體" pitchFamily="18" charset="-120"/>
                </a:rPr>
                <a:t>9.2  </a:t>
              </a:r>
              <a:r>
                <a:rPr lang="en-US" altLang="zh-TW" b="0" dirty="0">
                  <a:ea typeface="新細明體" pitchFamily="18" charset="-120"/>
                </a:rPr>
                <a:t>The </a:t>
              </a:r>
              <a:r>
                <a:rPr lang="en-US" altLang="zh-TW" b="0" dirty="0" smtClean="0">
                  <a:ea typeface="新細明體" pitchFamily="18" charset="-120"/>
                </a:rPr>
                <a:t>file copy stream structure</a:t>
              </a:r>
              <a:endParaRPr lang="zh-TW" altLang="en-US" b="0" dirty="0">
                <a:ea typeface="新細明體" pitchFamily="18" charset="-120"/>
              </a:endParaRPr>
            </a:p>
          </p:txBody>
        </p:sp>
        <p:sp>
          <p:nvSpPr>
            <p:cNvPr id="191494" name="Rectangle 6"/>
            <p:cNvSpPr>
              <a:spLocks noChangeArrowheads="1"/>
            </p:cNvSpPr>
            <p:nvPr/>
          </p:nvSpPr>
          <p:spPr bwMode="auto">
            <a:xfrm>
              <a:off x="480" y="1344"/>
              <a:ext cx="720" cy="16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1495" name="Text Box 7"/>
            <p:cNvSpPr txBox="1">
              <a:spLocks noChangeArrowheads="1"/>
            </p:cNvSpPr>
            <p:nvPr/>
          </p:nvSpPr>
          <p:spPr bwMode="auto">
            <a:xfrm>
              <a:off x="528" y="1094"/>
              <a:ext cx="64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600">
                  <a:ea typeface="新細明體" pitchFamily="18" charset="-120"/>
                </a:rPr>
                <a:t>Program</a:t>
              </a:r>
            </a:p>
          </p:txBody>
        </p:sp>
        <p:sp>
          <p:nvSpPr>
            <p:cNvPr id="191496" name="Rectangle 8"/>
            <p:cNvSpPr>
              <a:spLocks noChangeArrowheads="1"/>
            </p:cNvSpPr>
            <p:nvPr/>
          </p:nvSpPr>
          <p:spPr bwMode="auto">
            <a:xfrm>
              <a:off x="2064" y="1488"/>
              <a:ext cx="1200" cy="52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1600">
                  <a:ea typeface="新細明體" pitchFamily="18" charset="-120"/>
                </a:rPr>
                <a:t>Operating</a:t>
              </a:r>
              <a:br>
                <a:rPr lang="en-US" altLang="zh-TW" sz="1600">
                  <a:ea typeface="新細明體" pitchFamily="18" charset="-120"/>
                </a:rPr>
              </a:br>
              <a:r>
                <a:rPr lang="en-US" altLang="zh-TW" sz="1600">
                  <a:ea typeface="新細明體" pitchFamily="18" charset="-120"/>
                </a:rPr>
                <a:t>System Interface</a:t>
              </a:r>
            </a:p>
          </p:txBody>
        </p:sp>
        <p:sp>
          <p:nvSpPr>
            <p:cNvPr id="191497" name="Rectangle 9"/>
            <p:cNvSpPr>
              <a:spLocks noChangeArrowheads="1"/>
            </p:cNvSpPr>
            <p:nvPr/>
          </p:nvSpPr>
          <p:spPr bwMode="auto">
            <a:xfrm>
              <a:off x="2064" y="2352"/>
              <a:ext cx="1200" cy="52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1600">
                  <a:ea typeface="新細明體" pitchFamily="18" charset="-120"/>
                </a:rPr>
                <a:t>Operating</a:t>
              </a:r>
              <a:br>
                <a:rPr lang="en-US" altLang="zh-TW" sz="1600">
                  <a:ea typeface="新細明體" pitchFamily="18" charset="-120"/>
                </a:rPr>
              </a:br>
              <a:r>
                <a:rPr lang="en-US" altLang="zh-TW" sz="1600">
                  <a:ea typeface="新細明體" pitchFamily="18" charset="-120"/>
                </a:rPr>
                <a:t>System Interface</a:t>
              </a:r>
            </a:p>
          </p:txBody>
        </p:sp>
        <p:sp>
          <p:nvSpPr>
            <p:cNvPr id="191498" name="AutoShape 10"/>
            <p:cNvSpPr>
              <a:spLocks noChangeArrowheads="1"/>
            </p:cNvSpPr>
            <p:nvPr/>
          </p:nvSpPr>
          <p:spPr bwMode="auto">
            <a:xfrm>
              <a:off x="4320" y="1536"/>
              <a:ext cx="1008" cy="528"/>
            </a:xfrm>
            <a:prstGeom prst="can">
              <a:avLst>
                <a:gd name="adj" fmla="val 25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>
                  <a:latin typeface="Courier New" pitchFamily="49" charset="0"/>
                  <a:ea typeface="新細明體" pitchFamily="18" charset="-120"/>
                </a:rPr>
                <a:t>info.txt</a:t>
              </a:r>
            </a:p>
          </p:txBody>
        </p:sp>
        <p:sp>
          <p:nvSpPr>
            <p:cNvPr id="191499" name="AutoShape 11"/>
            <p:cNvSpPr>
              <a:spLocks noChangeArrowheads="1"/>
            </p:cNvSpPr>
            <p:nvPr/>
          </p:nvSpPr>
          <p:spPr bwMode="auto">
            <a:xfrm>
              <a:off x="4320" y="2352"/>
              <a:ext cx="1008" cy="528"/>
            </a:xfrm>
            <a:prstGeom prst="can">
              <a:avLst>
                <a:gd name="adj" fmla="val 25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>
                  <a:latin typeface="Courier New" pitchFamily="49" charset="0"/>
                  <a:ea typeface="新細明體" pitchFamily="18" charset="-120"/>
                </a:rPr>
                <a:t>backup.txt</a:t>
              </a:r>
            </a:p>
          </p:txBody>
        </p:sp>
        <p:sp>
          <p:nvSpPr>
            <p:cNvPr id="191500" name="Line 12"/>
            <p:cNvSpPr>
              <a:spLocks noChangeShapeType="1"/>
            </p:cNvSpPr>
            <p:nvPr/>
          </p:nvSpPr>
          <p:spPr bwMode="auto">
            <a:xfrm>
              <a:off x="3840" y="960"/>
              <a:ext cx="0" cy="20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1501" name="Line 13"/>
            <p:cNvSpPr>
              <a:spLocks noChangeShapeType="1"/>
            </p:cNvSpPr>
            <p:nvPr/>
          </p:nvSpPr>
          <p:spPr bwMode="auto">
            <a:xfrm>
              <a:off x="3264" y="1776"/>
              <a:ext cx="10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1502" name="Line 14"/>
            <p:cNvSpPr>
              <a:spLocks noChangeShapeType="1"/>
            </p:cNvSpPr>
            <p:nvPr/>
          </p:nvSpPr>
          <p:spPr bwMode="auto">
            <a:xfrm>
              <a:off x="3264" y="2640"/>
              <a:ext cx="10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1503" name="AutoShape 15"/>
            <p:cNvSpPr>
              <a:spLocks noChangeArrowheads="1"/>
            </p:cNvSpPr>
            <p:nvPr/>
          </p:nvSpPr>
          <p:spPr bwMode="auto">
            <a:xfrm flipH="1">
              <a:off x="1200" y="1632"/>
              <a:ext cx="864" cy="288"/>
            </a:xfrm>
            <a:prstGeom prst="rightArrow">
              <a:avLst>
                <a:gd name="adj1" fmla="val 50000"/>
                <a:gd name="adj2" fmla="val 7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1504" name="AutoShape 16"/>
            <p:cNvSpPr>
              <a:spLocks noChangeArrowheads="1"/>
            </p:cNvSpPr>
            <p:nvPr/>
          </p:nvSpPr>
          <p:spPr bwMode="auto">
            <a:xfrm>
              <a:off x="1200" y="2496"/>
              <a:ext cx="864" cy="288"/>
            </a:xfrm>
            <a:prstGeom prst="rightArrow">
              <a:avLst>
                <a:gd name="adj1" fmla="val 50000"/>
                <a:gd name="adj2" fmla="val 7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1506" name="Text Box 18"/>
            <p:cNvSpPr txBox="1">
              <a:spLocks noChangeArrowheads="1"/>
            </p:cNvSpPr>
            <p:nvPr/>
          </p:nvSpPr>
          <p:spPr bwMode="auto">
            <a:xfrm>
              <a:off x="1492" y="1488"/>
              <a:ext cx="42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600">
                  <a:ea typeface="新細明體" pitchFamily="18" charset="-120"/>
                </a:rPr>
                <a:t>Read</a:t>
              </a:r>
            </a:p>
          </p:txBody>
        </p:sp>
        <p:sp>
          <p:nvSpPr>
            <p:cNvPr id="191507" name="Text Box 19"/>
            <p:cNvSpPr txBox="1">
              <a:spLocks noChangeArrowheads="1"/>
            </p:cNvSpPr>
            <p:nvPr/>
          </p:nvSpPr>
          <p:spPr bwMode="auto">
            <a:xfrm>
              <a:off x="1344" y="2304"/>
              <a:ext cx="43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600">
                  <a:ea typeface="新細明體" pitchFamily="18" charset="-120"/>
                </a:rPr>
                <a:t>Write</a:t>
              </a:r>
            </a:p>
          </p:txBody>
        </p:sp>
        <p:sp>
          <p:nvSpPr>
            <p:cNvPr id="191508" name="Text Box 20"/>
            <p:cNvSpPr txBox="1">
              <a:spLocks noChangeArrowheads="1"/>
            </p:cNvSpPr>
            <p:nvPr/>
          </p:nvSpPr>
          <p:spPr bwMode="auto">
            <a:xfrm>
              <a:off x="2016" y="960"/>
              <a:ext cx="72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600">
                  <a:solidFill>
                    <a:srgbClr val="0000FF"/>
                  </a:solidFill>
                  <a:ea typeface="新細明體" pitchFamily="18" charset="-120"/>
                </a:rPr>
                <a:t>Computer</a:t>
              </a:r>
            </a:p>
          </p:txBody>
        </p:sp>
        <p:sp>
          <p:nvSpPr>
            <p:cNvPr id="191509" name="Text Box 21"/>
            <p:cNvSpPr txBox="1">
              <a:spLocks noChangeArrowheads="1"/>
            </p:cNvSpPr>
            <p:nvPr/>
          </p:nvSpPr>
          <p:spPr bwMode="auto">
            <a:xfrm>
              <a:off x="4608" y="960"/>
              <a:ext cx="38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600">
                  <a:solidFill>
                    <a:srgbClr val="0000FF"/>
                  </a:solidFill>
                  <a:ea typeface="新細明體" pitchFamily="18" charset="-120"/>
                </a:rPr>
                <a:t>Disk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Opening Multiple Files</a:t>
            </a:r>
          </a:p>
        </p:txBody>
      </p:sp>
      <p:sp>
        <p:nvSpPr>
          <p:cNvPr id="274438" name="Rectangle 6"/>
          <p:cNvSpPr>
            <a:spLocks noChangeArrowheads="1"/>
          </p:cNvSpPr>
          <p:nvPr/>
        </p:nvSpPr>
        <p:spPr bwMode="auto">
          <a:xfrm>
            <a:off x="228600" y="669925"/>
            <a:ext cx="8686800" cy="572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 typeface="Wingdings" pitchFamily="2" charset="2"/>
              <a:buChar char="n"/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Program </a:t>
            </a:r>
            <a:r>
              <a:rPr lang="en-US" altLang="zh-TW" sz="160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9.5</a:t>
            </a:r>
            <a:endParaRPr lang="en-US" altLang="zh-TW" sz="160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#include &lt;</a:t>
            </a:r>
            <a:r>
              <a:rPr lang="en-US" altLang="zh-TW" sz="14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iostream</a:t>
            </a: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&gt;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#include &lt;</a:t>
            </a:r>
            <a:r>
              <a:rPr lang="en-US" altLang="zh-TW" sz="14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fstream</a:t>
            </a: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&gt;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#include &lt;</a:t>
            </a:r>
            <a:r>
              <a:rPr lang="en-US" altLang="zh-TW" sz="14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cstdlib</a:t>
            </a: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&gt;   // needed for exit()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#include &lt;string&gt;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using namespace std;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4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main()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{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string </a:t>
            </a:r>
            <a:r>
              <a:rPr lang="en-US" altLang="zh-TW" sz="14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fileOne</a:t>
            </a: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= "info.txt";  // put the filename up front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string </a:t>
            </a:r>
            <a:r>
              <a:rPr lang="en-US" altLang="zh-TW" sz="14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fileTwo</a:t>
            </a: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= "info.bak";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char </a:t>
            </a:r>
            <a:r>
              <a:rPr lang="en-US" altLang="zh-TW" sz="14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ch</a:t>
            </a: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;  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14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ifstream</a:t>
            </a: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sz="14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inFile</a:t>
            </a: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14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ofstream</a:t>
            </a: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sz="14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outFile</a:t>
            </a: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try  //this block tries to open the input file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{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// open a basic input stream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</a:t>
            </a:r>
            <a:r>
              <a:rPr lang="en-US" altLang="zh-TW" sz="14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inFile.open</a:t>
            </a: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(</a:t>
            </a:r>
            <a:r>
              <a:rPr lang="en-US" altLang="zh-TW" sz="14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fileOne.c_str</a:t>
            </a: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());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	    if (</a:t>
            </a:r>
            <a:r>
              <a:rPr lang="en-US" altLang="zh-TW" sz="14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inFile.fail</a:t>
            </a: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()) throw </a:t>
            </a:r>
            <a:r>
              <a:rPr lang="en-US" altLang="zh-TW" sz="14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fileOne</a:t>
            </a: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} // end of outer try block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catch (string in)  // catch for outer try block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{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</a:t>
            </a:r>
            <a:r>
              <a:rPr lang="en-US" altLang="zh-TW" sz="14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cout</a:t>
            </a: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&lt;&lt; "The input file " &lt;&lt; in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     &lt;&lt; " was not successfully opened." &lt;&lt; </a:t>
            </a:r>
            <a:r>
              <a:rPr lang="en-US" altLang="zh-TW" sz="14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endl</a:t>
            </a:r>
            <a:endParaRPr lang="en-US" altLang="zh-TW" sz="1400" b="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		 &lt;&lt; " No backup was made." &lt;&lt; </a:t>
            </a:r>
            <a:r>
              <a:rPr lang="en-US" altLang="zh-TW" sz="14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endl</a:t>
            </a: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exit(1);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Opening Multiple Files</a:t>
            </a:r>
          </a:p>
        </p:txBody>
      </p:sp>
      <p:sp>
        <p:nvSpPr>
          <p:cNvPr id="276483" name="Rectangle 3"/>
          <p:cNvSpPr>
            <a:spLocks noChangeArrowheads="1"/>
          </p:cNvSpPr>
          <p:nvPr/>
        </p:nvSpPr>
        <p:spPr bwMode="auto">
          <a:xfrm>
            <a:off x="228600" y="1201738"/>
            <a:ext cx="8686800" cy="4647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 typeface="Wingdings" pitchFamily="2" charset="2"/>
              <a:buChar char="n"/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Program </a:t>
            </a:r>
            <a:r>
              <a:rPr lang="en-US" altLang="zh-TW" sz="160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9.5 </a:t>
            </a:r>
            <a:r>
              <a:rPr lang="en-US" altLang="zh-TW" sz="160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(Continued)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endParaRPr lang="en-US" altLang="zh-TW" sz="1400" b="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try  // this block tries to open the output file and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{    // perform all file processing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</a:t>
            </a:r>
            <a:r>
              <a:rPr lang="en-US" altLang="zh-TW" sz="14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outFile.open</a:t>
            </a: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(</a:t>
            </a:r>
            <a:r>
              <a:rPr lang="en-US" altLang="zh-TW" sz="14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fileTwo.c_str</a:t>
            </a: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());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if (</a:t>
            </a:r>
            <a:r>
              <a:rPr lang="en-US" altLang="zh-TW" sz="14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outFile.fail</a:t>
            </a: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())throw </a:t>
            </a:r>
            <a:r>
              <a:rPr lang="en-US" altLang="zh-TW" sz="14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fileTwo</a:t>
            </a: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while ((</a:t>
            </a:r>
            <a:r>
              <a:rPr lang="en-US" altLang="zh-TW" sz="14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ch</a:t>
            </a: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= </a:t>
            </a:r>
            <a:r>
              <a:rPr lang="en-US" altLang="zh-TW" sz="14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inFile.get</a:t>
            </a: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())!= EOF)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   </a:t>
            </a:r>
            <a:r>
              <a:rPr lang="en-US" altLang="zh-TW" sz="14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outFile.put</a:t>
            </a: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(</a:t>
            </a:r>
            <a:r>
              <a:rPr lang="en-US" altLang="zh-TW" sz="14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ch</a:t>
            </a: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);;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</a:t>
            </a:r>
            <a:r>
              <a:rPr lang="en-US" altLang="zh-TW" sz="14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inFile.close</a:t>
            </a: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();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</a:t>
            </a:r>
            <a:r>
              <a:rPr lang="en-US" altLang="zh-TW" sz="14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outFile.close</a:t>
            </a: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();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}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catch (string out)  // catch for inner try block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{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 </a:t>
            </a:r>
            <a:r>
              <a:rPr lang="en-US" altLang="zh-TW" sz="14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cout</a:t>
            </a: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&lt;&lt; "The backup file " &lt;&lt; out 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      &lt;&lt; " was not successfully opened." &lt;&lt; </a:t>
            </a:r>
            <a:r>
              <a:rPr lang="en-US" altLang="zh-TW" sz="14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endl</a:t>
            </a: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 exit(1);    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}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14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cout</a:t>
            </a: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&lt;&lt; "A successful backup of " &lt;&lt; </a:t>
            </a:r>
            <a:r>
              <a:rPr lang="en-US" altLang="zh-TW" sz="14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fileOne</a:t>
            </a: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	  &lt;&lt; " named " &lt;&lt; </a:t>
            </a:r>
            <a:r>
              <a:rPr lang="en-US" altLang="zh-TW" sz="14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fileTwo</a:t>
            </a: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&lt;&lt; " was successfully made." &lt;&lt; </a:t>
            </a:r>
            <a:r>
              <a:rPr lang="en-US" altLang="zh-TW" sz="14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endl</a:t>
            </a: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return 0;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}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The </a:t>
            </a:r>
            <a:r>
              <a:rPr lang="en-US" altLang="zh-TW" b="1" dirty="0">
                <a:latin typeface="Courier New" pitchFamily="49" charset="0"/>
                <a:ea typeface="新細明體" pitchFamily="18" charset="-120"/>
              </a:rPr>
              <a:t>string</a:t>
            </a:r>
            <a:r>
              <a:rPr lang="en-US" altLang="zh-TW" dirty="0">
                <a:ea typeface="新細明體" pitchFamily="18" charset="-120"/>
              </a:rPr>
              <a:t> Class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</a:rPr>
              <a:t>Provides methods for declaring, creating and initializing a string</a:t>
            </a:r>
          </a:p>
          <a:p>
            <a:pPr>
              <a:lnSpc>
                <a:spcPct val="90000"/>
              </a:lnSpc>
            </a:pPr>
            <a:r>
              <a:rPr lang="en-US" altLang="zh-TW" b="1" dirty="0">
                <a:ea typeface="新細明體" pitchFamily="18" charset="-120"/>
              </a:rPr>
              <a:t>String literal:</a:t>
            </a:r>
            <a:r>
              <a:rPr lang="en-US" altLang="zh-TW" dirty="0">
                <a:ea typeface="新細明體" pitchFamily="18" charset="-120"/>
              </a:rPr>
              <a:t>  any sequence of characters enclosed in double quotation marks</a:t>
            </a:r>
          </a:p>
          <a:p>
            <a:pPr>
              <a:lnSpc>
                <a:spcPct val="90000"/>
              </a:lnSpc>
            </a:pPr>
            <a:r>
              <a:rPr lang="en-US" altLang="zh-TW" b="1" dirty="0">
                <a:ea typeface="新細明體" pitchFamily="18" charset="-120"/>
              </a:rPr>
              <a:t>Examples:</a:t>
            </a:r>
          </a:p>
          <a:p>
            <a:pPr lvl="1">
              <a:lnSpc>
                <a:spcPct val="90000"/>
              </a:lnSpc>
            </a:pPr>
            <a:r>
              <a:rPr lang="en-US" altLang="zh-TW" dirty="0">
                <a:latin typeface="Courier New" pitchFamily="49" charset="0"/>
                <a:ea typeface="新細明體" pitchFamily="18" charset="-120"/>
              </a:rPr>
              <a:t>“This is a string”</a:t>
            </a:r>
          </a:p>
          <a:p>
            <a:pPr lvl="1">
              <a:lnSpc>
                <a:spcPct val="90000"/>
              </a:lnSpc>
            </a:pPr>
            <a:r>
              <a:rPr lang="en-US" altLang="zh-TW" dirty="0">
                <a:latin typeface="Courier New" pitchFamily="49" charset="0"/>
                <a:ea typeface="新細明體" pitchFamily="18" charset="-120"/>
              </a:rPr>
              <a:t>“Hello World!”</a:t>
            </a:r>
          </a:p>
          <a:p>
            <a:pPr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</a:rPr>
              <a:t>Double quotation marks identify the beginning and end of a string</a:t>
            </a:r>
          </a:p>
          <a:p>
            <a:pPr lvl="1"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</a:rPr>
              <a:t>Quotation marks not stored with string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The </a:t>
            </a:r>
            <a:r>
              <a:rPr lang="en-US" altLang="zh-TW" b="1" dirty="0">
                <a:latin typeface="Courier New" pitchFamily="49" charset="0"/>
                <a:ea typeface="新細明體" pitchFamily="18" charset="-120"/>
              </a:rPr>
              <a:t>string</a:t>
            </a:r>
            <a:r>
              <a:rPr lang="en-US" altLang="zh-TW" dirty="0">
                <a:ea typeface="新細明體" pitchFamily="18" charset="-120"/>
              </a:rPr>
              <a:t> Class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1066800" y="2209800"/>
            <a:ext cx="7319963" cy="2503488"/>
            <a:chOff x="672" y="1392"/>
            <a:chExt cx="4611" cy="1577"/>
          </a:xfrm>
        </p:grpSpPr>
        <p:grpSp>
          <p:nvGrpSpPr>
            <p:cNvPr id="3" name="Group 11"/>
            <p:cNvGrpSpPr>
              <a:grpSpLocks/>
            </p:cNvGrpSpPr>
            <p:nvPr/>
          </p:nvGrpSpPr>
          <p:grpSpPr bwMode="auto">
            <a:xfrm>
              <a:off x="672" y="1392"/>
              <a:ext cx="4512" cy="905"/>
              <a:chOff x="-336" y="1591"/>
              <a:chExt cx="4512" cy="905"/>
            </a:xfrm>
          </p:grpSpPr>
          <p:sp>
            <p:nvSpPr>
              <p:cNvPr id="160772" name="AutoShape 4"/>
              <p:cNvSpPr>
                <a:spLocks noChangeArrowheads="1"/>
              </p:cNvSpPr>
              <p:nvPr/>
            </p:nvSpPr>
            <p:spPr bwMode="auto">
              <a:xfrm>
                <a:off x="1152" y="1920"/>
                <a:ext cx="720" cy="576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TW" sz="2400">
                    <a:ea typeface="新細明體" pitchFamily="18" charset="-120"/>
                  </a:rPr>
                  <a:t>H</a:t>
                </a:r>
              </a:p>
            </p:txBody>
          </p:sp>
          <p:sp>
            <p:nvSpPr>
              <p:cNvPr id="160773" name="AutoShape 5"/>
              <p:cNvSpPr>
                <a:spLocks noChangeArrowheads="1"/>
              </p:cNvSpPr>
              <p:nvPr/>
            </p:nvSpPr>
            <p:spPr bwMode="auto">
              <a:xfrm>
                <a:off x="1728" y="1920"/>
                <a:ext cx="720" cy="576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TW" sz="2400">
                    <a:ea typeface="新細明體" pitchFamily="18" charset="-120"/>
                  </a:rPr>
                  <a:t>e</a:t>
                </a:r>
              </a:p>
            </p:txBody>
          </p:sp>
          <p:sp>
            <p:nvSpPr>
              <p:cNvPr id="160774" name="AutoShape 6"/>
              <p:cNvSpPr>
                <a:spLocks noChangeArrowheads="1"/>
              </p:cNvSpPr>
              <p:nvPr/>
            </p:nvSpPr>
            <p:spPr bwMode="auto">
              <a:xfrm>
                <a:off x="2304" y="1920"/>
                <a:ext cx="720" cy="576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TW" sz="2400">
                    <a:ea typeface="新細明體" pitchFamily="18" charset="-120"/>
                  </a:rPr>
                  <a:t>l</a:t>
                </a:r>
              </a:p>
            </p:txBody>
          </p:sp>
          <p:sp>
            <p:nvSpPr>
              <p:cNvPr id="160775" name="AutoShape 7"/>
              <p:cNvSpPr>
                <a:spLocks noChangeArrowheads="1"/>
              </p:cNvSpPr>
              <p:nvPr/>
            </p:nvSpPr>
            <p:spPr bwMode="auto">
              <a:xfrm>
                <a:off x="2880" y="1920"/>
                <a:ext cx="720" cy="576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TW" sz="2400">
                    <a:ea typeface="新細明體" pitchFamily="18" charset="-120"/>
                  </a:rPr>
                  <a:t>l</a:t>
                </a:r>
              </a:p>
            </p:txBody>
          </p:sp>
          <p:sp>
            <p:nvSpPr>
              <p:cNvPr id="160776" name="AutoShape 8"/>
              <p:cNvSpPr>
                <a:spLocks noChangeArrowheads="1"/>
              </p:cNvSpPr>
              <p:nvPr/>
            </p:nvSpPr>
            <p:spPr bwMode="auto">
              <a:xfrm>
                <a:off x="3456" y="1920"/>
                <a:ext cx="720" cy="576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TW" sz="2400">
                    <a:ea typeface="新細明體" pitchFamily="18" charset="-120"/>
                  </a:rPr>
                  <a:t>o</a:t>
                </a:r>
              </a:p>
            </p:txBody>
          </p:sp>
          <p:sp>
            <p:nvSpPr>
              <p:cNvPr id="160777" name="Text Box 9"/>
              <p:cNvSpPr txBox="1">
                <a:spLocks noChangeArrowheads="1"/>
              </p:cNvSpPr>
              <p:nvPr/>
            </p:nvSpPr>
            <p:spPr bwMode="auto">
              <a:xfrm>
                <a:off x="-336" y="1591"/>
                <a:ext cx="430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Character position:        0 </a:t>
                </a:r>
                <a:r>
                  <a:rPr lang="en-US" altLang="zh-TW">
                    <a:ea typeface="新細明體" pitchFamily="18" charset="-120"/>
                  </a:rPr>
                  <a:t>          1             2             3            4</a:t>
                </a:r>
              </a:p>
            </p:txBody>
          </p:sp>
        </p:grpSp>
        <p:sp>
          <p:nvSpPr>
            <p:cNvPr id="160778" name="Rectangle 10"/>
            <p:cNvSpPr>
              <a:spLocks noChangeArrowheads="1"/>
            </p:cNvSpPr>
            <p:nvPr/>
          </p:nvSpPr>
          <p:spPr bwMode="auto">
            <a:xfrm>
              <a:off x="768" y="2736"/>
              <a:ext cx="451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dirty="0">
                  <a:ea typeface="新細明體" pitchFamily="18" charset="-120"/>
                </a:rPr>
                <a:t>Figure </a:t>
              </a:r>
              <a:r>
                <a:rPr lang="en-US" altLang="zh-TW" dirty="0" smtClean="0">
                  <a:ea typeface="新細明體" pitchFamily="18" charset="-120"/>
                </a:rPr>
                <a:t>9.3 </a:t>
              </a:r>
              <a:r>
                <a:rPr lang="en-US" altLang="zh-TW" dirty="0">
                  <a:ea typeface="新細明體" pitchFamily="18" charset="-120"/>
                </a:rPr>
                <a:t>The </a:t>
              </a:r>
              <a:r>
                <a:rPr lang="en-US" altLang="zh-TW" dirty="0" smtClean="0">
                  <a:ea typeface="新細明體" pitchFamily="18" charset="-120"/>
                </a:rPr>
                <a:t>storage </a:t>
              </a:r>
              <a:r>
                <a:rPr lang="en-US" altLang="zh-TW" dirty="0">
                  <a:ea typeface="新細明體" pitchFamily="18" charset="-120"/>
                </a:rPr>
                <a:t>of a </a:t>
              </a:r>
              <a:r>
                <a:rPr lang="en-US" altLang="zh-TW" dirty="0">
                  <a:latin typeface="Courier New" pitchFamily="49" charset="0"/>
                  <a:ea typeface="新細明體" pitchFamily="18" charset="-120"/>
                </a:rPr>
                <a:t>string</a:t>
              </a:r>
              <a:r>
                <a:rPr lang="en-US" altLang="zh-TW" dirty="0">
                  <a:ea typeface="新細明體" pitchFamily="18" charset="-120"/>
                </a:rPr>
                <a:t> as a </a:t>
              </a:r>
              <a:r>
                <a:rPr lang="en-US" altLang="zh-TW" dirty="0" smtClean="0">
                  <a:ea typeface="新細明體" pitchFamily="18" charset="-120"/>
                </a:rPr>
                <a:t>sequence </a:t>
              </a:r>
              <a:r>
                <a:rPr lang="en-US" altLang="zh-TW" dirty="0">
                  <a:ea typeface="新細明體" pitchFamily="18" charset="-120"/>
                </a:rPr>
                <a:t>of </a:t>
              </a:r>
              <a:r>
                <a:rPr lang="en-US" altLang="zh-TW" dirty="0" smtClean="0">
                  <a:ea typeface="新細明體" pitchFamily="18" charset="-120"/>
                </a:rPr>
                <a:t>characters</a:t>
              </a:r>
              <a:endParaRPr lang="zh-TW" altLang="en-US" dirty="0">
                <a:ea typeface="新細明體" pitchFamily="18" charset="-12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Courier New" pitchFamily="49" charset="0"/>
                <a:ea typeface="新細明體" pitchFamily="18" charset="-120"/>
              </a:rPr>
              <a:t>string</a:t>
            </a:r>
            <a:r>
              <a:rPr lang="en-US" altLang="zh-TW" b="1" i="1" dirty="0">
                <a:ea typeface="新細明體" pitchFamily="18" charset="-120"/>
              </a:rPr>
              <a:t> </a:t>
            </a:r>
            <a:r>
              <a:rPr lang="en-US" altLang="zh-TW" dirty="0">
                <a:ea typeface="新細明體" pitchFamily="18" charset="-120"/>
              </a:rPr>
              <a:t>Class </a:t>
            </a:r>
            <a:r>
              <a:rPr lang="en-US" altLang="zh-TW" dirty="0" smtClean="0">
                <a:ea typeface="新細明體" pitchFamily="18" charset="-120"/>
              </a:rPr>
              <a:t>Functions</a:t>
            </a:r>
            <a:endParaRPr lang="en-US" altLang="zh-TW" dirty="0">
              <a:ea typeface="新細明體" pitchFamily="18" charset="-12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57200" y="1447800"/>
            <a:ext cx="8229600" cy="4191000"/>
            <a:chOff x="288" y="912"/>
            <a:chExt cx="5184" cy="2640"/>
          </a:xfrm>
        </p:grpSpPr>
        <p:pic>
          <p:nvPicPr>
            <p:cNvPr id="161795" name="Picture 3"/>
            <p:cNvPicPr>
              <a:picLocks noChangeAspect="1" noChangeArrowheads="1"/>
            </p:cNvPicPr>
            <p:nvPr/>
          </p:nvPicPr>
          <p:blipFill>
            <a:blip r:embed="rId3"/>
            <a:srcRect t="8487"/>
            <a:stretch>
              <a:fillRect/>
            </a:stretch>
          </p:blipFill>
          <p:spPr bwMode="auto">
            <a:xfrm>
              <a:off x="288" y="1180"/>
              <a:ext cx="5184" cy="2372"/>
            </a:xfrm>
            <a:prstGeom prst="rect">
              <a:avLst/>
            </a:prstGeom>
          </p:spPr>
        </p:pic>
        <p:sp>
          <p:nvSpPr>
            <p:cNvPr id="161796" name="Rectangle 4"/>
            <p:cNvSpPr>
              <a:spLocks noChangeArrowheads="1"/>
            </p:cNvSpPr>
            <p:nvPr/>
          </p:nvSpPr>
          <p:spPr bwMode="auto">
            <a:xfrm>
              <a:off x="288" y="912"/>
              <a:ext cx="485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b="0" dirty="0">
                  <a:ea typeface="新細明體" pitchFamily="18" charset="-120"/>
                </a:rPr>
                <a:t>Table </a:t>
              </a:r>
              <a:r>
                <a:rPr lang="en-US" altLang="zh-TW" b="0" dirty="0" smtClean="0">
                  <a:ea typeface="新細明體" pitchFamily="18" charset="-120"/>
                </a:rPr>
                <a:t>9.2 </a:t>
              </a:r>
              <a:r>
                <a:rPr lang="en-US" altLang="zh-TW" b="0" dirty="0">
                  <a:latin typeface="Courier New" pitchFamily="49" charset="0"/>
                  <a:ea typeface="新細明體" pitchFamily="18" charset="-120"/>
                </a:rPr>
                <a:t>string</a:t>
              </a:r>
              <a:r>
                <a:rPr lang="en-US" altLang="zh-TW" b="0" dirty="0">
                  <a:ea typeface="新細明體" pitchFamily="18" charset="-120"/>
                </a:rPr>
                <a:t> Class Constructors (Required Header File Is </a:t>
              </a:r>
              <a:r>
                <a:rPr lang="en-US" altLang="zh-TW" b="0" dirty="0">
                  <a:latin typeface="Courier New" pitchFamily="49" charset="0"/>
                  <a:ea typeface="新細明體" pitchFamily="18" charset="-120"/>
                </a:rPr>
                <a:t>string</a:t>
              </a:r>
              <a:r>
                <a:rPr lang="en-US" altLang="zh-TW" b="0" dirty="0">
                  <a:ea typeface="新細明體" pitchFamily="18" charset="-120"/>
                </a:rPr>
                <a:t>)</a:t>
              </a:r>
              <a:endParaRPr lang="zh-TW" altLang="en-US" b="0" dirty="0">
                <a:ea typeface="新細明體" pitchFamily="18" charset="-12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819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457200" y="1752600"/>
            <a:ext cx="8229600" cy="533400"/>
          </a:xfrm>
        </p:spPr>
      </p:pic>
      <p:sp>
        <p:nvSpPr>
          <p:cNvPr id="162820" name="Text Box 4"/>
          <p:cNvSpPr txBox="1">
            <a:spLocks noChangeArrowheads="1"/>
          </p:cNvSpPr>
          <p:nvPr/>
        </p:nvSpPr>
        <p:spPr bwMode="auto">
          <a:xfrm>
            <a:off x="457200" y="2133600"/>
            <a:ext cx="830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TW" altLang="en-US" b="0">
              <a:ea typeface="新細明體" pitchFamily="18" charset="-120"/>
            </a:endParaRPr>
          </a:p>
        </p:txBody>
      </p:sp>
      <p:sp>
        <p:nvSpPr>
          <p:cNvPr id="162821" name="Text Box 5"/>
          <p:cNvSpPr txBox="1">
            <a:spLocks noChangeArrowheads="1"/>
          </p:cNvSpPr>
          <p:nvPr/>
        </p:nvSpPr>
        <p:spPr bwMode="auto">
          <a:xfrm>
            <a:off x="457200" y="2057400"/>
            <a:ext cx="822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TW" altLang="en-US" b="0">
              <a:ea typeface="新細明體" pitchFamily="18" charset="-120"/>
            </a:endParaRPr>
          </a:p>
        </p:txBody>
      </p:sp>
      <p:pic>
        <p:nvPicPr>
          <p:cNvPr id="162822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2362200"/>
            <a:ext cx="82296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TW" b="1" dirty="0">
                <a:latin typeface="Courier New" pitchFamily="49" charset="0"/>
                <a:ea typeface="新細明體" pitchFamily="18" charset="-120"/>
              </a:rPr>
              <a:t>string</a:t>
            </a:r>
            <a:r>
              <a:rPr lang="en-US" altLang="zh-TW" b="1" i="1" dirty="0">
                <a:ea typeface="新細明體" pitchFamily="18" charset="-120"/>
              </a:rPr>
              <a:t> </a:t>
            </a:r>
            <a:r>
              <a:rPr lang="en-US" altLang="zh-TW" dirty="0">
                <a:ea typeface="新細明體" pitchFamily="18" charset="-120"/>
              </a:rPr>
              <a:t>Class </a:t>
            </a:r>
            <a:r>
              <a:rPr lang="en-US" altLang="zh-TW" dirty="0" smtClean="0">
                <a:ea typeface="新細明體" pitchFamily="18" charset="-120"/>
              </a:rPr>
              <a:t>Functions</a:t>
            </a:r>
            <a:endParaRPr lang="en-US" altLang="zh-TW" dirty="0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44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457200" y="1752600"/>
            <a:ext cx="8229600" cy="533400"/>
          </a:xfrm>
          <a:noFill/>
          <a:ln/>
        </p:spPr>
      </p:pic>
      <p:sp>
        <p:nvSpPr>
          <p:cNvPr id="163845" name="Text Box 5"/>
          <p:cNvSpPr txBox="1">
            <a:spLocks noChangeArrowheads="1"/>
          </p:cNvSpPr>
          <p:nvPr/>
        </p:nvSpPr>
        <p:spPr bwMode="auto">
          <a:xfrm>
            <a:off x="381000" y="2133600"/>
            <a:ext cx="830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TW" altLang="en-US" b="0">
              <a:ea typeface="新細明體" pitchFamily="18" charset="-120"/>
            </a:endParaRPr>
          </a:p>
        </p:txBody>
      </p:sp>
      <p:pic>
        <p:nvPicPr>
          <p:cNvPr id="163846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3400" y="2286000"/>
            <a:ext cx="8153400" cy="339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TW" b="1" dirty="0">
                <a:latin typeface="Courier New" pitchFamily="49" charset="0"/>
                <a:ea typeface="新細明體" pitchFamily="18" charset="-120"/>
              </a:rPr>
              <a:t>string</a:t>
            </a:r>
            <a:r>
              <a:rPr lang="en-US" altLang="zh-TW" b="1" i="1" dirty="0">
                <a:ea typeface="新細明體" pitchFamily="18" charset="-120"/>
              </a:rPr>
              <a:t> </a:t>
            </a:r>
            <a:r>
              <a:rPr lang="en-US" altLang="zh-TW" dirty="0">
                <a:ea typeface="新細明體" pitchFamily="18" charset="-120"/>
              </a:rPr>
              <a:t>Class </a:t>
            </a:r>
            <a:r>
              <a:rPr lang="en-US" altLang="zh-TW" dirty="0" smtClean="0">
                <a:ea typeface="新細明體" pitchFamily="18" charset="-120"/>
              </a:rPr>
              <a:t>Functions</a:t>
            </a:r>
            <a:endParaRPr lang="en-US" altLang="zh-TW" dirty="0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9" name="Rectangle 5"/>
          <p:cNvSpPr>
            <a:spLocks noChangeArrowheads="1"/>
          </p:cNvSpPr>
          <p:nvPr/>
        </p:nvSpPr>
        <p:spPr bwMode="auto">
          <a:xfrm>
            <a:off x="2057400" y="762000"/>
            <a:ext cx="5105400" cy="553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 typeface="Wingdings" pitchFamily="2" charset="2"/>
              <a:buChar char="n"/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200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Program 9.6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#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include &lt;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iostream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&gt;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#include &lt;string&gt;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using namespace std;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main()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{   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string str1; // an empty string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string str2("Good Morning");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string str3 = "Hot Dog";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string str4(str3);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string str5(str4, 4);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string str6 = "linear";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string str7(str6, 3, 3);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cout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&lt;&lt; "str1 is: " &lt;&lt; str1 &lt;&lt;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endl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cout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&lt;&lt; "str2 is: " &lt;&lt; str2 &lt;&lt;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endl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cout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&lt;&lt; "str3 is: " &lt;&lt; str3 &lt;&lt;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endl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cout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&lt;&lt; "str4 is: " &lt;&lt; str4 &lt;&lt;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endl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cout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&lt;&lt; "str5 is: " &lt;&lt; str5 &lt;&lt;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endl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cout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&lt;&lt; "str6 is: " &lt;&lt; str6 &lt;&lt;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endl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cout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&lt;&lt; "str7 is: " &lt;&lt; str7 &lt;&lt;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endl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return 0;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}  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98438"/>
            <a:ext cx="8229600" cy="639762"/>
          </a:xfrm>
        </p:spPr>
        <p:txBody>
          <a:bodyPr/>
          <a:lstStyle/>
          <a:p>
            <a:r>
              <a:rPr lang="en-US" altLang="zh-TW" b="1" dirty="0">
                <a:latin typeface="Courier New" pitchFamily="49" charset="0"/>
                <a:ea typeface="新細明體" pitchFamily="18" charset="-120"/>
              </a:rPr>
              <a:t>string</a:t>
            </a:r>
            <a:r>
              <a:rPr lang="en-US" altLang="zh-TW" b="1" i="1" dirty="0">
                <a:ea typeface="新細明體" pitchFamily="18" charset="-120"/>
              </a:rPr>
              <a:t> </a:t>
            </a:r>
            <a:r>
              <a:rPr lang="en-US" altLang="zh-TW" dirty="0">
                <a:ea typeface="新細明體" pitchFamily="18" charset="-120"/>
              </a:rPr>
              <a:t>Class </a:t>
            </a:r>
            <a:r>
              <a:rPr lang="en-US" altLang="zh-TW" dirty="0" smtClean="0">
                <a:ea typeface="新細明體" pitchFamily="18" charset="-120"/>
              </a:rPr>
              <a:t>Functions</a:t>
            </a:r>
            <a:endParaRPr lang="en-US" altLang="zh-TW" dirty="0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6" name="Rectangle 4"/>
          <p:cNvSpPr>
            <a:spLocks noChangeArrowheads="1"/>
          </p:cNvSpPr>
          <p:nvPr/>
        </p:nvSpPr>
        <p:spPr bwMode="auto">
          <a:xfrm>
            <a:off x="1524000" y="1828800"/>
            <a:ext cx="67818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 typeface="Wingdings" pitchFamily="2" charset="2"/>
              <a:buChar char="n"/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2400" dirty="0">
                <a:solidFill>
                  <a:srgbClr val="006600"/>
                </a:solidFill>
                <a:latin typeface="Courier New" pitchFamily="49" charset="0"/>
                <a:ea typeface="新細明體" pitchFamily="18" charset="-120"/>
              </a:rPr>
              <a:t> The Output from Program </a:t>
            </a:r>
            <a:r>
              <a:rPr lang="en-US" altLang="zh-TW" sz="2400" dirty="0" smtClean="0">
                <a:solidFill>
                  <a:srgbClr val="006600"/>
                </a:solidFill>
                <a:latin typeface="Courier New" pitchFamily="49" charset="0"/>
                <a:ea typeface="新細明體" pitchFamily="18" charset="-120"/>
              </a:rPr>
              <a:t>9.6</a:t>
            </a:r>
            <a:endParaRPr lang="en-US" altLang="zh-TW" sz="2400" dirty="0">
              <a:solidFill>
                <a:srgbClr val="006600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2000" b="0" dirty="0">
                <a:solidFill>
                  <a:srgbClr val="006600"/>
                </a:solidFill>
                <a:latin typeface="Courier New" pitchFamily="49" charset="0"/>
                <a:ea typeface="新細明體" pitchFamily="18" charset="-120"/>
              </a:rPr>
              <a:t>str1 is: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2000" b="0" dirty="0">
                <a:solidFill>
                  <a:srgbClr val="006600"/>
                </a:solidFill>
                <a:latin typeface="Courier New" pitchFamily="49" charset="0"/>
                <a:ea typeface="新細明體" pitchFamily="18" charset="-120"/>
              </a:rPr>
              <a:t>str2 is: Good Morning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2000" b="0" dirty="0">
                <a:solidFill>
                  <a:srgbClr val="006600"/>
                </a:solidFill>
                <a:latin typeface="Courier New" pitchFamily="49" charset="0"/>
                <a:ea typeface="新細明體" pitchFamily="18" charset="-120"/>
              </a:rPr>
              <a:t>str3 is: Hot Dog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2000" b="0" dirty="0">
                <a:solidFill>
                  <a:srgbClr val="006600"/>
                </a:solidFill>
                <a:latin typeface="Courier New" pitchFamily="49" charset="0"/>
                <a:ea typeface="新細明體" pitchFamily="18" charset="-120"/>
              </a:rPr>
              <a:t>str4 is: Hot Dog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2000" b="0" dirty="0">
                <a:solidFill>
                  <a:srgbClr val="006600"/>
                </a:solidFill>
                <a:latin typeface="Courier New" pitchFamily="49" charset="0"/>
                <a:ea typeface="新細明體" pitchFamily="18" charset="-120"/>
              </a:rPr>
              <a:t>str5 is: Dog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2000" b="0" dirty="0">
                <a:solidFill>
                  <a:srgbClr val="006600"/>
                </a:solidFill>
                <a:latin typeface="Courier New" pitchFamily="49" charset="0"/>
                <a:ea typeface="新細明體" pitchFamily="18" charset="-120"/>
              </a:rPr>
              <a:t>str6 is: linear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2000" b="0" dirty="0">
                <a:solidFill>
                  <a:srgbClr val="006600"/>
                </a:solidFill>
                <a:latin typeface="Courier New" pitchFamily="49" charset="0"/>
                <a:ea typeface="新細明體" pitchFamily="18" charset="-120"/>
              </a:rPr>
              <a:t>str7 is: ear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endParaRPr lang="en-US" altLang="zh-TW" sz="2000" b="0" dirty="0">
              <a:solidFill>
                <a:srgbClr val="006600"/>
              </a:solidFill>
              <a:latin typeface="Courier New" pitchFamily="49" charset="0"/>
              <a:ea typeface="新細明體" pitchFamily="18" charset="-12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TW" b="1" dirty="0">
                <a:latin typeface="Courier New" pitchFamily="49" charset="0"/>
                <a:ea typeface="新細明體" pitchFamily="18" charset="-120"/>
              </a:rPr>
              <a:t>string</a:t>
            </a:r>
            <a:r>
              <a:rPr lang="en-US" altLang="zh-TW" b="1" i="1" dirty="0">
                <a:ea typeface="新細明體" pitchFamily="18" charset="-120"/>
              </a:rPr>
              <a:t> </a:t>
            </a:r>
            <a:r>
              <a:rPr lang="en-US" altLang="zh-TW" dirty="0">
                <a:ea typeface="新細明體" pitchFamily="18" charset="-120"/>
              </a:rPr>
              <a:t>Class </a:t>
            </a:r>
            <a:r>
              <a:rPr lang="en-US" altLang="zh-TW" dirty="0" smtClean="0">
                <a:ea typeface="新細明體" pitchFamily="18" charset="-120"/>
              </a:rPr>
              <a:t>Functions</a:t>
            </a:r>
            <a:endParaRPr lang="en-US" altLang="zh-TW" dirty="0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>
                <a:ea typeface="新細明體" pitchFamily="18" charset="-120"/>
              </a:rPr>
              <a:t>Contents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Exception handling</a:t>
            </a:r>
          </a:p>
          <a:p>
            <a:r>
              <a:rPr lang="en-US" altLang="zh-TW" dirty="0" smtClean="0">
                <a:ea typeface="新細明體" pitchFamily="18" charset="-120"/>
              </a:rPr>
              <a:t>Exceptions and file checking</a:t>
            </a:r>
          </a:p>
          <a:p>
            <a:r>
              <a:rPr lang="en-US" altLang="zh-TW" dirty="0" smtClean="0">
                <a:ea typeface="新細明體" pitchFamily="18" charset="-120"/>
              </a:rPr>
              <a:t>The string Class</a:t>
            </a:r>
          </a:p>
          <a:p>
            <a:r>
              <a:rPr lang="en-US" altLang="zh-TW" dirty="0" smtClean="0">
                <a:ea typeface="新細明體" pitchFamily="18" charset="-120"/>
              </a:rPr>
              <a:t>Character manipulation functions </a:t>
            </a:r>
          </a:p>
          <a:p>
            <a:r>
              <a:rPr lang="en-US" altLang="zh-TW" dirty="0" smtClean="0">
                <a:ea typeface="新細明體" pitchFamily="18" charset="-120"/>
              </a:rPr>
              <a:t>Input data validation</a:t>
            </a:r>
          </a:p>
          <a:p>
            <a:r>
              <a:rPr lang="en-US" altLang="zh-TW" dirty="0" smtClean="0">
                <a:ea typeface="新細明體" pitchFamily="18" charset="-120"/>
              </a:rPr>
              <a:t>Namespaces and creating a personal library</a:t>
            </a:r>
          </a:p>
          <a:p>
            <a:r>
              <a:rPr lang="en-US" altLang="zh-TW" dirty="0" smtClean="0">
                <a:ea typeface="新細明體" pitchFamily="18" charset="-120"/>
              </a:rPr>
              <a:t>Common programming errors</a:t>
            </a:r>
            <a:endParaRPr lang="en-US" altLang="zh-TW" dirty="0">
              <a:ea typeface="新細明體" pitchFamily="18" charset="-120"/>
            </a:endParaRPr>
          </a:p>
          <a:p>
            <a:pPr>
              <a:buFontTx/>
              <a:buNone/>
            </a:pPr>
            <a:endParaRPr lang="zh-TW" altLang="en-US" dirty="0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Courier New" pitchFamily="49" charset="0"/>
                <a:ea typeface="新細明體" pitchFamily="18" charset="-120"/>
              </a:rPr>
              <a:t>string</a:t>
            </a:r>
            <a:r>
              <a:rPr lang="en-US" altLang="zh-TW" b="1" dirty="0">
                <a:ea typeface="新細明體" pitchFamily="18" charset="-120"/>
              </a:rPr>
              <a:t> </a:t>
            </a:r>
            <a:r>
              <a:rPr lang="en-US" altLang="zh-TW" dirty="0">
                <a:ea typeface="新細明體" pitchFamily="18" charset="-120"/>
              </a:rPr>
              <a:t>Input and Output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In addition to methods listed in Table </a:t>
            </a:r>
            <a:r>
              <a:rPr lang="en-US" altLang="zh-TW" dirty="0" smtClean="0">
                <a:ea typeface="新細明體" pitchFamily="18" charset="-120"/>
              </a:rPr>
              <a:t>9.2, </a:t>
            </a:r>
            <a:r>
              <a:rPr lang="en-US" altLang="zh-TW" dirty="0">
                <a:ea typeface="新細明體" pitchFamily="18" charset="-120"/>
              </a:rPr>
              <a:t>strings can be:</a:t>
            </a:r>
          </a:p>
          <a:p>
            <a:pPr lvl="1"/>
            <a:r>
              <a:rPr lang="en-US" altLang="zh-TW" dirty="0">
                <a:ea typeface="新細明體" pitchFamily="18" charset="-120"/>
              </a:rPr>
              <a:t>Input from the keyboard</a:t>
            </a:r>
          </a:p>
          <a:p>
            <a:pPr lvl="1"/>
            <a:r>
              <a:rPr lang="en-US" altLang="zh-TW" dirty="0">
                <a:ea typeface="新細明體" pitchFamily="18" charset="-120"/>
              </a:rPr>
              <a:t>Displayed on the screen</a:t>
            </a:r>
          </a:p>
          <a:p>
            <a:r>
              <a:rPr lang="en-US" altLang="zh-TW" dirty="0">
                <a:ea typeface="新細明體" pitchFamily="18" charset="-120"/>
              </a:rPr>
              <a:t>Additional methods include:</a:t>
            </a:r>
          </a:p>
          <a:p>
            <a:pPr lvl="1"/>
            <a:r>
              <a:rPr lang="en-US" altLang="zh-TW" b="1" dirty="0" err="1">
                <a:latin typeface="Courier New" pitchFamily="49" charset="0"/>
                <a:ea typeface="新細明體" pitchFamily="18" charset="-120"/>
              </a:rPr>
              <a:t>cout</a:t>
            </a:r>
            <a:r>
              <a:rPr lang="en-US" altLang="zh-TW" dirty="0">
                <a:ea typeface="新細明體" pitchFamily="18" charset="-120"/>
              </a:rPr>
              <a:t>: General purpose screen output</a:t>
            </a:r>
          </a:p>
          <a:p>
            <a:pPr lvl="1"/>
            <a:r>
              <a:rPr lang="en-US" altLang="zh-TW" b="1" dirty="0" err="1">
                <a:latin typeface="Courier New" pitchFamily="49" charset="0"/>
                <a:ea typeface="新細明體" pitchFamily="18" charset="-120"/>
              </a:rPr>
              <a:t>cin</a:t>
            </a:r>
            <a:r>
              <a:rPr lang="en-US" altLang="zh-TW" b="1" dirty="0">
                <a:ea typeface="新細明體" pitchFamily="18" charset="-120"/>
              </a:rPr>
              <a:t>:</a:t>
            </a:r>
            <a:r>
              <a:rPr lang="en-US" altLang="zh-TW" dirty="0">
                <a:ea typeface="新細明體" pitchFamily="18" charset="-120"/>
              </a:rPr>
              <a:t> General purpose terminal input that stops reading when a whitespace is encountered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5" name="Rectangle 10"/>
          <p:cNvSpPr>
            <a:spLocks noChangeArrowheads="1"/>
          </p:cNvSpPr>
          <p:nvPr/>
        </p:nvSpPr>
        <p:spPr bwMode="auto">
          <a:xfrm>
            <a:off x="457200" y="3810000"/>
            <a:ext cx="82296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altLang="zh-TW" sz="2600">
              <a:solidFill>
                <a:srgbClr val="222222"/>
              </a:solidFill>
              <a:latin typeface="Arial" pitchFamily="34" charset="0"/>
              <a:ea typeface="新細明體" pitchFamily="18" charset="-12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altLang="zh-TW" sz="2600">
              <a:solidFill>
                <a:srgbClr val="222222"/>
              </a:solidFill>
              <a:latin typeface="Arial" pitchFamily="34" charset="0"/>
              <a:ea typeface="新細明體" pitchFamily="18" charset="-120"/>
            </a:endParaRPr>
          </a:p>
        </p:txBody>
      </p:sp>
      <p:pic>
        <p:nvPicPr>
          <p:cNvPr id="307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2057400"/>
            <a:ext cx="8229600" cy="21002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9944" name="Text Box 14"/>
          <p:cNvSpPr txBox="1">
            <a:spLocks noChangeArrowheads="1"/>
          </p:cNvSpPr>
          <p:nvPr/>
        </p:nvSpPr>
        <p:spPr bwMode="auto">
          <a:xfrm>
            <a:off x="0" y="4419600"/>
            <a:ext cx="9144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800" b="1" dirty="0">
                <a:latin typeface="+mn-lt"/>
              </a:rPr>
              <a:t>Table 9.3</a:t>
            </a:r>
            <a:r>
              <a:rPr lang="en-US" sz="1800" dirty="0">
                <a:latin typeface="+mn-lt"/>
              </a:rPr>
              <a:t> 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sz="1800" dirty="0">
                <a:latin typeface="+mn-lt"/>
                <a:cs typeface="Courier New" pitchFamily="49" charset="0"/>
              </a:rPr>
              <a:t> </a:t>
            </a:r>
            <a:r>
              <a:rPr lang="en-US" sz="1800" dirty="0">
                <a:latin typeface="+mn-lt"/>
              </a:rPr>
              <a:t>Class Input and Output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TW" b="1" dirty="0">
                <a:latin typeface="Courier New" pitchFamily="49" charset="0"/>
                <a:ea typeface="新細明體" pitchFamily="18" charset="-120"/>
              </a:rPr>
              <a:t>string</a:t>
            </a:r>
            <a:r>
              <a:rPr lang="en-US" altLang="zh-TW" b="1" dirty="0">
                <a:ea typeface="新細明體" pitchFamily="18" charset="-120"/>
              </a:rPr>
              <a:t> </a:t>
            </a:r>
            <a:r>
              <a:rPr lang="en-US" altLang="zh-TW" dirty="0">
                <a:ea typeface="新細明體" pitchFamily="18" charset="-120"/>
              </a:rPr>
              <a:t>Input and Output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Courier New" pitchFamily="49" charset="0"/>
                <a:ea typeface="新細明體" pitchFamily="18" charset="-120"/>
              </a:rPr>
              <a:t>string</a:t>
            </a:r>
            <a:r>
              <a:rPr lang="en-US" altLang="zh-TW" b="1" dirty="0">
                <a:ea typeface="新細明體" pitchFamily="18" charset="-120"/>
              </a:rPr>
              <a:t> </a:t>
            </a:r>
            <a:r>
              <a:rPr lang="en-US" altLang="zh-TW" dirty="0">
                <a:ea typeface="新細明體" pitchFamily="18" charset="-120"/>
              </a:rPr>
              <a:t>Input and Output 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5344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>
                <a:ea typeface="新細明體" pitchFamily="18" charset="-120"/>
              </a:rPr>
              <a:t>Additional methods include:</a:t>
            </a:r>
          </a:p>
          <a:p>
            <a:pPr lvl="1">
              <a:lnSpc>
                <a:spcPct val="90000"/>
              </a:lnSpc>
            </a:pPr>
            <a:r>
              <a:rPr lang="en-US" altLang="zh-TW" b="1">
                <a:latin typeface="Courier New" pitchFamily="49" charset="0"/>
                <a:ea typeface="新細明體" pitchFamily="18" charset="-120"/>
              </a:rPr>
              <a:t>getline(cin, strObj)</a:t>
            </a:r>
            <a:r>
              <a:rPr lang="en-US" altLang="zh-TW" b="1">
                <a:ea typeface="新細明體" pitchFamily="18" charset="-120"/>
              </a:rPr>
              <a:t>:</a:t>
            </a:r>
            <a:r>
              <a:rPr lang="en-US" altLang="zh-TW">
                <a:ea typeface="新細明體" pitchFamily="18" charset="-120"/>
              </a:rPr>
              <a:t>  General purpose terminal input that inputs all characters entered into the string named </a:t>
            </a:r>
            <a:r>
              <a:rPr lang="en-US" altLang="zh-TW">
                <a:latin typeface="Courier New" pitchFamily="49" charset="0"/>
                <a:ea typeface="新細明體" pitchFamily="18" charset="-120"/>
              </a:rPr>
              <a:t>strObj</a:t>
            </a:r>
            <a:r>
              <a:rPr lang="en-US" altLang="zh-TW">
                <a:ea typeface="新細明體" pitchFamily="18" charset="-120"/>
              </a:rPr>
              <a:t> and stops accepting characters when it receives a newline character (</a:t>
            </a:r>
            <a:r>
              <a:rPr lang="en-US" altLang="zh-TW">
                <a:latin typeface="Courier New" pitchFamily="49" charset="0"/>
                <a:ea typeface="新細明體" pitchFamily="18" charset="-120"/>
              </a:rPr>
              <a:t>\n</a:t>
            </a:r>
            <a:r>
              <a:rPr lang="en-US" altLang="zh-TW">
                <a:ea typeface="新細明體" pitchFamily="18" charset="-120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zh-TW" b="1">
                <a:ea typeface="新細明體" pitchFamily="18" charset="-120"/>
              </a:rPr>
              <a:t>Example</a:t>
            </a:r>
            <a:r>
              <a:rPr lang="en-US" altLang="zh-TW">
                <a:ea typeface="新細明體" pitchFamily="18" charset="-120"/>
              </a:rPr>
              <a:t>: </a:t>
            </a:r>
            <a:r>
              <a:rPr lang="en-US" altLang="zh-TW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getline(cin, message)</a:t>
            </a:r>
            <a:r>
              <a:rPr lang="en-US" altLang="zh-TW">
                <a:ea typeface="新細明體" pitchFamily="18" charset="-120"/>
              </a:rPr>
              <a:t> </a:t>
            </a:r>
          </a:p>
          <a:p>
            <a:pPr lvl="2">
              <a:lnSpc>
                <a:spcPct val="90000"/>
              </a:lnSpc>
            </a:pPr>
            <a:r>
              <a:rPr lang="en-US" altLang="zh-TW">
                <a:ea typeface="新細明體" pitchFamily="18" charset="-120"/>
              </a:rPr>
              <a:t>Continuously accepts and stores characters entered at terminal until Enter key is pressed.</a:t>
            </a:r>
          </a:p>
          <a:p>
            <a:pPr lvl="3">
              <a:lnSpc>
                <a:spcPct val="90000"/>
              </a:lnSpc>
            </a:pPr>
            <a:r>
              <a:rPr lang="en-US" altLang="zh-TW">
                <a:ea typeface="新細明體" pitchFamily="18" charset="-120"/>
              </a:rPr>
              <a:t>Pressing Enter key generates newline character, </a:t>
            </a:r>
            <a:r>
              <a:rPr lang="en-US" altLang="zh-TW">
                <a:latin typeface="Courier New" pitchFamily="49" charset="0"/>
                <a:ea typeface="新細明體" pitchFamily="18" charset="-120"/>
              </a:rPr>
              <a:t>‘\n’</a:t>
            </a:r>
          </a:p>
          <a:p>
            <a:pPr lvl="3">
              <a:lnSpc>
                <a:spcPct val="90000"/>
              </a:lnSpc>
            </a:pPr>
            <a:r>
              <a:rPr lang="en-US" altLang="zh-TW">
                <a:ea typeface="新細明體" pitchFamily="18" charset="-120"/>
              </a:rPr>
              <a:t>All characters except newline stored in string named </a:t>
            </a:r>
            <a:r>
              <a:rPr lang="en-US" altLang="zh-TW">
                <a:latin typeface="Courier New" pitchFamily="49" charset="0"/>
                <a:ea typeface="新細明體" pitchFamily="18" charset="-120"/>
              </a:rPr>
              <a:t>message</a:t>
            </a:r>
            <a:endParaRPr lang="zh-TW" altLang="en-US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10"/>
          <p:cNvSpPr>
            <a:spLocks noChangeArrowheads="1"/>
          </p:cNvSpPr>
          <p:nvPr/>
        </p:nvSpPr>
        <p:spPr bwMode="auto">
          <a:xfrm>
            <a:off x="457200" y="3810000"/>
            <a:ext cx="82296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altLang="zh-TW" sz="2600">
              <a:solidFill>
                <a:srgbClr val="222222"/>
              </a:solidFill>
              <a:latin typeface="Arial" pitchFamily="34" charset="0"/>
              <a:ea typeface="新細明體" pitchFamily="18" charset="-12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altLang="zh-TW" sz="2600">
              <a:solidFill>
                <a:srgbClr val="222222"/>
              </a:solidFill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40966" name="Text Box 14"/>
          <p:cNvSpPr txBox="1">
            <a:spLocks noChangeArrowheads="1"/>
          </p:cNvSpPr>
          <p:nvPr/>
        </p:nvSpPr>
        <p:spPr bwMode="auto">
          <a:xfrm>
            <a:off x="0" y="4510087"/>
            <a:ext cx="9144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800" b="1" dirty="0">
                <a:latin typeface="+mn-lt"/>
              </a:rPr>
              <a:t>Figure 9.5</a:t>
            </a:r>
            <a:r>
              <a:rPr lang="en-US" sz="1800" dirty="0">
                <a:latin typeface="+mn-lt"/>
              </a:rPr>
              <a:t>  Inputting a string with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getline()</a:t>
            </a:r>
          </a:p>
        </p:txBody>
      </p:sp>
      <p:grpSp>
        <p:nvGrpSpPr>
          <p:cNvPr id="13" name="群組 12"/>
          <p:cNvGrpSpPr/>
          <p:nvPr/>
        </p:nvGrpSpPr>
        <p:grpSpPr>
          <a:xfrm>
            <a:off x="762000" y="2590800"/>
            <a:ext cx="7740372" cy="990600"/>
            <a:chOff x="457200" y="2590800"/>
            <a:chExt cx="7740372" cy="990600"/>
          </a:xfrm>
        </p:grpSpPr>
        <p:sp>
          <p:nvSpPr>
            <p:cNvPr id="8" name="立方體 7"/>
            <p:cNvSpPr/>
            <p:nvPr/>
          </p:nvSpPr>
          <p:spPr bwMode="auto">
            <a:xfrm>
              <a:off x="3200400" y="2590800"/>
              <a:ext cx="2514600" cy="990600"/>
            </a:xfrm>
            <a:prstGeom prst="cube">
              <a:avLst>
                <a:gd name="adj" fmla="val 11924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TW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 err="1" smtClean="0"/>
                <a:t>getline</a:t>
              </a:r>
              <a:r>
                <a:rPr lang="en-US" altLang="zh-TW" dirty="0" smtClean="0"/>
                <a:t>()</a:t>
              </a:r>
              <a:endParaRPr kumimoji="0" lang="zh-TW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9" name="向右箭號 8"/>
            <p:cNvSpPr/>
            <p:nvPr/>
          </p:nvSpPr>
          <p:spPr bwMode="auto">
            <a:xfrm>
              <a:off x="2209800" y="2971800"/>
              <a:ext cx="990600" cy="381000"/>
            </a:xfrm>
            <a:prstGeom prst="rightArrow">
              <a:avLst>
                <a:gd name="adj1" fmla="val 50000"/>
                <a:gd name="adj2" fmla="val 68261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" name="向右箭號 9"/>
            <p:cNvSpPr/>
            <p:nvPr/>
          </p:nvSpPr>
          <p:spPr bwMode="auto">
            <a:xfrm>
              <a:off x="5715000" y="2971800"/>
              <a:ext cx="990600" cy="381000"/>
            </a:xfrm>
            <a:prstGeom prst="rightArrow">
              <a:avLst>
                <a:gd name="adj1" fmla="val 50000"/>
                <a:gd name="adj2" fmla="val 68261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457200" y="2971800"/>
              <a:ext cx="16850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i="1" dirty="0" smtClean="0"/>
                <a:t>characters </a:t>
              </a:r>
              <a:r>
                <a:rPr lang="en-US" altLang="zh-TW" dirty="0" smtClean="0"/>
                <a:t> \n</a:t>
              </a:r>
              <a:endParaRPr lang="zh-TW" altLang="en-US" dirty="0"/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6781800" y="2971800"/>
              <a:ext cx="1415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i="1" dirty="0" smtClean="0"/>
                <a:t>characters </a:t>
              </a:r>
              <a:endParaRPr lang="zh-TW" altLang="en-US" dirty="0"/>
            </a:p>
          </p:txBody>
        </p:sp>
      </p:grp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TW" b="1" dirty="0">
                <a:latin typeface="Courier New" pitchFamily="49" charset="0"/>
                <a:ea typeface="新細明體" pitchFamily="18" charset="-120"/>
              </a:rPr>
              <a:t>string</a:t>
            </a:r>
            <a:r>
              <a:rPr lang="en-US" altLang="zh-TW" b="1" dirty="0">
                <a:ea typeface="新細明體" pitchFamily="18" charset="-120"/>
              </a:rPr>
              <a:t> </a:t>
            </a:r>
            <a:r>
              <a:rPr lang="en-US" altLang="zh-TW" dirty="0">
                <a:ea typeface="新細明體" pitchFamily="18" charset="-120"/>
              </a:rPr>
              <a:t>Input and Output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Courier New" pitchFamily="49" charset="0"/>
                <a:ea typeface="新細明體" pitchFamily="18" charset="-120"/>
              </a:rPr>
              <a:t>string</a:t>
            </a:r>
            <a:r>
              <a:rPr lang="en-US" altLang="zh-TW" b="1" dirty="0">
                <a:ea typeface="新細明體" pitchFamily="18" charset="-120"/>
              </a:rPr>
              <a:t> </a:t>
            </a:r>
            <a:r>
              <a:rPr lang="en-US" altLang="zh-TW" dirty="0">
                <a:ea typeface="新細明體" pitchFamily="18" charset="-120"/>
              </a:rPr>
              <a:t>Input and Output</a:t>
            </a:r>
          </a:p>
        </p:txBody>
      </p:sp>
      <p:sp>
        <p:nvSpPr>
          <p:cNvPr id="169989" name="Rectangle 5"/>
          <p:cNvSpPr>
            <a:spLocks noChangeArrowheads="1"/>
          </p:cNvSpPr>
          <p:nvPr/>
        </p:nvSpPr>
        <p:spPr bwMode="auto">
          <a:xfrm>
            <a:off x="1295400" y="1320800"/>
            <a:ext cx="7162800" cy="4821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 typeface="Wingdings" pitchFamily="2" charset="2"/>
              <a:buChar char="n"/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200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Program </a:t>
            </a:r>
            <a:r>
              <a:rPr lang="en-US" altLang="zh-TW" sz="200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9.7</a:t>
            </a:r>
            <a:endParaRPr lang="en-US" altLang="zh-TW" sz="200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buFont typeface="Wingdings" pitchFamily="2" charset="2"/>
              <a:buNone/>
              <a:tabLst>
                <a:tab pos="304800" algn="r"/>
                <a:tab pos="2743200" algn="ctr"/>
                <a:tab pos="5486400" algn="r"/>
              </a:tabLst>
            </a:pPr>
            <a:endParaRPr lang="en-US" altLang="zh-TW" sz="200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#include &lt;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iostream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&gt;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#include &lt;string&gt;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using namespace std;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main()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{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string message;     // declare a string object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endParaRPr lang="en-US" altLang="zh-TW" b="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cout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&lt;&lt; "Enter a string:\n";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endParaRPr lang="en-US" altLang="zh-TW" b="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getline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(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cin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, message);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endParaRPr lang="en-US" altLang="zh-TW" b="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cout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&lt;&lt; "The string just entered is:\n"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   &lt;&lt; message &lt;&lt; 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endl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return 0;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Courier New" pitchFamily="49" charset="0"/>
                <a:ea typeface="新細明體" pitchFamily="18" charset="-120"/>
              </a:rPr>
              <a:t>string</a:t>
            </a:r>
            <a:r>
              <a:rPr lang="en-US" altLang="zh-TW" b="1" dirty="0">
                <a:ea typeface="新細明體" pitchFamily="18" charset="-120"/>
              </a:rPr>
              <a:t> </a:t>
            </a:r>
            <a:r>
              <a:rPr lang="en-US" altLang="zh-TW" dirty="0">
                <a:ea typeface="新細明體" pitchFamily="18" charset="-120"/>
              </a:rPr>
              <a:t>Input and Output</a:t>
            </a:r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1" dirty="0">
                <a:ea typeface="新細明體" pitchFamily="18" charset="-120"/>
              </a:rPr>
              <a:t>Sample run of Program </a:t>
            </a:r>
            <a:r>
              <a:rPr lang="en-US" altLang="zh-TW" b="1" dirty="0" smtClean="0">
                <a:ea typeface="新細明體" pitchFamily="18" charset="-120"/>
              </a:rPr>
              <a:t>9.7:</a:t>
            </a:r>
            <a:endParaRPr lang="en-US" altLang="zh-TW" b="1" dirty="0">
              <a:ea typeface="新細明體" pitchFamily="18" charset="-120"/>
            </a:endParaRPr>
          </a:p>
          <a:p>
            <a:pPr lvl="2">
              <a:buFontTx/>
              <a:buNone/>
            </a:pPr>
            <a:endParaRPr lang="en-US" altLang="zh-TW" b="1" dirty="0">
              <a:ea typeface="新細明體" pitchFamily="18" charset="-120"/>
            </a:endParaRPr>
          </a:p>
          <a:p>
            <a:pPr lvl="2">
              <a:buFontTx/>
              <a:buNone/>
            </a:pPr>
            <a:r>
              <a:rPr lang="en-US" altLang="zh-TW" dirty="0">
                <a:solidFill>
                  <a:srgbClr val="006600"/>
                </a:solidFill>
                <a:latin typeface="Courier New" pitchFamily="49" charset="0"/>
                <a:ea typeface="新細明體" pitchFamily="18" charset="-120"/>
              </a:rPr>
              <a:t>Enter a string:</a:t>
            </a:r>
          </a:p>
          <a:p>
            <a:pPr lvl="2">
              <a:buFontTx/>
              <a:buNone/>
            </a:pPr>
            <a:r>
              <a:rPr lang="en-US" altLang="zh-TW" dirty="0">
                <a:solidFill>
                  <a:srgbClr val="006600"/>
                </a:solidFill>
                <a:latin typeface="Courier New" pitchFamily="49" charset="0"/>
                <a:ea typeface="新細明體" pitchFamily="18" charset="-120"/>
              </a:rPr>
              <a:t>This is a test input of a string of characters.</a:t>
            </a:r>
          </a:p>
          <a:p>
            <a:pPr lvl="2">
              <a:buFontTx/>
              <a:buNone/>
            </a:pPr>
            <a:r>
              <a:rPr lang="en-US" altLang="zh-TW" dirty="0">
                <a:solidFill>
                  <a:srgbClr val="006600"/>
                </a:solidFill>
                <a:latin typeface="Courier New" pitchFamily="49" charset="0"/>
                <a:ea typeface="新細明體" pitchFamily="18" charset="-120"/>
              </a:rPr>
              <a:t>The string just entered is:</a:t>
            </a:r>
          </a:p>
          <a:p>
            <a:pPr lvl="2">
              <a:buFontTx/>
              <a:buNone/>
            </a:pPr>
            <a:r>
              <a:rPr lang="en-US" altLang="zh-TW" dirty="0">
                <a:solidFill>
                  <a:srgbClr val="006600"/>
                </a:solidFill>
                <a:latin typeface="Courier New" pitchFamily="49" charset="0"/>
                <a:ea typeface="新細明體" pitchFamily="18" charset="-120"/>
              </a:rPr>
              <a:t>This is a test input of a string of characters.</a:t>
            </a:r>
          </a:p>
          <a:p>
            <a:endParaRPr lang="zh-TW" altLang="en-US" dirty="0">
              <a:solidFill>
                <a:srgbClr val="006600"/>
              </a:solidFill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Courier New" pitchFamily="49" charset="0"/>
                <a:ea typeface="新細明體" pitchFamily="18" charset="-120"/>
              </a:rPr>
              <a:t>string</a:t>
            </a:r>
            <a:r>
              <a:rPr lang="en-US" altLang="zh-TW" b="1" dirty="0">
                <a:ea typeface="新細明體" pitchFamily="18" charset="-120"/>
              </a:rPr>
              <a:t> </a:t>
            </a:r>
            <a:r>
              <a:rPr lang="en-US" altLang="zh-TW" dirty="0">
                <a:ea typeface="新細明體" pitchFamily="18" charset="-120"/>
              </a:rPr>
              <a:t>Input and Output</a:t>
            </a:r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</a:rPr>
              <a:t>In Program </a:t>
            </a:r>
            <a:r>
              <a:rPr lang="en-US" altLang="zh-TW" dirty="0" smtClean="0">
                <a:ea typeface="新細明體" pitchFamily="18" charset="-120"/>
              </a:rPr>
              <a:t>9.7, </a:t>
            </a:r>
            <a:r>
              <a:rPr lang="en-US" altLang="zh-TW" dirty="0">
                <a:ea typeface="新細明體" pitchFamily="18" charset="-120"/>
              </a:rPr>
              <a:t>the </a:t>
            </a:r>
            <a:r>
              <a:rPr lang="en-US" altLang="zh-TW" dirty="0" err="1">
                <a:latin typeface="Courier New" pitchFamily="49" charset="0"/>
                <a:ea typeface="新細明體" pitchFamily="18" charset="-120"/>
              </a:rPr>
              <a:t>cin</a:t>
            </a:r>
            <a:r>
              <a:rPr lang="en-US" altLang="zh-TW" dirty="0">
                <a:ea typeface="新細明體" pitchFamily="18" charset="-120"/>
              </a:rPr>
              <a:t> object cannot be used in place of </a:t>
            </a:r>
            <a:r>
              <a:rPr lang="en-US" altLang="zh-TW" dirty="0" err="1">
                <a:latin typeface="Courier New" pitchFamily="49" charset="0"/>
                <a:ea typeface="新細明體" pitchFamily="18" charset="-120"/>
              </a:rPr>
              <a:t>getline</a:t>
            </a:r>
            <a:r>
              <a:rPr lang="en-US" altLang="zh-TW" dirty="0">
                <a:latin typeface="Courier New" pitchFamily="49" charset="0"/>
                <a:ea typeface="新細明體" pitchFamily="18" charset="-12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en-US" altLang="zh-TW" dirty="0" err="1">
                <a:latin typeface="Courier New" pitchFamily="49" charset="0"/>
                <a:ea typeface="新細明體" pitchFamily="18" charset="-120"/>
              </a:rPr>
              <a:t>cin</a:t>
            </a:r>
            <a:r>
              <a:rPr lang="en-US" altLang="zh-TW" dirty="0">
                <a:ea typeface="新細明體" pitchFamily="18" charset="-120"/>
              </a:rPr>
              <a:t> reads a set of characters up to a blank space or a newline character</a:t>
            </a:r>
          </a:p>
          <a:p>
            <a:pPr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</a:rPr>
              <a:t>Statement </a:t>
            </a:r>
            <a:r>
              <a:rPr lang="en-US" altLang="zh-TW" dirty="0" err="1">
                <a:latin typeface="Courier New" pitchFamily="49" charset="0"/>
                <a:ea typeface="新細明體" pitchFamily="18" charset="-120"/>
              </a:rPr>
              <a:t>cin</a:t>
            </a:r>
            <a:r>
              <a:rPr lang="en-US" altLang="zh-TW" dirty="0">
                <a:latin typeface="Courier New" pitchFamily="49" charset="0"/>
                <a:ea typeface="新細明體" pitchFamily="18" charset="-120"/>
              </a:rPr>
              <a:t> &gt;&gt; message</a:t>
            </a:r>
            <a:r>
              <a:rPr lang="en-US" altLang="zh-TW" dirty="0">
                <a:ea typeface="新細明體" pitchFamily="18" charset="-120"/>
              </a:rPr>
              <a:t> cannot be used to enter the characters </a:t>
            </a:r>
            <a:r>
              <a:rPr lang="en-US" altLang="zh-TW" dirty="0">
                <a:latin typeface="Courier New" pitchFamily="49" charset="0"/>
                <a:ea typeface="新細明體" pitchFamily="18" charset="-120"/>
              </a:rPr>
              <a:t>This is a string</a:t>
            </a:r>
          </a:p>
          <a:p>
            <a:pPr lvl="1"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</a:rPr>
              <a:t>Statement results in word </a:t>
            </a:r>
            <a:r>
              <a:rPr lang="en-US" altLang="zh-TW" sz="2800" dirty="0">
                <a:latin typeface="Courier New" pitchFamily="49" charset="0"/>
                <a:ea typeface="新細明體" pitchFamily="18" charset="-120"/>
              </a:rPr>
              <a:t>This</a:t>
            </a:r>
            <a:r>
              <a:rPr lang="en-US" altLang="zh-TW" dirty="0">
                <a:ea typeface="新細明體" pitchFamily="18" charset="-120"/>
              </a:rPr>
              <a:t> assigned to </a:t>
            </a:r>
            <a:r>
              <a:rPr lang="en-US" altLang="zh-TW" sz="2800" dirty="0">
                <a:latin typeface="Courier New" pitchFamily="49" charset="0"/>
                <a:ea typeface="新細明體" pitchFamily="18" charset="-120"/>
              </a:rPr>
              <a:t>message</a:t>
            </a:r>
          </a:p>
          <a:p>
            <a:pPr>
              <a:lnSpc>
                <a:spcPct val="90000"/>
              </a:lnSpc>
            </a:pPr>
            <a:r>
              <a:rPr lang="en-US" altLang="zh-TW" dirty="0" err="1">
                <a:latin typeface="Courier New" pitchFamily="49" charset="0"/>
                <a:ea typeface="新細明體" pitchFamily="18" charset="-120"/>
              </a:rPr>
              <a:t>cin</a:t>
            </a:r>
            <a:r>
              <a:rPr lang="en-US" altLang="zh-TW" i="1" dirty="0" err="1">
                <a:ea typeface="新細明體" pitchFamily="18" charset="-120"/>
              </a:rPr>
              <a:t>’</a:t>
            </a:r>
            <a:r>
              <a:rPr lang="en-US" altLang="zh-TW" dirty="0" err="1">
                <a:ea typeface="新細明體" pitchFamily="18" charset="-120"/>
              </a:rPr>
              <a:t>s</a:t>
            </a:r>
            <a:r>
              <a:rPr lang="en-US" altLang="zh-TW" dirty="0">
                <a:ea typeface="新細明體" pitchFamily="18" charset="-120"/>
              </a:rPr>
              <a:t> usefulness for entering string data limited - blank space terminates </a:t>
            </a:r>
            <a:r>
              <a:rPr lang="en-US" altLang="zh-TW" dirty="0" err="1">
                <a:latin typeface="Courier New" pitchFamily="49" charset="0"/>
                <a:ea typeface="新細明體" pitchFamily="18" charset="-120"/>
              </a:rPr>
              <a:t>cin</a:t>
            </a:r>
            <a:r>
              <a:rPr lang="en-US" altLang="zh-TW" dirty="0">
                <a:ea typeface="新細明體" pitchFamily="18" charset="-120"/>
              </a:rPr>
              <a:t> extraction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Courier New" pitchFamily="49" charset="0"/>
                <a:ea typeface="新細明體" pitchFamily="18" charset="-120"/>
              </a:rPr>
              <a:t>string</a:t>
            </a:r>
            <a:r>
              <a:rPr lang="en-US" altLang="zh-TW" b="1" dirty="0">
                <a:ea typeface="新細明體" pitchFamily="18" charset="-120"/>
              </a:rPr>
              <a:t> </a:t>
            </a:r>
            <a:r>
              <a:rPr lang="en-US" altLang="zh-TW" dirty="0">
                <a:ea typeface="新細明體" pitchFamily="18" charset="-120"/>
              </a:rPr>
              <a:t>Input and Output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1">
                <a:ea typeface="新細明體" pitchFamily="18" charset="-120"/>
              </a:rPr>
              <a:t>General form of </a:t>
            </a:r>
            <a:r>
              <a:rPr lang="en-US" altLang="zh-TW" b="1">
                <a:latin typeface="Courier New" pitchFamily="49" charset="0"/>
                <a:ea typeface="新細明體" pitchFamily="18" charset="-120"/>
              </a:rPr>
              <a:t>getline()</a:t>
            </a:r>
            <a:r>
              <a:rPr lang="en-US" altLang="zh-TW" b="1">
                <a:ea typeface="新細明體" pitchFamily="18" charset="-120"/>
              </a:rPr>
              <a:t> method:</a:t>
            </a:r>
          </a:p>
          <a:p>
            <a:pPr lvl="1">
              <a:buFontTx/>
              <a:buNone/>
            </a:pPr>
            <a:r>
              <a:rPr lang="en-US" altLang="zh-TW" i="1">
                <a:ea typeface="新細明體" pitchFamily="18" charset="-120"/>
              </a:rPr>
              <a:t>		</a:t>
            </a:r>
            <a:r>
              <a:rPr lang="en-US" altLang="zh-TW" sz="2400">
                <a:latin typeface="Courier New" pitchFamily="49" charset="0"/>
                <a:ea typeface="新細明體" pitchFamily="18" charset="-120"/>
              </a:rPr>
              <a:t>getline(cin, </a:t>
            </a:r>
            <a:r>
              <a:rPr lang="en-US" altLang="zh-TW" sz="2400" i="1">
                <a:latin typeface="Courier New" pitchFamily="49" charset="0"/>
                <a:ea typeface="新細明體" pitchFamily="18" charset="-120"/>
              </a:rPr>
              <a:t>strObj</a:t>
            </a:r>
            <a:r>
              <a:rPr lang="en-US" altLang="zh-TW" sz="2400">
                <a:latin typeface="Courier New" pitchFamily="49" charset="0"/>
                <a:ea typeface="新細明體" pitchFamily="18" charset="-120"/>
              </a:rPr>
              <a:t>, </a:t>
            </a:r>
            <a:r>
              <a:rPr lang="en-US" altLang="zh-TW" sz="2400" i="1">
                <a:latin typeface="Courier New" pitchFamily="49" charset="0"/>
                <a:ea typeface="新細明體" pitchFamily="18" charset="-120"/>
              </a:rPr>
              <a:t>terminatingChar</a:t>
            </a:r>
            <a:r>
              <a:rPr lang="en-US" altLang="zh-TW" sz="2400">
                <a:latin typeface="Courier New" pitchFamily="49" charset="0"/>
                <a:ea typeface="新細明體" pitchFamily="18" charset="-120"/>
              </a:rPr>
              <a:t>)</a:t>
            </a:r>
          </a:p>
          <a:p>
            <a:pPr lvl="1"/>
            <a:r>
              <a:rPr lang="en-US" altLang="zh-TW" b="1">
                <a:latin typeface="Courier New" pitchFamily="49" charset="0"/>
                <a:ea typeface="新細明體" pitchFamily="18" charset="-120"/>
              </a:rPr>
              <a:t>strObj</a:t>
            </a:r>
            <a:r>
              <a:rPr lang="en-US" altLang="zh-TW" b="1">
                <a:ea typeface="新細明體" pitchFamily="18" charset="-120"/>
              </a:rPr>
              <a:t>:</a:t>
            </a:r>
            <a:r>
              <a:rPr lang="en-US" altLang="zh-TW">
                <a:ea typeface="新細明體" pitchFamily="18" charset="-120"/>
              </a:rPr>
              <a:t>  a string variable name</a:t>
            </a:r>
          </a:p>
          <a:p>
            <a:pPr lvl="1"/>
            <a:r>
              <a:rPr lang="en-US" altLang="zh-TW" b="1">
                <a:latin typeface="Courier New" pitchFamily="49" charset="0"/>
                <a:ea typeface="新細明體" pitchFamily="18" charset="-120"/>
              </a:rPr>
              <a:t>terminatingChar</a:t>
            </a:r>
            <a:r>
              <a:rPr lang="en-US" altLang="zh-TW" b="1">
                <a:ea typeface="新細明體" pitchFamily="18" charset="-120"/>
              </a:rPr>
              <a:t>:</a:t>
            </a:r>
            <a:r>
              <a:rPr lang="en-US" altLang="zh-TW">
                <a:ea typeface="新細明體" pitchFamily="18" charset="-120"/>
              </a:rPr>
              <a:t> an optional character constant or variable specifying the terminating character</a:t>
            </a:r>
          </a:p>
          <a:p>
            <a:r>
              <a:rPr lang="en-US" altLang="zh-TW" b="1">
                <a:ea typeface="新細明體" pitchFamily="18" charset="-120"/>
              </a:rPr>
              <a:t>Example:</a:t>
            </a:r>
          </a:p>
          <a:p>
            <a:pPr lvl="1"/>
            <a:r>
              <a:rPr lang="en-US" altLang="zh-TW" sz="2400" i="1">
                <a:latin typeface="Courier New" pitchFamily="49" charset="0"/>
                <a:ea typeface="新細明體" pitchFamily="18" charset="-120"/>
              </a:rPr>
              <a:t>getline</a:t>
            </a:r>
            <a:r>
              <a:rPr lang="en-US" altLang="zh-TW" sz="2400">
                <a:latin typeface="Courier New" pitchFamily="49" charset="0"/>
                <a:ea typeface="新細明體" pitchFamily="18" charset="-120"/>
              </a:rPr>
              <a:t>(</a:t>
            </a:r>
            <a:r>
              <a:rPr lang="en-US" altLang="zh-TW" sz="2400" i="1">
                <a:latin typeface="Courier New" pitchFamily="49" charset="0"/>
                <a:ea typeface="新細明體" pitchFamily="18" charset="-120"/>
              </a:rPr>
              <a:t>cin</a:t>
            </a:r>
            <a:r>
              <a:rPr lang="en-US" altLang="zh-TW" sz="2400">
                <a:latin typeface="Courier New" pitchFamily="49" charset="0"/>
                <a:ea typeface="新細明體" pitchFamily="18" charset="-120"/>
              </a:rPr>
              <a:t>, message, ‘!’)</a:t>
            </a:r>
          </a:p>
          <a:p>
            <a:pPr lvl="2"/>
            <a:r>
              <a:rPr lang="en-US" altLang="zh-TW" sz="2200">
                <a:ea typeface="新細明體" pitchFamily="18" charset="-120"/>
              </a:rPr>
              <a:t>Accepts all characters entered at the keyboard, including newline, until an exclamation point is entered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Caution: The Phantom Newline Character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1" dirty="0">
                <a:ea typeface="新細明體" pitchFamily="18" charset="-120"/>
              </a:rPr>
              <a:t>Unexpected results occur when:</a:t>
            </a:r>
          </a:p>
          <a:p>
            <a:pPr lvl="1"/>
            <a:r>
              <a:rPr lang="en-US" altLang="zh-TW" dirty="0" err="1">
                <a:latin typeface="Courier New" pitchFamily="49" charset="0"/>
                <a:ea typeface="新細明體" pitchFamily="18" charset="-120"/>
              </a:rPr>
              <a:t>cin</a:t>
            </a:r>
            <a:r>
              <a:rPr lang="en-US" altLang="zh-TW" dirty="0">
                <a:ea typeface="新細明體" pitchFamily="18" charset="-120"/>
              </a:rPr>
              <a:t> input stream and </a:t>
            </a:r>
            <a:r>
              <a:rPr lang="en-US" altLang="zh-TW" dirty="0" err="1">
                <a:latin typeface="Courier New" pitchFamily="49" charset="0"/>
                <a:ea typeface="新細明體" pitchFamily="18" charset="-120"/>
              </a:rPr>
              <a:t>getline</a:t>
            </a:r>
            <a:r>
              <a:rPr lang="en-US" altLang="zh-TW" dirty="0">
                <a:latin typeface="Courier New" pitchFamily="49" charset="0"/>
                <a:ea typeface="新細明體" pitchFamily="18" charset="-120"/>
              </a:rPr>
              <a:t>()</a:t>
            </a:r>
            <a:r>
              <a:rPr lang="en-US" altLang="zh-TW" dirty="0">
                <a:ea typeface="新細明體" pitchFamily="18" charset="-120"/>
              </a:rPr>
              <a:t> method are used together to accept data</a:t>
            </a:r>
          </a:p>
          <a:p>
            <a:pPr lvl="1"/>
            <a:r>
              <a:rPr lang="en-US" altLang="zh-TW" dirty="0">
                <a:ea typeface="新細明體" pitchFamily="18" charset="-120"/>
              </a:rPr>
              <a:t>Or when </a:t>
            </a:r>
            <a:r>
              <a:rPr lang="en-US" altLang="zh-TW" dirty="0" err="1">
                <a:latin typeface="Courier New" pitchFamily="49" charset="0"/>
                <a:ea typeface="新細明體" pitchFamily="18" charset="-120"/>
              </a:rPr>
              <a:t>cin</a:t>
            </a:r>
            <a:r>
              <a:rPr lang="en-US" altLang="zh-TW" i="1" dirty="0">
                <a:ea typeface="新細明體" pitchFamily="18" charset="-120"/>
              </a:rPr>
              <a:t> </a:t>
            </a:r>
            <a:r>
              <a:rPr lang="en-US" altLang="zh-TW" dirty="0">
                <a:ea typeface="新細明體" pitchFamily="18" charset="-120"/>
              </a:rPr>
              <a:t>input stream is used to accept individual characters</a:t>
            </a:r>
          </a:p>
          <a:p>
            <a:r>
              <a:rPr lang="en-US" altLang="zh-TW" b="1" dirty="0">
                <a:ea typeface="新細明體" pitchFamily="18" charset="-120"/>
              </a:rPr>
              <a:t>Example: Program </a:t>
            </a:r>
            <a:r>
              <a:rPr lang="en-US" altLang="zh-TW" b="1" dirty="0" smtClean="0">
                <a:ea typeface="新細明體" pitchFamily="18" charset="-120"/>
              </a:rPr>
              <a:t>9.8</a:t>
            </a:r>
            <a:endParaRPr lang="en-US" altLang="zh-TW" b="1" dirty="0">
              <a:ea typeface="新細明體" pitchFamily="18" charset="-120"/>
            </a:endParaRPr>
          </a:p>
          <a:p>
            <a:pPr lvl="1"/>
            <a:r>
              <a:rPr lang="en-US" altLang="zh-TW" sz="2400" dirty="0">
                <a:ea typeface="新細明體" pitchFamily="18" charset="-120"/>
              </a:rPr>
              <a:t>When </a:t>
            </a:r>
            <a:r>
              <a:rPr lang="en-US" altLang="zh-TW" sz="2400" dirty="0">
                <a:latin typeface="Courier New" pitchFamily="49" charset="0"/>
                <a:ea typeface="新細明體" pitchFamily="18" charset="-120"/>
              </a:rPr>
              <a:t>value</a:t>
            </a:r>
            <a:r>
              <a:rPr lang="en-US" altLang="zh-TW" sz="2400" dirty="0">
                <a:ea typeface="新細明體" pitchFamily="18" charset="-120"/>
              </a:rPr>
              <a:t> is entered and Enter key is pressed, </a:t>
            </a:r>
            <a:r>
              <a:rPr lang="en-US" altLang="zh-TW" sz="2400" dirty="0" err="1">
                <a:latin typeface="Courier New" pitchFamily="49" charset="0"/>
                <a:ea typeface="新細明體" pitchFamily="18" charset="-120"/>
              </a:rPr>
              <a:t>cin</a:t>
            </a:r>
            <a:r>
              <a:rPr lang="en-US" altLang="zh-TW" sz="2400" dirty="0">
                <a:ea typeface="新細明體" pitchFamily="18" charset="-120"/>
              </a:rPr>
              <a:t> accepts </a:t>
            </a:r>
            <a:r>
              <a:rPr lang="en-US" altLang="zh-TW" sz="2400" dirty="0">
                <a:latin typeface="Courier New" pitchFamily="49" charset="0"/>
                <a:ea typeface="新細明體" pitchFamily="18" charset="-120"/>
              </a:rPr>
              <a:t>value</a:t>
            </a:r>
            <a:r>
              <a:rPr lang="en-US" altLang="zh-TW" sz="2400" dirty="0">
                <a:ea typeface="新細明體" pitchFamily="18" charset="-120"/>
              </a:rPr>
              <a:t> but leaves the </a:t>
            </a:r>
            <a:r>
              <a:rPr lang="en-US" altLang="zh-TW" sz="2400" dirty="0">
                <a:latin typeface="Courier New" pitchFamily="49" charset="0"/>
                <a:ea typeface="新細明體" pitchFamily="18" charset="-120"/>
              </a:rPr>
              <a:t>‘\n’</a:t>
            </a:r>
            <a:r>
              <a:rPr lang="en-US" altLang="zh-TW" sz="2400" dirty="0">
                <a:ea typeface="新細明體" pitchFamily="18" charset="-120"/>
              </a:rPr>
              <a:t> in the buffer</a:t>
            </a:r>
          </a:p>
          <a:p>
            <a:pPr lvl="1"/>
            <a:r>
              <a:rPr lang="en-US" altLang="zh-TW" sz="2400" dirty="0" err="1">
                <a:latin typeface="Courier New" pitchFamily="49" charset="0"/>
                <a:ea typeface="新細明體" pitchFamily="18" charset="-120"/>
              </a:rPr>
              <a:t>getline</a:t>
            </a:r>
            <a:r>
              <a:rPr lang="en-US" altLang="zh-TW" sz="2400" dirty="0">
                <a:latin typeface="Courier New" pitchFamily="49" charset="0"/>
                <a:ea typeface="新細明體" pitchFamily="18" charset="-120"/>
              </a:rPr>
              <a:t>()</a:t>
            </a:r>
            <a:r>
              <a:rPr lang="en-US" altLang="zh-TW" sz="2400" dirty="0">
                <a:ea typeface="新細明體" pitchFamily="18" charset="-120"/>
              </a:rPr>
              <a:t> picks up the code for the Enter key as the next character and terminates further input</a:t>
            </a:r>
            <a:r>
              <a:rPr lang="en-US" altLang="zh-TW" dirty="0">
                <a:ea typeface="新細明體" pitchFamily="18" charset="-12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Caution: The Phantom Newline Character</a:t>
            </a:r>
          </a:p>
        </p:txBody>
      </p:sp>
      <p:sp>
        <p:nvSpPr>
          <p:cNvPr id="175109" name="Rectangle 5"/>
          <p:cNvSpPr>
            <a:spLocks noChangeArrowheads="1"/>
          </p:cNvSpPr>
          <p:nvPr/>
        </p:nvSpPr>
        <p:spPr bwMode="auto">
          <a:xfrm>
            <a:off x="2133600" y="1374775"/>
            <a:ext cx="5029200" cy="479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 typeface="Wingdings" pitchFamily="2" charset="2"/>
              <a:buChar char="n"/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200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Program </a:t>
            </a:r>
            <a:r>
              <a:rPr lang="en-US" altLang="zh-TW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9.8</a:t>
            </a:r>
            <a:endParaRPr lang="en-US" altLang="zh-TW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#include &lt;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iostream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&gt;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#include &lt;string&gt;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using namespace std;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main()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{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value;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string message;     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cout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&lt;&lt; "Enter a number: ";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cin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&gt;&gt; value;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cout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&lt;&lt; "The number entered is:\n"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   &lt;&lt; value &lt;&lt;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endl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cout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&lt;&lt; "Enter text:\n";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getline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(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cin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, message);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cout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&lt;&lt; "The string entered is:\n"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   &lt;&lt; message &lt;&lt;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endl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return 0;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077200" cy="1143000"/>
          </a:xfrm>
        </p:spPr>
        <p:txBody>
          <a:bodyPr/>
          <a:lstStyle/>
          <a:p>
            <a:pPr eaLnBrk="1" hangingPunct="1"/>
            <a:r>
              <a:rPr lang="en-US" altLang="zh-TW" smtClean="0">
                <a:effectLst/>
                <a:ea typeface="新細明體" pitchFamily="18" charset="-120"/>
              </a:rPr>
              <a:t>Exception Handling</a:t>
            </a:r>
          </a:p>
        </p:txBody>
      </p:sp>
      <p:sp>
        <p:nvSpPr>
          <p:cNvPr id="17412" name="Rectangle 10"/>
          <p:cNvSpPr>
            <a:spLocks noChangeArrowheads="1"/>
          </p:cNvSpPr>
          <p:nvPr/>
        </p:nvSpPr>
        <p:spPr bwMode="auto">
          <a:xfrm>
            <a:off x="457200" y="3810000"/>
            <a:ext cx="82296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altLang="zh-TW" sz="2600">
              <a:solidFill>
                <a:srgbClr val="222222"/>
              </a:solidFill>
              <a:latin typeface="Arial" pitchFamily="34" charset="0"/>
              <a:ea typeface="新細明體" pitchFamily="18" charset="-12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altLang="zh-TW" sz="2600">
              <a:solidFill>
                <a:srgbClr val="222222"/>
              </a:solidFill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17413" name="Rectangle 10"/>
          <p:cNvSpPr>
            <a:spLocks noChangeArrowheads="1"/>
          </p:cNvSpPr>
          <p:nvPr/>
        </p:nvSpPr>
        <p:spPr bwMode="auto">
          <a:xfrm>
            <a:off x="457200" y="1447800"/>
            <a:ext cx="8229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600" b="0" dirty="0">
                <a:solidFill>
                  <a:srgbClr val="222222"/>
                </a:solidFill>
                <a:latin typeface="Arial" pitchFamily="34" charset="0"/>
                <a:ea typeface="新細明體" pitchFamily="18" charset="-120"/>
              </a:rPr>
              <a:t>Traditional C++ approach to error handling uses a function to return a specific value to indicate specific operations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600" b="0" dirty="0">
                <a:solidFill>
                  <a:srgbClr val="222222"/>
                </a:solidFill>
                <a:latin typeface="Arial" pitchFamily="34" charset="0"/>
                <a:ea typeface="新細明體" pitchFamily="18" charset="-120"/>
              </a:rPr>
              <a:t>Latest C++ compilers have added a technique designed for error detection and handling referred to as exception handling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600" b="0" dirty="0">
                <a:solidFill>
                  <a:srgbClr val="222222"/>
                </a:solidFill>
                <a:latin typeface="Arial" pitchFamily="34" charset="0"/>
                <a:ea typeface="新細明體" pitchFamily="18" charset="-120"/>
              </a:rPr>
              <a:t>When an error occurs while a function is executing, an exception is created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600" b="0" dirty="0">
                <a:solidFill>
                  <a:srgbClr val="222222"/>
                </a:solidFill>
                <a:latin typeface="Arial" pitchFamily="34" charset="0"/>
                <a:ea typeface="新細明體" pitchFamily="18" charset="-120"/>
              </a:rPr>
              <a:t>An exception is a value, a variable, or an object containing information about the error at the point the error occurs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Caution: The Phantom Newline Character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4449763"/>
          </a:xfrm>
        </p:spPr>
        <p:txBody>
          <a:bodyPr/>
          <a:lstStyle/>
          <a:p>
            <a:r>
              <a:rPr lang="en-US" altLang="zh-TW" b="1" dirty="0">
                <a:ea typeface="新細明體" pitchFamily="18" charset="-120"/>
              </a:rPr>
              <a:t>Sample run of Program </a:t>
            </a:r>
            <a:r>
              <a:rPr lang="en-US" altLang="zh-TW" b="1" dirty="0" smtClean="0">
                <a:ea typeface="新細明體" pitchFamily="18" charset="-120"/>
              </a:rPr>
              <a:t>9.8:</a:t>
            </a:r>
            <a:endParaRPr lang="en-US" altLang="zh-TW" b="1" dirty="0">
              <a:ea typeface="新細明體" pitchFamily="18" charset="-120"/>
            </a:endParaRPr>
          </a:p>
          <a:p>
            <a:pPr lvl="2">
              <a:buFontTx/>
              <a:buNone/>
            </a:pPr>
            <a:endParaRPr lang="en-US" altLang="zh-TW" sz="2600" b="1" dirty="0">
              <a:ea typeface="新細明體" pitchFamily="18" charset="-120"/>
            </a:endParaRPr>
          </a:p>
          <a:p>
            <a:pPr lvl="2">
              <a:buFontTx/>
              <a:buNone/>
            </a:pPr>
            <a:r>
              <a:rPr lang="en-US" altLang="zh-TW" sz="2600" dirty="0">
                <a:solidFill>
                  <a:srgbClr val="006600"/>
                </a:solidFill>
                <a:latin typeface="Courier New" pitchFamily="49" charset="0"/>
                <a:ea typeface="新細明體" pitchFamily="18" charset="-120"/>
              </a:rPr>
              <a:t>Enter a number: 26</a:t>
            </a:r>
          </a:p>
          <a:p>
            <a:pPr lvl="2">
              <a:buFontTx/>
              <a:buNone/>
            </a:pPr>
            <a:r>
              <a:rPr lang="en-US" altLang="zh-TW" sz="2600" dirty="0">
                <a:solidFill>
                  <a:srgbClr val="006600"/>
                </a:solidFill>
                <a:latin typeface="Courier New" pitchFamily="49" charset="0"/>
                <a:ea typeface="新細明體" pitchFamily="18" charset="-120"/>
              </a:rPr>
              <a:t>The number entered is 26</a:t>
            </a:r>
          </a:p>
          <a:p>
            <a:pPr lvl="2">
              <a:buFontTx/>
              <a:buNone/>
            </a:pPr>
            <a:r>
              <a:rPr lang="en-US" altLang="zh-TW" sz="2600" dirty="0">
                <a:solidFill>
                  <a:srgbClr val="006600"/>
                </a:solidFill>
                <a:latin typeface="Courier New" pitchFamily="49" charset="0"/>
                <a:ea typeface="新細明體" pitchFamily="18" charset="-120"/>
              </a:rPr>
              <a:t>Enter text:</a:t>
            </a:r>
          </a:p>
          <a:p>
            <a:pPr lvl="2">
              <a:buFontTx/>
              <a:buNone/>
            </a:pPr>
            <a:r>
              <a:rPr lang="en-US" altLang="zh-TW" sz="2600" dirty="0">
                <a:solidFill>
                  <a:srgbClr val="006600"/>
                </a:solidFill>
                <a:latin typeface="Courier New" pitchFamily="49" charset="0"/>
                <a:ea typeface="新細明體" pitchFamily="18" charset="-120"/>
              </a:rPr>
              <a:t>The string entered is</a:t>
            </a:r>
          </a:p>
          <a:p>
            <a:endParaRPr lang="zh-TW" altLang="en-US" sz="2600" dirty="0">
              <a:solidFill>
                <a:srgbClr val="006600"/>
              </a:solidFill>
              <a:latin typeface="Courier New" pitchFamily="49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Caution: The Phantom Newline Character</a:t>
            </a:r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Solutions to the “phantom” Enter key problem</a:t>
            </a:r>
          </a:p>
          <a:p>
            <a:pPr lvl="1"/>
            <a:r>
              <a:rPr lang="en-US" altLang="zh-TW">
                <a:ea typeface="新細明體" pitchFamily="18" charset="-120"/>
              </a:rPr>
              <a:t>Do not mix </a:t>
            </a:r>
            <a:r>
              <a:rPr lang="en-US" altLang="zh-TW">
                <a:latin typeface="Courier New" pitchFamily="49" charset="0"/>
                <a:ea typeface="新細明體" pitchFamily="18" charset="-120"/>
              </a:rPr>
              <a:t>cin</a:t>
            </a:r>
            <a:r>
              <a:rPr lang="en-US" altLang="zh-TW">
                <a:ea typeface="新細明體" pitchFamily="18" charset="-120"/>
              </a:rPr>
              <a:t> with </a:t>
            </a:r>
            <a:r>
              <a:rPr lang="en-US" altLang="zh-TW">
                <a:latin typeface="Courier New" pitchFamily="49" charset="0"/>
                <a:ea typeface="新細明體" pitchFamily="18" charset="-120"/>
              </a:rPr>
              <a:t>getline()</a:t>
            </a:r>
            <a:r>
              <a:rPr lang="en-US" altLang="zh-TW">
                <a:ea typeface="新細明體" pitchFamily="18" charset="-120"/>
              </a:rPr>
              <a:t> inputs in the same program</a:t>
            </a:r>
          </a:p>
          <a:p>
            <a:pPr lvl="1"/>
            <a:r>
              <a:rPr lang="en-US" altLang="zh-TW">
                <a:ea typeface="新細明體" pitchFamily="18" charset="-120"/>
              </a:rPr>
              <a:t>Follow the </a:t>
            </a:r>
            <a:r>
              <a:rPr lang="en-US" altLang="zh-TW">
                <a:latin typeface="Courier New" pitchFamily="49" charset="0"/>
                <a:ea typeface="新細明體" pitchFamily="18" charset="-120"/>
              </a:rPr>
              <a:t>cin</a:t>
            </a:r>
            <a:r>
              <a:rPr lang="en-US" altLang="zh-TW">
                <a:ea typeface="新細明體" pitchFamily="18" charset="-120"/>
              </a:rPr>
              <a:t> input with the call to </a:t>
            </a:r>
            <a:r>
              <a:rPr lang="en-US" altLang="zh-TW">
                <a:latin typeface="Courier New" pitchFamily="49" charset="0"/>
                <a:ea typeface="新細明體" pitchFamily="18" charset="-120"/>
              </a:rPr>
              <a:t>cin.ignore()</a:t>
            </a:r>
          </a:p>
          <a:p>
            <a:pPr lvl="1"/>
            <a:r>
              <a:rPr lang="en-US" altLang="zh-TW">
                <a:ea typeface="新細明體" pitchFamily="18" charset="-120"/>
              </a:rPr>
              <a:t>Accept the Enter key into a character variable and then ignore it</a:t>
            </a:r>
          </a:p>
          <a:p>
            <a:r>
              <a:rPr lang="en-US" altLang="zh-TW">
                <a:ea typeface="新細明體" pitchFamily="18" charset="-120"/>
              </a:rPr>
              <a:t>Preferred solution is the first option</a:t>
            </a:r>
          </a:p>
          <a:p>
            <a:pPr lvl="1"/>
            <a:endParaRPr lang="zh-TW" altLang="en-US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10"/>
          <p:cNvSpPr>
            <a:spLocks noChangeArrowheads="1"/>
          </p:cNvSpPr>
          <p:nvPr/>
        </p:nvSpPr>
        <p:spPr bwMode="auto">
          <a:xfrm>
            <a:off x="457200" y="3810000"/>
            <a:ext cx="82296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altLang="zh-TW" sz="2600">
              <a:solidFill>
                <a:srgbClr val="222222"/>
              </a:solidFill>
              <a:latin typeface="Arial" pitchFamily="34" charset="0"/>
              <a:ea typeface="新細明體" pitchFamily="18" charset="-12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altLang="zh-TW" sz="2600">
              <a:solidFill>
                <a:srgbClr val="222222"/>
              </a:solidFill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35845" name="Text Box 14"/>
          <p:cNvSpPr txBox="1">
            <a:spLocks noChangeArrowheads="1"/>
          </p:cNvSpPr>
          <p:nvPr/>
        </p:nvSpPr>
        <p:spPr bwMode="auto">
          <a:xfrm>
            <a:off x="0" y="5272088"/>
            <a:ext cx="9144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800" b="1" dirty="0">
                <a:latin typeface="Arial" pitchFamily="34" charset="0"/>
                <a:ea typeface="新細明體" pitchFamily="18" charset="-120"/>
              </a:rPr>
              <a:t>Figure 9.6</a:t>
            </a:r>
            <a:r>
              <a:rPr lang="en-US" altLang="zh-TW" sz="1800" dirty="0">
                <a:latin typeface="Arial" pitchFamily="34" charset="0"/>
                <a:ea typeface="新細明體" pitchFamily="18" charset="-120"/>
              </a:rPr>
              <a:t>  Typed characters are first stored in a buffer </a:t>
            </a:r>
          </a:p>
        </p:txBody>
      </p:sp>
      <p:pic>
        <p:nvPicPr>
          <p:cNvPr id="358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1803385"/>
            <a:ext cx="7391400" cy="31496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772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 </a:t>
            </a:r>
            <a:r>
              <a:rPr lang="en-US" dirty="0" smtClean="0">
                <a:effectLst/>
              </a:rPr>
              <a:t>Caution: The Phantom Newline Character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String Processing</a:t>
            </a:r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534400" cy="4525963"/>
          </a:xfrm>
        </p:spPr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Methods for manipulating strings (Table </a:t>
            </a:r>
            <a:r>
              <a:rPr lang="en-US" altLang="zh-TW" dirty="0" smtClean="0">
                <a:ea typeface="新細明體" pitchFamily="18" charset="-120"/>
              </a:rPr>
              <a:t>9.4):</a:t>
            </a:r>
            <a:endParaRPr lang="en-US" altLang="zh-TW" dirty="0">
              <a:ea typeface="新細明體" pitchFamily="18" charset="-120"/>
            </a:endParaRPr>
          </a:p>
          <a:p>
            <a:pPr lvl="1"/>
            <a:r>
              <a:rPr lang="en-US" altLang="zh-TW" dirty="0">
                <a:ea typeface="新細明體" pitchFamily="18" charset="-120"/>
              </a:rPr>
              <a:t>Most commonly used </a:t>
            </a:r>
            <a:r>
              <a:rPr lang="en-US" altLang="zh-TW" dirty="0">
                <a:latin typeface="Courier New" pitchFamily="49" charset="0"/>
                <a:ea typeface="新細明體" pitchFamily="18" charset="-120"/>
              </a:rPr>
              <a:t>string</a:t>
            </a:r>
            <a:r>
              <a:rPr lang="en-US" altLang="zh-TW" dirty="0">
                <a:ea typeface="新細明體" pitchFamily="18" charset="-120"/>
              </a:rPr>
              <a:t> class method is </a:t>
            </a:r>
            <a:r>
              <a:rPr lang="en-US" altLang="zh-TW" dirty="0">
                <a:latin typeface="Courier New" pitchFamily="49" charset="0"/>
                <a:ea typeface="新細明體" pitchFamily="18" charset="-120"/>
              </a:rPr>
              <a:t>length()</a:t>
            </a:r>
            <a:r>
              <a:rPr lang="en-US" altLang="zh-TW" dirty="0">
                <a:ea typeface="新細明體" pitchFamily="18" charset="-120"/>
              </a:rPr>
              <a:t> which returns the number of characters in the string</a:t>
            </a:r>
          </a:p>
          <a:p>
            <a:r>
              <a:rPr lang="en-US" altLang="zh-TW" dirty="0">
                <a:ea typeface="新細明體" pitchFamily="18" charset="-120"/>
              </a:rPr>
              <a:t>Most commonly used methods:</a:t>
            </a:r>
          </a:p>
          <a:p>
            <a:pPr lvl="1"/>
            <a:r>
              <a:rPr lang="en-US" altLang="zh-TW" dirty="0" err="1">
                <a:ea typeface="新細明體" pitchFamily="18" charset="-120"/>
              </a:rPr>
              <a:t>Accessor</a:t>
            </a:r>
            <a:endParaRPr lang="en-US" altLang="zh-TW" dirty="0">
              <a:ea typeface="新細明體" pitchFamily="18" charset="-120"/>
            </a:endParaRPr>
          </a:p>
          <a:p>
            <a:pPr lvl="1"/>
            <a:r>
              <a:rPr lang="en-US" altLang="zh-TW" dirty="0" err="1">
                <a:ea typeface="新細明體" pitchFamily="18" charset="-120"/>
              </a:rPr>
              <a:t>Mutator</a:t>
            </a:r>
            <a:endParaRPr lang="en-US" altLang="zh-TW" dirty="0">
              <a:ea typeface="新細明體" pitchFamily="18" charset="-120"/>
            </a:endParaRPr>
          </a:p>
          <a:p>
            <a:pPr lvl="1"/>
            <a:r>
              <a:rPr lang="en-US" altLang="zh-TW" dirty="0">
                <a:ea typeface="新細明體" pitchFamily="18" charset="-120"/>
              </a:rPr>
              <a:t>Additional methods that use standard arithmetic and comparison operators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String Processing</a:t>
            </a:r>
          </a:p>
        </p:txBody>
      </p:sp>
      <p:sp>
        <p:nvSpPr>
          <p:cNvPr id="247813" name="Rectangle 5"/>
          <p:cNvSpPr>
            <a:spLocks noChangeArrowheads="1"/>
          </p:cNvSpPr>
          <p:nvPr/>
        </p:nvSpPr>
        <p:spPr bwMode="auto">
          <a:xfrm>
            <a:off x="685800" y="609600"/>
            <a:ext cx="7696200" cy="5755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 typeface="Wingdings" pitchFamily="2" charset="2"/>
              <a:buChar char="n"/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sz="160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Program </a:t>
            </a:r>
            <a:r>
              <a:rPr lang="en-US" altLang="zh-TW" sz="160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9.10</a:t>
            </a:r>
            <a:endParaRPr lang="en-US" altLang="zh-TW" sz="160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#include &lt;</a:t>
            </a:r>
            <a:r>
              <a:rPr lang="en-US" altLang="zh-TW" sz="14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iostream</a:t>
            </a: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&gt;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#include &lt;string&gt;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using namespace std;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4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main()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{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string </a:t>
            </a:r>
            <a:r>
              <a:rPr lang="en-US" altLang="zh-TW" sz="14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str</a:t>
            </a: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= "Counting the number of vowels";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14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sz="14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</a:t>
            </a: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, </a:t>
            </a:r>
            <a:r>
              <a:rPr lang="en-US" altLang="zh-TW" sz="14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numChars</a:t>
            </a: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14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sz="14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vowelCount</a:t>
            </a: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= 0;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14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cout</a:t>
            </a: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&lt;&lt; "The string: \"" &lt;&lt;  </a:t>
            </a:r>
            <a:r>
              <a:rPr lang="en-US" altLang="zh-TW" sz="14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str</a:t>
            </a: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"\"" &lt;&lt; </a:t>
            </a:r>
            <a:r>
              <a:rPr lang="en-US" altLang="zh-TW" sz="14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endl</a:t>
            </a: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14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numChars</a:t>
            </a: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= </a:t>
            </a:r>
            <a:r>
              <a:rPr lang="en-US" altLang="zh-TW" sz="14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str.length</a:t>
            </a: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();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for (</a:t>
            </a:r>
            <a:r>
              <a:rPr lang="en-US" altLang="zh-TW" sz="14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</a:t>
            </a: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= 0; </a:t>
            </a:r>
            <a:r>
              <a:rPr lang="en-US" altLang="zh-TW" sz="14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</a:t>
            </a: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&lt; </a:t>
            </a:r>
            <a:r>
              <a:rPr lang="en-US" altLang="zh-TW" sz="14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numChars</a:t>
            </a: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; </a:t>
            </a:r>
            <a:r>
              <a:rPr lang="en-US" altLang="zh-TW" sz="14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</a:t>
            </a: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++)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{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switch(</a:t>
            </a:r>
            <a:r>
              <a:rPr lang="en-US" altLang="zh-TW" sz="14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str.at</a:t>
            </a: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(</a:t>
            </a:r>
            <a:r>
              <a:rPr lang="en-US" altLang="zh-TW" sz="14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</a:t>
            </a: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))   // here is where a character is retrieved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{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  case 'a': 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  case 'e': 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  case '</a:t>
            </a:r>
            <a:r>
              <a:rPr lang="en-US" altLang="zh-TW" sz="14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</a:t>
            </a: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': 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  case 'o': 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  case 'u':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    </a:t>
            </a:r>
            <a:r>
              <a:rPr lang="en-US" altLang="zh-TW" sz="14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vowelCount</a:t>
            </a: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++;   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}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}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14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cout</a:t>
            </a: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&lt;&lt; " contains " &lt;&lt;  </a:t>
            </a:r>
            <a:r>
              <a:rPr lang="en-US" altLang="zh-TW" sz="14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vowelCount</a:t>
            </a: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&lt;&lt;  " vowels." &lt;&lt; </a:t>
            </a:r>
            <a:r>
              <a:rPr lang="en-US" altLang="zh-TW" sz="14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endl</a:t>
            </a: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return 0;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String Processing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>
                <a:ea typeface="新細明體" pitchFamily="18" charset="-120"/>
              </a:rPr>
              <a:t>String expressions may be compared for equality using standard relational operators</a:t>
            </a:r>
          </a:p>
          <a:p>
            <a:pPr>
              <a:lnSpc>
                <a:spcPct val="90000"/>
              </a:lnSpc>
            </a:pPr>
            <a:r>
              <a:rPr lang="en-US" altLang="zh-TW">
                <a:ea typeface="新細明體" pitchFamily="18" charset="-120"/>
              </a:rPr>
              <a:t>String characters stored in binary using ASCII or Unicode code as follows:</a:t>
            </a:r>
          </a:p>
          <a:p>
            <a:pPr lvl="1">
              <a:lnSpc>
                <a:spcPct val="90000"/>
              </a:lnSpc>
            </a:pPr>
            <a:r>
              <a:rPr lang="en-US" altLang="zh-TW">
                <a:ea typeface="新細明體" pitchFamily="18" charset="-120"/>
              </a:rPr>
              <a:t>A blank precedes (is less than) all letters and numbers</a:t>
            </a:r>
          </a:p>
          <a:p>
            <a:pPr lvl="1">
              <a:lnSpc>
                <a:spcPct val="90000"/>
              </a:lnSpc>
            </a:pPr>
            <a:r>
              <a:rPr lang="en-US" altLang="zh-TW">
                <a:ea typeface="新細明體" pitchFamily="18" charset="-120"/>
              </a:rPr>
              <a:t>Letters are stored in order from A to Z</a:t>
            </a:r>
          </a:p>
          <a:p>
            <a:pPr lvl="1">
              <a:lnSpc>
                <a:spcPct val="90000"/>
              </a:lnSpc>
            </a:pPr>
            <a:r>
              <a:rPr lang="en-US" altLang="zh-TW">
                <a:ea typeface="新細明體" pitchFamily="18" charset="-120"/>
              </a:rPr>
              <a:t>Digits stored in order from 0 to 9</a:t>
            </a:r>
          </a:p>
          <a:p>
            <a:pPr lvl="1">
              <a:lnSpc>
                <a:spcPct val="90000"/>
              </a:lnSpc>
            </a:pPr>
            <a:r>
              <a:rPr lang="en-US" altLang="zh-TW">
                <a:ea typeface="新細明體" pitchFamily="18" charset="-120"/>
              </a:rPr>
              <a:t>Digits come before uppercase characters, which are followed by lowercase characters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String Processing</a:t>
            </a:r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b="1">
                <a:ea typeface="新細明體" pitchFamily="18" charset="-120"/>
              </a:rPr>
              <a:t>Procedure for comparing strings:</a:t>
            </a:r>
          </a:p>
          <a:p>
            <a:pPr lvl="1">
              <a:lnSpc>
                <a:spcPct val="90000"/>
              </a:lnSpc>
            </a:pPr>
            <a:r>
              <a:rPr lang="en-US" altLang="zh-TW">
                <a:ea typeface="新細明體" pitchFamily="18" charset="-120"/>
              </a:rPr>
              <a:t>Individual characters compared a pair at a time</a:t>
            </a:r>
          </a:p>
          <a:p>
            <a:pPr lvl="2">
              <a:lnSpc>
                <a:spcPct val="90000"/>
              </a:lnSpc>
            </a:pPr>
            <a:r>
              <a:rPr lang="en-US" altLang="zh-TW" sz="2200">
                <a:ea typeface="新細明體" pitchFamily="18" charset="-120"/>
              </a:rPr>
              <a:t>If no differences, the strings are equal</a:t>
            </a:r>
          </a:p>
          <a:p>
            <a:pPr lvl="2">
              <a:lnSpc>
                <a:spcPct val="90000"/>
              </a:lnSpc>
            </a:pPr>
            <a:r>
              <a:rPr lang="en-US" altLang="zh-TW" sz="2200">
                <a:ea typeface="新細明體" pitchFamily="18" charset="-120"/>
              </a:rPr>
              <a:t>Otherwise, the string with the first lower character is considered the smaller string</a:t>
            </a:r>
          </a:p>
          <a:p>
            <a:pPr>
              <a:lnSpc>
                <a:spcPct val="90000"/>
              </a:lnSpc>
            </a:pPr>
            <a:r>
              <a:rPr lang="en-US" altLang="zh-TW" b="1">
                <a:ea typeface="新細明體" pitchFamily="18" charset="-120"/>
              </a:rPr>
              <a:t>Examples:</a:t>
            </a:r>
          </a:p>
          <a:p>
            <a:pPr lvl="1">
              <a:lnSpc>
                <a:spcPct val="90000"/>
              </a:lnSpc>
            </a:pPr>
            <a:r>
              <a:rPr lang="en-US" altLang="zh-TW">
                <a:latin typeface="Courier New" pitchFamily="49" charset="0"/>
                <a:ea typeface="新細明體" pitchFamily="18" charset="-120"/>
              </a:rPr>
              <a:t>"Hello"</a:t>
            </a:r>
            <a:r>
              <a:rPr lang="en-US" altLang="zh-TW">
                <a:ea typeface="新細明體" pitchFamily="18" charset="-120"/>
              </a:rPr>
              <a:t> is greater than </a:t>
            </a:r>
            <a:r>
              <a:rPr lang="en-US" altLang="zh-TW">
                <a:latin typeface="Courier New" pitchFamily="49" charset="0"/>
                <a:ea typeface="新細明體" pitchFamily="18" charset="-120"/>
              </a:rPr>
              <a:t>"Good Bye</a:t>
            </a:r>
            <a:r>
              <a:rPr lang="en-US" altLang="zh-TW">
                <a:ea typeface="新細明體" pitchFamily="18" charset="-120"/>
              </a:rPr>
              <a:t>" because the first </a:t>
            </a:r>
            <a:r>
              <a:rPr lang="en-US" altLang="zh-TW">
                <a:latin typeface="Courier New" pitchFamily="49" charset="0"/>
                <a:ea typeface="新細明體" pitchFamily="18" charset="-120"/>
              </a:rPr>
              <a:t>H</a:t>
            </a:r>
            <a:r>
              <a:rPr lang="en-US" altLang="zh-TW">
                <a:ea typeface="新細明體" pitchFamily="18" charset="-120"/>
              </a:rPr>
              <a:t> in </a:t>
            </a:r>
            <a:r>
              <a:rPr lang="en-US" altLang="zh-TW">
                <a:latin typeface="Courier New" pitchFamily="49" charset="0"/>
                <a:ea typeface="新細明體" pitchFamily="18" charset="-120"/>
              </a:rPr>
              <a:t>Hello</a:t>
            </a:r>
            <a:r>
              <a:rPr lang="en-US" altLang="zh-TW">
                <a:ea typeface="新細明體" pitchFamily="18" charset="-120"/>
              </a:rPr>
              <a:t> is greater than the first </a:t>
            </a:r>
            <a:r>
              <a:rPr lang="en-US" altLang="zh-TW">
                <a:latin typeface="Courier New" pitchFamily="49" charset="0"/>
                <a:ea typeface="新細明體" pitchFamily="18" charset="-120"/>
              </a:rPr>
              <a:t>G</a:t>
            </a:r>
            <a:r>
              <a:rPr lang="en-US" altLang="zh-TW">
                <a:ea typeface="新細明體" pitchFamily="18" charset="-120"/>
              </a:rPr>
              <a:t> in </a:t>
            </a:r>
            <a:r>
              <a:rPr lang="en-US" altLang="zh-TW">
                <a:latin typeface="Courier New" pitchFamily="49" charset="0"/>
                <a:ea typeface="新細明體" pitchFamily="18" charset="-120"/>
              </a:rPr>
              <a:t>Good Bye</a:t>
            </a:r>
          </a:p>
          <a:p>
            <a:pPr lvl="1">
              <a:lnSpc>
                <a:spcPct val="90000"/>
              </a:lnSpc>
            </a:pPr>
            <a:r>
              <a:rPr lang="en-US" altLang="zh-TW">
                <a:latin typeface="Courier New" pitchFamily="49" charset="0"/>
                <a:ea typeface="新細明體" pitchFamily="18" charset="-120"/>
              </a:rPr>
              <a:t>"Hello"</a:t>
            </a:r>
            <a:r>
              <a:rPr lang="en-US" altLang="zh-TW">
                <a:ea typeface="新細明體" pitchFamily="18" charset="-120"/>
              </a:rPr>
              <a:t> is less than </a:t>
            </a:r>
            <a:r>
              <a:rPr lang="en-US" altLang="zh-TW">
                <a:latin typeface="Courier New" pitchFamily="49" charset="0"/>
                <a:ea typeface="新細明體" pitchFamily="18" charset="-120"/>
              </a:rPr>
              <a:t>"hello"</a:t>
            </a:r>
            <a:r>
              <a:rPr lang="en-US" altLang="zh-TW">
                <a:ea typeface="新細明體" pitchFamily="18" charset="-120"/>
              </a:rPr>
              <a:t> because the first </a:t>
            </a:r>
            <a:r>
              <a:rPr lang="en-US" altLang="zh-TW">
                <a:latin typeface="Courier New" pitchFamily="49" charset="0"/>
                <a:ea typeface="新細明體" pitchFamily="18" charset="-120"/>
              </a:rPr>
              <a:t>H</a:t>
            </a:r>
            <a:r>
              <a:rPr lang="en-US" altLang="zh-TW">
                <a:ea typeface="新細明體" pitchFamily="18" charset="-120"/>
              </a:rPr>
              <a:t> in </a:t>
            </a:r>
            <a:r>
              <a:rPr lang="en-US" altLang="zh-TW">
                <a:latin typeface="Courier New" pitchFamily="49" charset="0"/>
                <a:ea typeface="新細明體" pitchFamily="18" charset="-120"/>
              </a:rPr>
              <a:t>Hello </a:t>
            </a:r>
            <a:r>
              <a:rPr lang="en-US" altLang="zh-TW">
                <a:ea typeface="新細明體" pitchFamily="18" charset="-120"/>
              </a:rPr>
              <a:t>is less than the first </a:t>
            </a:r>
            <a:r>
              <a:rPr lang="en-US" altLang="zh-TW">
                <a:latin typeface="Courier New" pitchFamily="49" charset="0"/>
                <a:ea typeface="新細明體" pitchFamily="18" charset="-120"/>
              </a:rPr>
              <a:t>h</a:t>
            </a:r>
            <a:r>
              <a:rPr lang="en-US" altLang="zh-TW">
                <a:ea typeface="新細明體" pitchFamily="18" charset="-120"/>
              </a:rPr>
              <a:t> in </a:t>
            </a:r>
            <a:r>
              <a:rPr lang="en-US" altLang="zh-TW">
                <a:latin typeface="Courier New" pitchFamily="49" charset="0"/>
                <a:ea typeface="新細明體" pitchFamily="18" charset="-120"/>
              </a:rPr>
              <a:t>hello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10"/>
          <p:cNvSpPr>
            <a:spLocks noChangeArrowheads="1"/>
          </p:cNvSpPr>
          <p:nvPr/>
        </p:nvSpPr>
        <p:spPr bwMode="auto">
          <a:xfrm>
            <a:off x="457200" y="3810000"/>
            <a:ext cx="82296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altLang="zh-TW" sz="2600">
              <a:solidFill>
                <a:srgbClr val="222222"/>
              </a:solidFill>
              <a:latin typeface="Arial" pitchFamily="34" charset="0"/>
              <a:ea typeface="新細明體" pitchFamily="18" charset="-12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altLang="zh-TW" sz="2600">
              <a:solidFill>
                <a:srgbClr val="222222"/>
              </a:solidFill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54278" name="Text Box 14"/>
          <p:cNvSpPr txBox="1">
            <a:spLocks noChangeArrowheads="1"/>
          </p:cNvSpPr>
          <p:nvPr/>
        </p:nvSpPr>
        <p:spPr bwMode="auto">
          <a:xfrm>
            <a:off x="0" y="3744913"/>
            <a:ext cx="9144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800" b="1" dirty="0">
                <a:latin typeface="+mn-lt"/>
              </a:rPr>
              <a:t>Figure 9.8</a:t>
            </a:r>
            <a:r>
              <a:rPr lang="en-US" sz="1800" dirty="0">
                <a:latin typeface="+mn-lt"/>
              </a:rPr>
              <a:t>  Initial storage of a string object</a:t>
            </a:r>
          </a:p>
        </p:txBody>
      </p:sp>
      <p:pic>
        <p:nvPicPr>
          <p:cNvPr id="389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7800" y="2100276"/>
            <a:ext cx="6400799" cy="1633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1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" y="4267200"/>
            <a:ext cx="8229600" cy="144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281" name="Text Box 14"/>
          <p:cNvSpPr txBox="1">
            <a:spLocks noChangeArrowheads="1"/>
          </p:cNvSpPr>
          <p:nvPr/>
        </p:nvSpPr>
        <p:spPr bwMode="auto">
          <a:xfrm>
            <a:off x="0" y="5649913"/>
            <a:ext cx="9144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800" b="1" dirty="0">
                <a:latin typeface="+mn-lt"/>
              </a:rPr>
              <a:t>Figure 9.9</a:t>
            </a:r>
            <a:r>
              <a:rPr lang="en-US" sz="1800" dirty="0">
                <a:latin typeface="+mn-lt"/>
              </a:rPr>
              <a:t>  The string after the insertion</a:t>
            </a:r>
          </a:p>
        </p:txBody>
      </p:sp>
      <p:sp>
        <p:nvSpPr>
          <p:cNvPr id="3892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76200"/>
            <a:ext cx="8077200" cy="11430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ffectLst/>
                <a:ea typeface="新細明體" pitchFamily="18" charset="-120"/>
              </a:rPr>
              <a:t>String Processing</a:t>
            </a:r>
          </a:p>
        </p:txBody>
      </p:sp>
      <p:sp>
        <p:nvSpPr>
          <p:cNvPr id="10" name="矩形 9"/>
          <p:cNvSpPr/>
          <p:nvPr/>
        </p:nvSpPr>
        <p:spPr>
          <a:xfrm>
            <a:off x="1676400" y="1273314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200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string </a:t>
            </a:r>
            <a:r>
              <a:rPr lang="en-US" altLang="zh-TW" sz="2000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str</a:t>
            </a:r>
            <a:r>
              <a:rPr lang="en-US" altLang="zh-TW" sz="200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= “This cannot be”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2000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str.insert</a:t>
            </a:r>
            <a:r>
              <a:rPr lang="en-US" altLang="zh-TW" sz="200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(4, “ I know”);</a:t>
            </a:r>
            <a:endParaRPr lang="zh-TW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10"/>
          <p:cNvSpPr>
            <a:spLocks noChangeArrowheads="1"/>
          </p:cNvSpPr>
          <p:nvPr/>
        </p:nvSpPr>
        <p:spPr bwMode="auto">
          <a:xfrm>
            <a:off x="457200" y="3810000"/>
            <a:ext cx="82296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altLang="zh-TW" sz="2600">
              <a:solidFill>
                <a:srgbClr val="222222"/>
              </a:solidFill>
              <a:latin typeface="Arial" pitchFamily="34" charset="0"/>
              <a:ea typeface="新細明體" pitchFamily="18" charset="-12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altLang="zh-TW" sz="2600">
              <a:solidFill>
                <a:srgbClr val="222222"/>
              </a:solidFill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55302" name="Text Box 14"/>
          <p:cNvSpPr txBox="1">
            <a:spLocks noChangeArrowheads="1"/>
          </p:cNvSpPr>
          <p:nvPr/>
        </p:nvSpPr>
        <p:spPr bwMode="auto">
          <a:xfrm>
            <a:off x="0" y="5726112"/>
            <a:ext cx="9144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800" b="1" dirty="0">
                <a:latin typeface="+mn-lt"/>
              </a:rPr>
              <a:t>Figure 9.10</a:t>
            </a:r>
            <a:r>
              <a:rPr lang="en-US" sz="1800" dirty="0">
                <a:latin typeface="+mn-lt"/>
              </a:rPr>
              <a:t>  The string after the replacement</a:t>
            </a:r>
          </a:p>
        </p:txBody>
      </p:sp>
      <p:pic>
        <p:nvPicPr>
          <p:cNvPr id="399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0200" y="4213253"/>
            <a:ext cx="6330950" cy="1501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4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077200" cy="11430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ffectLst/>
                <a:ea typeface="新細明體" pitchFamily="18" charset="-120"/>
              </a:rPr>
              <a:t>String Processing</a:t>
            </a:r>
          </a:p>
        </p:txBody>
      </p:sp>
      <p:sp>
        <p:nvSpPr>
          <p:cNvPr id="10" name="矩形 9"/>
          <p:cNvSpPr/>
          <p:nvPr/>
        </p:nvSpPr>
        <p:spPr>
          <a:xfrm>
            <a:off x="2514600" y="3562290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2000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str.replace</a:t>
            </a:r>
            <a:r>
              <a:rPr lang="en-US" altLang="zh-TW" sz="200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(12, 6, “to”);</a:t>
            </a:r>
            <a:endParaRPr lang="zh-TW" altLang="en-US" sz="2000" dirty="0"/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3400" y="1679575"/>
            <a:ext cx="8229600" cy="144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10"/>
          <p:cNvSpPr>
            <a:spLocks noChangeArrowheads="1"/>
          </p:cNvSpPr>
          <p:nvPr/>
        </p:nvSpPr>
        <p:spPr bwMode="auto">
          <a:xfrm>
            <a:off x="457200" y="3810000"/>
            <a:ext cx="82296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altLang="zh-TW" sz="2600">
              <a:solidFill>
                <a:srgbClr val="222222"/>
              </a:solidFill>
              <a:latin typeface="Arial" pitchFamily="34" charset="0"/>
              <a:ea typeface="新細明體" pitchFamily="18" charset="-12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altLang="zh-TW" sz="2600">
              <a:solidFill>
                <a:srgbClr val="222222"/>
              </a:solidFill>
              <a:latin typeface="Arial" pitchFamily="34" charset="0"/>
              <a:ea typeface="新細明體" pitchFamily="18" charset="-120"/>
            </a:endParaRPr>
          </a:p>
        </p:txBody>
      </p:sp>
      <p:pic>
        <p:nvPicPr>
          <p:cNvPr id="399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4014787"/>
            <a:ext cx="8229600" cy="147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5305" name="Text Box 14"/>
          <p:cNvSpPr txBox="1">
            <a:spLocks noChangeArrowheads="1"/>
          </p:cNvSpPr>
          <p:nvPr/>
        </p:nvSpPr>
        <p:spPr bwMode="auto">
          <a:xfrm>
            <a:off x="0" y="5486400"/>
            <a:ext cx="9144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800" b="1" dirty="0">
                <a:latin typeface="+mn-lt"/>
              </a:rPr>
              <a:t>Figure 9.11</a:t>
            </a:r>
            <a:r>
              <a:rPr lang="en-US" sz="1800" dirty="0">
                <a:latin typeface="+mn-lt"/>
              </a:rPr>
              <a:t>  The string after the append</a:t>
            </a:r>
          </a:p>
        </p:txBody>
      </p:sp>
      <p:sp>
        <p:nvSpPr>
          <p:cNvPr id="3994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077200" cy="11430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ffectLst/>
                <a:ea typeface="新細明體" pitchFamily="18" charset="-120"/>
              </a:rPr>
              <a:t>String Processing</a:t>
            </a:r>
          </a:p>
        </p:txBody>
      </p:sp>
      <p:sp>
        <p:nvSpPr>
          <p:cNvPr id="10" name="矩形 9"/>
          <p:cNvSpPr/>
          <p:nvPr/>
        </p:nvSpPr>
        <p:spPr>
          <a:xfrm>
            <a:off x="2438400" y="3200400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2000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str</a:t>
            </a:r>
            <a:r>
              <a:rPr lang="en-US" altLang="zh-TW" sz="200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= </a:t>
            </a:r>
            <a:r>
              <a:rPr lang="en-US" altLang="zh-TW" sz="2000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str</a:t>
            </a:r>
            <a:r>
              <a:rPr lang="en-US" altLang="zh-TW" sz="200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+ “ correct”</a:t>
            </a:r>
            <a:endParaRPr lang="zh-TW" altLang="en-US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47800" y="1295400"/>
            <a:ext cx="6330950" cy="1501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077200" cy="11430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ffectLst/>
                <a:ea typeface="新細明體" pitchFamily="18" charset="-120"/>
              </a:rPr>
              <a:t>Exception Handling</a:t>
            </a:r>
          </a:p>
        </p:txBody>
      </p:sp>
      <p:sp>
        <p:nvSpPr>
          <p:cNvPr id="18437" name="Rectangle 10"/>
          <p:cNvSpPr>
            <a:spLocks noChangeArrowheads="1"/>
          </p:cNvSpPr>
          <p:nvPr/>
        </p:nvSpPr>
        <p:spPr bwMode="auto">
          <a:xfrm>
            <a:off x="457200" y="3810000"/>
            <a:ext cx="82296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altLang="zh-TW" sz="2600">
              <a:solidFill>
                <a:srgbClr val="222222"/>
              </a:solidFill>
              <a:latin typeface="Arial" pitchFamily="34" charset="0"/>
              <a:ea typeface="新細明體" pitchFamily="18" charset="-12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altLang="zh-TW" sz="2600">
              <a:solidFill>
                <a:srgbClr val="222222"/>
              </a:solidFill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23558" name="Rectangle 10"/>
          <p:cNvSpPr>
            <a:spLocks noChangeArrowheads="1"/>
          </p:cNvSpPr>
          <p:nvPr/>
        </p:nvSpPr>
        <p:spPr bwMode="auto">
          <a:xfrm>
            <a:off x="457200" y="1447800"/>
            <a:ext cx="82296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600" b="0" dirty="0">
                <a:solidFill>
                  <a:srgbClr val="222222"/>
                </a:solidFill>
                <a:latin typeface="Arial" pitchFamily="34" charset="0"/>
                <a:ea typeface="新細明體" pitchFamily="18" charset="-120"/>
              </a:rPr>
              <a:t>Throwing an exception: Process of generating an exception is referred to as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600" b="0" dirty="0">
                <a:solidFill>
                  <a:srgbClr val="222222"/>
                </a:solidFill>
                <a:latin typeface="Arial" pitchFamily="34" charset="0"/>
                <a:ea typeface="新細明體" pitchFamily="18" charset="-120"/>
              </a:rPr>
              <a:t>In general two fundamental types of errors can cause C++ exceptions</a:t>
            </a:r>
          </a:p>
          <a:p>
            <a:pPr marL="746125" lvl="1" indent="-288925">
              <a:spcBef>
                <a:spcPct val="20000"/>
              </a:spcBef>
              <a:buFont typeface="Arial" pitchFamily="34" charset="0"/>
              <a:buChar char="–"/>
            </a:pPr>
            <a:r>
              <a:rPr lang="en-US" altLang="zh-TW" sz="2400" b="0" dirty="0">
                <a:solidFill>
                  <a:srgbClr val="222222"/>
                </a:solidFill>
                <a:latin typeface="Arial" pitchFamily="34" charset="0"/>
                <a:ea typeface="新細明體" pitchFamily="18" charset="-120"/>
              </a:rPr>
              <a:t>Those resulting from inability to obtain a required resource, over which the programmer has no control</a:t>
            </a:r>
          </a:p>
          <a:p>
            <a:pPr marL="746125" lvl="1" indent="-288925">
              <a:spcBef>
                <a:spcPct val="20000"/>
              </a:spcBef>
              <a:buFont typeface="Arial" pitchFamily="34" charset="0"/>
              <a:buChar char="–"/>
            </a:pPr>
            <a:r>
              <a:rPr lang="en-US" altLang="zh-TW" sz="2400" b="0" dirty="0">
                <a:solidFill>
                  <a:srgbClr val="222222"/>
                </a:solidFill>
                <a:latin typeface="Arial" pitchFamily="34" charset="0"/>
                <a:ea typeface="新細明體" pitchFamily="18" charset="-120"/>
              </a:rPr>
              <a:t>Errors than can be checked and handled, over which the programmer has control</a:t>
            </a:r>
          </a:p>
          <a:p>
            <a:pPr marL="746125" lvl="1" indent="-288925">
              <a:spcBef>
                <a:spcPct val="20000"/>
              </a:spcBef>
              <a:buFontTx/>
              <a:buChar char="•"/>
            </a:pPr>
            <a:endParaRPr lang="en-US" altLang="zh-TW" sz="2400" b="0" dirty="0">
              <a:solidFill>
                <a:srgbClr val="222222"/>
              </a:solidFill>
              <a:latin typeface="Arial" pitchFamily="34" charset="0"/>
              <a:ea typeface="新細明體" pitchFamily="18" charset="-12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altLang="zh-TW" sz="2600" b="0" dirty="0">
              <a:solidFill>
                <a:srgbClr val="222222"/>
              </a:solidFill>
              <a:latin typeface="Arial" pitchFamily="34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Character Manipulation Methods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C++ language provides a variety of character class functions (listed in Table </a:t>
            </a:r>
            <a:r>
              <a:rPr lang="en-US" altLang="zh-TW" dirty="0" smtClean="0">
                <a:ea typeface="新細明體" pitchFamily="18" charset="-120"/>
              </a:rPr>
              <a:t>9.5)</a:t>
            </a:r>
            <a:endParaRPr lang="en-US" altLang="zh-TW" dirty="0">
              <a:ea typeface="新細明體" pitchFamily="18" charset="-120"/>
            </a:endParaRPr>
          </a:p>
          <a:p>
            <a:r>
              <a:rPr lang="en-US" altLang="zh-TW" dirty="0">
                <a:ea typeface="新細明體" pitchFamily="18" charset="-120"/>
              </a:rPr>
              <a:t>Function declarations (prototypes) for these functions are contained in header files </a:t>
            </a:r>
            <a:r>
              <a:rPr lang="en-US" altLang="zh-TW" dirty="0">
                <a:latin typeface="Courier New" pitchFamily="49" charset="0"/>
                <a:ea typeface="新細明體" pitchFamily="18" charset="-120"/>
              </a:rPr>
              <a:t>string</a:t>
            </a:r>
            <a:r>
              <a:rPr lang="en-US" altLang="zh-TW" dirty="0">
                <a:ea typeface="新細明體" pitchFamily="18" charset="-120"/>
              </a:rPr>
              <a:t> and </a:t>
            </a:r>
            <a:r>
              <a:rPr lang="en-US" altLang="zh-TW" dirty="0" err="1">
                <a:latin typeface="Courier New" pitchFamily="49" charset="0"/>
                <a:ea typeface="新細明體" pitchFamily="18" charset="-120"/>
              </a:rPr>
              <a:t>cctype</a:t>
            </a:r>
            <a:endParaRPr lang="en-US" altLang="zh-TW" dirty="0">
              <a:latin typeface="Courier New" pitchFamily="49" charset="0"/>
              <a:ea typeface="新細明體" pitchFamily="18" charset="-120"/>
            </a:endParaRPr>
          </a:p>
          <a:p>
            <a:r>
              <a:rPr lang="en-US" altLang="zh-TW" dirty="0">
                <a:ea typeface="新細明體" pitchFamily="18" charset="-120"/>
              </a:rPr>
              <a:t>Header file must be included in any program that uses these functions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Character Manipulation Methods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800600"/>
          </a:xfrm>
        </p:spPr>
        <p:txBody>
          <a:bodyPr/>
          <a:lstStyle/>
          <a:p>
            <a:r>
              <a:rPr lang="en-US" altLang="zh-TW">
                <a:ea typeface="新細明體" pitchFamily="18" charset="-120"/>
              </a:rPr>
              <a:t>Example: If </a:t>
            </a:r>
            <a:r>
              <a:rPr lang="en-US" altLang="zh-TW">
                <a:latin typeface="Courier New" pitchFamily="49" charset="0"/>
                <a:ea typeface="新細明體" pitchFamily="18" charset="-120"/>
              </a:rPr>
              <a:t>ch</a:t>
            </a:r>
            <a:r>
              <a:rPr lang="en-US" altLang="zh-TW">
                <a:ea typeface="新細明體" pitchFamily="18" charset="-120"/>
              </a:rPr>
              <a:t> is a character variable, consider the following code segment:</a:t>
            </a:r>
            <a:endParaRPr lang="en-US" altLang="zh-TW" sz="2200">
              <a:ea typeface="新細明體" pitchFamily="18" charset="-120"/>
            </a:endParaRPr>
          </a:p>
          <a:p>
            <a:pPr lvl="1">
              <a:buFontTx/>
              <a:buNone/>
            </a:pPr>
            <a:r>
              <a:rPr lang="en-US" altLang="zh-TW" sz="200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if(isdigit(ch))</a:t>
            </a:r>
          </a:p>
          <a:p>
            <a:pPr lvl="1">
              <a:buFontTx/>
              <a:buNone/>
            </a:pPr>
            <a:r>
              <a:rPr lang="en-US" altLang="zh-TW" sz="200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cout &lt;&lt; "The character just entered is a digit" &lt;&lt; endl;</a:t>
            </a:r>
          </a:p>
          <a:p>
            <a:pPr lvl="1">
              <a:buFontTx/>
              <a:buNone/>
            </a:pPr>
            <a:r>
              <a:rPr lang="en-US" altLang="zh-TW" sz="200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else if(ispunct(ch))</a:t>
            </a:r>
          </a:p>
          <a:p>
            <a:pPr lvl="1">
              <a:buFontTx/>
              <a:buNone/>
            </a:pPr>
            <a:r>
              <a:rPr lang="en-US" altLang="zh-TW" sz="200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cout &lt;&lt; "The character just entered is a punctuation mark" &lt;&lt; endl;</a:t>
            </a:r>
          </a:p>
          <a:p>
            <a:pPr lvl="1"/>
            <a:r>
              <a:rPr lang="en-US" altLang="zh-TW" sz="2400">
                <a:ea typeface="新細明體" pitchFamily="18" charset="-120"/>
              </a:rPr>
              <a:t>If </a:t>
            </a:r>
            <a:r>
              <a:rPr lang="en-US" altLang="zh-TW" sz="2400">
                <a:latin typeface="Courier New" pitchFamily="49" charset="0"/>
                <a:ea typeface="新細明體" pitchFamily="18" charset="-120"/>
              </a:rPr>
              <a:t>ch</a:t>
            </a:r>
            <a:r>
              <a:rPr lang="en-US" altLang="zh-TW" sz="2400">
                <a:ea typeface="新細明體" pitchFamily="18" charset="-120"/>
              </a:rPr>
              <a:t> contains a digit character, the first </a:t>
            </a:r>
            <a:r>
              <a:rPr lang="en-US" altLang="zh-TW" sz="2400">
                <a:latin typeface="Courier New" pitchFamily="49" charset="0"/>
                <a:ea typeface="新細明體" pitchFamily="18" charset="-120"/>
              </a:rPr>
              <a:t>cout</a:t>
            </a:r>
            <a:r>
              <a:rPr lang="en-US" altLang="zh-TW" sz="2400" i="1">
                <a:ea typeface="新細明體" pitchFamily="18" charset="-120"/>
              </a:rPr>
              <a:t> </a:t>
            </a:r>
            <a:r>
              <a:rPr lang="en-US" altLang="zh-TW" sz="2400">
                <a:ea typeface="新細明體" pitchFamily="18" charset="-120"/>
              </a:rPr>
              <a:t>statement is executed</a:t>
            </a:r>
          </a:p>
          <a:p>
            <a:pPr lvl="1"/>
            <a:r>
              <a:rPr lang="en-US" altLang="zh-TW" sz="2400">
                <a:ea typeface="新細明體" pitchFamily="18" charset="-120"/>
              </a:rPr>
              <a:t>If </a:t>
            </a:r>
            <a:r>
              <a:rPr lang="en-US" altLang="zh-TW" sz="2400">
                <a:latin typeface="Courier New" pitchFamily="49" charset="0"/>
                <a:ea typeface="新細明體" pitchFamily="18" charset="-120"/>
              </a:rPr>
              <a:t>ch</a:t>
            </a:r>
            <a:r>
              <a:rPr lang="en-US" altLang="zh-TW" sz="2400">
                <a:ea typeface="新細明體" pitchFamily="18" charset="-120"/>
              </a:rPr>
              <a:t> is a punctuation character, the second statement is executed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Character Manipulation Methods</a:t>
            </a:r>
          </a:p>
        </p:txBody>
      </p:sp>
      <p:sp>
        <p:nvSpPr>
          <p:cNvPr id="249861" name="Rectangle 5"/>
          <p:cNvSpPr>
            <a:spLocks noChangeArrowheads="1"/>
          </p:cNvSpPr>
          <p:nvPr/>
        </p:nvSpPr>
        <p:spPr bwMode="auto">
          <a:xfrm>
            <a:off x="304800" y="1122363"/>
            <a:ext cx="8839200" cy="517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 typeface="Wingdings" pitchFamily="2" charset="2"/>
              <a:buChar char="n"/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240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sz="200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Program </a:t>
            </a:r>
            <a:r>
              <a:rPr lang="en-US" altLang="zh-TW" sz="200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9.14</a:t>
            </a:r>
            <a:endParaRPr lang="en-US" altLang="zh-TW" sz="200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#include &lt;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iostream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&gt;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#include &lt;string&gt;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using namespace std;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main()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{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string 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str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cout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&lt;&lt; "Type in any sequence of characters: ";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getline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(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cin,str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);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// cycle through all elements of the string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for (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= 0; 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&lt; 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str.length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(); 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++)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str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[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] = 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toupper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(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str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[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]);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cout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&lt;&lt; "The characters just entered, in uppercase, are: "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   &lt;&lt; 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str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&lt;&lt; 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endl</a:t>
            </a:r>
            <a:r>
              <a:rPr lang="en-US" altLang="zh-TW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b="0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cin.ignore</a:t>
            </a:r>
            <a:r>
              <a:rPr lang="en-US" altLang="zh-TW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();</a:t>
            </a:r>
            <a:endParaRPr lang="en-US" altLang="zh-TW" b="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return 0;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Character I/O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Entry of all data from keyboard, whether a string or a number, is done one character at a time </a:t>
            </a:r>
          </a:p>
          <a:p>
            <a:pPr lvl="1"/>
            <a:r>
              <a:rPr lang="en-US" altLang="zh-TW" dirty="0">
                <a:ea typeface="新細明體" pitchFamily="18" charset="-120"/>
              </a:rPr>
              <a:t>Entry of string </a:t>
            </a:r>
            <a:r>
              <a:rPr lang="en-US" altLang="zh-TW" dirty="0">
                <a:latin typeface="Courier New" pitchFamily="49" charset="0"/>
                <a:ea typeface="新細明體" pitchFamily="18" charset="-120"/>
              </a:rPr>
              <a:t>Hello</a:t>
            </a:r>
            <a:r>
              <a:rPr lang="en-US" altLang="zh-TW" dirty="0">
                <a:ea typeface="新細明體" pitchFamily="18" charset="-120"/>
              </a:rPr>
              <a:t> consists of pressing keys </a:t>
            </a:r>
            <a:r>
              <a:rPr lang="en-US" altLang="zh-TW" dirty="0">
                <a:latin typeface="Courier New" pitchFamily="49" charset="0"/>
                <a:ea typeface="新細明體" pitchFamily="18" charset="-120"/>
              </a:rPr>
              <a:t>H, e, l, l, o,</a:t>
            </a:r>
            <a:r>
              <a:rPr lang="en-US" altLang="zh-TW" dirty="0">
                <a:ea typeface="新細明體" pitchFamily="18" charset="-120"/>
              </a:rPr>
              <a:t> and the Enter Key (as in Figure 7.10)</a:t>
            </a:r>
          </a:p>
          <a:p>
            <a:r>
              <a:rPr lang="en-US" altLang="zh-TW" dirty="0">
                <a:ea typeface="新細明體" pitchFamily="18" charset="-120"/>
              </a:rPr>
              <a:t>All of C++’s higher-level I/O methods and streams are based on lower-level character I/O</a:t>
            </a:r>
          </a:p>
          <a:p>
            <a:r>
              <a:rPr lang="en-US" altLang="zh-TW" dirty="0">
                <a:ea typeface="新細明體" pitchFamily="18" charset="-120"/>
              </a:rPr>
              <a:t>Table </a:t>
            </a:r>
            <a:r>
              <a:rPr lang="en-US" altLang="zh-TW" dirty="0" smtClean="0">
                <a:ea typeface="新細明體" pitchFamily="18" charset="-120"/>
              </a:rPr>
              <a:t>9.6 </a:t>
            </a:r>
            <a:r>
              <a:rPr lang="en-US" altLang="zh-TW" dirty="0">
                <a:ea typeface="新細明體" pitchFamily="18" charset="-120"/>
              </a:rPr>
              <a:t>lists the basic character I/O methods</a:t>
            </a:r>
          </a:p>
          <a:p>
            <a:pPr lvl="1">
              <a:buFontTx/>
              <a:buNone/>
            </a:pPr>
            <a:endParaRPr lang="zh-TW" altLang="en-US" dirty="0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Character I/O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057400" y="1285875"/>
            <a:ext cx="5940426" cy="4722813"/>
            <a:chOff x="1296" y="810"/>
            <a:chExt cx="3742" cy="2975"/>
          </a:xfrm>
        </p:grpSpPr>
        <p:pic>
          <p:nvPicPr>
            <p:cNvPr id="184323" name="Picture 3"/>
            <p:cNvPicPr>
              <a:picLocks noChangeAspect="1" noChangeArrowheads="1"/>
            </p:cNvPicPr>
            <p:nvPr/>
          </p:nvPicPr>
          <p:blipFill>
            <a:blip r:embed="rId3"/>
            <a:srcRect l="11267" t="10345"/>
            <a:stretch>
              <a:fillRect/>
            </a:stretch>
          </p:blipFill>
          <p:spPr bwMode="auto">
            <a:xfrm>
              <a:off x="1296" y="810"/>
              <a:ext cx="3264" cy="2694"/>
            </a:xfrm>
            <a:prstGeom prst="rect">
              <a:avLst/>
            </a:prstGeom>
          </p:spPr>
        </p:pic>
        <p:sp>
          <p:nvSpPr>
            <p:cNvPr id="184324" name="Rectangle 4"/>
            <p:cNvSpPr>
              <a:spLocks noChangeArrowheads="1"/>
            </p:cNvSpPr>
            <p:nvPr/>
          </p:nvSpPr>
          <p:spPr bwMode="auto">
            <a:xfrm>
              <a:off x="1348" y="3552"/>
              <a:ext cx="369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dirty="0">
                  <a:ea typeface="新細明體" pitchFamily="18" charset="-120"/>
                </a:rPr>
                <a:t>Figure </a:t>
              </a:r>
              <a:r>
                <a:rPr lang="en-US" altLang="zh-TW" dirty="0" smtClean="0">
                  <a:ea typeface="新細明體" pitchFamily="18" charset="-120"/>
                </a:rPr>
                <a:t>9.12  </a:t>
              </a:r>
              <a:r>
                <a:rPr lang="en-US" altLang="zh-TW" dirty="0">
                  <a:ea typeface="新細明體" pitchFamily="18" charset="-120"/>
                </a:rPr>
                <a:t>Accepting </a:t>
              </a:r>
              <a:r>
                <a:rPr lang="en-US" altLang="zh-TW" dirty="0" smtClean="0">
                  <a:ea typeface="新細明體" pitchFamily="18" charset="-120"/>
                </a:rPr>
                <a:t>keyboard entered characters</a:t>
              </a:r>
              <a:endParaRPr lang="zh-TW" altLang="en-US" dirty="0">
                <a:ea typeface="新細明體" pitchFamily="18" charset="-12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077200" cy="1143000"/>
          </a:xfrm>
        </p:spPr>
        <p:txBody>
          <a:bodyPr/>
          <a:lstStyle/>
          <a:p>
            <a:pPr eaLnBrk="1" hangingPunct="1"/>
            <a:r>
              <a:rPr lang="en-US" altLang="zh-TW" smtClean="0">
                <a:effectLst/>
                <a:ea typeface="新細明體" pitchFamily="18" charset="-120"/>
              </a:rPr>
              <a:t>Character I/O </a:t>
            </a:r>
          </a:p>
        </p:txBody>
      </p:sp>
      <p:sp>
        <p:nvSpPr>
          <p:cNvPr id="43013" name="Rectangle 10"/>
          <p:cNvSpPr>
            <a:spLocks noChangeArrowheads="1"/>
          </p:cNvSpPr>
          <p:nvPr/>
        </p:nvSpPr>
        <p:spPr bwMode="auto">
          <a:xfrm>
            <a:off x="457200" y="3810000"/>
            <a:ext cx="82296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altLang="zh-TW" sz="2600">
              <a:solidFill>
                <a:srgbClr val="222222"/>
              </a:solidFill>
              <a:latin typeface="Arial" pitchFamily="34" charset="0"/>
              <a:ea typeface="新細明體" pitchFamily="18" charset="-12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altLang="zh-TW" sz="2600">
              <a:solidFill>
                <a:srgbClr val="222222"/>
              </a:solidFill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65542" name="Text Box 14"/>
          <p:cNvSpPr txBox="1">
            <a:spLocks noChangeArrowheads="1"/>
          </p:cNvSpPr>
          <p:nvPr/>
        </p:nvSpPr>
        <p:spPr bwMode="auto">
          <a:xfrm>
            <a:off x="0" y="5638800"/>
            <a:ext cx="9144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800" b="1" dirty="0">
                <a:latin typeface="+mn-lt"/>
              </a:rPr>
              <a:t>Table 9.6  </a:t>
            </a:r>
            <a:r>
              <a:rPr lang="en-US" sz="1800" dirty="0">
                <a:latin typeface="+mn-lt"/>
              </a:rPr>
              <a:t>Basic Character I/O Functions (Require the header file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cctype</a:t>
            </a:r>
            <a:r>
              <a:rPr lang="en-US" sz="1800" dirty="0">
                <a:latin typeface="+mn-lt"/>
              </a:rPr>
              <a:t>) </a:t>
            </a:r>
          </a:p>
        </p:txBody>
      </p:sp>
      <p:pic>
        <p:nvPicPr>
          <p:cNvPr id="4301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295400"/>
            <a:ext cx="8229600" cy="415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077200" cy="11430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ffectLst/>
                <a:ea typeface="新細明體" pitchFamily="18" charset="-120"/>
              </a:rPr>
              <a:t>Character I/O</a:t>
            </a:r>
          </a:p>
        </p:txBody>
      </p:sp>
      <p:sp>
        <p:nvSpPr>
          <p:cNvPr id="44037" name="Rectangle 10"/>
          <p:cNvSpPr>
            <a:spLocks noChangeArrowheads="1"/>
          </p:cNvSpPr>
          <p:nvPr/>
        </p:nvSpPr>
        <p:spPr bwMode="auto">
          <a:xfrm>
            <a:off x="457200" y="3810000"/>
            <a:ext cx="82296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altLang="zh-TW" sz="2600">
              <a:solidFill>
                <a:srgbClr val="222222"/>
              </a:solidFill>
              <a:latin typeface="Arial" pitchFamily="34" charset="0"/>
              <a:ea typeface="新細明體" pitchFamily="18" charset="-12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altLang="zh-TW" sz="2600">
              <a:solidFill>
                <a:srgbClr val="222222"/>
              </a:solidFill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66566" name="Text Box 14"/>
          <p:cNvSpPr txBox="1">
            <a:spLocks noChangeArrowheads="1"/>
          </p:cNvSpPr>
          <p:nvPr/>
        </p:nvSpPr>
        <p:spPr bwMode="auto">
          <a:xfrm>
            <a:off x="0" y="4876800"/>
            <a:ext cx="9144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800" b="1" dirty="0">
                <a:latin typeface="+mn-lt"/>
              </a:rPr>
              <a:t>Table 9.6  </a:t>
            </a:r>
            <a:r>
              <a:rPr lang="en-US" sz="1800" dirty="0">
                <a:latin typeface="+mn-lt"/>
              </a:rPr>
              <a:t>Basic Character I/O Functions (Require the header file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cctype</a:t>
            </a:r>
            <a:r>
              <a:rPr lang="en-US" sz="1800" dirty="0" smtClean="0">
                <a:latin typeface="+mn-lt"/>
              </a:rPr>
              <a:t>)</a:t>
            </a:r>
            <a:endParaRPr lang="en-US" sz="1800" dirty="0">
              <a:latin typeface="+mn-lt"/>
            </a:endParaRPr>
          </a:p>
        </p:txBody>
      </p:sp>
      <p:pic>
        <p:nvPicPr>
          <p:cNvPr id="4403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981200"/>
            <a:ext cx="8229600" cy="225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The Phantom Newline Revisited</a:t>
            </a:r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</a:rPr>
              <a:t>Undesired results can occur when characters are input using the </a:t>
            </a:r>
            <a:r>
              <a:rPr lang="en-US" altLang="zh-TW" dirty="0">
                <a:latin typeface="Courier New" pitchFamily="49" charset="0"/>
                <a:ea typeface="新細明體" pitchFamily="18" charset="-120"/>
              </a:rPr>
              <a:t>get()</a:t>
            </a:r>
            <a:r>
              <a:rPr lang="en-US" altLang="zh-TW" dirty="0">
                <a:ea typeface="新細明體" pitchFamily="18" charset="-120"/>
              </a:rPr>
              <a:t> character method</a:t>
            </a:r>
          </a:p>
          <a:p>
            <a:pPr lvl="1"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</a:rPr>
              <a:t>Program </a:t>
            </a:r>
            <a:r>
              <a:rPr lang="en-US" altLang="zh-TW" dirty="0" smtClean="0">
                <a:ea typeface="新細明體" pitchFamily="18" charset="-120"/>
              </a:rPr>
              <a:t>9.16 </a:t>
            </a:r>
            <a:r>
              <a:rPr lang="en-US" altLang="zh-TW" dirty="0">
                <a:ea typeface="新細明體" pitchFamily="18" charset="-120"/>
              </a:rPr>
              <a:t>is an example of this problem</a:t>
            </a:r>
          </a:p>
          <a:p>
            <a:pPr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</a:rPr>
              <a:t>Two ways to avoid this:</a:t>
            </a:r>
          </a:p>
          <a:p>
            <a:pPr lvl="1"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</a:rPr>
              <a:t>Follow </a:t>
            </a:r>
            <a:r>
              <a:rPr lang="en-US" altLang="zh-TW" dirty="0" err="1">
                <a:latin typeface="Courier New" pitchFamily="49" charset="0"/>
                <a:ea typeface="新細明體" pitchFamily="18" charset="-120"/>
              </a:rPr>
              <a:t>cin.get</a:t>
            </a:r>
            <a:r>
              <a:rPr lang="en-US" altLang="zh-TW" dirty="0">
                <a:latin typeface="Courier New" pitchFamily="49" charset="0"/>
                <a:ea typeface="新細明體" pitchFamily="18" charset="-120"/>
              </a:rPr>
              <a:t>()</a:t>
            </a:r>
            <a:r>
              <a:rPr lang="en-US" altLang="zh-TW" dirty="0">
                <a:ea typeface="新細明體" pitchFamily="18" charset="-120"/>
              </a:rPr>
              <a:t> input with the call </a:t>
            </a:r>
            <a:r>
              <a:rPr lang="en-US" altLang="zh-TW" dirty="0" err="1">
                <a:latin typeface="Courier New" pitchFamily="49" charset="0"/>
                <a:ea typeface="新細明體" pitchFamily="18" charset="-120"/>
              </a:rPr>
              <a:t>cin.ignore</a:t>
            </a:r>
            <a:r>
              <a:rPr lang="en-US" altLang="zh-TW" dirty="0">
                <a:latin typeface="Courier New" pitchFamily="49" charset="0"/>
                <a:ea typeface="新細明體" pitchFamily="18" charset="-120"/>
              </a:rPr>
              <a:t>()</a:t>
            </a:r>
          </a:p>
          <a:p>
            <a:pPr lvl="1"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</a:rPr>
              <a:t>Accept the Enter key into a character variable and then don’t use it further</a:t>
            </a:r>
          </a:p>
          <a:p>
            <a:pPr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</a:rPr>
              <a:t>Program </a:t>
            </a:r>
            <a:r>
              <a:rPr lang="en-US" altLang="zh-TW" dirty="0" smtClean="0">
                <a:ea typeface="新細明體" pitchFamily="18" charset="-120"/>
              </a:rPr>
              <a:t>9.17 </a:t>
            </a:r>
            <a:r>
              <a:rPr lang="en-US" altLang="zh-TW" dirty="0">
                <a:ea typeface="新細明體" pitchFamily="18" charset="-120"/>
              </a:rPr>
              <a:t>applies the first solution to Program </a:t>
            </a:r>
            <a:r>
              <a:rPr lang="en-US" altLang="zh-TW" dirty="0" smtClean="0">
                <a:ea typeface="新細明體" pitchFamily="18" charset="-120"/>
              </a:rPr>
              <a:t>9.16</a:t>
            </a:r>
            <a:endParaRPr lang="en-US" altLang="zh-TW" dirty="0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The Phantom Newline Revisited</a:t>
            </a:r>
          </a:p>
        </p:txBody>
      </p:sp>
      <p:sp>
        <p:nvSpPr>
          <p:cNvPr id="251909" name="Rectangle 5"/>
          <p:cNvSpPr>
            <a:spLocks noChangeArrowheads="1"/>
          </p:cNvSpPr>
          <p:nvPr/>
        </p:nvSpPr>
        <p:spPr bwMode="auto">
          <a:xfrm>
            <a:off x="304800" y="1122363"/>
            <a:ext cx="8839200" cy="5126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 typeface="Wingdings" pitchFamily="2" charset="2"/>
              <a:buChar char="n"/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240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sz="200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Program </a:t>
            </a:r>
            <a:r>
              <a:rPr lang="en-US" altLang="zh-TW" sz="200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9.16</a:t>
            </a:r>
            <a:endParaRPr lang="en-US" altLang="zh-TW" sz="200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#include &lt;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iostream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&gt;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using namespace std;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endParaRPr lang="en-US" altLang="zh-TW" b="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main()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{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char 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fkey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, 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skey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; 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endParaRPr lang="en-US" altLang="zh-TW" b="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cout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&lt;&lt; "Type in a character: ";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cin.get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(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fkey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);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cout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&lt;&lt; "The key just accepted is " &lt;&lt; 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(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fkey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) &lt;&lt; 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endl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endParaRPr lang="en-US" altLang="zh-TW" b="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cout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&lt;&lt; "Type in another character: ";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cin.get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(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skey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);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cout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&lt;&lt; "The key just accepted is " &lt;&lt; 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(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skey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) &lt;&lt; 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endl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endParaRPr lang="en-US" altLang="zh-TW" b="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return 0;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The Phantom Newline Revisited</a:t>
            </a:r>
          </a:p>
        </p:txBody>
      </p:sp>
      <p:sp>
        <p:nvSpPr>
          <p:cNvPr id="253955" name="Rectangle 3"/>
          <p:cNvSpPr>
            <a:spLocks noChangeArrowheads="1"/>
          </p:cNvSpPr>
          <p:nvPr/>
        </p:nvSpPr>
        <p:spPr bwMode="auto">
          <a:xfrm>
            <a:off x="304800" y="1120775"/>
            <a:ext cx="8839200" cy="5126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 typeface="Wingdings" pitchFamily="2" charset="2"/>
              <a:buChar char="n"/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240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sz="200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Program </a:t>
            </a:r>
            <a:r>
              <a:rPr lang="en-US" altLang="zh-TW" sz="200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9.17</a:t>
            </a:r>
            <a:endParaRPr lang="en-US" altLang="zh-TW" sz="200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#include &lt;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iostream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&gt; 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using namespace std;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main()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{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char 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fkey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, 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skey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; 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endParaRPr lang="en-US" altLang="zh-TW" b="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cout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&lt;&lt; "Type in a character: ";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cin.get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(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fkey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);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cout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&lt;&lt; "The key just accepted is " &lt;&lt; 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(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fkey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) &lt;&lt; 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endl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cin.ignore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(); 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endParaRPr lang="en-US" altLang="zh-TW" b="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cout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&lt;&lt; "Type in another character: ";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cin.get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(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skey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);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cout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&lt;&lt; "The key just accepted is " &lt;&lt; 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(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skey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) &lt;&lt; 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endl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cin.ignore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();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return 0;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10"/>
          <p:cNvSpPr>
            <a:spLocks noChangeArrowheads="1"/>
          </p:cNvSpPr>
          <p:nvPr/>
        </p:nvSpPr>
        <p:spPr bwMode="auto">
          <a:xfrm>
            <a:off x="457200" y="3810000"/>
            <a:ext cx="82296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altLang="zh-TW" sz="2600">
              <a:solidFill>
                <a:srgbClr val="222222"/>
              </a:solidFill>
              <a:latin typeface="Arial" pitchFamily="34" charset="0"/>
              <a:ea typeface="新細明體" pitchFamily="18" charset="-12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altLang="zh-TW" sz="2600">
              <a:solidFill>
                <a:srgbClr val="222222"/>
              </a:solidFill>
              <a:latin typeface="Arial" pitchFamily="34" charset="0"/>
              <a:ea typeface="新細明體" pitchFamily="18" charset="-120"/>
            </a:endParaRPr>
          </a:p>
        </p:txBody>
      </p:sp>
      <p:pic>
        <p:nvPicPr>
          <p:cNvPr id="19461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1325" y="1774825"/>
            <a:ext cx="8321675" cy="142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2" name="Picture 5"/>
          <p:cNvPicPr>
            <a:picLocks noChangeAspect="1" noChangeArrowheads="1"/>
          </p:cNvPicPr>
          <p:nvPr/>
        </p:nvPicPr>
        <p:blipFill>
          <a:blip r:embed="rId4"/>
          <a:srcRect t="23225"/>
          <a:stretch>
            <a:fillRect/>
          </a:stretch>
        </p:blipFill>
        <p:spPr bwMode="auto">
          <a:xfrm>
            <a:off x="503238" y="3048000"/>
            <a:ext cx="8229600" cy="1093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13" name="Text Box 14"/>
          <p:cNvSpPr txBox="1">
            <a:spLocks noChangeArrowheads="1"/>
          </p:cNvSpPr>
          <p:nvPr/>
        </p:nvSpPr>
        <p:spPr bwMode="auto">
          <a:xfrm>
            <a:off x="0" y="4876800"/>
            <a:ext cx="9144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800" b="1" dirty="0">
                <a:solidFill>
                  <a:srgbClr val="222222"/>
                </a:solidFill>
                <a:latin typeface="+mn-lt"/>
              </a:rPr>
              <a:t>Figure 9.1</a:t>
            </a:r>
            <a:r>
              <a:rPr lang="en-US" sz="1800" dirty="0">
                <a:solidFill>
                  <a:srgbClr val="222222"/>
                </a:solidFill>
                <a:latin typeface="+mn-lt"/>
              </a:rPr>
              <a:t>  Exception-Handling Terminology</a:t>
            </a:r>
          </a:p>
        </p:txBody>
      </p:sp>
      <p:sp>
        <p:nvSpPr>
          <p:cNvPr id="1946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077200" cy="11430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ffectLst/>
                <a:ea typeface="新細明體" pitchFamily="18" charset="-120"/>
              </a:rPr>
              <a:t>Exception Handling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077200" cy="1143000"/>
          </a:xfrm>
        </p:spPr>
        <p:txBody>
          <a:bodyPr/>
          <a:lstStyle/>
          <a:p>
            <a:pPr eaLnBrk="1" hangingPunct="1"/>
            <a:r>
              <a:rPr lang="en-US" altLang="zh-TW" smtClean="0">
                <a:effectLst/>
                <a:ea typeface="新細明體" pitchFamily="18" charset="-120"/>
              </a:rPr>
              <a:t>A Second Look at User-Input Validation</a:t>
            </a:r>
          </a:p>
        </p:txBody>
      </p:sp>
      <p:sp>
        <p:nvSpPr>
          <p:cNvPr id="48133" name="Rectangle 10"/>
          <p:cNvSpPr>
            <a:spLocks noChangeArrowheads="1"/>
          </p:cNvSpPr>
          <p:nvPr/>
        </p:nvSpPr>
        <p:spPr bwMode="auto">
          <a:xfrm>
            <a:off x="457200" y="3810000"/>
            <a:ext cx="82296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altLang="zh-TW" sz="2600">
              <a:solidFill>
                <a:srgbClr val="222222"/>
              </a:solidFill>
              <a:latin typeface="Arial" pitchFamily="34" charset="0"/>
              <a:ea typeface="新細明體" pitchFamily="18" charset="-12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altLang="zh-TW" sz="2600">
              <a:solidFill>
                <a:srgbClr val="222222"/>
              </a:solidFill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48134" name="Rectangle 10"/>
          <p:cNvSpPr>
            <a:spLocks noChangeArrowheads="1"/>
          </p:cNvSpPr>
          <p:nvPr/>
        </p:nvSpPr>
        <p:spPr bwMode="auto">
          <a:xfrm>
            <a:off x="457200" y="1524000"/>
            <a:ext cx="82296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600" b="0" dirty="0">
                <a:latin typeface="Arial" pitchFamily="34" charset="0"/>
                <a:ea typeface="新細明體" pitchFamily="18" charset="-120"/>
              </a:rPr>
              <a:t>Sign of well-constructed, robust program: </a:t>
            </a:r>
          </a:p>
          <a:p>
            <a:pPr marL="746125" lvl="1" indent="-288925">
              <a:spcBef>
                <a:spcPct val="20000"/>
              </a:spcBef>
              <a:buFont typeface="Arial" pitchFamily="34" charset="0"/>
              <a:buChar char="–"/>
            </a:pPr>
            <a:r>
              <a:rPr lang="en-US" altLang="zh-TW" sz="2600" b="0" dirty="0">
                <a:latin typeface="Arial" pitchFamily="34" charset="0"/>
                <a:ea typeface="新細明體" pitchFamily="18" charset="-120"/>
              </a:rPr>
              <a:t>Code that validates user input and ensures that program doesn’t produce unintended results caused by unexpected input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600" b="0" dirty="0">
                <a:latin typeface="Arial" pitchFamily="34" charset="0"/>
                <a:ea typeface="新細明體" pitchFamily="18" charset="-120"/>
              </a:rPr>
              <a:t>User-input validation: Basic technique for handling invalid data input and preventing seemingly innocuous code from producing unintended results</a:t>
            </a:r>
          </a:p>
          <a:p>
            <a:pPr marL="746125" lvl="1" indent="-288925">
              <a:spcBef>
                <a:spcPct val="20000"/>
              </a:spcBef>
              <a:buFont typeface="Arial" pitchFamily="34" charset="0"/>
              <a:buChar char="–"/>
            </a:pPr>
            <a:r>
              <a:rPr lang="en-US" altLang="zh-TW" sz="2600" b="0" dirty="0">
                <a:latin typeface="Arial" pitchFamily="34" charset="0"/>
                <a:ea typeface="新細明體" pitchFamily="18" charset="-120"/>
              </a:rPr>
              <a:t>Validates entered data during or after data entry and gives the user a way of reentering data if it is invalid </a:t>
            </a:r>
          </a:p>
          <a:p>
            <a:pPr marL="342900" indent="-342900">
              <a:spcBef>
                <a:spcPct val="20000"/>
              </a:spcBef>
            </a:pPr>
            <a:endParaRPr lang="en-US" altLang="zh-TW" sz="2600" b="0" dirty="0">
              <a:latin typeface="Arial" pitchFamily="34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077200" cy="1143000"/>
          </a:xfrm>
        </p:spPr>
        <p:txBody>
          <a:bodyPr/>
          <a:lstStyle/>
          <a:p>
            <a:pPr eaLnBrk="1" hangingPunct="1"/>
            <a:r>
              <a:rPr lang="en-US" altLang="zh-TW" smtClean="0">
                <a:effectLst/>
                <a:ea typeface="新細明體" pitchFamily="18" charset="-120"/>
              </a:rPr>
              <a:t>Input Data Validation</a:t>
            </a:r>
          </a:p>
        </p:txBody>
      </p:sp>
      <p:sp>
        <p:nvSpPr>
          <p:cNvPr id="49157" name="Rectangle 10"/>
          <p:cNvSpPr>
            <a:spLocks noChangeArrowheads="1"/>
          </p:cNvSpPr>
          <p:nvPr/>
        </p:nvSpPr>
        <p:spPr bwMode="auto">
          <a:xfrm>
            <a:off x="457200" y="3810000"/>
            <a:ext cx="82296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altLang="zh-TW" sz="2600">
              <a:solidFill>
                <a:srgbClr val="222222"/>
              </a:solidFill>
              <a:latin typeface="Arial" pitchFamily="34" charset="0"/>
              <a:ea typeface="新細明體" pitchFamily="18" charset="-12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altLang="zh-TW" sz="2600">
              <a:solidFill>
                <a:srgbClr val="222222"/>
              </a:solidFill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49158" name="Rectangle 10"/>
          <p:cNvSpPr>
            <a:spLocks noChangeArrowheads="1"/>
          </p:cNvSpPr>
          <p:nvPr/>
        </p:nvSpPr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800" b="0" dirty="0">
                <a:latin typeface="Arial" pitchFamily="34" charset="0"/>
                <a:ea typeface="新細明體" pitchFamily="18" charset="-120"/>
              </a:rPr>
              <a:t>Validating user input is essential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800" b="0" dirty="0">
                <a:latin typeface="Arial" pitchFamily="34" charset="0"/>
                <a:ea typeface="新細明體" pitchFamily="18" charset="-120"/>
              </a:rPr>
              <a:t>Successful programs anticipate invalid data and prevent it from being accepted and processed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800" b="0" dirty="0">
                <a:latin typeface="Arial" pitchFamily="34" charset="0"/>
                <a:ea typeface="新細明體" pitchFamily="18" charset="-120"/>
              </a:rPr>
              <a:t>A common method for validating numerical input data is accepting all numbers as strings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800" b="0" dirty="0">
                <a:latin typeface="Arial" pitchFamily="34" charset="0"/>
                <a:ea typeface="新細明體" pitchFamily="18" charset="-120"/>
              </a:rPr>
              <a:t>After string is validated it can be converted to the correct type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altLang="zh-TW" sz="2800" b="0" dirty="0">
              <a:latin typeface="Arial" pitchFamily="34" charset="0"/>
              <a:ea typeface="新細明體" pitchFamily="18" charset="-120"/>
            </a:endParaRPr>
          </a:p>
          <a:p>
            <a:pPr marL="342900" indent="-342900">
              <a:spcBef>
                <a:spcPct val="20000"/>
              </a:spcBef>
            </a:pPr>
            <a:endParaRPr lang="en-US" altLang="zh-TW" sz="2800" b="0" dirty="0">
              <a:latin typeface="Arial" pitchFamily="34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077200" cy="11430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ffectLst/>
                <a:ea typeface="新細明體" pitchFamily="18" charset="-120"/>
              </a:rPr>
              <a:t>Input Data Validation</a:t>
            </a:r>
          </a:p>
        </p:txBody>
      </p:sp>
      <p:sp>
        <p:nvSpPr>
          <p:cNvPr id="50181" name="Rectangle 10"/>
          <p:cNvSpPr>
            <a:spLocks noChangeArrowheads="1"/>
          </p:cNvSpPr>
          <p:nvPr/>
        </p:nvSpPr>
        <p:spPr bwMode="auto">
          <a:xfrm>
            <a:off x="457200" y="3810000"/>
            <a:ext cx="82296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altLang="zh-TW" sz="2600">
              <a:solidFill>
                <a:srgbClr val="222222"/>
              </a:solidFill>
              <a:latin typeface="Arial" pitchFamily="34" charset="0"/>
              <a:ea typeface="新細明體" pitchFamily="18" charset="-12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altLang="zh-TW" sz="2600">
              <a:solidFill>
                <a:srgbClr val="222222"/>
              </a:solidFill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67591" name="Text Box 14"/>
          <p:cNvSpPr txBox="1">
            <a:spLocks noChangeArrowheads="1"/>
          </p:cNvSpPr>
          <p:nvPr/>
        </p:nvSpPr>
        <p:spPr bwMode="auto">
          <a:xfrm>
            <a:off x="0" y="5638800"/>
            <a:ext cx="9144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800" b="1" dirty="0">
                <a:latin typeface="+mn-lt"/>
              </a:rPr>
              <a:t>Table 9.7</a:t>
            </a:r>
            <a:r>
              <a:rPr lang="en-US" sz="1800" dirty="0">
                <a:latin typeface="+mn-lt"/>
              </a:rPr>
              <a:t>  C-String Conversion Functions</a:t>
            </a:r>
          </a:p>
        </p:txBody>
      </p:sp>
      <p:pic>
        <p:nvPicPr>
          <p:cNvPr id="5018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524000"/>
            <a:ext cx="8229600" cy="368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r>
              <a:rPr lang="en-US" altLang="zh-TW" sz="3400" dirty="0">
                <a:ea typeface="新細明體" pitchFamily="18" charset="-120"/>
              </a:rPr>
              <a:t>Namespaces and Creating a Personal Library</a:t>
            </a:r>
          </a:p>
        </p:txBody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534400" cy="4525963"/>
          </a:xfrm>
        </p:spPr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C++ provides mechanisms for programmers to build libraries of specialized functions and classes</a:t>
            </a:r>
          </a:p>
          <a:p>
            <a:r>
              <a:rPr lang="en-US" altLang="zh-TW" dirty="0">
                <a:ea typeface="新細明體" pitchFamily="18" charset="-120"/>
              </a:rPr>
              <a:t>Steps in creating a library:</a:t>
            </a:r>
          </a:p>
          <a:p>
            <a:pPr lvl="1"/>
            <a:r>
              <a:rPr lang="en-US" altLang="zh-TW" dirty="0">
                <a:ea typeface="新細明體" pitchFamily="18" charset="-120"/>
              </a:rPr>
              <a:t>Optionally encapsulate all of the desired functions and classes into one or more </a:t>
            </a:r>
            <a:r>
              <a:rPr lang="en-US" altLang="zh-TW" i="1" dirty="0">
                <a:ea typeface="新細明體" pitchFamily="18" charset="-120"/>
              </a:rPr>
              <a:t>namespace</a:t>
            </a:r>
            <a:r>
              <a:rPr lang="en-US" altLang="zh-TW" dirty="0">
                <a:ea typeface="新細明體" pitchFamily="18" charset="-120"/>
              </a:rPr>
              <a:t>s</a:t>
            </a:r>
          </a:p>
          <a:p>
            <a:pPr lvl="1"/>
            <a:r>
              <a:rPr lang="en-US" altLang="zh-TW" dirty="0">
                <a:ea typeface="新細明體" pitchFamily="18" charset="-120"/>
              </a:rPr>
              <a:t>Store the complete code in one or more files</a:t>
            </a:r>
          </a:p>
          <a:p>
            <a:pPr lvl="1"/>
            <a:r>
              <a:rPr lang="en-US" altLang="zh-TW" i="1" dirty="0">
                <a:ea typeface="新細明體" pitchFamily="18" charset="-120"/>
              </a:rPr>
              <a:t>namespace</a:t>
            </a:r>
            <a:r>
              <a:rPr lang="en-US" altLang="zh-TW" dirty="0">
                <a:ea typeface="新細明體" pitchFamily="18" charset="-120"/>
              </a:rPr>
              <a:t> syntax:</a:t>
            </a:r>
          </a:p>
          <a:p>
            <a:pPr lvl="3">
              <a:spcBef>
                <a:spcPct val="0"/>
              </a:spcBef>
              <a:buFontTx/>
              <a:buNone/>
            </a:pPr>
            <a:r>
              <a:rPr lang="en-US" altLang="zh-TW" sz="200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namespace name</a:t>
            </a:r>
          </a:p>
          <a:p>
            <a:pPr lvl="3">
              <a:spcBef>
                <a:spcPct val="0"/>
              </a:spcBef>
              <a:buFontTx/>
              <a:buNone/>
            </a:pPr>
            <a:r>
              <a:rPr lang="en-US" altLang="zh-TW" sz="200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{</a:t>
            </a:r>
          </a:p>
          <a:p>
            <a:pPr lvl="3">
              <a:spcBef>
                <a:spcPct val="0"/>
              </a:spcBef>
              <a:buFontTx/>
              <a:buNone/>
            </a:pPr>
            <a:r>
              <a:rPr lang="en-US" altLang="zh-TW" sz="200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	functions </a:t>
            </a:r>
            <a:r>
              <a:rPr lang="en-US" altLang="zh-TW" sz="2000" i="1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and/or classes in here</a:t>
            </a:r>
          </a:p>
          <a:p>
            <a:pPr lvl="3">
              <a:spcBef>
                <a:spcPct val="0"/>
              </a:spcBef>
              <a:buFontTx/>
              <a:buNone/>
            </a:pPr>
            <a:r>
              <a:rPr lang="en-US" altLang="zh-TW" sz="200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} // end of namespace</a:t>
            </a:r>
          </a:p>
          <a:p>
            <a:pPr lvl="1"/>
            <a:endParaRPr lang="en-US" altLang="zh-TW" sz="2400" dirty="0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After a </a:t>
            </a:r>
            <a:r>
              <a:rPr lang="en-US" altLang="zh-TW" i="1" dirty="0">
                <a:ea typeface="新細明體" pitchFamily="18" charset="-120"/>
              </a:rPr>
              <a:t>namespace</a:t>
            </a:r>
            <a:r>
              <a:rPr lang="en-US" altLang="zh-TW" dirty="0">
                <a:ea typeface="新細明體" pitchFamily="18" charset="-120"/>
              </a:rPr>
              <a:t> has been created and stored in a file, it can be included within another file</a:t>
            </a:r>
          </a:p>
          <a:p>
            <a:pPr lvl="1"/>
            <a:r>
              <a:rPr lang="en-US" altLang="zh-TW" dirty="0">
                <a:ea typeface="新細明體" pitchFamily="18" charset="-120"/>
              </a:rPr>
              <a:t>Supply a preprocessor directive informing the compiler where the </a:t>
            </a:r>
            <a:r>
              <a:rPr lang="en-US" altLang="zh-TW" i="1" dirty="0">
                <a:ea typeface="新細明體" pitchFamily="18" charset="-120"/>
              </a:rPr>
              <a:t>namespace</a:t>
            </a:r>
            <a:r>
              <a:rPr lang="en-US" altLang="zh-TW" dirty="0">
                <a:ea typeface="新細明體" pitchFamily="18" charset="-120"/>
              </a:rPr>
              <a:t> is to be found</a:t>
            </a:r>
          </a:p>
          <a:p>
            <a:pPr lvl="1"/>
            <a:r>
              <a:rPr lang="en-US" altLang="zh-TW" dirty="0">
                <a:ea typeface="新細明體" pitchFamily="18" charset="-120"/>
              </a:rPr>
              <a:t>Include a </a:t>
            </a:r>
            <a:r>
              <a:rPr lang="en-US" altLang="zh-TW" dirty="0">
                <a:latin typeface="Courier New" pitchFamily="49" charset="0"/>
                <a:ea typeface="新細明體" pitchFamily="18" charset="-120"/>
              </a:rPr>
              <a:t>using</a:t>
            </a:r>
            <a:r>
              <a:rPr lang="en-US" altLang="zh-TW" dirty="0">
                <a:ea typeface="新細明體" pitchFamily="18" charset="-120"/>
              </a:rPr>
              <a:t> directive instructing the compiler which particular </a:t>
            </a:r>
            <a:r>
              <a:rPr lang="en-US" altLang="zh-TW" i="1" dirty="0">
                <a:ea typeface="新細明體" pitchFamily="18" charset="-120"/>
              </a:rPr>
              <a:t>namespace </a:t>
            </a:r>
            <a:r>
              <a:rPr lang="en-US" altLang="zh-TW" dirty="0">
                <a:ea typeface="新細明體" pitchFamily="18" charset="-120"/>
              </a:rPr>
              <a:t>in the file to use</a:t>
            </a:r>
          </a:p>
          <a:p>
            <a:r>
              <a:rPr lang="en-US" altLang="zh-TW" dirty="0">
                <a:ea typeface="新細明體" pitchFamily="18" charset="-120"/>
              </a:rPr>
              <a:t>Example:</a:t>
            </a:r>
          </a:p>
          <a:p>
            <a:pPr lvl="2">
              <a:buFontTx/>
              <a:buNone/>
            </a:pPr>
            <a:r>
              <a:rPr lang="en-US" altLang="zh-TW" sz="220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#include &lt;c:\\</a:t>
            </a:r>
            <a:r>
              <a:rPr lang="en-US" altLang="zh-TW" sz="220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myLibrary</a:t>
            </a:r>
            <a:r>
              <a:rPr lang="en-US" altLang="zh-TW" sz="220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\\dataChecks.cpp&gt;</a:t>
            </a:r>
          </a:p>
          <a:p>
            <a:pPr lvl="2">
              <a:buFontTx/>
              <a:buNone/>
            </a:pPr>
            <a:r>
              <a:rPr lang="en-US" altLang="zh-TW" sz="220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using namespace </a:t>
            </a:r>
            <a:r>
              <a:rPr lang="en-US" altLang="zh-TW" sz="220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dataChecks</a:t>
            </a:r>
            <a:r>
              <a:rPr lang="en-US" altLang="zh-TW" sz="220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;</a:t>
            </a:r>
          </a:p>
          <a:p>
            <a:pPr lvl="1">
              <a:buFontTx/>
              <a:buNone/>
            </a:pPr>
            <a:endParaRPr lang="en-US" altLang="zh-TW" sz="2200" dirty="0">
              <a:ea typeface="新細明體" pitchFamily="18" charset="-12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r>
              <a:rPr lang="en-US" altLang="zh-TW" sz="3400" dirty="0">
                <a:ea typeface="新細明體" pitchFamily="18" charset="-120"/>
              </a:rPr>
              <a:t>Namespaces and Creating a Personal Library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r>
              <a:rPr lang="en-US" altLang="zh-TW" sz="3400" dirty="0">
                <a:ea typeface="新細明體" pitchFamily="18" charset="-120"/>
              </a:rPr>
              <a:t>Namespaces and Creating a Personal Library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4800" y="1555552"/>
            <a:ext cx="8534400" cy="4616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buFont typeface="Wingdings" pitchFamily="2" charset="2"/>
              <a:buChar char="n"/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240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sz="200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Program </a:t>
            </a:r>
            <a:r>
              <a:rPr lang="en-US" altLang="zh-TW" sz="200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9.20</a:t>
            </a:r>
            <a:endParaRPr lang="en-US" altLang="zh-TW" sz="200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endParaRPr lang="en-US" altLang="zh-TW" b="0" dirty="0" smtClean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r>
              <a:rPr lang="en-US" altLang="zh-TW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#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include &lt;c:\\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mylibrary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\\dataChecks.cpp&gt;</a:t>
            </a:r>
          </a:p>
          <a:p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using namespace 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dataChecks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;</a:t>
            </a:r>
          </a:p>
          <a:p>
            <a:endParaRPr lang="zh-TW" altLang="en-US" b="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main()</a:t>
            </a:r>
          </a:p>
          <a:p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{</a:t>
            </a:r>
          </a:p>
          <a:p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value;</a:t>
            </a:r>
          </a:p>
          <a:p>
            <a:endParaRPr lang="zh-TW" altLang="en-US" b="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cout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&lt;&lt; "Enter an integer value: ";</a:t>
            </a:r>
          </a:p>
          <a:p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value = 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getanInt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();</a:t>
            </a:r>
          </a:p>
          <a:p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cout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&lt;&lt; "The integer entered is: " &lt;&lt; value &lt;&lt; 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endl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;</a:t>
            </a:r>
          </a:p>
          <a:p>
            <a:endParaRPr lang="zh-TW" altLang="en-US" b="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return 0;</a:t>
            </a:r>
          </a:p>
          <a:p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}</a:t>
            </a:r>
          </a:p>
          <a:p>
            <a:endParaRPr lang="zh-TW" altLang="en-US" b="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zh-TW" smtClean="0">
                <a:effectLst/>
                <a:ea typeface="新細明體" pitchFamily="18" charset="-120"/>
              </a:rPr>
              <a:t>Common Programming Errors</a:t>
            </a:r>
          </a:p>
        </p:txBody>
      </p:sp>
      <p:sp>
        <p:nvSpPr>
          <p:cNvPr id="55301" name="Rectangle 10"/>
          <p:cNvSpPr>
            <a:spLocks noChangeArrowheads="1"/>
          </p:cNvSpPr>
          <p:nvPr/>
        </p:nvSpPr>
        <p:spPr bwMode="auto">
          <a:xfrm>
            <a:off x="457200" y="1219200"/>
            <a:ext cx="82296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600" b="0" dirty="0">
                <a:latin typeface="Arial" pitchFamily="34" charset="0"/>
                <a:ea typeface="新細明體" pitchFamily="18" charset="-120"/>
              </a:rPr>
              <a:t>Forgetting to include </a:t>
            </a:r>
            <a:r>
              <a:rPr lang="en-US" altLang="zh-TW" sz="2600" b="0" dirty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string</a:t>
            </a:r>
            <a:r>
              <a:rPr lang="en-US" altLang="zh-TW" sz="2600" b="0" dirty="0">
                <a:latin typeface="Arial" pitchFamily="34" charset="0"/>
                <a:ea typeface="新細明體" pitchFamily="18" charset="-120"/>
              </a:rPr>
              <a:t> header file when using </a:t>
            </a:r>
            <a:r>
              <a:rPr lang="en-US" altLang="zh-TW" sz="2600" b="0" dirty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string</a:t>
            </a:r>
            <a:r>
              <a:rPr lang="en-US" altLang="zh-TW" sz="2600" b="0" dirty="0">
                <a:latin typeface="Arial" pitchFamily="34" charset="0"/>
                <a:ea typeface="新細明體" pitchFamily="18" charset="-120"/>
              </a:rPr>
              <a:t> class object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600" b="0" dirty="0">
                <a:latin typeface="Arial" pitchFamily="34" charset="0"/>
                <a:ea typeface="新細明體" pitchFamily="18" charset="-120"/>
              </a:rPr>
              <a:t>Forgetting that newline character, ‘\n’, is a valid input character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600" b="0" dirty="0">
                <a:latin typeface="Arial" pitchFamily="34" charset="0"/>
                <a:ea typeface="新細明體" pitchFamily="18" charset="-120"/>
              </a:rPr>
              <a:t>Forgetting to convert </a:t>
            </a:r>
            <a:r>
              <a:rPr lang="en-US" altLang="zh-TW" sz="2600" b="0" dirty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string</a:t>
            </a:r>
            <a:r>
              <a:rPr lang="en-US" altLang="zh-TW" sz="2600" b="0" dirty="0">
                <a:latin typeface="Arial" pitchFamily="34" charset="0"/>
                <a:ea typeface="新細明體" pitchFamily="18" charset="-120"/>
              </a:rPr>
              <a:t> class object by using </a:t>
            </a:r>
            <a:r>
              <a:rPr lang="en-US" altLang="zh-TW" sz="2600" b="0" dirty="0" err="1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c_str</a:t>
            </a:r>
            <a:r>
              <a:rPr lang="en-US" altLang="zh-TW" sz="2600" b="0" dirty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()</a:t>
            </a:r>
            <a:r>
              <a:rPr lang="en-US" altLang="zh-TW" sz="2600" b="0" dirty="0">
                <a:latin typeface="Arial" pitchFamily="34" charset="0"/>
                <a:ea typeface="新細明體" pitchFamily="18" charset="-120"/>
              </a:rPr>
              <a:t> function when converting </a:t>
            </a:r>
            <a:r>
              <a:rPr lang="en-US" altLang="zh-TW" sz="2600" b="0" dirty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string</a:t>
            </a:r>
            <a:r>
              <a:rPr lang="en-US" altLang="zh-TW" sz="2600" b="0" dirty="0">
                <a:latin typeface="Arial" pitchFamily="34" charset="0"/>
                <a:ea typeface="新細明體" pitchFamily="18" charset="-120"/>
              </a:rPr>
              <a:t> class objects to numerical data types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ffectLst/>
                <a:ea typeface="新細明體" pitchFamily="18" charset="-120"/>
              </a:rPr>
              <a:t>Summary</a:t>
            </a:r>
          </a:p>
        </p:txBody>
      </p:sp>
      <p:sp>
        <p:nvSpPr>
          <p:cNvPr id="56325" name="Rectangle 10"/>
          <p:cNvSpPr>
            <a:spLocks noChangeArrowheads="1"/>
          </p:cNvSpPr>
          <p:nvPr/>
        </p:nvSpPr>
        <p:spPr bwMode="auto">
          <a:xfrm>
            <a:off x="457200" y="1219200"/>
            <a:ext cx="8229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600" b="0" dirty="0">
                <a:solidFill>
                  <a:srgbClr val="222222"/>
                </a:solidFill>
                <a:latin typeface="Arial" pitchFamily="34" charset="0"/>
                <a:ea typeface="新細明體" pitchFamily="18" charset="-120"/>
              </a:rPr>
              <a:t>String literal is any sequence of characters enclosed in quotation marks</a:t>
            </a:r>
          </a:p>
          <a:p>
            <a:pPr marL="746125" lvl="1" indent="-288925">
              <a:spcBef>
                <a:spcPct val="20000"/>
              </a:spcBef>
              <a:buFont typeface="Arial" pitchFamily="34" charset="0"/>
              <a:buChar char="–"/>
            </a:pPr>
            <a:r>
              <a:rPr lang="en-US" altLang="zh-TW" sz="2600" b="0" dirty="0">
                <a:solidFill>
                  <a:srgbClr val="222222"/>
                </a:solidFill>
                <a:latin typeface="Arial" pitchFamily="34" charset="0"/>
                <a:ea typeface="新細明體" pitchFamily="18" charset="-120"/>
              </a:rPr>
              <a:t>Referred to as a string value, a string constant, and, more conventionally, a string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600" b="0" dirty="0">
                <a:solidFill>
                  <a:srgbClr val="222222"/>
                </a:solidFill>
                <a:latin typeface="Arial" pitchFamily="34" charset="0"/>
                <a:ea typeface="新細明體" pitchFamily="18" charset="-120"/>
              </a:rPr>
              <a:t>String can be can be constructed as an object of the </a:t>
            </a:r>
            <a:r>
              <a:rPr lang="en-US" altLang="zh-TW" sz="2600" b="0" dirty="0">
                <a:solidFill>
                  <a:srgbClr val="222222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string</a:t>
            </a:r>
            <a:r>
              <a:rPr lang="en-US" altLang="zh-TW" sz="2600" b="0" dirty="0">
                <a:solidFill>
                  <a:srgbClr val="222222"/>
                </a:solidFill>
                <a:latin typeface="Arial" pitchFamily="34" charset="0"/>
                <a:ea typeface="新細明體" pitchFamily="18" charset="-120"/>
              </a:rPr>
              <a:t> class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600" b="0" dirty="0">
                <a:solidFill>
                  <a:srgbClr val="222222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string</a:t>
            </a:r>
            <a:r>
              <a:rPr lang="en-US" altLang="zh-TW" sz="2600" b="0" dirty="0">
                <a:solidFill>
                  <a:srgbClr val="222222"/>
                </a:solidFill>
                <a:latin typeface="Arial" pitchFamily="34" charset="0"/>
                <a:ea typeface="新細明體" pitchFamily="18" charset="-120"/>
              </a:rPr>
              <a:t> class is common used for constructing strings for input and output purposes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600" b="0" dirty="0">
                <a:solidFill>
                  <a:srgbClr val="222222"/>
                </a:solidFill>
                <a:latin typeface="Arial" pitchFamily="34" charset="0"/>
                <a:ea typeface="新細明體" pitchFamily="18" charset="-120"/>
              </a:rPr>
              <a:t>Strings can be manipulated by using functions of the class they’re objects of or by using the general purpose string and character functions</a:t>
            </a:r>
          </a:p>
          <a:p>
            <a:pPr marL="342900" indent="-342900">
              <a:spcBef>
                <a:spcPct val="20000"/>
              </a:spcBef>
            </a:pPr>
            <a:endParaRPr lang="en-US" altLang="zh-TW" sz="2600" b="0" dirty="0">
              <a:solidFill>
                <a:srgbClr val="222222"/>
              </a:solidFill>
              <a:latin typeface="Arial" pitchFamily="34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ffectLst/>
                <a:ea typeface="新細明體" pitchFamily="18" charset="-120"/>
              </a:rPr>
              <a:t>Summary</a:t>
            </a:r>
          </a:p>
        </p:txBody>
      </p:sp>
      <p:sp>
        <p:nvSpPr>
          <p:cNvPr id="57349" name="Rectangle 10"/>
          <p:cNvSpPr>
            <a:spLocks noChangeArrowheads="1"/>
          </p:cNvSpPr>
          <p:nvPr/>
        </p:nvSpPr>
        <p:spPr bwMode="auto">
          <a:xfrm>
            <a:off x="457200" y="1219200"/>
            <a:ext cx="82296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800" b="0" dirty="0" err="1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cin</a:t>
            </a:r>
            <a:r>
              <a:rPr lang="en-US" altLang="zh-TW" sz="2800" b="0" dirty="0">
                <a:latin typeface="Arial" pitchFamily="34" charset="0"/>
                <a:ea typeface="新細明體" pitchFamily="18" charset="-120"/>
              </a:rPr>
              <a:t> object tends to be of limited usefulness for string input because it terminates input when a blank is encountered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800" b="0" dirty="0">
                <a:latin typeface="Arial" pitchFamily="34" charset="0"/>
                <a:ea typeface="新細明體" pitchFamily="18" charset="-120"/>
              </a:rPr>
              <a:t>For </a:t>
            </a:r>
            <a:r>
              <a:rPr lang="en-US" altLang="zh-TW" sz="2800" b="0" dirty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string</a:t>
            </a:r>
            <a:r>
              <a:rPr lang="en-US" altLang="zh-TW" sz="2800" b="0" dirty="0">
                <a:latin typeface="Arial" pitchFamily="34" charset="0"/>
                <a:ea typeface="新細明體" pitchFamily="18" charset="-120"/>
              </a:rPr>
              <a:t> class data input, use the </a:t>
            </a:r>
            <a:r>
              <a:rPr lang="en-US" altLang="zh-TW" sz="2800" b="0" dirty="0" err="1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getline</a:t>
            </a:r>
            <a:r>
              <a:rPr lang="en-US" altLang="zh-TW" sz="2800" b="0" dirty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()</a:t>
            </a:r>
            <a:r>
              <a:rPr lang="en-US" altLang="zh-TW" sz="2800" b="0" dirty="0">
                <a:latin typeface="Arial" pitchFamily="34" charset="0"/>
                <a:ea typeface="新細明體" pitchFamily="18" charset="-120"/>
              </a:rPr>
              <a:t> function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800" b="0" dirty="0" err="1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2800" b="0" dirty="0">
                <a:latin typeface="Arial" pitchFamily="34" charset="0"/>
                <a:ea typeface="新細明體" pitchFamily="18" charset="-120"/>
              </a:rPr>
              <a:t> object can be used to display </a:t>
            </a:r>
            <a:r>
              <a:rPr lang="en-US" altLang="zh-TW" sz="2800" b="0" dirty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string</a:t>
            </a:r>
            <a:r>
              <a:rPr lang="en-US" altLang="zh-TW" sz="2800" b="0" dirty="0">
                <a:latin typeface="Arial" pitchFamily="34" charset="0"/>
                <a:ea typeface="新細明體" pitchFamily="18" charset="-120"/>
              </a:rPr>
              <a:t> class strings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ffectLst/>
                <a:ea typeface="新細明體" pitchFamily="18" charset="-120"/>
              </a:rPr>
              <a:t>Exception Handling</a:t>
            </a:r>
          </a:p>
        </p:txBody>
      </p:sp>
      <p:sp>
        <p:nvSpPr>
          <p:cNvPr id="20486" name="Rectangle 10"/>
          <p:cNvSpPr>
            <a:spLocks noChangeArrowheads="1"/>
          </p:cNvSpPr>
          <p:nvPr/>
        </p:nvSpPr>
        <p:spPr bwMode="auto">
          <a:xfrm>
            <a:off x="457200" y="3810000"/>
            <a:ext cx="82296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altLang="zh-TW" sz="2600">
              <a:solidFill>
                <a:srgbClr val="222222"/>
              </a:solidFill>
              <a:latin typeface="Arial" pitchFamily="34" charset="0"/>
              <a:ea typeface="新細明體" pitchFamily="18" charset="-12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altLang="zh-TW" sz="2600">
              <a:solidFill>
                <a:srgbClr val="222222"/>
              </a:solidFill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zh-TW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新細明體" pitchFamily="18" charset="-120"/>
                <a:cs typeface="+mn-cs"/>
              </a:rPr>
              <a:t>The general syntax of the code required to throw and catch an exception is:</a:t>
            </a:r>
          </a:p>
          <a:p>
            <a:pPr marL="1143000" marR="0" lvl="2" indent="-2286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新細明體" pitchFamily="18" charset="-120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</a:rPr>
              <a:t>try</a:t>
            </a:r>
          </a:p>
          <a:p>
            <a:pPr marL="1143000" marR="0" lvl="2" indent="-2286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</a:rPr>
              <a:t>{</a:t>
            </a:r>
          </a:p>
          <a:p>
            <a:pPr marL="1600200" marR="0" lvl="3" indent="-2286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</a:rPr>
              <a:t>// one or more statements,</a:t>
            </a:r>
          </a:p>
          <a:p>
            <a:pPr marL="1600200" marR="0" lvl="3" indent="-2286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</a:rPr>
              <a:t>// at least one of which should</a:t>
            </a:r>
          </a:p>
          <a:p>
            <a:pPr marL="1600200" marR="0" lvl="3" indent="-2286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</a:rPr>
              <a:t>// be capable of throwing an exception;</a:t>
            </a:r>
          </a:p>
          <a:p>
            <a:pPr marL="1143000" marR="0" lvl="2" indent="-2286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</a:rPr>
              <a:t>}</a:t>
            </a:r>
          </a:p>
          <a:p>
            <a:pPr marL="1143000" marR="0" lvl="2" indent="-2286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</a:rPr>
              <a:t>catch(</a:t>
            </a:r>
            <a:r>
              <a:rPr kumimoji="0" lang="en-US" altLang="zh-TW" sz="24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</a:rPr>
              <a:t>exceptionDataType</a:t>
            </a: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</a:rPr>
              <a:t> </a:t>
            </a:r>
            <a:r>
              <a:rPr kumimoji="0" lang="en-US" altLang="zh-TW" sz="24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</a:rPr>
              <a:t>parameterName</a:t>
            </a: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</a:rPr>
              <a:t>)</a:t>
            </a:r>
          </a:p>
          <a:p>
            <a:pPr marL="1143000" marR="0" lvl="2" indent="-2286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</a:rPr>
              <a:t>{</a:t>
            </a:r>
          </a:p>
          <a:p>
            <a:pPr marL="1143000" marR="0" lvl="2" indent="-2286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</a:rPr>
              <a:t>	 // one or more statements</a:t>
            </a:r>
          </a:p>
          <a:p>
            <a:pPr marL="1143000" marR="0" lvl="2" indent="-2286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</a:rPr>
              <a:t>}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2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ffectLst/>
                <a:ea typeface="新細明體" pitchFamily="18" charset="-120"/>
              </a:rPr>
              <a:t>Exception Handling</a:t>
            </a:r>
          </a:p>
        </p:txBody>
      </p:sp>
      <p:sp>
        <p:nvSpPr>
          <p:cNvPr id="20486" name="Rectangle 10"/>
          <p:cNvSpPr>
            <a:spLocks noChangeArrowheads="1"/>
          </p:cNvSpPr>
          <p:nvPr/>
        </p:nvSpPr>
        <p:spPr bwMode="auto">
          <a:xfrm>
            <a:off x="457200" y="3810000"/>
            <a:ext cx="82296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altLang="zh-TW" sz="2600">
              <a:solidFill>
                <a:srgbClr val="222222"/>
              </a:solidFill>
              <a:latin typeface="Arial" pitchFamily="34" charset="0"/>
              <a:ea typeface="新細明體" pitchFamily="18" charset="-12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altLang="zh-TW" sz="2600">
              <a:solidFill>
                <a:srgbClr val="222222"/>
              </a:solidFill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33400" y="776288"/>
            <a:ext cx="8382000" cy="5539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 typeface="Wingdings" pitchFamily="2" charset="2"/>
              <a:buChar char="n"/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sz="160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Program </a:t>
            </a:r>
            <a:r>
              <a:rPr lang="en-US" altLang="zh-TW" sz="160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9.1</a:t>
            </a:r>
            <a:endParaRPr lang="en-US" altLang="zh-TW" sz="160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#include &lt;</a:t>
            </a:r>
            <a:r>
              <a:rPr lang="en-US" altLang="zh-TW" sz="14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iostream</a:t>
            </a: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&gt;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using namespace std;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4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main()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{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14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numerator, denominator;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try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{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</a:t>
            </a:r>
            <a:r>
              <a:rPr lang="en-US" altLang="zh-TW" sz="14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cout</a:t>
            </a: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&lt;&lt; "Enter the numerator (whole number only): ";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</a:t>
            </a:r>
            <a:r>
              <a:rPr lang="en-US" altLang="zh-TW" sz="14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cin</a:t>
            </a: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&gt;&gt; numerator;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</a:t>
            </a:r>
            <a:r>
              <a:rPr lang="en-US" altLang="zh-TW" sz="14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cout</a:t>
            </a: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&lt;&lt; "Enter the denominator(whole number only): ";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</a:t>
            </a:r>
            <a:r>
              <a:rPr lang="en-US" altLang="zh-TW" sz="14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cin</a:t>
            </a: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&gt;&gt; denominator;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if (denominator == 0) 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  throw denominator;  // an integer value is thrown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else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  </a:t>
            </a:r>
            <a:r>
              <a:rPr lang="en-US" altLang="zh-TW" sz="14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cout</a:t>
            </a: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&lt;&lt; numerator &lt;&lt;'/' &lt;&lt; denominator 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       &lt;&lt; " = " &lt;&lt; double(numerator)/ double(denominator) &lt;&lt; </a:t>
            </a:r>
            <a:r>
              <a:rPr lang="en-US" altLang="zh-TW" sz="14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endl</a:t>
            </a: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}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catch(</a:t>
            </a:r>
            <a:r>
              <a:rPr lang="en-US" altLang="zh-TW" sz="14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e)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{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</a:t>
            </a:r>
            <a:r>
              <a:rPr lang="en-US" altLang="zh-TW" sz="14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cout</a:t>
            </a: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&lt;&lt; "A denominator value of " &lt;&lt; e &lt;&lt; " is invalid." &lt;&lt; </a:t>
            </a:r>
            <a:r>
              <a:rPr lang="en-US" altLang="zh-TW" sz="14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endl</a:t>
            </a: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exit (1);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}   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return 0;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Exceptions and File Checking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534400" cy="47545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</a:rPr>
              <a:t>Error detection and exception handling are used in C++ programs that access one or more files</a:t>
            </a:r>
          </a:p>
          <a:p>
            <a:pPr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</a:rPr>
              <a:t>General exception handling code (section </a:t>
            </a:r>
            <a:r>
              <a:rPr lang="en-US" altLang="zh-TW" dirty="0" smtClean="0">
                <a:ea typeface="新細明體" pitchFamily="18" charset="-120"/>
              </a:rPr>
              <a:t>9.2)</a:t>
            </a:r>
            <a:endParaRPr lang="en-US" altLang="zh-TW" dirty="0">
              <a:ea typeface="新細明體" pitchFamily="18" charset="-120"/>
            </a:endParaRPr>
          </a:p>
          <a:p>
            <a:pPr lvl="2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200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try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200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{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200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	// one or more statements, at least one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200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	// of which should throw an exception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200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}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200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catch(</a:t>
            </a:r>
            <a:r>
              <a:rPr lang="en-US" altLang="zh-TW" sz="2000" i="1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exceptionDataType</a:t>
            </a:r>
            <a:r>
              <a:rPr lang="en-US" altLang="zh-TW" sz="2000" i="1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sz="2000" i="1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parameterName</a:t>
            </a:r>
            <a:r>
              <a:rPr lang="en-US" altLang="zh-TW" sz="200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)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200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{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200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	// one or more statements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200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}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TW" dirty="0">
                <a:ea typeface="新細明體" pitchFamily="18" charset="-120"/>
              </a:rPr>
              <a:t>Program </a:t>
            </a:r>
            <a:r>
              <a:rPr lang="en-US" altLang="zh-TW" dirty="0" smtClean="0">
                <a:ea typeface="新細明體" pitchFamily="18" charset="-120"/>
              </a:rPr>
              <a:t>9.3 </a:t>
            </a:r>
            <a:r>
              <a:rPr lang="en-US" altLang="zh-TW" dirty="0">
                <a:ea typeface="新細明體" pitchFamily="18" charset="-120"/>
              </a:rPr>
              <a:t>illustrates file opening exception handling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Opening Multiple Files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b="1" dirty="0">
                <a:ea typeface="新細明體" pitchFamily="18" charset="-120"/>
              </a:rPr>
              <a:t>Example:</a:t>
            </a:r>
            <a:r>
              <a:rPr lang="en-US" altLang="zh-TW" dirty="0">
                <a:ea typeface="新細明體" pitchFamily="18" charset="-120"/>
              </a:rPr>
              <a:t> Read the data from character-based file named </a:t>
            </a:r>
            <a:r>
              <a:rPr lang="en-US" altLang="zh-TW" dirty="0">
                <a:latin typeface="Courier New" pitchFamily="49" charset="0"/>
                <a:ea typeface="新細明體" pitchFamily="18" charset="-120"/>
              </a:rPr>
              <a:t>info.txt</a:t>
            </a:r>
            <a:r>
              <a:rPr lang="en-US" altLang="zh-TW" i="1" dirty="0">
                <a:ea typeface="新細明體" pitchFamily="18" charset="-120"/>
              </a:rPr>
              <a:t>,</a:t>
            </a:r>
            <a:r>
              <a:rPr lang="en-US" altLang="zh-TW" dirty="0">
                <a:ea typeface="新細明體" pitchFamily="18" charset="-120"/>
              </a:rPr>
              <a:t> one character at a time, and write this data to file named </a:t>
            </a:r>
            <a:r>
              <a:rPr lang="en-US" altLang="zh-TW" dirty="0" smtClean="0">
                <a:latin typeface="Courier New" pitchFamily="49" charset="0"/>
                <a:ea typeface="新細明體" pitchFamily="18" charset="-120"/>
              </a:rPr>
              <a:t>info.bak</a:t>
            </a:r>
            <a:endParaRPr lang="en-US" altLang="zh-TW" dirty="0">
              <a:latin typeface="Courier New" pitchFamily="49" charset="0"/>
              <a:ea typeface="新細明體" pitchFamily="18" charset="-120"/>
            </a:endParaRPr>
          </a:p>
          <a:p>
            <a:pPr lvl="1"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</a:rPr>
              <a:t>Essentially, this is a file-copy program</a:t>
            </a:r>
          </a:p>
          <a:p>
            <a:pPr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</a:rPr>
              <a:t>Figure </a:t>
            </a:r>
            <a:r>
              <a:rPr lang="en-US" altLang="zh-TW" dirty="0" smtClean="0">
                <a:ea typeface="新細明體" pitchFamily="18" charset="-120"/>
              </a:rPr>
              <a:t>9.2 </a:t>
            </a:r>
            <a:r>
              <a:rPr lang="en-US" altLang="zh-TW" dirty="0">
                <a:ea typeface="新細明體" pitchFamily="18" charset="-120"/>
              </a:rPr>
              <a:t>illustrates structure of streams needed to produce file copy</a:t>
            </a:r>
          </a:p>
          <a:p>
            <a:pPr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</a:rPr>
              <a:t>Program </a:t>
            </a:r>
            <a:r>
              <a:rPr lang="en-US" altLang="zh-TW" dirty="0" smtClean="0">
                <a:ea typeface="新細明體" pitchFamily="18" charset="-120"/>
              </a:rPr>
              <a:t>9.5 </a:t>
            </a:r>
            <a:r>
              <a:rPr lang="en-US" altLang="zh-TW" dirty="0">
                <a:ea typeface="新細明體" pitchFamily="18" charset="-120"/>
              </a:rPr>
              <a:t>creates </a:t>
            </a:r>
            <a:r>
              <a:rPr lang="en-US" altLang="zh-TW" dirty="0" smtClean="0">
                <a:latin typeface="Courier New" pitchFamily="49" charset="0"/>
                <a:ea typeface="新細明體" pitchFamily="18" charset="-120"/>
              </a:rPr>
              <a:t>info.bak </a:t>
            </a:r>
            <a:r>
              <a:rPr lang="en-US" altLang="zh-TW" dirty="0">
                <a:ea typeface="新細明體" pitchFamily="18" charset="-120"/>
              </a:rPr>
              <a:t>file as an exact duplicate of </a:t>
            </a:r>
            <a:r>
              <a:rPr lang="en-US" altLang="zh-TW" dirty="0">
                <a:latin typeface="Courier New" pitchFamily="49" charset="0"/>
                <a:ea typeface="新細明體" pitchFamily="18" charset="-120"/>
              </a:rPr>
              <a:t>info.txt</a:t>
            </a:r>
            <a:r>
              <a:rPr lang="en-US" altLang="zh-TW" dirty="0">
                <a:ea typeface="新細明體" pitchFamily="18" charset="-120"/>
              </a:rPr>
              <a:t> file using procedure described in  Figure </a:t>
            </a:r>
            <a:r>
              <a:rPr lang="en-US" altLang="zh-TW" dirty="0" smtClean="0">
                <a:ea typeface="新細明體" pitchFamily="18" charset="-120"/>
              </a:rPr>
              <a:t>9.2</a:t>
            </a:r>
            <a:endParaRPr lang="en-US" altLang="zh-TW" dirty="0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C2_LECTURE_NOTE_01_V2</Template>
  <TotalTime>4612</TotalTime>
  <Words>3146</Words>
  <Application>Microsoft Office PowerPoint</Application>
  <PresentationFormat>如螢幕大小 (4:3)</PresentationFormat>
  <Paragraphs>558</Paragraphs>
  <Slides>58</Slides>
  <Notes>58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58</vt:i4>
      </vt:variant>
    </vt:vector>
  </HeadingPairs>
  <TitlesOfParts>
    <vt:vector size="59" baseType="lpstr">
      <vt:lpstr>1_Default Design</vt:lpstr>
      <vt:lpstr>PowerPoint 簡報</vt:lpstr>
      <vt:lpstr>Contents</vt:lpstr>
      <vt:lpstr>Exception Handling</vt:lpstr>
      <vt:lpstr>Exception Handling</vt:lpstr>
      <vt:lpstr>Exception Handling</vt:lpstr>
      <vt:lpstr>Exception Handling</vt:lpstr>
      <vt:lpstr>Exception Handling</vt:lpstr>
      <vt:lpstr>Exceptions and File Checking</vt:lpstr>
      <vt:lpstr>Opening Multiple Files</vt:lpstr>
      <vt:lpstr>Opening Multiple Files</vt:lpstr>
      <vt:lpstr>Opening Multiple Files</vt:lpstr>
      <vt:lpstr>Opening Multiple Files</vt:lpstr>
      <vt:lpstr>The string Class</vt:lpstr>
      <vt:lpstr>The string Class</vt:lpstr>
      <vt:lpstr>string Class Functions</vt:lpstr>
      <vt:lpstr>string Class Functions</vt:lpstr>
      <vt:lpstr>string Class Functions</vt:lpstr>
      <vt:lpstr>string Class Functions</vt:lpstr>
      <vt:lpstr>string Class Functions</vt:lpstr>
      <vt:lpstr>string Input and Output</vt:lpstr>
      <vt:lpstr>string Input and Output </vt:lpstr>
      <vt:lpstr>string Input and Output </vt:lpstr>
      <vt:lpstr>string Input and Output </vt:lpstr>
      <vt:lpstr>string Input and Output</vt:lpstr>
      <vt:lpstr>string Input and Output</vt:lpstr>
      <vt:lpstr>string Input and Output</vt:lpstr>
      <vt:lpstr>string Input and Output</vt:lpstr>
      <vt:lpstr>Caution: The Phantom Newline Character</vt:lpstr>
      <vt:lpstr>Caution: The Phantom Newline Character</vt:lpstr>
      <vt:lpstr>Caution: The Phantom Newline Character</vt:lpstr>
      <vt:lpstr>Caution: The Phantom Newline Character</vt:lpstr>
      <vt:lpstr> Caution: The Phantom Newline Character</vt:lpstr>
      <vt:lpstr>String Processing</vt:lpstr>
      <vt:lpstr>String Processing</vt:lpstr>
      <vt:lpstr>String Processing</vt:lpstr>
      <vt:lpstr>String Processing</vt:lpstr>
      <vt:lpstr>String Processing</vt:lpstr>
      <vt:lpstr>String Processing</vt:lpstr>
      <vt:lpstr>String Processing</vt:lpstr>
      <vt:lpstr>Character Manipulation Methods</vt:lpstr>
      <vt:lpstr>Character Manipulation Methods</vt:lpstr>
      <vt:lpstr>Character Manipulation Methods</vt:lpstr>
      <vt:lpstr>Character I/O</vt:lpstr>
      <vt:lpstr>Character I/O</vt:lpstr>
      <vt:lpstr>Character I/O </vt:lpstr>
      <vt:lpstr>Character I/O</vt:lpstr>
      <vt:lpstr>The Phantom Newline Revisited</vt:lpstr>
      <vt:lpstr>The Phantom Newline Revisited</vt:lpstr>
      <vt:lpstr>The Phantom Newline Revisited</vt:lpstr>
      <vt:lpstr>A Second Look at User-Input Validation</vt:lpstr>
      <vt:lpstr>Input Data Validation</vt:lpstr>
      <vt:lpstr>Input Data Validation</vt:lpstr>
      <vt:lpstr>Namespaces and Creating a Personal Library</vt:lpstr>
      <vt:lpstr>Namespaces and Creating a Personal Library</vt:lpstr>
      <vt:lpstr>Namespaces and Creating a Personal Library</vt:lpstr>
      <vt:lpstr>Common Programming Errors</vt:lpstr>
      <vt:lpstr>Summary</vt:lpstr>
      <vt:lpstr>Summary</vt:lpstr>
    </vt:vector>
  </TitlesOfParts>
  <Company>National Taiwan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</dc:title>
  <dc:creator>Ta-Te Lin</dc:creator>
  <cp:lastModifiedBy>TTLin</cp:lastModifiedBy>
  <cp:revision>134</cp:revision>
  <dcterms:created xsi:type="dcterms:W3CDTF">2004-12-27T16:03:07Z</dcterms:created>
  <dcterms:modified xsi:type="dcterms:W3CDTF">2012-11-26T08:27:51Z</dcterms:modified>
</cp:coreProperties>
</file>