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81"/>
  </p:notesMasterIdLst>
  <p:handoutMasterIdLst>
    <p:handoutMasterId r:id="rId82"/>
  </p:handoutMasterIdLst>
  <p:sldIdLst>
    <p:sldId id="348" r:id="rId2"/>
    <p:sldId id="296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354" r:id="rId11"/>
    <p:sldId id="355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361" r:id="rId21"/>
    <p:sldId id="426" r:id="rId22"/>
    <p:sldId id="427" r:id="rId23"/>
    <p:sldId id="428" r:id="rId24"/>
    <p:sldId id="429" r:id="rId25"/>
    <p:sldId id="363" r:id="rId26"/>
    <p:sldId id="364" r:id="rId27"/>
    <p:sldId id="365" r:id="rId28"/>
    <p:sldId id="430" r:id="rId29"/>
    <p:sldId id="367" r:id="rId30"/>
    <p:sldId id="432" r:id="rId31"/>
    <p:sldId id="369" r:id="rId32"/>
    <p:sldId id="371" r:id="rId33"/>
    <p:sldId id="435" r:id="rId34"/>
    <p:sldId id="370" r:id="rId35"/>
    <p:sldId id="372" r:id="rId36"/>
    <p:sldId id="373" r:id="rId37"/>
    <p:sldId id="374" r:id="rId38"/>
    <p:sldId id="436" r:id="rId39"/>
    <p:sldId id="437" r:id="rId40"/>
    <p:sldId id="438" r:id="rId41"/>
    <p:sldId id="377" r:id="rId42"/>
    <p:sldId id="440" r:id="rId43"/>
    <p:sldId id="441" r:id="rId44"/>
    <p:sldId id="442" r:id="rId45"/>
    <p:sldId id="443" r:id="rId46"/>
    <p:sldId id="444" r:id="rId47"/>
    <p:sldId id="445" r:id="rId48"/>
    <p:sldId id="380" r:id="rId49"/>
    <p:sldId id="381" r:id="rId50"/>
    <p:sldId id="382" r:id="rId51"/>
    <p:sldId id="447" r:id="rId52"/>
    <p:sldId id="448" r:id="rId53"/>
    <p:sldId id="449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450" r:id="rId62"/>
    <p:sldId id="393" r:id="rId63"/>
    <p:sldId id="395" r:id="rId64"/>
    <p:sldId id="396" r:id="rId65"/>
    <p:sldId id="397" r:id="rId66"/>
    <p:sldId id="451" r:id="rId67"/>
    <p:sldId id="452" r:id="rId68"/>
    <p:sldId id="453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3" d="100"/>
          <a:sy n="63" d="100"/>
        </p:scale>
        <p:origin x="-88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7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1BA95B6-0604-4884-B9FC-56CFF65A947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1876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62CBE15-ADDF-4340-B4C1-69758C99B44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775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1BA6C-F83D-446D-B60B-AE3C845B13C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5846D-872E-4F33-9386-12A0C2D9793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EDFBC-FBB5-4D22-A05D-C41B64EC5E65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6364F-B746-4E32-9251-175A6D8F257B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41432-206C-4D66-B46F-5487816B271B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EB3F-D7D8-46CB-A440-6520F77C12FB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C27A6-B257-4561-BB10-FEFA1B62940C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7917C-DBB4-42AC-90F3-A52C2D34B4FA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816728-C926-440D-B080-587BD22167FD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2160A-E0F1-40AF-97FA-F67F567ACF78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4E3B9-2980-4886-AE09-05BA4C36FC0E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A9B31-9F35-4243-AF6E-8898433B9A8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634A3-E49F-48C2-812B-6FFDDB70B470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F1D39-A2A7-42E0-8B87-BF416DB5DB98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BAC53-888F-44A9-B937-BA21F6E611C4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B0A46-3B91-44D7-ACF7-6F04C80EDE20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34484-9954-442C-8E29-B6033A5DB099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25760-D53D-44ED-BD58-D757F0A893A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28B74-1322-4177-9B2C-513BB4DCF934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0F48C-2DF4-453C-AC88-4C615F70739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CECB7-5AEE-41EA-A278-5AC54C91C3BF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26848-A604-449A-A841-F3D753B86996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FF5B8-CE76-45D3-918F-B9DFF46D8632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A82D7-D0B6-44CB-BD1B-4CC34CC25136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3C16B-D97F-4BF3-BCDB-DF565208A99A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ED0B7-42F1-4B74-B786-DE9E6FC36237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C18F4-02AC-4733-8831-AFB5C9DF51AB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479201-4395-459C-AB5F-850F552E4AB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7B8C1-E0C9-4AD8-AA2B-0137F6EA7B7D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57F8E-5B6B-4887-8862-B16BBF20A1E5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B72A0-EDD9-4975-94F6-4FFBEE10B6CE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57F8E-5B6B-4887-8862-B16BBF20A1E5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7BEF4-3ECC-425A-8D4C-12FB736BC2D5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19B97-6A88-4310-80AF-02AF76422EC9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F498E-E335-436F-B5D3-4E373E984DD0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C7394-28A2-41CE-B8F4-516368133155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AFD78-0144-4D3F-9493-C96D322C081B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0001D-AEC7-4F81-B16F-528269637F25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F1C384-28D8-41EC-B29F-86C083BA006C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53E97-4BEC-4E28-B5CB-73D2E20D5ADE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4C4E1-BB0B-44E7-BD5E-9CD72E1223E1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8B312-9A80-4392-8AFA-A851168F39FF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A46DA-F13F-4FF3-BF68-F25D1BC9EADA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A7ADC-0A6C-4E87-9D52-DA45DDDD4F18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C7990-7549-4979-91F3-52D47CC197A8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0F0E2-7881-4FCB-AD44-C1891B4F7D0F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7CF2-4E64-46E5-8C78-EF6BFDEAA837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F7A3C-2DC2-430F-9BA1-B93A07877EBC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54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7947A-7742-44FA-9AAB-26A285D795F3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E518F-A7E9-4EE6-AA79-4B347871408C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94773-6D66-4A76-8DFC-9E583D70BD61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A9D0B-6074-415A-A8C7-0DCA2CB428DC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455DD-9765-4BF7-9E08-20CC2B30311A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DCC17-69A4-4EDB-B8AF-E7B8687A5CA2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8985-4455-40A8-A5C6-12113EF7A395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62E2D-F82F-467F-A619-B636AFC6CBC9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62E2D-F82F-467F-A619-B636AFC6CBC9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63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64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9EF5B-A62C-430B-8419-7771C406D9B5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3A283-1CAE-47C4-B789-BB0B001B40B5}" type="slidenum">
              <a:rPr lang="zh-TW" altLang="en-US"/>
              <a:pPr/>
              <a:t>66</a:t>
            </a:fld>
            <a:endParaRPr lang="en-US" altLang="zh-TW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4AEDA-417D-461A-9804-3C7F9B1E5DB2}" type="slidenum">
              <a:rPr lang="zh-TW" altLang="en-US"/>
              <a:pPr/>
              <a:t>67</a:t>
            </a:fld>
            <a:endParaRPr lang="en-US" altLang="zh-TW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B3B33-BAFE-4E4F-97B9-646DFB8D8B17}" type="slidenum">
              <a:rPr lang="zh-TW" altLang="en-US"/>
              <a:pPr/>
              <a:t>68</a:t>
            </a:fld>
            <a:endParaRPr lang="en-US" altLang="zh-TW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5C3E8-3DD9-4F71-8FE9-C46C6056B0CF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258F0-38C1-4FE3-8E38-0B45AC7AC433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D9BC9-936F-4E90-8F9F-91CF923039D0}" type="slidenum">
              <a:rPr lang="en-US" altLang="zh-TW" smtClean="0"/>
              <a:pPr/>
              <a:t>79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44CBC-29A3-4DBB-A395-82DB7A6924A5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9AD40-178F-4F73-847F-1877174AF773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EF0097F3-F854-4E5D-B3FF-6BC2DE71D3D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69317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10-</a:t>
            </a:r>
            <a:fld id="{C1A54DF1-09B9-402E-ACE5-8F133DDB0D10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720724" y="525464"/>
            <a:ext cx="1793876" cy="1477328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wrap="square" lIns="182880" tIns="0" rIns="182880" bIns="0" anchor="ctr">
            <a:spAutoFit/>
          </a:bodyPr>
          <a:lstStyle/>
          <a:p>
            <a:pPr algn="ctr"/>
            <a:r>
              <a:rPr lang="en-US" altLang="zh-TW" sz="9600" dirty="0" smtClean="0">
                <a:solidFill>
                  <a:srgbClr val="FF0000"/>
                </a:solidFill>
                <a:ea typeface="新細明體" pitchFamily="18" charset="-120"/>
              </a:rPr>
              <a:t>10</a:t>
            </a:r>
            <a:endParaRPr lang="en-US" altLang="zh-TW" sz="9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46438"/>
            <a:ext cx="7086600" cy="914400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>
                <a:solidFill>
                  <a:srgbClr val="0000FF"/>
                </a:solidFill>
                <a:ea typeface="新細明體" pitchFamily="18" charset="-120"/>
              </a:rPr>
              <a:t>Pointers</a:t>
            </a:r>
            <a:endParaRPr lang="en-US" altLang="zh-TW" sz="6000" b="1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4958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Example statements store addresses of the variable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m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list</a:t>
            </a:r>
            <a:r>
              <a:rPr lang="en-US" altLang="zh-TW" dirty="0" smtClean="0">
                <a:ea typeface="新細明體" pitchFamily="18" charset="-120"/>
              </a:rPr>
              <a:t>, and </a:t>
            </a:r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</a:t>
            </a:r>
            <a:r>
              <a:rPr lang="en-US" altLang="zh-TW" dirty="0" smtClean="0">
                <a:ea typeface="新細明體" pitchFamily="18" charset="-120"/>
              </a:rPr>
              <a:t> in the variables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tabPoint</a:t>
            </a:r>
            <a:r>
              <a:rPr lang="en-US" altLang="zh-TW" dirty="0" smtClean="0">
                <a:ea typeface="新細明體" pitchFamily="18" charset="-120"/>
              </a:rPr>
              <a:t>, and </a:t>
            </a:r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chrPoint</a:t>
            </a:r>
            <a:endParaRPr lang="en-US" altLang="zh-TW" dirty="0" smtClean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TW" i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 = &amp;m;</a:t>
            </a:r>
          </a:p>
          <a:p>
            <a:pPr lvl="1">
              <a:buFontTx/>
              <a:buNone/>
            </a:pP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tabPoint</a:t>
            </a: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&amp;list;</a:t>
            </a:r>
          </a:p>
          <a:p>
            <a:pPr lvl="1">
              <a:buFontTx/>
              <a:buNone/>
            </a:pP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chrPoint</a:t>
            </a: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= &amp;</a:t>
            </a:r>
            <a:r>
              <a:rPr lang="en-US" altLang="zh-TW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</a:t>
            </a:r>
            <a:r>
              <a:rPr lang="en-US" altLang="zh-TW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</a:t>
            </a:r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tabPoint</a:t>
            </a:r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, and </a:t>
            </a:r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chrPoint</a:t>
            </a:r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 are called pointer variables or pointers</a:t>
            </a:r>
            <a:endParaRPr lang="en-US" altLang="zh-TW" i="1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Storing </a:t>
            </a:r>
            <a:r>
              <a:rPr lang="en-US" sz="3600" b="0" kern="0" dirty="0" smtClean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Addresses</a:t>
            </a:r>
            <a:endParaRPr lang="en-US" sz="3600" b="0" kern="0" dirty="0">
              <a:solidFill>
                <a:srgbClr val="22222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562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10.3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Storing more addresses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Storing </a:t>
            </a:r>
            <a:r>
              <a:rPr lang="en-US" sz="3600" b="0" kern="0" dirty="0" smtClean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Addresses</a:t>
            </a:r>
            <a:endParaRPr lang="en-US" sz="3600" b="0" kern="0" dirty="0">
              <a:solidFill>
                <a:srgbClr val="22222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2514600" y="1905000"/>
            <a:ext cx="4038600" cy="3200400"/>
            <a:chOff x="1752600" y="1524000"/>
            <a:chExt cx="4038600" cy="3200400"/>
          </a:xfrm>
        </p:grpSpPr>
        <p:sp>
          <p:nvSpPr>
            <p:cNvPr id="9" name="立方體 8"/>
            <p:cNvSpPr/>
            <p:nvPr/>
          </p:nvSpPr>
          <p:spPr bwMode="auto">
            <a:xfrm>
              <a:off x="3200400" y="2133600"/>
              <a:ext cx="2590800" cy="762000"/>
            </a:xfrm>
            <a:prstGeom prst="cube">
              <a:avLst>
                <a:gd name="adj" fmla="val 15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Address of m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立方體 10"/>
            <p:cNvSpPr/>
            <p:nvPr/>
          </p:nvSpPr>
          <p:spPr bwMode="auto">
            <a:xfrm>
              <a:off x="3200400" y="3048000"/>
              <a:ext cx="2590800" cy="762000"/>
            </a:xfrm>
            <a:prstGeom prst="cube">
              <a:avLst>
                <a:gd name="adj" fmla="val 15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Address of list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立方體 11"/>
            <p:cNvSpPr/>
            <p:nvPr/>
          </p:nvSpPr>
          <p:spPr bwMode="auto">
            <a:xfrm>
              <a:off x="3200400" y="3962400"/>
              <a:ext cx="2590800" cy="762000"/>
            </a:xfrm>
            <a:prstGeom prst="cube">
              <a:avLst>
                <a:gd name="adj" fmla="val 15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Address of </a:t>
              </a:r>
              <a:r>
                <a:rPr kumimoji="0" lang="en-US" altLang="zh-TW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ch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752600" y="2438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752600" y="32882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 err="1" smtClean="0"/>
                <a:t>tabPoint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752600" y="42026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 err="1" smtClean="0"/>
                <a:t>chrPoint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752600" y="15240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 smtClean="0">
                  <a:solidFill>
                    <a:srgbClr val="0000FF"/>
                  </a:solidFill>
                </a:rPr>
                <a:t>Variable:</a:t>
              </a:r>
              <a:endParaRPr lang="zh-TW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733800" y="15240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dirty="0" smtClean="0">
                  <a:solidFill>
                    <a:srgbClr val="0000FF"/>
                  </a:solidFill>
                </a:rPr>
                <a:t>Contents:</a:t>
              </a:r>
              <a:endParaRPr lang="zh-TW" altLang="en-US" sz="2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Using Addresses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Indirection Operator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 b="1" dirty="0">
                <a:ea typeface="新細明體" pitchFamily="18" charset="-120"/>
              </a:rPr>
              <a:t> : </a:t>
            </a:r>
            <a:r>
              <a:rPr lang="en-US" altLang="zh-TW" dirty="0">
                <a:ea typeface="新細明體" pitchFamily="18" charset="-120"/>
              </a:rPr>
              <a:t> The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symbol, when followed by a pointer, means “the variable whose address is stored in”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 is a pointer, then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*y</a:t>
            </a:r>
            <a:r>
              <a:rPr lang="en-US" altLang="zh-TW" dirty="0">
                <a:ea typeface="新細明體" pitchFamily="18" charset="-120"/>
              </a:rPr>
              <a:t> means “the variable whose address is stored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Commonly shortened to “the variable pointed to by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”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Example</a:t>
            </a:r>
            <a:r>
              <a:rPr lang="en-US" altLang="zh-TW" dirty="0">
                <a:ea typeface="新細明體" pitchFamily="18" charset="-120"/>
              </a:rPr>
              <a:t> (Figure </a:t>
            </a:r>
            <a:r>
              <a:rPr lang="en-US" altLang="zh-TW" dirty="0" smtClean="0">
                <a:ea typeface="新細明體" pitchFamily="18" charset="-120"/>
              </a:rPr>
              <a:t>10.4): </a:t>
            </a:r>
            <a:endParaRPr lang="en-US" altLang="zh-TW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content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 is the address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FFAA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variable pointed to by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y =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qqqq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Using Addresses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1524000"/>
            <a:ext cx="7588250" cy="3524251"/>
            <a:chOff x="280" y="1536"/>
            <a:chExt cx="4780" cy="2220"/>
          </a:xfrm>
        </p:grpSpPr>
        <p:sp>
          <p:nvSpPr>
            <p:cNvPr id="167940" name="Rectangle 4"/>
            <p:cNvSpPr>
              <a:spLocks noChangeArrowheads="1"/>
            </p:cNvSpPr>
            <p:nvPr/>
          </p:nvSpPr>
          <p:spPr bwMode="auto">
            <a:xfrm>
              <a:off x="2016" y="1536"/>
              <a:ext cx="1296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FFAA</a:t>
              </a:r>
            </a:p>
          </p:txBody>
        </p:sp>
        <p:sp>
          <p:nvSpPr>
            <p:cNvPr id="167941" name="Rectangle 5"/>
            <p:cNvSpPr>
              <a:spLocks noChangeArrowheads="1"/>
            </p:cNvSpPr>
            <p:nvPr/>
          </p:nvSpPr>
          <p:spPr bwMode="auto">
            <a:xfrm>
              <a:off x="2016" y="2592"/>
              <a:ext cx="1296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qqqq</a:t>
              </a:r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3398" y="2759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FFAA</a:t>
              </a:r>
            </a:p>
          </p:txBody>
        </p:sp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4128" y="1536"/>
              <a:ext cx="93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The content</a:t>
              </a:r>
              <a:br>
                <a:rPr lang="en-US" altLang="zh-TW">
                  <a:ea typeface="新細明體" pitchFamily="18" charset="-120"/>
                </a:rPr>
              </a:br>
              <a:r>
                <a:rPr lang="en-US" altLang="zh-TW">
                  <a:ea typeface="新細明體" pitchFamily="18" charset="-120"/>
                </a:rPr>
                <a:t>of </a:t>
              </a: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y</a:t>
              </a:r>
              <a:r>
                <a:rPr lang="en-US" altLang="zh-TW">
                  <a:ea typeface="新細明體" pitchFamily="18" charset="-120"/>
                </a:rPr>
                <a:t> is </a:t>
              </a:r>
              <a:br>
                <a:rPr lang="en-US" altLang="zh-TW">
                  <a:ea typeface="新細明體" pitchFamily="18" charset="-120"/>
                </a:rPr>
              </a:br>
              <a:r>
                <a:rPr lang="en-US" altLang="zh-TW">
                  <a:ea typeface="新細明體" pitchFamily="18" charset="-120"/>
                </a:rPr>
                <a:t>an address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8" y="1728"/>
              <a:ext cx="1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A pointer variable </a:t>
              </a: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y:</a:t>
              </a: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167945" name="Text Box 9"/>
            <p:cNvSpPr txBox="1">
              <a:spLocks noChangeArrowheads="1"/>
            </p:cNvSpPr>
            <p:nvPr/>
          </p:nvSpPr>
          <p:spPr bwMode="auto">
            <a:xfrm>
              <a:off x="280" y="2591"/>
              <a:ext cx="110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The content at</a:t>
              </a:r>
              <a:br>
                <a:rPr lang="en-US" altLang="zh-TW">
                  <a:ea typeface="新細明體" pitchFamily="18" charset="-120"/>
                </a:rPr>
              </a:br>
              <a:r>
                <a:rPr lang="en-US" altLang="zh-TW">
                  <a:ea typeface="新細明體" pitchFamily="18" charset="-120"/>
                </a:rPr>
                <a:t>address FFAA</a:t>
              </a:r>
            </a:p>
            <a:p>
              <a:pPr algn="ctr"/>
              <a:r>
                <a:rPr lang="en-US" altLang="zh-TW">
                  <a:ea typeface="新細明體" pitchFamily="18" charset="-120"/>
                </a:rPr>
                <a:t>is qqqq</a:t>
              </a:r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1488" y="288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 flipH="1">
              <a:off x="3120" y="1824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 flipH="1">
              <a:off x="3888" y="288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4594" y="2119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584" y="3504"/>
              <a:ext cx="27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ea typeface="新細明體" pitchFamily="18" charset="-120"/>
                </a:rPr>
                <a:t>Figure </a:t>
              </a:r>
              <a:r>
                <a:rPr lang="en-US" altLang="zh-TW" sz="2000" dirty="0" smtClean="0">
                  <a:ea typeface="新細明體" pitchFamily="18" charset="-120"/>
                </a:rPr>
                <a:t>10.4  </a:t>
              </a:r>
              <a:r>
                <a:rPr lang="en-US" altLang="zh-TW" sz="2000" dirty="0">
                  <a:ea typeface="新細明體" pitchFamily="18" charset="-120"/>
                </a:rPr>
                <a:t>Using Pointer Variable</a:t>
              </a:r>
              <a:endParaRPr lang="zh-TW" altLang="en-US" sz="2000" dirty="0">
                <a:ea typeface="新細明體" pitchFamily="18" charset="-12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276600" y="5410200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0000FF"/>
                </a:solidFill>
              </a:rPr>
              <a:t>What is *y?</a:t>
            </a:r>
            <a:endParaRPr lang="zh-TW" alt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Using Addresses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Using a pointer requires a </a:t>
            </a:r>
            <a:r>
              <a:rPr lang="en-US" altLang="zh-TW" b="1" dirty="0">
                <a:ea typeface="新細明體" pitchFamily="18" charset="-120"/>
              </a:rPr>
              <a:t>double lookup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First an address is retrieved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Address is used to retrieve actual data</a:t>
            </a:r>
          </a:p>
          <a:p>
            <a:r>
              <a:rPr lang="en-US" altLang="zh-TW" dirty="0">
                <a:ea typeface="新細明體" pitchFamily="18" charset="-120"/>
              </a:rPr>
              <a:t>Why store addresses if data can be retrieved in one step using variable’s name?</a:t>
            </a:r>
          </a:p>
          <a:p>
            <a:r>
              <a:rPr lang="en-US" altLang="zh-TW" dirty="0">
                <a:ea typeface="新細明體" pitchFamily="18" charset="-120"/>
              </a:rPr>
              <a:t>Pointers make it possible to create and delete new storage locations dynamically during program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Declaring Pointers</a:t>
            </a:r>
          </a:p>
        </p:txBody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Pointers must be declared before they can store an address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Example: If address in pointer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>
                <a:ea typeface="新細明體" pitchFamily="18" charset="-120"/>
              </a:rPr>
              <a:t> is the address of an integer, the declaration is: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*numAddr;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This declaration is read as “the variable pointed to by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>
                <a:ea typeface="新細明體" pitchFamily="18" charset="-120"/>
              </a:rPr>
              <a:t> is an integer”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declaration specifies: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The variable pointed to by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>
                <a:ea typeface="新細明體" pitchFamily="18" charset="-120"/>
              </a:rPr>
              <a:t> is an integer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>
                <a:ea typeface="新細明體" pitchFamily="18" charset="-120"/>
              </a:rPr>
              <a:t> is a pointer (because it is used with the indirection operator 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Declaring Pointers</a:t>
            </a:r>
          </a:p>
        </p:txBody>
      </p:sp>
      <p:sp>
        <p:nvSpPr>
          <p:cNvPr id="171013" name="Rectangle 1029"/>
          <p:cNvSpPr>
            <a:spLocks noChangeArrowheads="1"/>
          </p:cNvSpPr>
          <p:nvPr/>
        </p:nvSpPr>
        <p:spPr bwMode="auto">
          <a:xfrm>
            <a:off x="152400" y="1219200"/>
            <a:ext cx="89154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10.2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  // declare a pointer to an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miles, dist;   // declare two integer variables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dist = 158;        // store the number 158 into dist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miles = 22;        // store the number 22 into miles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&amp;miles;  // store the 'address of miles'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address stored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"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pointed to by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" &lt;&lt; *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&amp;dist;   // now store the address of dist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address now stored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"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now pointed to by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" &lt;&lt; *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Declaring Pointers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10.2 </a:t>
            </a:r>
            <a:r>
              <a:rPr lang="en-US" altLang="zh-TW" dirty="0">
                <a:ea typeface="新細明體" pitchFamily="18" charset="-120"/>
              </a:rPr>
              <a:t>output:</a:t>
            </a:r>
          </a:p>
          <a:p>
            <a:pPr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address stored in </a:t>
            </a:r>
            <a:r>
              <a:rPr lang="en-US" altLang="zh-TW" sz="200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is 0012FEC8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value pointed to by </a:t>
            </a:r>
            <a:r>
              <a:rPr lang="en-US" altLang="zh-TW" sz="200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is 22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address now stored in </a:t>
            </a:r>
            <a:r>
              <a:rPr lang="en-US" altLang="zh-TW" sz="200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is 0012FEBC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value now pointed to by </a:t>
            </a:r>
            <a:r>
              <a:rPr lang="en-US" altLang="zh-TW" sz="200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is 158</a:t>
            </a:r>
          </a:p>
          <a:p>
            <a:pPr>
              <a:buFontTx/>
              <a:buNone/>
            </a:pPr>
            <a:endParaRPr lang="zh-TW" altLang="en-US" dirty="0">
              <a:solidFill>
                <a:srgbClr val="0066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Declaring Pointers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Program </a:t>
            </a:r>
            <a:r>
              <a:rPr lang="en-US" altLang="zh-TW" b="1" dirty="0" smtClean="0">
                <a:ea typeface="新細明體" pitchFamily="18" charset="-120"/>
              </a:rPr>
              <a:t>10.2 </a:t>
            </a:r>
            <a:r>
              <a:rPr lang="en-US" altLang="zh-TW" b="1" dirty="0">
                <a:ea typeface="新細明體" pitchFamily="18" charset="-120"/>
              </a:rPr>
              <a:t>Actions: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Declaration statement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;</a:t>
            </a:r>
            <a:r>
              <a:rPr lang="en-US" altLang="zh-TW" dirty="0">
                <a:ea typeface="新細明體" pitchFamily="18" charset="-120"/>
              </a:rPr>
              <a:t> declares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dirty="0">
                <a:ea typeface="新細明體" pitchFamily="18" charset="-120"/>
              </a:rPr>
              <a:t> as pointer variable storing the address of an integer variable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Data type determines pointer storage requirements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Statement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= &amp;miles;</a:t>
            </a:r>
            <a:r>
              <a:rPr lang="en-US" altLang="zh-TW" dirty="0">
                <a:ea typeface="新細明體" pitchFamily="18" charset="-120"/>
              </a:rPr>
              <a:t> stores address of variable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miles</a:t>
            </a:r>
            <a:r>
              <a:rPr lang="en-US" altLang="zh-TW" dirty="0">
                <a:ea typeface="新細明體" pitchFamily="18" charset="-120"/>
              </a:rPr>
              <a:t> into pointer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First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1" dirty="0">
                <a:ea typeface="新細明體" pitchFamily="18" charset="-120"/>
              </a:rPr>
              <a:t> Statement:</a:t>
            </a:r>
            <a:r>
              <a:rPr lang="en-US" altLang="zh-TW" dirty="0">
                <a:ea typeface="新細明體" pitchFamily="18" charset="-120"/>
              </a:rPr>
              <a:t> displays address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Second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1" dirty="0">
                <a:ea typeface="新細明體" pitchFamily="18" charset="-120"/>
              </a:rPr>
              <a:t> Statement:</a:t>
            </a:r>
            <a:r>
              <a:rPr lang="en-US" altLang="zh-TW" dirty="0">
                <a:ea typeface="新細明體" pitchFamily="18" charset="-120"/>
              </a:rPr>
              <a:t> uses indirection operator to retrieve and display the value pointed to by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dirty="0">
                <a:ea typeface="新細明體" pitchFamily="18" charset="-120"/>
              </a:rPr>
              <a:t> (the value stored in miles)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Declaring Pointers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Program </a:t>
            </a:r>
            <a:r>
              <a:rPr lang="en-US" altLang="zh-TW" b="1" dirty="0" smtClean="0">
                <a:ea typeface="新細明體" pitchFamily="18" charset="-120"/>
              </a:rPr>
              <a:t>10.2 </a:t>
            </a:r>
            <a:r>
              <a:rPr lang="en-US" altLang="zh-TW" b="1" dirty="0">
                <a:ea typeface="新細明體" pitchFamily="18" charset="-120"/>
              </a:rPr>
              <a:t>Actions:</a:t>
            </a:r>
          </a:p>
          <a:p>
            <a:pPr lvl="1"/>
            <a:r>
              <a:rPr lang="en-US" altLang="zh-TW" b="1" dirty="0">
                <a:ea typeface="新細明體" pitchFamily="18" charset="-120"/>
              </a:rPr>
              <a:t>Statement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 = &amp;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dist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;</a:t>
            </a:r>
            <a:r>
              <a:rPr lang="en-US" altLang="zh-TW" dirty="0">
                <a:ea typeface="新細明體" pitchFamily="18" charset="-120"/>
              </a:rPr>
              <a:t> changes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dirty="0" err="1">
                <a:ea typeface="新細明體" pitchFamily="18" charset="-120"/>
              </a:rPr>
              <a:t>’s</a:t>
            </a:r>
            <a:r>
              <a:rPr lang="en-US" altLang="zh-TW" dirty="0">
                <a:ea typeface="新細明體" pitchFamily="18" charset="-120"/>
              </a:rPr>
              <a:t> value to address of variable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dist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2"/>
            <a:r>
              <a:rPr lang="en-US" altLang="zh-TW" dirty="0">
                <a:ea typeface="新細明體" pitchFamily="18" charset="-120"/>
              </a:rPr>
              <a:t>This is allowed because the pointer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dirty="0">
                <a:ea typeface="新細明體" pitchFamily="18" charset="-120"/>
              </a:rPr>
              <a:t> can be used to point to any integer value (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miles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dist</a:t>
            </a:r>
            <a:r>
              <a:rPr lang="en-US" altLang="zh-TW" dirty="0">
                <a:ea typeface="新細明體" pitchFamily="18" charset="-120"/>
              </a:rPr>
              <a:t> are both integer values)</a:t>
            </a:r>
          </a:p>
          <a:p>
            <a:pPr lvl="1"/>
            <a:r>
              <a:rPr lang="en-US" altLang="zh-TW" b="1" dirty="0">
                <a:ea typeface="新細明體" pitchFamily="18" charset="-120"/>
              </a:rPr>
              <a:t>Last two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1" dirty="0">
                <a:ea typeface="新細明體" pitchFamily="18" charset="-120"/>
              </a:rPr>
              <a:t> statements: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Verify change in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dirty="0">
                <a:ea typeface="新細明體" pitchFamily="18" charset="-120"/>
              </a:rPr>
              <a:t> value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Confirm that new stored address points to variable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dist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Addresses and pointers</a:t>
            </a:r>
          </a:p>
          <a:p>
            <a:r>
              <a:rPr lang="en-US" altLang="zh-TW" dirty="0" smtClean="0">
                <a:ea typeface="新細明體" pitchFamily="18" charset="-120"/>
              </a:rPr>
              <a:t>Array names as pointers</a:t>
            </a:r>
          </a:p>
          <a:p>
            <a:r>
              <a:rPr lang="en-US" altLang="zh-TW" dirty="0" smtClean="0">
                <a:ea typeface="新細明體" pitchFamily="18" charset="-120"/>
              </a:rPr>
              <a:t>Pointer arithmetic</a:t>
            </a:r>
          </a:p>
          <a:p>
            <a:r>
              <a:rPr lang="en-US" altLang="zh-TW" dirty="0" smtClean="0">
                <a:ea typeface="新細明體" pitchFamily="18" charset="-120"/>
              </a:rPr>
              <a:t>Passing addresses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</a:p>
          <a:p>
            <a:pPr>
              <a:buNone/>
            </a:pPr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71675"/>
            <a:ext cx="82296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3340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10.5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Addressing different data types by using pointers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510" name="Title 8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Declaring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References and Pointers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3886200"/>
          </a:xfrm>
        </p:spPr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Reference Pointer:</a:t>
            </a:r>
            <a:r>
              <a:rPr lang="en-US" altLang="zh-TW">
                <a:ea typeface="新細明體" pitchFamily="18" charset="-120"/>
              </a:rPr>
              <a:t> A pointer with restricted capabilities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Hides internal pointer manipulations </a:t>
            </a:r>
          </a:p>
          <a:p>
            <a:r>
              <a:rPr lang="en-US" altLang="zh-TW" b="1">
                <a:ea typeface="新細明體" pitchFamily="18" charset="-120"/>
              </a:rPr>
              <a:t>Automatic dereference:</a:t>
            </a:r>
            <a:r>
              <a:rPr lang="en-US" altLang="zh-TW">
                <a:ea typeface="新細明體" pitchFamily="18" charset="-120"/>
              </a:rPr>
              <a:t> an indirect access of a variable’s value without using the indirection operator symbol (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>
                <a:ea typeface="新細明體" pitchFamily="18" charset="-120"/>
              </a:rPr>
              <a:t>)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Instead, uses reference pointer</a:t>
            </a:r>
          </a:p>
          <a:p>
            <a:pPr lvl="1"/>
            <a:endParaRPr lang="zh-TW" alt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References and Pointers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Example of automatic dereference: </a:t>
            </a:r>
            <a:endParaRPr lang="en-US" altLang="zh-TW" dirty="0">
              <a:ea typeface="新細明體" pitchFamily="18" charset="-120"/>
            </a:endParaRPr>
          </a:p>
          <a:p>
            <a:pPr lvl="3"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b;      // b is an integer variable</a:t>
            </a:r>
          </a:p>
          <a:p>
            <a:pPr lvl="3"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&amp;a = b; // a is a reference variable </a:t>
            </a:r>
            <a:endParaRPr lang="en-US" altLang="zh-TW" sz="20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3"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that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stores b's address</a:t>
            </a:r>
          </a:p>
          <a:p>
            <a:pPr lvl="3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 = 10;     // this changes b's value to 10</a:t>
            </a:r>
          </a:p>
          <a:p>
            <a:pPr lvl="1"/>
            <a:r>
              <a:rPr lang="en-US" altLang="zh-TW" sz="2400" b="1" dirty="0">
                <a:ea typeface="新細明體" pitchFamily="18" charset="-120"/>
              </a:rPr>
              <a:t>Statement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&amp;a = b;</a:t>
            </a:r>
            <a:r>
              <a:rPr lang="en-US" altLang="zh-TW" sz="2400" dirty="0">
                <a:ea typeface="新細明體" pitchFamily="18" charset="-120"/>
              </a:rPr>
              <a:t>  a declared reference pointer </a:t>
            </a:r>
          </a:p>
          <a:p>
            <a:pPr lvl="2"/>
            <a:r>
              <a:rPr lang="en-US" altLang="zh-TW" sz="2200" dirty="0">
                <a:ea typeface="新細明體" pitchFamily="18" charset="-120"/>
              </a:rPr>
              <a:t>Compiler assigns address of </a:t>
            </a:r>
            <a:r>
              <a:rPr lang="en-US" altLang="zh-TW" sz="2200" dirty="0"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200" dirty="0">
                <a:ea typeface="新細明體" pitchFamily="18" charset="-120"/>
              </a:rPr>
              <a:t> (not the contents of  </a:t>
            </a:r>
            <a:r>
              <a:rPr lang="en-US" altLang="zh-TW" sz="2200" dirty="0"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200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2400" b="1" dirty="0">
                <a:ea typeface="新細明體" pitchFamily="18" charset="-120"/>
              </a:rPr>
              <a:t>Statement 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a = 10;</a:t>
            </a:r>
            <a:r>
              <a:rPr lang="en-US" altLang="zh-TW" sz="2400" dirty="0">
                <a:ea typeface="新細明體" pitchFamily="18" charset="-120"/>
              </a:rPr>
              <a:t>   Compiler uses address stored in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400" dirty="0">
                <a:ea typeface="新細明體" pitchFamily="18" charset="-120"/>
              </a:rPr>
              <a:t> to change the value stored in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 to </a:t>
            </a:r>
            <a:r>
              <a:rPr lang="en-US" altLang="zh-TW" sz="2400" dirty="0" smtClean="0">
                <a:ea typeface="新細明體" pitchFamily="18" charset="-120"/>
              </a:rPr>
              <a:t>10</a:t>
            </a:r>
          </a:p>
          <a:p>
            <a:pPr lvl="1"/>
            <a:r>
              <a:rPr lang="en-US" altLang="zh-TW" sz="2400" b="1" dirty="0" smtClean="0">
                <a:ea typeface="新細明體" pitchFamily="18" charset="-120"/>
              </a:rPr>
              <a:t>Alias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400" dirty="0" smtClean="0">
                <a:ea typeface="新細明體" pitchFamily="18" charset="-120"/>
              </a:rPr>
              <a:t> is an alias of 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</a:t>
            </a:r>
            <a:endParaRPr lang="en-US" altLang="zh-TW" sz="2400" dirty="0">
              <a:ea typeface="新細明體" pitchFamily="18" charset="-120"/>
            </a:endParaRPr>
          </a:p>
          <a:p>
            <a:pPr lvl="1"/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References and Pointers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Repeat of previous example using pointers instead of automatic dereferencing</a:t>
            </a:r>
          </a:p>
          <a:p>
            <a:pPr lvl="2">
              <a:buFontTx/>
              <a:buNone/>
            </a:pPr>
            <a:r>
              <a:rPr lang="en-US" altLang="zh-TW" sz="22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b; 	</a:t>
            </a:r>
            <a:r>
              <a:rPr lang="en-US" altLang="zh-TW" sz="22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// </a:t>
            </a: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 is an integer variable</a:t>
            </a:r>
          </a:p>
          <a:p>
            <a:pPr lvl="2">
              <a:buFontTx/>
              <a:buNone/>
            </a:pPr>
            <a:r>
              <a:rPr lang="en-US" altLang="zh-TW" sz="22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*a = &amp;b;  // a is a pointer - store 		   // </a:t>
            </a:r>
            <a:r>
              <a:rPr lang="en-US" altLang="zh-TW" sz="22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b's</a:t>
            </a: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address in a</a:t>
            </a:r>
          </a:p>
          <a:p>
            <a:pPr lvl="2">
              <a:buFontTx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*a = 10; 	// this changes </a:t>
            </a:r>
            <a:r>
              <a:rPr lang="en-US" altLang="zh-TW" sz="22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b's</a:t>
            </a:r>
            <a:r>
              <a:rPr lang="en-US" altLang="zh-TW" sz="22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value to 10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 is a pointer initialized to store address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b</a:t>
            </a:r>
          </a:p>
          <a:p>
            <a:pPr lvl="2"/>
            <a:r>
              <a:rPr lang="en-US" altLang="zh-TW" sz="2200" dirty="0">
                <a:ea typeface="新細明體" pitchFamily="18" charset="-120"/>
              </a:rPr>
              <a:t>Pointer a can be altered to point to a different variable</a:t>
            </a:r>
          </a:p>
          <a:p>
            <a:pPr lvl="2"/>
            <a:r>
              <a:rPr lang="en-US" altLang="zh-TW" sz="2200" dirty="0">
                <a:ea typeface="新細明體" pitchFamily="18" charset="-120"/>
              </a:rPr>
              <a:t>Reference variable </a:t>
            </a:r>
            <a:r>
              <a:rPr lang="en-US" altLang="zh-TW" sz="2200" dirty="0"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 sz="2200" dirty="0">
                <a:ea typeface="新細明體" pitchFamily="18" charset="-120"/>
              </a:rPr>
              <a:t> (from previous example) cannot be altered to refer to any variable except one to which it was 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References and Pointers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For simple cases, using references is easier and is the recommended approach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Passing addresses to a function</a:t>
            </a:r>
          </a:p>
          <a:p>
            <a:r>
              <a:rPr lang="en-US" altLang="zh-TW">
                <a:ea typeface="新細明體" pitchFamily="18" charset="-120"/>
              </a:rPr>
              <a:t>For more complex situations, pointers are required</a:t>
            </a:r>
          </a:p>
          <a:p>
            <a:pPr lvl="1"/>
            <a:r>
              <a:rPr lang="en-US" altLang="zh-TW">
                <a:ea typeface="新細明體" pitchFamily="18" charset="-120"/>
              </a:rPr>
              <a:t>Dynamically allocating new sections of memory for additional variables as a program is running</a:t>
            </a:r>
          </a:p>
          <a:p>
            <a:pPr lvl="1"/>
            <a:r>
              <a:rPr lang="en-US" altLang="zh-TW">
                <a:ea typeface="新細明體" pitchFamily="18" charset="-120"/>
              </a:rPr>
              <a:t>Using alternatives to array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zh-TW" sz="2600" dirty="0" smtClean="0">
                <a:ea typeface="新細明體" pitchFamily="18" charset="-120"/>
              </a:rPr>
              <a:t>References are used almost exclusively as formal parameters and return types</a:t>
            </a:r>
          </a:p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Reference variables are available in C++</a:t>
            </a:r>
          </a:p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After a variable has been declared, it can be given additional names by using a </a:t>
            </a:r>
            <a:r>
              <a:rPr lang="en-US" altLang="zh-TW" sz="2600" b="1" dirty="0" smtClean="0">
                <a:ea typeface="新細明體" pitchFamily="18" charset="-120"/>
                <a:cs typeface="Courier New" pitchFamily="49" charset="0"/>
              </a:rPr>
              <a:t>reference variable</a:t>
            </a:r>
          </a:p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The form of a reference variable is:</a:t>
            </a:r>
          </a:p>
          <a:p>
            <a:pPr lvl="1"/>
            <a:r>
              <a:rPr lang="en-US" altLang="zh-TW" i="1" dirty="0" err="1" smtClean="0">
                <a:ea typeface="新細明體" pitchFamily="18" charset="-120"/>
                <a:cs typeface="Courier New" pitchFamily="49" charset="0"/>
              </a:rPr>
              <a:t>dataType</a:t>
            </a:r>
            <a:r>
              <a:rPr lang="en-US" altLang="zh-TW" i="1" dirty="0" smtClean="0">
                <a:ea typeface="新細明體" pitchFamily="18" charset="-120"/>
                <a:cs typeface="Courier New" pitchFamily="49" charset="0"/>
              </a:rPr>
              <a:t>&amp; </a:t>
            </a:r>
            <a:r>
              <a:rPr lang="en-US" altLang="zh-TW" i="1" dirty="0" err="1" smtClean="0">
                <a:ea typeface="新細明體" pitchFamily="18" charset="-120"/>
                <a:cs typeface="Courier New" pitchFamily="49" charset="0"/>
              </a:rPr>
              <a:t>newName</a:t>
            </a:r>
            <a:r>
              <a:rPr lang="en-US" altLang="zh-TW" i="1" dirty="0" smtClean="0"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i="1" dirty="0" err="1" smtClean="0">
                <a:ea typeface="新細明體" pitchFamily="18" charset="-120"/>
                <a:cs typeface="Courier New" pitchFamily="49" charset="0"/>
              </a:rPr>
              <a:t>existingName</a:t>
            </a:r>
            <a:r>
              <a:rPr lang="en-US" altLang="zh-TW" i="1" dirty="0" smtClean="0">
                <a:ea typeface="新細明體" pitchFamily="18" charset="-120"/>
                <a:cs typeface="Courier New" pitchFamily="49" charset="0"/>
              </a:rPr>
              <a:t>;</a:t>
            </a:r>
          </a:p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Example: </a:t>
            </a:r>
            <a:r>
              <a:rPr lang="en-US" altLang="zh-TW" sz="2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double&amp; sum = total;</a:t>
            </a:r>
          </a:p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The </a:t>
            </a:r>
            <a:r>
              <a:rPr lang="en-US" altLang="zh-TW" sz="2600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 symbol (indirection operator) is also called the </a:t>
            </a:r>
            <a:r>
              <a:rPr lang="en-US" altLang="zh-TW" sz="2600" b="1" dirty="0" smtClean="0">
                <a:ea typeface="新細明體" pitchFamily="18" charset="-120"/>
                <a:cs typeface="Courier New" pitchFamily="49" charset="0"/>
              </a:rPr>
              <a:t>dereferencing operator</a:t>
            </a:r>
            <a:endParaRPr lang="en-US" altLang="zh-TW" sz="2600" dirty="0" smtClean="0">
              <a:ea typeface="新細明體" pitchFamily="18" charset="-120"/>
            </a:endParaRPr>
          </a:p>
        </p:txBody>
      </p:sp>
      <p:sp>
        <p:nvSpPr>
          <p:cNvPr id="2355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Reference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51054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10.6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sum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is an alternative name for </a:t>
            </a:r>
            <a:r>
              <a:rPr lang="en-US" altLang="zh-TW" sz="1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total</a:t>
            </a:r>
            <a:endParaRPr lang="en-US" altLang="zh-TW" sz="1800" b="1" dirty="0">
              <a:solidFill>
                <a:srgbClr val="222222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1525" y="1905000"/>
            <a:ext cx="2403475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Reference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itle 7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Reference Variables</a:t>
            </a:r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381000" y="1371600"/>
            <a:ext cx="8382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10.3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total = 20.5;    // declare and initialize total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double&amp; sum = total;    // declare another name for total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"sum = " &lt;&lt; sum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sum = 18.6;       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this changes the value in total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"total = " &lt;&lt; total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 Names as Pointers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</a:t>
            </a:r>
            <a:r>
              <a:rPr lang="en-US" altLang="zh-TW" dirty="0">
                <a:ea typeface="新細明體" pitchFamily="18" charset="-120"/>
              </a:rPr>
              <a:t> is a single-dimension array containing five integers, the fourth element is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grade[3]</a:t>
            </a:r>
          </a:p>
          <a:p>
            <a:r>
              <a:rPr lang="en-US" altLang="zh-TW" dirty="0">
                <a:ea typeface="新細明體" pitchFamily="18" charset="-120"/>
              </a:rPr>
              <a:t>C++ compiler computation of the address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grade[3]</a:t>
            </a:r>
            <a:r>
              <a:rPr lang="en-US" altLang="zh-TW" dirty="0">
                <a:ea typeface="新細明體" pitchFamily="18" charset="-120"/>
              </a:rPr>
              <a:t>: (assuming 4 bytes per integer)</a:t>
            </a:r>
          </a:p>
          <a:p>
            <a:pPr lvl="2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&amp;grade[3] = &amp;grade[0] + (3 * 4);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This statement reads as “the address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grade[3]</a:t>
            </a:r>
            <a:r>
              <a:rPr lang="en-US" altLang="zh-TW" dirty="0">
                <a:ea typeface="新細明體" pitchFamily="18" charset="-120"/>
              </a:rPr>
              <a:t> equals the address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grade[0]</a:t>
            </a:r>
            <a:r>
              <a:rPr lang="en-US" altLang="zh-TW" dirty="0">
                <a:ea typeface="新細明體" pitchFamily="18" charset="-120"/>
              </a:rPr>
              <a:t> plus 12”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Figure </a:t>
            </a:r>
            <a:r>
              <a:rPr lang="en-US" altLang="zh-TW" dirty="0" smtClean="0">
                <a:ea typeface="新細明體" pitchFamily="18" charset="-120"/>
              </a:rPr>
              <a:t>10.10 </a:t>
            </a:r>
            <a:r>
              <a:rPr lang="en-US" altLang="zh-TW" dirty="0">
                <a:ea typeface="新細明體" pitchFamily="18" charset="-120"/>
              </a:rPr>
              <a:t>illustrates the address computation used to locate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grade[3]</a:t>
            </a: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752600"/>
            <a:ext cx="8229600" cy="3128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5345113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10.10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Using a subscript to obtain an address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765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Array Names as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Addresses and Pointers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High-level languages use memory addresses throughout executable programs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Keeps track of where data and instructions are physically located inside of computer</a:t>
            </a: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C++ Attribute:</a:t>
            </a:r>
            <a:r>
              <a:rPr lang="en-US" altLang="zh-TW">
                <a:ea typeface="新細明體" pitchFamily="18" charset="-120"/>
              </a:rPr>
              <a:t> Programmer provided access to  addresses of program variables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This capability typically not provided in other high-level languages</a:t>
            </a: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Pointer (Pointer Variable):</a:t>
            </a:r>
            <a:r>
              <a:rPr lang="en-US" altLang="zh-TW">
                <a:ea typeface="新細明體" pitchFamily="18" charset="-120"/>
              </a:rPr>
              <a:t> a variable that stores the address of another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 Names as Pointers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Offset:</a:t>
            </a:r>
            <a:r>
              <a:rPr lang="en-US" altLang="zh-TW" dirty="0">
                <a:ea typeface="新細明體" pitchFamily="18" charset="-120"/>
              </a:rPr>
              <a:t>  Number of positions beyond first element in array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Using offset we can simulate process used by  computer to access array elements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Example (Figure </a:t>
            </a:r>
            <a:r>
              <a:rPr lang="en-US" altLang="zh-TW" b="1" dirty="0" smtClean="0">
                <a:ea typeface="新細明體" pitchFamily="18" charset="-120"/>
              </a:rPr>
              <a:t>10.11 </a:t>
            </a:r>
            <a:r>
              <a:rPr lang="en-US" altLang="zh-TW" b="1" dirty="0">
                <a:ea typeface="新細明體" pitchFamily="18" charset="-120"/>
              </a:rPr>
              <a:t>and Table </a:t>
            </a:r>
            <a:r>
              <a:rPr lang="en-US" altLang="zh-TW" b="1" dirty="0" smtClean="0">
                <a:ea typeface="新細明體" pitchFamily="18" charset="-120"/>
              </a:rPr>
              <a:t>10.1</a:t>
            </a:r>
            <a:r>
              <a:rPr lang="en-US" altLang="zh-TW" b="1" dirty="0">
                <a:ea typeface="新細明體" pitchFamily="18" charset="-120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Store address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grade[0]</a:t>
            </a:r>
            <a:r>
              <a:rPr lang="en-US" altLang="zh-TW" dirty="0">
                <a:ea typeface="新細明體" pitchFamily="18" charset="-120"/>
              </a:rPr>
              <a:t> in pointer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gPtr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Use offset to find location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grade[3]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Expression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*(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gPtr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+ 3)</a:t>
            </a:r>
            <a:r>
              <a:rPr lang="en-US" altLang="zh-TW" dirty="0">
                <a:ea typeface="新細明體" pitchFamily="18" charset="-120"/>
              </a:rPr>
              <a:t> references variable that is three integers beyond variable pointed to by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gPtr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28800"/>
            <a:ext cx="7315200" cy="3131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345113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10.11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 variable pointed to by </a:t>
            </a:r>
            <a:r>
              <a:rPr lang="en-US" altLang="zh-TW" sz="1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sz="1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gPtr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is </a:t>
            </a:r>
            <a:r>
              <a:rPr lang="en-US" altLang="zh-TW" sz="1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grade[0]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970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Array Names as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430713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Table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Array Elements Can Be Referenced in Two Ways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20913"/>
            <a:ext cx="8229600" cy="175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5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Array Names as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 Names as Pointers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381000" y="1377186"/>
            <a:ext cx="8382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10.4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dirty="0" smtClean="0"/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ARRAYSIZE = 5;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i, grade[ARRAYSIZE] = {98, 87, 92, 79, 85};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nn-NO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(i = 0; i &lt; ARRAYSIZE; i++)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nElement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" &lt;&lt; i &lt;&lt; " is " &lt;&lt; grade[i];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562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10.12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An offset of 3 from the address in </a:t>
            </a:r>
            <a:r>
              <a:rPr lang="en-US" altLang="zh-TW" sz="1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gPtr</a:t>
            </a:r>
            <a:endParaRPr lang="en-US" altLang="zh-TW" sz="1800" b="1" dirty="0">
              <a:solidFill>
                <a:srgbClr val="222222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752600"/>
            <a:ext cx="7467600" cy="3236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72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Array Names as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5675" y="1646237"/>
            <a:ext cx="7350125" cy="3382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5421313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10.13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 relationship between array elements and point</a:t>
            </a:r>
            <a:r>
              <a:rPr lang="en-US" altLang="zh-TW" sz="1800" dirty="0">
                <a:solidFill>
                  <a:srgbClr val="002060"/>
                </a:solidFill>
                <a:latin typeface="Arial" pitchFamily="34" charset="0"/>
                <a:ea typeface="新細明體" pitchFamily="18" charset="-120"/>
              </a:rPr>
              <a:t>ers</a:t>
            </a:r>
            <a:endParaRPr lang="en-US" altLang="zh-TW" sz="1800" b="1" dirty="0">
              <a:solidFill>
                <a:srgbClr val="00206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277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Array Names as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itle 8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9906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Array Names as Pointers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1000" y="1066800"/>
            <a:ext cx="8382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10.5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ARRAYSIZE = 5;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gPtr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        // declare a pointer to an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grade[ARRAYSIZE] = {98, 87, 92, 79, 85};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gPtr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&amp;grade[0];     // store the starting array address</a:t>
            </a:r>
          </a:p>
          <a:p>
            <a:r>
              <a:rPr lang="nn-NO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(i = 0; i &lt; ARRAYSIZE; i++)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nElement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is " &lt;&lt; *(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gPtr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endParaRPr lang="zh-TW" altLang="en-US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268912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10.14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Creating an array also creates a pointer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7125" y="1905000"/>
            <a:ext cx="71786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82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Array Names as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itle 8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9906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Array Names as Pointers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800" y="106680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10.6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ARRAYSIZE = 5;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grade[ARRAYSIZE] = {98, 87, 92, 79, 85};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nn-NO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(i = 0; i &lt; ARRAYSIZE; i++)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nElement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"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is " &lt;&lt; *(grade +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Array Allocation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Static Array Allocation:</a:t>
            </a:r>
            <a:r>
              <a:rPr lang="en-US" altLang="zh-TW">
                <a:ea typeface="新細明體" pitchFamily="18" charset="-120"/>
              </a:rPr>
              <a:t>  As variables are defined, storage is assigned from a memory pool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Specific memory locations are fixed for life of a variable, used or not</a:t>
            </a: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itchFamily="18" charset="-120"/>
              </a:rPr>
              <a:t>Example:</a:t>
            </a:r>
            <a:r>
              <a:rPr lang="en-US" altLang="zh-TW">
                <a:ea typeface="新細明體" pitchFamily="18" charset="-120"/>
              </a:rPr>
              <a:t> Function requests storage for an array of 500 integers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If application requires less than 500 integers, unused storage not released until array goes out of scope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If more than 500 integers required, array size must be increased and the function recompiled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Addresses and Pointers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Three major attributes of a variable: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Data type:</a:t>
            </a:r>
            <a:r>
              <a:rPr lang="en-US" altLang="zh-TW">
                <a:ea typeface="新細明體" pitchFamily="18" charset="-120"/>
              </a:rPr>
              <a:t> declared in a declaration statement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Value:</a:t>
            </a:r>
            <a:r>
              <a:rPr lang="en-US" altLang="zh-TW">
                <a:ea typeface="新細明體" pitchFamily="18" charset="-120"/>
              </a:rPr>
              <a:t> Stored in a variable by:</a:t>
            </a:r>
          </a:p>
          <a:p>
            <a:pPr lvl="2"/>
            <a:r>
              <a:rPr lang="en-US" altLang="zh-TW">
                <a:ea typeface="新細明體" pitchFamily="18" charset="-120"/>
              </a:rPr>
              <a:t>Initialization when variable is declared</a:t>
            </a:r>
          </a:p>
          <a:p>
            <a:pPr lvl="2"/>
            <a:r>
              <a:rPr lang="en-US" altLang="zh-TW">
                <a:ea typeface="新細明體" pitchFamily="18" charset="-120"/>
              </a:rPr>
              <a:t>Assignment</a:t>
            </a:r>
          </a:p>
          <a:p>
            <a:pPr lvl="2"/>
            <a:r>
              <a:rPr lang="en-US" altLang="zh-TW">
                <a:ea typeface="新細明體" pitchFamily="18" charset="-120"/>
              </a:rPr>
              <a:t>Input</a:t>
            </a:r>
          </a:p>
          <a:p>
            <a:pPr lvl="1"/>
            <a:r>
              <a:rPr lang="en-US" altLang="zh-TW" b="1">
                <a:ea typeface="新細明體" pitchFamily="18" charset="-120"/>
              </a:rPr>
              <a:t>Address:</a:t>
            </a:r>
            <a:r>
              <a:rPr lang="en-US" altLang="zh-TW">
                <a:ea typeface="新細明體" pitchFamily="18" charset="-120"/>
              </a:rPr>
              <a:t> For most applications, variable name is sufficient to locate variable’s contents</a:t>
            </a:r>
          </a:p>
          <a:p>
            <a:pPr lvl="2"/>
            <a:r>
              <a:rPr lang="en-US" altLang="zh-TW">
                <a:ea typeface="新細明體" pitchFamily="18" charset="-120"/>
              </a:rPr>
              <a:t>Translation of variable’s name to a storage location done by computer each time variable is referenced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Array Allocation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Dynamic Allocation:</a:t>
            </a:r>
            <a:r>
              <a:rPr lang="en-US" altLang="zh-TW" dirty="0">
                <a:ea typeface="新細明體" pitchFamily="18" charset="-120"/>
              </a:rPr>
              <a:t>  storage allocated is determined and adjusted as program is run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Useful when dealing with lists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Allows list to expand and contract as list items are added and deleted</a:t>
            </a:r>
          </a:p>
          <a:p>
            <a:r>
              <a:rPr lang="en-US" altLang="zh-TW" b="1" dirty="0">
                <a:ea typeface="新細明體" pitchFamily="18" charset="-120"/>
              </a:rPr>
              <a:t>Example:</a:t>
            </a:r>
            <a:r>
              <a:rPr lang="en-US" altLang="zh-TW" dirty="0">
                <a:ea typeface="新細明體" pitchFamily="18" charset="-120"/>
              </a:rPr>
              <a:t> constructing list of grades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Don’t know number of grades ultimately needed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Need a mechanism to enlarge and shrink array</a:t>
            </a:r>
          </a:p>
          <a:p>
            <a:pPr>
              <a:buNone/>
            </a:pP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Dynamic Array Allocation</a:t>
            </a:r>
          </a:p>
        </p:txBody>
      </p:sp>
      <p:sp>
        <p:nvSpPr>
          <p:cNvPr id="3789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1219200"/>
          </a:xfrm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new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b="1" smtClean="0">
                <a:ea typeface="新細明體" pitchFamily="18" charset="-120"/>
              </a:rPr>
              <a:t>delete</a:t>
            </a:r>
            <a:r>
              <a:rPr lang="en-US" altLang="zh-TW" smtClean="0">
                <a:ea typeface="新細明體" pitchFamily="18" charset="-120"/>
              </a:rPr>
              <a:t> operators provide the dynamic allocation mechanisms in C++</a:t>
            </a: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 rotWithShape="1">
          <a:blip r:embed="rId3"/>
          <a:srcRect t="4216"/>
          <a:stretch/>
        </p:blipFill>
        <p:spPr bwMode="auto">
          <a:xfrm>
            <a:off x="533400" y="3131127"/>
            <a:ext cx="8229600" cy="18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181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Table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10.2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 </a:t>
            </a:r>
            <a:r>
              <a:rPr lang="en-US" altLang="zh-TW" sz="1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new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and </a:t>
            </a:r>
            <a:r>
              <a:rPr lang="en-US" altLang="zh-TW" sz="1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delete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Operators (Require the </a:t>
            </a:r>
            <a:r>
              <a:rPr lang="en-US" altLang="zh-TW" sz="180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new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Header File)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Array Allocation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Explicit dynamic storage requests for scalar variables or arrays made in declaration or assignment statements</a:t>
            </a:r>
          </a:p>
          <a:p>
            <a:r>
              <a:rPr lang="en-US" altLang="zh-TW">
                <a:ea typeface="新細明體" pitchFamily="18" charset="-120"/>
              </a:rPr>
              <a:t>Example 1: </a:t>
            </a:r>
          </a:p>
          <a:p>
            <a:pPr lvl="2"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*num = new int;</a:t>
            </a:r>
          </a:p>
          <a:p>
            <a:pPr lvl="1"/>
            <a:r>
              <a:rPr lang="en-US" altLang="zh-TW">
                <a:ea typeface="新細明體" pitchFamily="18" charset="-120"/>
              </a:rPr>
              <a:t>Reserves space for an integer variable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Stores address of this variable into pointer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num</a:t>
            </a:r>
          </a:p>
          <a:p>
            <a:endParaRPr lang="zh-TW" altLang="en-US" i="1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Array Allocation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Example 2: same function as example 1</a:t>
            </a:r>
          </a:p>
          <a:p>
            <a:pPr lvl="2"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*num;</a:t>
            </a:r>
          </a:p>
          <a:p>
            <a:pPr lvl="2"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 = new int;</a:t>
            </a:r>
          </a:p>
          <a:p>
            <a:r>
              <a:rPr lang="en-US" altLang="zh-TW" b="1">
                <a:ea typeface="新細明體" pitchFamily="18" charset="-120"/>
              </a:rPr>
              <a:t>Heap:</a:t>
            </a:r>
            <a:r>
              <a:rPr lang="en-US" altLang="zh-TW">
                <a:ea typeface="新細明體" pitchFamily="18" charset="-120"/>
              </a:rPr>
              <a:t> free storage area of a computer 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Consists of unallocated memory, can be allocated to a running program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 examples 1 and 2, new storage comes from  free storage area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Array Allocation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783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 of dynamic allocation of an array:</a:t>
            </a:r>
          </a:p>
          <a:p>
            <a:pPr lvl="2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*grade = new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[200];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This statement reserves storage for 200 integers and places address of first integer into the pointer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</a:t>
            </a:r>
          </a:p>
          <a:p>
            <a:r>
              <a:rPr lang="en-US" altLang="zh-TW" dirty="0">
                <a:ea typeface="新細明體" pitchFamily="18" charset="-120"/>
              </a:rPr>
              <a:t>Same example with variable dimension</a:t>
            </a:r>
          </a:p>
          <a:p>
            <a:pPr lvl="2"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number of grades to be processed: ";</a:t>
            </a:r>
          </a:p>
          <a:p>
            <a:pPr lvl="2"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numgrades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2"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*grade = new </a:t>
            </a: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numgrades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Size of array depends on user input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Values accessed by array notation, e.g.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grade[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Array Allocation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762000" y="1252538"/>
            <a:ext cx="80772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10.7</a:t>
            </a:r>
            <a:endParaRPr lang="en-US" altLang="zh-TW" sz="1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numgrades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number of grades to be processed: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numgrades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*grade = new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numgrades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  // create the array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numgrades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Enter a grade: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grade[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nAn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array was created for "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numgrades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integers\n";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The values stored in the array are:";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numgrades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"\n   " &lt;&lt; grade[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4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delete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[] grade;   // return the storage to the heap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 Arithmetic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By adding to and subtracting from pointers, we can obtain different addresses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Pointers can be compared using relational operators (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==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!=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&lt;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&gt;</a:t>
            </a:r>
            <a:r>
              <a:rPr lang="en-US" altLang="zh-TW" dirty="0">
                <a:ea typeface="新細明體" pitchFamily="18" charset="-120"/>
              </a:rPr>
              <a:t>, etc.)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Consider declarations: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[100];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Set address of </a:t>
            </a:r>
            <a:r>
              <a:rPr lang="en-US" altLang="zh-TW" dirty="0" err="1">
                <a:ea typeface="新細明體" pitchFamily="18" charset="-120"/>
              </a:rPr>
              <a:t>nums</a:t>
            </a:r>
            <a:r>
              <a:rPr lang="en-US" altLang="zh-TW" dirty="0">
                <a:ea typeface="新細明體" pitchFamily="18" charset="-120"/>
              </a:rPr>
              <a:t>[0] into </a:t>
            </a:r>
            <a:r>
              <a:rPr lang="en-US" altLang="zh-TW" dirty="0" err="1">
                <a:ea typeface="新細明體" pitchFamily="18" charset="-120"/>
              </a:rPr>
              <a:t>nPt</a:t>
            </a:r>
            <a:r>
              <a:rPr lang="en-US" altLang="zh-TW" dirty="0">
                <a:ea typeface="新細明體" pitchFamily="18" charset="-120"/>
              </a:rPr>
              <a:t> using: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&amp;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 Arithmetic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After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dirty="0">
                <a:ea typeface="新細明體" pitchFamily="18" charset="-120"/>
              </a:rPr>
              <a:t> is assigned a valid address, values can be added or subtracted to produce new addresses</a:t>
            </a:r>
          </a:p>
          <a:p>
            <a:r>
              <a:rPr lang="en-US" altLang="zh-TW" b="1" dirty="0">
                <a:ea typeface="新細明體" pitchFamily="18" charset="-120"/>
              </a:rPr>
              <a:t>Scaling:</a:t>
            </a:r>
            <a:r>
              <a:rPr lang="en-US" altLang="zh-TW" dirty="0">
                <a:ea typeface="新細明體" pitchFamily="18" charset="-120"/>
              </a:rPr>
              <a:t>  automatic adjustment of computed address, ensures points to value of correct type</a:t>
            </a:r>
          </a:p>
          <a:p>
            <a:pPr lvl="1"/>
            <a:r>
              <a:rPr lang="en-US" altLang="zh-TW" b="1" dirty="0">
                <a:ea typeface="新細明體" pitchFamily="18" charset="-120"/>
              </a:rPr>
              <a:t>Example (Figure </a:t>
            </a:r>
            <a:r>
              <a:rPr lang="en-US" altLang="zh-TW" b="1" dirty="0" smtClean="0">
                <a:ea typeface="新細明體" pitchFamily="18" charset="-120"/>
              </a:rPr>
              <a:t>10.15):</a:t>
            </a: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+ 4;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Assuming an integer requires 4 bytes, the computer multiplies 4 by 4 and adds 16 to the address in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i="1" dirty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268912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10.15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 </a:t>
            </a:r>
            <a:r>
              <a:rPr lang="en-US" altLang="zh-TW" sz="1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array in memory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08188"/>
            <a:ext cx="8229600" cy="2716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9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Pointer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181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10.16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Increments are scaled when used with pointers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738" y="1828800"/>
            <a:ext cx="6011862" cy="2925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9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Pointer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Addresses and Pointers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Programmers are usually only concerned with a variable’s value, not its address</a:t>
            </a:r>
          </a:p>
          <a:p>
            <a:r>
              <a:rPr lang="en-US" altLang="zh-TW" b="1" dirty="0">
                <a:ea typeface="新細明體" pitchFamily="18" charset="-120"/>
              </a:rPr>
              <a:t>Address operator &amp;:</a:t>
            </a:r>
            <a:r>
              <a:rPr lang="en-US" altLang="zh-TW" dirty="0">
                <a:ea typeface="新細明體" pitchFamily="18" charset="-120"/>
              </a:rPr>
              <a:t> determines the address of a variable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&amp; means “address of”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When placed in front of variable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ea typeface="新細明體" pitchFamily="18" charset="-120"/>
              </a:rPr>
              <a:t>, is translated as “the address of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 smtClean="0">
                <a:ea typeface="新細明體" pitchFamily="18" charset="-120"/>
              </a:rPr>
              <a:t>”  -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&amp;</a:t>
            </a:r>
            <a:r>
              <a:rPr lang="en-US" altLang="zh-TW" dirty="0" err="1" smtClean="0">
                <a:solidFill>
                  <a:srgbClr val="0000FF"/>
                </a:solidFill>
                <a:ea typeface="新細明體" pitchFamily="18" charset="-120"/>
              </a:rPr>
              <a:t>num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10.1 </a:t>
            </a:r>
            <a:r>
              <a:rPr lang="en-US" altLang="zh-TW" dirty="0">
                <a:ea typeface="新細明體" pitchFamily="18" charset="-120"/>
              </a:rPr>
              <a:t>uses the address operator to display the address of variable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Pointer Arithmetic</a:t>
            </a:r>
          </a:p>
        </p:txBody>
      </p:sp>
      <p:sp>
        <p:nvSpPr>
          <p:cNvPr id="43011" name="Content Placeholder 7"/>
          <p:cNvSpPr>
            <a:spLocks noGrp="1"/>
          </p:cNvSpPr>
          <p:nvPr>
            <p:ph idx="1"/>
          </p:nvPr>
        </p:nvSpPr>
        <p:spPr>
          <a:xfrm>
            <a:off x="533400" y="4038600"/>
            <a:ext cx="8077200" cy="21336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Of the four possible forms,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ptNum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++</a:t>
            </a:r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most common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Allows accessing each array element as the address is “marched along” from starting address to address of last array element</a:t>
            </a:r>
            <a:endParaRPr lang="en-US" altLang="zh-TW" dirty="0" smtClean="0">
              <a:ea typeface="新細明體" pitchFamily="18" charset="-120"/>
              <a:cs typeface="Courier New" pitchFamily="49" charset="0"/>
            </a:endParaRPr>
          </a:p>
          <a:p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685800" y="1371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Increment and decrement operators can be applied as both prefix and postfix operators</a:t>
            </a:r>
            <a:endParaRPr lang="en-US" altLang="zh-TW" sz="240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pitchFamily="34" charset="0"/>
              <a:ea typeface="新細明體" pitchFamily="18" charset="-12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2514600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ptNum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   // use the pointer and then increment it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*++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ptNum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// increment the pointer before using it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*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ptNum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--   // use the pointer and then decrement it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*--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ptNum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// decrement the pointer before using it</a:t>
            </a: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 Arithmetic</a:t>
            </a: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152400" y="1120775"/>
            <a:ext cx="89916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10.8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NUMPTS = 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[NUMPTS] = {16, 54, 7, 43, -5};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total = 0, *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// store address of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[0] in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NUMPTS;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total = total + *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total of the array elements is " &lt;&lt; total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 Arithmetic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152400" y="1120775"/>
            <a:ext cx="89916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10.9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NUMPTS = 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[NUMPTS] = {16, 54, 7, 43, -5};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total = 0, *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 // store address of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[0] in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while 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NUMPTS)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total += *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total of the array elements is " &lt;&lt; total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Pointer Initialization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Pointers can be initialized when declared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Example:</a:t>
            </a:r>
            <a:r>
              <a:rPr lang="en-US" altLang="zh-TW" dirty="0">
                <a:ea typeface="新細明體" pitchFamily="18" charset="-120"/>
              </a:rPr>
              <a:t> 	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ptNum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&amp;miles;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Above initialization valid only if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miles</a:t>
            </a:r>
            <a:r>
              <a:rPr lang="en-US" altLang="zh-TW" dirty="0">
                <a:ea typeface="新細明體" pitchFamily="18" charset="-120"/>
              </a:rPr>
              <a:t> was declared as an integer prior to above statement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following statements produce an error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6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sz="26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ptNum</a:t>
            </a:r>
            <a:r>
              <a:rPr lang="en-US" altLang="zh-TW" sz="2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&amp;miles;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60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miles;</a:t>
            </a:r>
          </a:p>
          <a:p>
            <a:pPr>
              <a:lnSpc>
                <a:spcPct val="90000"/>
              </a:lnSpc>
            </a:pPr>
            <a:r>
              <a:rPr lang="en-US" altLang="zh-TW" sz="3000" dirty="0">
                <a:ea typeface="新細明體" pitchFamily="18" charset="-120"/>
              </a:rPr>
              <a:t>Arrays can be initialized within declarations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*zing = </a:t>
            </a:r>
            <a:r>
              <a:rPr lang="en-US" altLang="zh-TW" sz="2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&amp;volts[0</a:t>
            </a:r>
            <a:r>
              <a:rPr lang="en-US" altLang="zh-TW" sz="2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This statement is valid if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</a:rPr>
              <a:t>volts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has already been declared as a double-precision array</a:t>
            </a: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Passing Addresses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Reference pointers can be used to pass addresses through reference parameters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Implied use of an address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Pointers can be used explicitly to pass addresses with references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Explicitly passing references with the address operator is called </a:t>
            </a:r>
            <a:r>
              <a:rPr lang="en-US" altLang="zh-TW" b="1" smtClean="0">
                <a:ea typeface="新細明體" pitchFamily="18" charset="-120"/>
                <a:cs typeface="Courier New" pitchFamily="49" charset="0"/>
              </a:rPr>
              <a:t>pass by reference</a:t>
            </a:r>
            <a:endParaRPr lang="en-US" altLang="zh-TW" smtClean="0">
              <a:ea typeface="新細明體" pitchFamily="18" charset="-120"/>
              <a:cs typeface="Courier New" pitchFamily="49" charset="0"/>
            </a:endParaRP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Called function can reference, or access, variables in the calling function by using the passed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562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10.17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Explicitly passing addresses to swap()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36196"/>
            <a:ext cx="7772400" cy="344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13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Addresses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66800" y="1147763"/>
            <a:ext cx="79248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10.10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swap(double *, double *);      // 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20.5,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6.25;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swap(&amp;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&amp;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      // call swap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swap(double *nm1Addr, double *nm2Addr)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number whose address is in nm1Addr is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*nm1Addr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number whose address is in nm2Addr is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*nm2Addr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345113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10.18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Storing addresses in parameters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748308"/>
            <a:ext cx="7467600" cy="297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18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2578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10.19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Indirectly storing </a:t>
            </a:r>
            <a:r>
              <a:rPr lang="en-US" altLang="zh-TW" sz="1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firstnum</a:t>
            </a:r>
            <a:r>
              <a:rPr lang="en-US" altLang="zh-TW" sz="1800" dirty="0" err="1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’s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value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28800"/>
            <a:ext cx="7467600" cy="2764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20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345112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10.20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Indirectly changing </a:t>
            </a:r>
            <a:r>
              <a:rPr lang="en-US" altLang="zh-TW" sz="1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firstnum</a:t>
            </a:r>
            <a:r>
              <a:rPr lang="en-US" altLang="zh-TW" sz="1800" dirty="0" err="1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’s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value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0275"/>
            <a:ext cx="8229600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23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Addresses and Pointers</a:t>
            </a:r>
          </a:p>
        </p:txBody>
      </p:sp>
      <p:sp>
        <p:nvSpPr>
          <p:cNvPr id="162821" name="Rectangle 1029"/>
          <p:cNvSpPr>
            <a:spLocks noChangeArrowheads="1"/>
          </p:cNvSpPr>
          <p:nvPr/>
        </p:nvSpPr>
        <p:spPr bwMode="auto">
          <a:xfrm>
            <a:off x="838200" y="1203325"/>
            <a:ext cx="7543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10.1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num = 22;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"num = " &lt;&lt; num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address of num = " &lt;&lt; &amp;num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162822" name="Rectangle 1030"/>
          <p:cNvSpPr>
            <a:spLocks noChangeArrowheads="1"/>
          </p:cNvSpPr>
          <p:nvPr/>
        </p:nvSpPr>
        <p:spPr bwMode="auto">
          <a:xfrm>
            <a:off x="838200" y="5075238"/>
            <a:ext cx="6781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</a:t>
            </a:r>
            <a:r>
              <a:rPr lang="en-US" altLang="zh-TW" sz="200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10.1</a:t>
            </a:r>
            <a:endParaRPr lang="en-US" altLang="zh-TW" sz="200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Num = 22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address of num = 0012FED4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181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10.21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Indirectly changing </a:t>
            </a:r>
            <a:r>
              <a:rPr lang="en-US" altLang="zh-TW" sz="1800" dirty="0" err="1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secnum</a:t>
            </a:r>
            <a:r>
              <a:rPr lang="en-US" altLang="zh-TW" sz="1800" dirty="0" err="1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’s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value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463" y="1752600"/>
            <a:ext cx="5519737" cy="2925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25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9144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Addresses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962025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10.11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fr-FR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swap(double *, double *);     // function prototype</a:t>
            </a:r>
          </a:p>
          <a:p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20.5,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6.25;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stored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is: "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stored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is: "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"\n\n";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swap(&amp;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&amp;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     // call swap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stored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now: "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stored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now: "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9144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Addresses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1278791"/>
            <a:ext cx="84582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10.11 (Continued)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endParaRPr lang="en-US" altLang="zh-TW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this function swaps the values in its two arguments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swap(double *nm1Addr, double *nm2Addr)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temp;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temp = *nm1Addr;      // save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firstnum's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value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*nm1Addr = *nm2Addr;  // move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secnum's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value into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firstnum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*nm2Addr = temp;      // change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secnum's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value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Passing Arrays</a:t>
            </a:r>
          </a:p>
        </p:txBody>
      </p:sp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2286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When an array is passed to a function, its address is the only item actually passed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“Address” means the address of the first location use to store the array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First location is always element zero of the array</a:t>
            </a: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Arrays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54262"/>
            <a:ext cx="82296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4735513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10.22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Array’s address is address of the first location reserved for the array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562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</a:t>
            </a:r>
            <a:r>
              <a:rPr lang="en-US" altLang="zh-TW" sz="1800" b="1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10.23</a:t>
            </a:r>
            <a:r>
              <a:rPr lang="en-US" altLang="zh-TW" sz="180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</a:t>
            </a:r>
            <a:r>
              <a:rPr lang="en-US" altLang="zh-TW" sz="180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Pointing to different elements</a:t>
            </a:r>
            <a:endParaRPr lang="en-US" altLang="zh-TW" sz="1800" b="1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400"/>
            <a:ext cx="7391400" cy="3516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37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Passing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Arrays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762000" y="762000"/>
            <a:ext cx="79248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10.12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[],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 // 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NUMPTS = 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[NUMPTS] = {2, 18, 1, 27, 16};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maximum value is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nums,NUMPTS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this function returns the maximum value in an array of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ints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[],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numels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max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[0];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numels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if (max 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max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max;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Advanced Pointer Notation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Access to multidimensional arrays can be made using pointer notation</a:t>
            </a:r>
          </a:p>
          <a:p>
            <a:r>
              <a:rPr lang="en-US" altLang="zh-TW" dirty="0">
                <a:ea typeface="新細明體" pitchFamily="18" charset="-120"/>
              </a:rPr>
              <a:t>Example: Consider the declaration:</a:t>
            </a:r>
          </a:p>
          <a:p>
            <a:pPr lvl="2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[2][3] = { {16,18,20},</a:t>
            </a:r>
          </a:p>
          <a:p>
            <a:pPr lvl="2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{25,26,27} };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Creates an array of elements and a set of pointer constants named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[0]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[1]</a:t>
            </a:r>
            <a:r>
              <a:rPr lang="en-US" altLang="zh-TW" dirty="0">
                <a:ea typeface="新細明體" pitchFamily="18" charset="-120"/>
              </a:rPr>
              <a:t>  (as shown in Figure </a:t>
            </a:r>
            <a:r>
              <a:rPr lang="en-US" altLang="zh-TW" dirty="0" smtClean="0">
                <a:ea typeface="新細明體" pitchFamily="18" charset="-120"/>
              </a:rPr>
              <a:t>10.24)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Advanced Pointer Notation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61975" y="2173288"/>
            <a:ext cx="7826375" cy="2703512"/>
            <a:chOff x="354" y="1264"/>
            <a:chExt cx="4930" cy="1703"/>
          </a:xfrm>
        </p:grpSpPr>
        <p:sp>
          <p:nvSpPr>
            <p:cNvPr id="282634" name="Text Box 10"/>
            <p:cNvSpPr txBox="1">
              <a:spLocks noChangeArrowheads="1"/>
            </p:cNvSpPr>
            <p:nvPr/>
          </p:nvSpPr>
          <p:spPr bwMode="auto">
            <a:xfrm>
              <a:off x="354" y="1276"/>
              <a:ext cx="4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>
                  <a:latin typeface="Courier New" pitchFamily="49" charset="0"/>
                  <a:ea typeface="新細明體" pitchFamily="18" charset="-120"/>
                </a:rPr>
                <a:t>nums</a:t>
              </a:r>
            </a:p>
          </p:txBody>
        </p:sp>
        <p:sp>
          <p:nvSpPr>
            <p:cNvPr id="282640" name="Rectangle 16"/>
            <p:cNvSpPr>
              <a:spLocks noChangeArrowheads="1"/>
            </p:cNvSpPr>
            <p:nvPr/>
          </p:nvSpPr>
          <p:spPr bwMode="auto">
            <a:xfrm>
              <a:off x="422" y="2736"/>
              <a:ext cx="48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Figure 9.25 Storage of the </a:t>
              </a:r>
              <a:r>
                <a:rPr lang="en-US" altLang="zh-TW" b="0" dirty="0" err="1">
                  <a:latin typeface="Courier New" pitchFamily="49" charset="0"/>
                  <a:ea typeface="新細明體" pitchFamily="18" charset="-120"/>
                </a:rPr>
                <a:t>nums</a:t>
              </a:r>
              <a:r>
                <a:rPr lang="en-US" altLang="zh-TW" b="0" dirty="0">
                  <a:latin typeface="Courier New" pitchFamily="49" charset="0"/>
                  <a:ea typeface="新細明體" pitchFamily="18" charset="-120"/>
                </a:rPr>
                <a:t> </a:t>
              </a:r>
              <a:r>
                <a:rPr lang="en-US" altLang="zh-TW" b="0" dirty="0">
                  <a:ea typeface="新細明體" pitchFamily="18" charset="-120"/>
                </a:rPr>
                <a:t>Array and Associated Pointer Constants</a:t>
              </a:r>
              <a:endParaRPr lang="zh-TW" altLang="en-US" b="0" dirty="0">
                <a:ea typeface="新細明體" pitchFamily="18" charset="-120"/>
              </a:endParaRPr>
            </a:p>
          </p:txBody>
        </p:sp>
        <p:sp>
          <p:nvSpPr>
            <p:cNvPr id="282641" name="Rectangle 17"/>
            <p:cNvSpPr>
              <a:spLocks noChangeArrowheads="1"/>
            </p:cNvSpPr>
            <p:nvPr/>
          </p:nvSpPr>
          <p:spPr bwMode="auto">
            <a:xfrm>
              <a:off x="384" y="1488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Address of</a:t>
              </a:r>
              <a:br>
                <a:rPr lang="en-US" altLang="zh-TW" sz="1400">
                  <a:ea typeface="新細明體" pitchFamily="18" charset="-120"/>
                </a:rPr>
              </a:br>
              <a:r>
                <a:rPr lang="en-US" altLang="zh-TW" sz="1400">
                  <a:latin typeface="Courier New" pitchFamily="49" charset="0"/>
                  <a:ea typeface="新細明體" pitchFamily="18" charset="-120"/>
                </a:rPr>
                <a:t>nums[0]</a:t>
              </a:r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>
              <a:off x="1104" y="163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1313" y="1536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>
                  <a:latin typeface="Courier New" pitchFamily="49" charset="0"/>
                  <a:ea typeface="新細明體" pitchFamily="18" charset="-120"/>
                </a:rPr>
                <a:t>Nums[0]</a:t>
              </a:r>
            </a:p>
          </p:txBody>
        </p:sp>
        <p:sp>
          <p:nvSpPr>
            <p:cNvPr id="282644" name="Rectangle 20"/>
            <p:cNvSpPr>
              <a:spLocks noChangeArrowheads="1"/>
            </p:cNvSpPr>
            <p:nvPr/>
          </p:nvSpPr>
          <p:spPr bwMode="auto">
            <a:xfrm>
              <a:off x="1920" y="1488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Address of</a:t>
              </a:r>
              <a:br>
                <a:rPr lang="en-US" altLang="zh-TW" sz="1400">
                  <a:ea typeface="新細明體" pitchFamily="18" charset="-120"/>
                </a:rPr>
              </a:br>
              <a:r>
                <a:rPr lang="en-US" altLang="zh-TW" sz="1400">
                  <a:latin typeface="Courier New" pitchFamily="49" charset="0"/>
                  <a:ea typeface="新細明體" pitchFamily="18" charset="-120"/>
                </a:rPr>
                <a:t>nums[0][0]</a:t>
              </a:r>
            </a:p>
          </p:txBody>
        </p:sp>
        <p:sp>
          <p:nvSpPr>
            <p:cNvPr id="282645" name="Text Box 21"/>
            <p:cNvSpPr txBox="1">
              <a:spLocks noChangeArrowheads="1"/>
            </p:cNvSpPr>
            <p:nvPr/>
          </p:nvSpPr>
          <p:spPr bwMode="auto">
            <a:xfrm>
              <a:off x="1309" y="1872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>
                  <a:latin typeface="Courier New" pitchFamily="49" charset="0"/>
                  <a:ea typeface="新細明體" pitchFamily="18" charset="-120"/>
                </a:rPr>
                <a:t>Nums[1]</a:t>
              </a:r>
            </a:p>
          </p:txBody>
        </p:sp>
        <p:sp>
          <p:nvSpPr>
            <p:cNvPr id="282646" name="Rectangle 22"/>
            <p:cNvSpPr>
              <a:spLocks noChangeArrowheads="1"/>
            </p:cNvSpPr>
            <p:nvPr/>
          </p:nvSpPr>
          <p:spPr bwMode="auto">
            <a:xfrm>
              <a:off x="1916" y="1818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Address of</a:t>
              </a:r>
              <a:br>
                <a:rPr lang="en-US" altLang="zh-TW" sz="1400">
                  <a:ea typeface="新細明體" pitchFamily="18" charset="-120"/>
                </a:rPr>
              </a:br>
              <a:r>
                <a:rPr lang="en-US" altLang="zh-TW" sz="1400">
                  <a:latin typeface="Courier New" pitchFamily="49" charset="0"/>
                  <a:ea typeface="新細明體" pitchFamily="18" charset="-120"/>
                </a:rPr>
                <a:t>nums[1][0]</a:t>
              </a:r>
            </a:p>
          </p:txBody>
        </p:sp>
        <p:sp>
          <p:nvSpPr>
            <p:cNvPr id="282647" name="Line 23"/>
            <p:cNvSpPr>
              <a:spLocks noChangeShapeType="1"/>
            </p:cNvSpPr>
            <p:nvPr/>
          </p:nvSpPr>
          <p:spPr bwMode="auto">
            <a:xfrm>
              <a:off x="2640" y="1645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2649" name="Rectangle 25"/>
            <p:cNvSpPr>
              <a:spLocks noChangeArrowheads="1"/>
            </p:cNvSpPr>
            <p:nvPr/>
          </p:nvSpPr>
          <p:spPr bwMode="auto">
            <a:xfrm>
              <a:off x="2976" y="1488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16</a:t>
              </a:r>
              <a:endParaRPr lang="en-US" altLang="zh-TW" sz="1400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282650" name="Line 26"/>
            <p:cNvSpPr>
              <a:spLocks noChangeShapeType="1"/>
            </p:cNvSpPr>
            <p:nvPr/>
          </p:nvSpPr>
          <p:spPr bwMode="auto">
            <a:xfrm>
              <a:off x="2640" y="196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2651" name="Rectangle 27"/>
            <p:cNvSpPr>
              <a:spLocks noChangeArrowheads="1"/>
            </p:cNvSpPr>
            <p:nvPr/>
          </p:nvSpPr>
          <p:spPr bwMode="auto">
            <a:xfrm>
              <a:off x="2976" y="1824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25</a:t>
              </a:r>
              <a:endParaRPr lang="en-US" altLang="zh-TW" sz="1400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282652" name="Rectangle 28"/>
            <p:cNvSpPr>
              <a:spLocks noChangeArrowheads="1"/>
            </p:cNvSpPr>
            <p:nvPr/>
          </p:nvSpPr>
          <p:spPr bwMode="auto">
            <a:xfrm>
              <a:off x="3744" y="1488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18</a:t>
              </a:r>
              <a:endParaRPr lang="en-US" altLang="zh-TW" sz="1400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282653" name="Rectangle 29"/>
            <p:cNvSpPr>
              <a:spLocks noChangeArrowheads="1"/>
            </p:cNvSpPr>
            <p:nvPr/>
          </p:nvSpPr>
          <p:spPr bwMode="auto">
            <a:xfrm>
              <a:off x="3744" y="1824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26</a:t>
              </a:r>
              <a:endParaRPr lang="en-US" altLang="zh-TW" sz="1400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282654" name="Rectangle 30"/>
            <p:cNvSpPr>
              <a:spLocks noChangeArrowheads="1"/>
            </p:cNvSpPr>
            <p:nvPr/>
          </p:nvSpPr>
          <p:spPr bwMode="auto">
            <a:xfrm>
              <a:off x="4512" y="1488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20</a:t>
              </a:r>
              <a:endParaRPr lang="en-US" altLang="zh-TW" sz="1400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282655" name="Rectangle 31"/>
            <p:cNvSpPr>
              <a:spLocks noChangeArrowheads="1"/>
            </p:cNvSpPr>
            <p:nvPr/>
          </p:nvSpPr>
          <p:spPr bwMode="auto">
            <a:xfrm>
              <a:off x="4512" y="1824"/>
              <a:ext cx="768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27</a:t>
              </a:r>
              <a:endParaRPr lang="en-US" altLang="zh-TW" sz="1400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282656" name="Text Box 32"/>
            <p:cNvSpPr txBox="1">
              <a:spLocks noChangeArrowheads="1"/>
            </p:cNvSpPr>
            <p:nvPr/>
          </p:nvSpPr>
          <p:spPr bwMode="auto">
            <a:xfrm>
              <a:off x="3020" y="1264"/>
              <a:ext cx="22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latin typeface="Courier New" pitchFamily="49" charset="0"/>
                  <a:ea typeface="新細明體" pitchFamily="18" charset="-120"/>
                </a:rPr>
                <a:t>Nums[0][0] Nums[0][1] Nums[0][2]</a:t>
              </a:r>
            </a:p>
          </p:txBody>
        </p:sp>
        <p:sp>
          <p:nvSpPr>
            <p:cNvPr id="282657" name="Text Box 33"/>
            <p:cNvSpPr txBox="1">
              <a:spLocks noChangeArrowheads="1"/>
            </p:cNvSpPr>
            <p:nvPr/>
          </p:nvSpPr>
          <p:spPr bwMode="auto">
            <a:xfrm>
              <a:off x="3024" y="2256"/>
              <a:ext cx="22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>
                  <a:latin typeface="Courier New" pitchFamily="49" charset="0"/>
                  <a:ea typeface="新細明體" pitchFamily="18" charset="-120"/>
                </a:rPr>
                <a:t>Nums[1][0] Nums[1][1] Nums[1][2]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937000"/>
            <a:ext cx="82296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362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Ways to view two-dimensional arrays</a:t>
            </a:r>
          </a:p>
          <a:p>
            <a:pPr lvl="1"/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As an array of rows</a:t>
            </a:r>
          </a:p>
          <a:p>
            <a:pPr lvl="2"/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[0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]</a:t>
            </a:r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 is address of first element in the first row </a:t>
            </a:r>
          </a:p>
          <a:p>
            <a:pPr lvl="2"/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Variable pointed to by </a:t>
            </a:r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[0]</a:t>
            </a:r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 is </a:t>
            </a:r>
            <a:r>
              <a:rPr lang="en-US" altLang="zh-TW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[0][0]</a:t>
            </a:r>
          </a:p>
          <a:p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The following notations are equivalent:</a:t>
            </a:r>
          </a:p>
        </p:txBody>
      </p:sp>
      <p:sp>
        <p:nvSpPr>
          <p:cNvPr id="614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Advanced Pointer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Addresses and Pointers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71600" y="1704975"/>
            <a:ext cx="6800851" cy="3784600"/>
            <a:chOff x="1296" y="1209"/>
            <a:chExt cx="4284" cy="2384"/>
          </a:xfrm>
        </p:grpSpPr>
        <p:sp>
          <p:nvSpPr>
            <p:cNvPr id="163844" name="AutoShape 4"/>
            <p:cNvSpPr>
              <a:spLocks noChangeArrowheads="1"/>
            </p:cNvSpPr>
            <p:nvPr/>
          </p:nvSpPr>
          <p:spPr bwMode="auto">
            <a:xfrm>
              <a:off x="3264" y="1776"/>
              <a:ext cx="1392" cy="672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22</a:t>
              </a:r>
            </a:p>
          </p:txBody>
        </p:sp>
        <p:sp>
          <p:nvSpPr>
            <p:cNvPr id="163845" name="AutoShape 5"/>
            <p:cNvSpPr>
              <a:spLocks/>
            </p:cNvSpPr>
            <p:nvPr/>
          </p:nvSpPr>
          <p:spPr bwMode="auto">
            <a:xfrm rot="-5400000">
              <a:off x="2280" y="1992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46" name="Text Box 6"/>
            <p:cNvSpPr txBox="1">
              <a:spLocks noChangeArrowheads="1"/>
            </p:cNvSpPr>
            <p:nvPr/>
          </p:nvSpPr>
          <p:spPr bwMode="auto">
            <a:xfrm>
              <a:off x="1968" y="2256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>
                  <a:ea typeface="新細明體" pitchFamily="18" charset="-120"/>
                </a:rPr>
                <a:t>0012FED4</a:t>
              </a:r>
            </a:p>
          </p:txBody>
        </p:sp>
        <p:sp>
          <p:nvSpPr>
            <p:cNvPr id="163847" name="Text Box 7"/>
            <p:cNvSpPr txBox="1">
              <a:spLocks noChangeArrowheads="1"/>
            </p:cNvSpPr>
            <p:nvPr/>
          </p:nvSpPr>
          <p:spPr bwMode="auto">
            <a:xfrm>
              <a:off x="1728" y="2640"/>
              <a:ext cx="131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Address of first</a:t>
              </a:r>
            </a:p>
            <a:p>
              <a:pPr algn="ctr"/>
              <a:r>
                <a:rPr lang="en-US" altLang="zh-TW">
                  <a:ea typeface="新細明體" pitchFamily="18" charset="-120"/>
                </a:rPr>
                <a:t>Byte used by </a:t>
              </a: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num</a:t>
              </a:r>
            </a:p>
          </p:txBody>
        </p:sp>
        <p:sp>
          <p:nvSpPr>
            <p:cNvPr id="163848" name="AutoShape 8"/>
            <p:cNvSpPr>
              <a:spLocks/>
            </p:cNvSpPr>
            <p:nvPr/>
          </p:nvSpPr>
          <p:spPr bwMode="auto">
            <a:xfrm rot="-16200000">
              <a:off x="3960" y="1032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49" name="Text Box 9"/>
            <p:cNvSpPr txBox="1">
              <a:spLocks noChangeArrowheads="1"/>
            </p:cNvSpPr>
            <p:nvPr/>
          </p:nvSpPr>
          <p:spPr bwMode="auto">
            <a:xfrm>
              <a:off x="3216" y="1209"/>
              <a:ext cx="1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Four bytes of memory</a:t>
              </a:r>
              <a:endParaRPr lang="en-US" altLang="zh-TW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163850" name="Text Box 10"/>
            <p:cNvSpPr txBox="1">
              <a:spLocks noChangeArrowheads="1"/>
            </p:cNvSpPr>
            <p:nvPr/>
          </p:nvSpPr>
          <p:spPr bwMode="auto">
            <a:xfrm>
              <a:off x="3360" y="2736"/>
              <a:ext cx="1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Contents of </a:t>
              </a: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num</a:t>
              </a:r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 flipV="1">
              <a:off x="3888" y="230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1296" y="3360"/>
              <a:ext cx="42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b="0" dirty="0">
                  <a:ea typeface="新細明體" pitchFamily="18" charset="-120"/>
                </a:rPr>
                <a:t>Figure </a:t>
              </a:r>
              <a:r>
                <a:rPr lang="en-US" altLang="zh-TW" b="0" dirty="0" smtClean="0">
                  <a:ea typeface="新細明體" pitchFamily="18" charset="-120"/>
                </a:rPr>
                <a:t>10.1  </a:t>
              </a:r>
              <a:r>
                <a:rPr lang="en-US" altLang="zh-TW" b="0" dirty="0">
                  <a:ea typeface="新細明體" pitchFamily="18" charset="-120"/>
                </a:rPr>
                <a:t>A More Comprehensive Picture of the Variable </a:t>
              </a:r>
              <a:r>
                <a:rPr lang="en-US" altLang="zh-TW" b="0" dirty="0">
                  <a:latin typeface="Courier New" pitchFamily="49" charset="0"/>
                  <a:ea typeface="新細明體" pitchFamily="18" charset="-120"/>
                </a:rPr>
                <a:t>num</a:t>
              </a:r>
              <a:endParaRPr lang="zh-TW" altLang="en-US" b="0" dirty="0">
                <a:latin typeface="Courier New" pitchFamily="49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Advanced Pointer Notation</a:t>
            </a:r>
          </a:p>
        </p:txBody>
      </p:sp>
      <p:sp>
        <p:nvSpPr>
          <p:cNvPr id="62469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2057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You can replace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nums[0]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nums[1]</a:t>
            </a:r>
            <a:r>
              <a:rPr lang="en-US" altLang="zh-TW" smtClean="0">
                <a:ea typeface="新細明體" pitchFamily="18" charset="-120"/>
              </a:rPr>
              <a:t> with pointer notations</a:t>
            </a:r>
          </a:p>
          <a:p>
            <a:pPr lvl="1"/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*nums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is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nums[0]</a:t>
            </a:r>
          </a:p>
          <a:p>
            <a:pPr lvl="1"/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*(nums + 1)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is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nums[1] </a:t>
            </a:r>
          </a:p>
          <a:p>
            <a:pPr>
              <a:buFontTx/>
              <a:buNone/>
            </a:pPr>
            <a:endParaRPr lang="en-US" altLang="zh-TW" smtClean="0">
              <a:ea typeface="新細明體" pitchFamily="18" charset="-120"/>
              <a:cs typeface="Courier New" pitchFamily="49" charset="0"/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90963"/>
            <a:ext cx="8229600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Advanced Pointer Notation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Same notation applies when a two-dimensional array is passed to function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The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calc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function requires two dimensional array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nums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as a parameter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Suitable declarations</a:t>
            </a:r>
          </a:p>
          <a:p>
            <a:pPr lvl="2"/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calc(int pt[2][3])</a:t>
            </a:r>
          </a:p>
          <a:p>
            <a:pPr lvl="2"/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calc(int pt[][3])</a:t>
            </a:r>
          </a:p>
          <a:p>
            <a:pPr lvl="2"/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calc(int (*pt)[3])</a:t>
            </a:r>
          </a:p>
          <a:p>
            <a:pPr lvl="3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Parenthesis are required</a:t>
            </a:r>
          </a:p>
          <a:p>
            <a:pPr lvl="3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Without parenthesis would evaluate to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int *pt[3],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array of three pointers to integers</a:t>
            </a:r>
          </a:p>
          <a:p>
            <a:pPr lvl="1"/>
            <a:endParaRPr lang="en-US" altLang="zh-TW" smtClean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Advanced Pointer Notation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following is a table of equivalent notations for accessing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pt</a:t>
            </a:r>
            <a:r>
              <a:rPr lang="en-US" altLang="zh-TW" smtClean="0">
                <a:ea typeface="新細明體" pitchFamily="18" charset="-120"/>
              </a:rPr>
              <a:t> from within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calc</a:t>
            </a: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00400"/>
            <a:ext cx="82296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Attempting to store address in variable not declared as pointer</a:t>
            </a:r>
          </a:p>
          <a:p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Using pointer to access nonexistent array elements</a:t>
            </a:r>
          </a:p>
          <a:p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Forgetting to use bracket set,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[]</a:t>
            </a:r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, after delete operator</a:t>
            </a:r>
          </a:p>
          <a:p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Incorrectly applying address and indirection operators</a:t>
            </a:r>
          </a:p>
          <a:p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Taking addresses of pointer constants</a:t>
            </a:r>
          </a:p>
          <a:p>
            <a:pPr>
              <a:buFontTx/>
              <a:buNone/>
            </a:pPr>
            <a:endParaRPr lang="en-US" altLang="zh-TW" dirty="0" smtClean="0">
              <a:ea typeface="新細明體" pitchFamily="18" charset="-120"/>
              <a:cs typeface="Courier New" pitchFamily="49" charset="0"/>
            </a:endParaRPr>
          </a:p>
          <a:p>
            <a:endParaRPr lang="en-US" altLang="zh-TW" dirty="0" smtClean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Taking addresses of a reference argument, reference variable, or register variable</a:t>
            </a:r>
          </a:p>
          <a:p>
            <a:r>
              <a:rPr lang="en-US" altLang="zh-TW" smtClean="0">
                <a:ea typeface="新細明體" pitchFamily="18" charset="-120"/>
              </a:rPr>
              <a:t>Initialized pointer variables incorrectly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Becoming confused about whether a variable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contains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an address or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is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an address</a:t>
            </a: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800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Although a pointer constant is synonymous with an address, it’s useful to treat pointer constants as pointer variables with two restrictions: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Address of a pointer constant can’t be taken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Address “contained in” the pointer can’t be altered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Except for these restrictions pointer constants and pointer variables can be used almost interchangeably</a:t>
            </a: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800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When an address is required, any of the following can be used: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 pointer variable name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 pointer argument name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 pointer constant name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 non-pointer variable name preceded by the address operator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 non-pointer variable argument name preceded by the address operator</a:t>
            </a: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Every variable has a data type, an address, and a value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In C++, obtain the address of variable by using the address operator,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A pointer is a variable used to store address of another variable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Must be declared</a:t>
            </a:r>
          </a:p>
          <a:p>
            <a:pPr lvl="1"/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Use indirection operator,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, to declare the pointer variable and access the variable whose address is stored in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Array name is a pointer constant</a:t>
            </a:r>
          </a:p>
          <a:p>
            <a:pPr lvl="1"/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Value of the pointer constant is address of first element in array</a:t>
            </a:r>
          </a:p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Any access to an array element with subscript notation can always be replaced with pointer notation</a:t>
            </a:r>
          </a:p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Arrays can be created dynamically as program is executing</a:t>
            </a:r>
          </a:p>
          <a:p>
            <a:r>
              <a:rPr lang="en-US" altLang="zh-TW" sz="2600" dirty="0" smtClean="0">
                <a:ea typeface="新細明體" pitchFamily="18" charset="-120"/>
                <a:cs typeface="Courier New" pitchFamily="49" charset="0"/>
              </a:rPr>
              <a:t>Arrays are passed to functions as addresses</a:t>
            </a:r>
          </a:p>
          <a:p>
            <a:pPr lvl="1"/>
            <a:r>
              <a:rPr lang="en-US" altLang="zh-TW" dirty="0" smtClean="0">
                <a:ea typeface="新細明體" pitchFamily="18" charset="-120"/>
                <a:cs typeface="Courier New" pitchFamily="49" charset="0"/>
              </a:rPr>
              <a:t>Called function always receives direct access to the originally declared array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029200"/>
          </a:xfrm>
        </p:spPr>
        <p:txBody>
          <a:bodyPr/>
          <a:lstStyle/>
          <a:p>
            <a:r>
              <a:rPr lang="en-US" altLang="zh-TW" sz="2400" dirty="0" smtClean="0">
                <a:ea typeface="新細明體" pitchFamily="18" charset="-120"/>
                <a:cs typeface="Courier New" pitchFamily="49" charset="0"/>
              </a:rPr>
              <a:t>When  a one-dimensional array is passed to a function, the function’s parameter declaration can be an array declaration or a pointer declaration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  <a:cs typeface="Courier New" pitchFamily="49" charset="0"/>
              </a:rPr>
              <a:t>The following are equivalent:</a:t>
            </a:r>
          </a:p>
          <a:p>
            <a:pPr lvl="2"/>
            <a:r>
              <a:rPr lang="en-US" altLang="zh-TW" sz="2000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double a[];</a:t>
            </a:r>
          </a:p>
          <a:p>
            <a:pPr lvl="2"/>
            <a:r>
              <a:rPr lang="en-US" altLang="zh-TW" sz="2000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double *a;</a:t>
            </a:r>
          </a:p>
          <a:p>
            <a:r>
              <a:rPr lang="en-US" altLang="zh-TW" sz="2400" dirty="0" smtClean="0">
                <a:ea typeface="新細明體" pitchFamily="18" charset="-120"/>
                <a:cs typeface="Courier New" pitchFamily="49" charset="0"/>
              </a:rPr>
              <a:t>Pointers can be incremented, decremented, compared, and assigned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  <a:cs typeface="Courier New" pitchFamily="49" charset="0"/>
              </a:rPr>
              <a:t>Numbers added to or subtracted from a pointer are scaled automatically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  <a:cs typeface="Courier New" pitchFamily="49" charset="0"/>
              </a:rPr>
              <a:t>Scale factor is number of bytes required to store the pointer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Storing Addresses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Address can be stored in suitably declared variables</a:t>
            </a:r>
          </a:p>
          <a:p>
            <a:r>
              <a:rPr lang="en-US" altLang="zh-TW" b="1" dirty="0">
                <a:ea typeface="新細明體" pitchFamily="18" charset="-120"/>
              </a:rPr>
              <a:t>Example:</a:t>
            </a: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= &amp;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Statement stores address of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</a:t>
            </a:r>
            <a:r>
              <a:rPr lang="en-US" altLang="zh-TW" dirty="0">
                <a:ea typeface="新細明體" pitchFamily="18" charset="-120"/>
              </a:rPr>
              <a:t> in variable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/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numAddr</a:t>
            </a:r>
            <a:r>
              <a:rPr lang="en-US" altLang="zh-TW" dirty="0">
                <a:ea typeface="新細明體" pitchFamily="18" charset="-120"/>
              </a:rPr>
              <a:t> is a </a:t>
            </a:r>
            <a:r>
              <a:rPr lang="en-US" altLang="zh-TW" dirty="0" smtClean="0">
                <a:ea typeface="新細明體" pitchFamily="18" charset="-120"/>
              </a:rPr>
              <a:t>pointer (pointer variable)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Storing Addresses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7400" y="2209800"/>
            <a:ext cx="5564189" cy="2838451"/>
            <a:chOff x="1584" y="1680"/>
            <a:chExt cx="3505" cy="1788"/>
          </a:xfrm>
        </p:grpSpPr>
        <p:sp>
          <p:nvSpPr>
            <p:cNvPr id="165892" name="Rectangle 4"/>
            <p:cNvSpPr>
              <a:spLocks noChangeArrowheads="1"/>
            </p:cNvSpPr>
            <p:nvPr/>
          </p:nvSpPr>
          <p:spPr bwMode="auto">
            <a:xfrm>
              <a:off x="1584" y="3216"/>
              <a:ext cx="35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000" b="0" dirty="0">
                  <a:ea typeface="新細明體" pitchFamily="18" charset="-120"/>
                </a:rPr>
                <a:t>Figure </a:t>
              </a:r>
              <a:r>
                <a:rPr lang="en-US" altLang="zh-TW" sz="2000" b="0" dirty="0" smtClean="0">
                  <a:ea typeface="新細明體" pitchFamily="18" charset="-120"/>
                </a:rPr>
                <a:t>10.2  </a:t>
              </a:r>
              <a:r>
                <a:rPr lang="en-US" altLang="zh-TW" sz="2000" b="0" dirty="0">
                  <a:ea typeface="新細明體" pitchFamily="18" charset="-120"/>
                </a:rPr>
                <a:t>Storing </a:t>
              </a:r>
              <a:r>
                <a:rPr lang="en-US" altLang="zh-TW" sz="2000" b="0" dirty="0">
                  <a:latin typeface="Courier New" pitchFamily="49" charset="0"/>
                  <a:ea typeface="新細明體" pitchFamily="18" charset="-120"/>
                </a:rPr>
                <a:t>num</a:t>
              </a:r>
              <a:r>
                <a:rPr lang="en-US" altLang="zh-TW" sz="2000" b="0" dirty="0">
                  <a:ea typeface="新細明體" pitchFamily="18" charset="-120"/>
                </a:rPr>
                <a:t>’s Address in </a:t>
              </a:r>
              <a:r>
                <a:rPr lang="en-US" altLang="zh-TW" sz="2000" b="0" dirty="0" err="1">
                  <a:latin typeface="Courier New" pitchFamily="49" charset="0"/>
                  <a:ea typeface="新細明體" pitchFamily="18" charset="-120"/>
                </a:rPr>
                <a:t>numAddr</a:t>
              </a:r>
              <a:endParaRPr lang="zh-TW" altLang="en-US" sz="2000" b="0" dirty="0">
                <a:latin typeface="Courier New" pitchFamily="49" charset="0"/>
                <a:ea typeface="新細明體" pitchFamily="18" charset="-120"/>
              </a:endParaRPr>
            </a:p>
          </p:txBody>
        </p:sp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2928" y="2016"/>
              <a:ext cx="1776" cy="8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itchFamily="18" charset="-120"/>
                </a:rPr>
                <a:t>Address of </a:t>
              </a: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num</a:t>
              </a:r>
            </a:p>
          </p:txBody>
        </p:sp>
        <p:sp>
          <p:nvSpPr>
            <p:cNvPr id="165894" name="Text Box 6"/>
            <p:cNvSpPr txBox="1">
              <a:spLocks noChangeArrowheads="1"/>
            </p:cNvSpPr>
            <p:nvPr/>
          </p:nvSpPr>
          <p:spPr bwMode="auto">
            <a:xfrm>
              <a:off x="3456" y="1680"/>
              <a:ext cx="7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Contents</a:t>
              </a:r>
            </a:p>
          </p:txBody>
        </p:sp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1584" y="1680"/>
              <a:ext cx="10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Variable name</a:t>
              </a:r>
            </a:p>
          </p:txBody>
        </p:sp>
        <p:sp>
          <p:nvSpPr>
            <p:cNvPr id="165896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numAddr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5669</TotalTime>
  <Words>4107</Words>
  <Application>Microsoft Office PowerPoint</Application>
  <PresentationFormat>如螢幕大小 (4:3)</PresentationFormat>
  <Paragraphs>696</Paragraphs>
  <Slides>79</Slides>
  <Notes>79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0" baseType="lpstr">
      <vt:lpstr>1_Default Design</vt:lpstr>
      <vt:lpstr>PowerPoint 簡報</vt:lpstr>
      <vt:lpstr>Contents</vt:lpstr>
      <vt:lpstr>Addresses and Pointers</vt:lpstr>
      <vt:lpstr>Addresses and Pointers</vt:lpstr>
      <vt:lpstr>Addresses and Pointers</vt:lpstr>
      <vt:lpstr>Addresses and Pointers</vt:lpstr>
      <vt:lpstr>Addresses and Pointers</vt:lpstr>
      <vt:lpstr>Storing Addresses</vt:lpstr>
      <vt:lpstr>Storing Addresses</vt:lpstr>
      <vt:lpstr>PowerPoint 簡報</vt:lpstr>
      <vt:lpstr>PowerPoint 簡報</vt:lpstr>
      <vt:lpstr>Using Addresses</vt:lpstr>
      <vt:lpstr>Using Addresses</vt:lpstr>
      <vt:lpstr>Using Addresses</vt:lpstr>
      <vt:lpstr>Declaring Pointers</vt:lpstr>
      <vt:lpstr>Declaring Pointers</vt:lpstr>
      <vt:lpstr>Declaring Pointers</vt:lpstr>
      <vt:lpstr>Declaring Pointers</vt:lpstr>
      <vt:lpstr>Declaring Pointers</vt:lpstr>
      <vt:lpstr>Declaring Pointers</vt:lpstr>
      <vt:lpstr>References and Pointers</vt:lpstr>
      <vt:lpstr>References and Pointers</vt:lpstr>
      <vt:lpstr>References and Pointers</vt:lpstr>
      <vt:lpstr>References and Pointers</vt:lpstr>
      <vt:lpstr>Reference Variables</vt:lpstr>
      <vt:lpstr>Reference Variables</vt:lpstr>
      <vt:lpstr>Reference Variables</vt:lpstr>
      <vt:lpstr>Array Names as Pointers</vt:lpstr>
      <vt:lpstr>Array Names as Pointers</vt:lpstr>
      <vt:lpstr>Array Names as Pointers</vt:lpstr>
      <vt:lpstr>Array Names as Pointers</vt:lpstr>
      <vt:lpstr>Array Names as Pointers</vt:lpstr>
      <vt:lpstr>Array Names as Pointers</vt:lpstr>
      <vt:lpstr>Array Names as Pointers</vt:lpstr>
      <vt:lpstr>Array Names as Pointers</vt:lpstr>
      <vt:lpstr>Array Names as Pointers</vt:lpstr>
      <vt:lpstr>Array Names as Pointers</vt:lpstr>
      <vt:lpstr>Array Names as Pointers</vt:lpstr>
      <vt:lpstr>Dynamic Array Allocation</vt:lpstr>
      <vt:lpstr>Dynamic Array Allocation</vt:lpstr>
      <vt:lpstr>Dynamic Array Allocation</vt:lpstr>
      <vt:lpstr>Dynamic Array Allocation</vt:lpstr>
      <vt:lpstr>Dynamic Array Allocation</vt:lpstr>
      <vt:lpstr>Dynamic Array Allocation</vt:lpstr>
      <vt:lpstr>Dynamic Array Allocation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Initialization</vt:lpstr>
      <vt:lpstr>Passing Addresses</vt:lpstr>
      <vt:lpstr>Passing Addresses</vt:lpstr>
      <vt:lpstr>Passing Addresses</vt:lpstr>
      <vt:lpstr>Passing Addresses</vt:lpstr>
      <vt:lpstr>Passing Addresses</vt:lpstr>
      <vt:lpstr>Passing Addresses</vt:lpstr>
      <vt:lpstr>Passing Addresses</vt:lpstr>
      <vt:lpstr>Passing Addresses</vt:lpstr>
      <vt:lpstr>Passing Addresses</vt:lpstr>
      <vt:lpstr>Passing Arrays</vt:lpstr>
      <vt:lpstr>Passing Arrays</vt:lpstr>
      <vt:lpstr>Passing Arrays</vt:lpstr>
      <vt:lpstr>Passing Arrays</vt:lpstr>
      <vt:lpstr>Advanced Pointer Notation</vt:lpstr>
      <vt:lpstr>Advanced Pointer Notation</vt:lpstr>
      <vt:lpstr>Advanced Pointer Notation</vt:lpstr>
      <vt:lpstr>Advanced Pointer Notation</vt:lpstr>
      <vt:lpstr>Advanced Pointer Notation</vt:lpstr>
      <vt:lpstr>Advanced Pointer Notation</vt:lpstr>
      <vt:lpstr>Common Programming Errors</vt:lpstr>
      <vt:lpstr>Common Programming Errors</vt:lpstr>
      <vt:lpstr>Common Programming Errors</vt:lpstr>
      <vt:lpstr>Common Programming Errors</vt:lpstr>
      <vt:lpstr>Summary</vt:lpstr>
      <vt:lpstr>Summary</vt:lpstr>
      <vt:lpstr>Summary</vt:lpstr>
    </vt:vector>
  </TitlesOfParts>
  <Company>National Taiwan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Ta-Te Lin</dc:creator>
  <cp:lastModifiedBy>TTLin</cp:lastModifiedBy>
  <cp:revision>149</cp:revision>
  <dcterms:created xsi:type="dcterms:W3CDTF">2004-12-27T16:03:07Z</dcterms:created>
  <dcterms:modified xsi:type="dcterms:W3CDTF">2012-12-26T09:27:28Z</dcterms:modified>
</cp:coreProperties>
</file>