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6"/>
  </p:notesMasterIdLst>
  <p:handoutMasterIdLst>
    <p:handoutMasterId r:id="rId67"/>
  </p:handoutMasterIdLst>
  <p:sldIdLst>
    <p:sldId id="346" r:id="rId2"/>
    <p:sldId id="296" r:id="rId3"/>
    <p:sldId id="424" r:id="rId4"/>
    <p:sldId id="425" r:id="rId5"/>
    <p:sldId id="426" r:id="rId6"/>
    <p:sldId id="427" r:id="rId7"/>
    <p:sldId id="428" r:id="rId8"/>
    <p:sldId id="429" r:id="rId9"/>
    <p:sldId id="473" r:id="rId10"/>
    <p:sldId id="474" r:id="rId11"/>
    <p:sldId id="430" r:id="rId12"/>
    <p:sldId id="431" r:id="rId13"/>
    <p:sldId id="432" r:id="rId14"/>
    <p:sldId id="433" r:id="rId15"/>
    <p:sldId id="434" r:id="rId16"/>
    <p:sldId id="475" r:id="rId17"/>
    <p:sldId id="476" r:id="rId18"/>
    <p:sldId id="477" r:id="rId19"/>
    <p:sldId id="478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79" r:id="rId40"/>
    <p:sldId id="480" r:id="rId41"/>
    <p:sldId id="481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82" r:id="rId50"/>
    <p:sldId id="483" r:id="rId51"/>
    <p:sldId id="484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85" r:id="rId61"/>
    <p:sldId id="469" r:id="rId62"/>
    <p:sldId id="470" r:id="rId63"/>
    <p:sldId id="471" r:id="rId64"/>
    <p:sldId id="47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3" d="100"/>
          <a:sy n="63" d="100"/>
        </p:scale>
        <p:origin x="-8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0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93A6100-6D04-4956-A0DA-A82EFC81E7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81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69A5EC4-4648-4DD6-B8D5-D498DFC0D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683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4F857-C5A1-4C2A-AD56-4EEA53DB21B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ECC74-2B2F-4202-A802-CE05AC54E5D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B73B43-5C6E-4DC2-84BA-C3467764BC8E}" type="slidenum">
              <a:rPr lang="en-US" altLang="zh-TW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BB6677-7C98-4AF5-81D4-90FE8542526C}" type="slidenum">
              <a:rPr lang="en-US" altLang="zh-TW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E0D6CC-F0F1-49CE-B011-3CF511D09D29}" type="slidenum">
              <a:rPr lang="en-US" altLang="zh-TW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CB8502-35EA-41E1-9FE0-344FDD03E37C}" type="slidenum">
              <a:rPr lang="en-US" altLang="zh-TW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E8F086-FE88-4D56-81AB-076732A398CE}" type="slidenum">
              <a:rPr lang="en-US" altLang="zh-TW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F48BE-6BCC-47EB-AAC0-F432DD17F83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B11BB-1CFC-4624-A42D-4A634414E5B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B11BB-1CFC-4624-A42D-4A634414E5B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DBF1E-3916-4395-956C-36DFC11DD6E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7E6E6A-F9F8-4502-943D-FA8C4E61020A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1F5B7C-1292-4B3E-A15A-EFC3E3C8EBA3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EC0BA2-188C-4DA4-BE1A-AABAE9D80FF7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C05C27-C801-4FF9-ADF3-0E11560F58DB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9D07F7-CC24-4341-BEC2-46AC5021D4A1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ABC366-3483-472C-8A55-3ECB7D9BAB19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9C2490-FF65-4AE7-8A7C-174A0594C8E4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526EB5-0201-4278-B1E7-A8F4237F21EF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711C7A-B0A8-4D93-83E0-949996924B38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A04AB8-B4A3-4B83-ACE4-F3E67BC304A2}" type="slidenum">
              <a:rPr lang="en-US" altLang="zh-TW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41FB82-7C9F-4390-B107-8DEE49F08460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423F5B-5E48-47C2-836B-E727240934AB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704BD7-14D7-4203-ABA1-102BB55DDE8E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F3D042-37EF-4632-B02B-67B5319AC59D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5C0892-B9BC-4495-955B-BADCE49CF710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5E3F8A-2708-47A1-AA12-8792C73CCF00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20B718-1FF8-4113-ABF1-7883CB996858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73920-16E2-4B34-A2B9-8F54506EB243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39095-3498-4F8C-8FC5-94F4FE981670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D9E064-CABC-4540-B398-DD0C2A55355F}" type="slidenum">
              <a:rPr lang="en-US" altLang="zh-TW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EDC4D3E-FA8F-4A69-85FC-FBF94C510E0A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4A0040-7C98-434F-BFC6-A9305D4635B5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F3F2F2-36A1-4BA4-9AA7-626BA582A7D9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142D77-FB9C-4B18-921D-29D6D98DB075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53DCCF-7936-4AD9-AC22-AE72DA8A0B36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71B65-37A3-4C10-B429-EC691A2B18F8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F31EC4-C5AF-441A-8F3E-2117E3384699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F7C977-F231-45E9-99C8-2C8E92399C9D}" type="slidenum">
              <a:rPr lang="en-US" altLang="zh-TW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B21245-05F7-4220-8E28-304D2B4A3902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2F949-9498-4BB1-9D25-0384A4CB1405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D1139C-7D87-49F9-BA25-D582FB084BCD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011DC1-9A47-4552-9437-FD8D10BE72A0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70CA43-C94E-4561-A4DF-7BFA054F8D7B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8A7E57-EEF1-4529-8A58-83E0BA81A981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7D3A904-1657-4B06-84DC-D3A74AAB7E4A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DDEE2A-9137-4817-8DE5-6C3E7CF918C6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71E2DA-FE7A-4D6C-8660-00D8574DACE9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2AB904-0D30-44B2-AA50-2663F9FFF306}" type="slidenum">
              <a:rPr lang="en-US" altLang="zh-TW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492307-C0B7-4AE6-91AE-B0D5E19B4D21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2AB904-0D30-44B2-AA50-2663F9FFF306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59AAA2-66A7-41E4-A14A-A08F653CD965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890A24-F5EB-4AE2-AE65-65B8FD27CA65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DD82B1-46DD-42F2-96E0-9071631C52AD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FCD70C-5545-4C70-8395-A089DA4252E2}" type="slidenum">
              <a:rPr lang="en-US" altLang="zh-TW" sz="1200">
                <a:solidFill>
                  <a:schemeClr val="tx1"/>
                </a:solidFill>
              </a:rPr>
              <a:pPr eaLnBrk="1" hangingPunct="1"/>
              <a:t>64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24452C-708A-40F8-BBE3-B18ABDDF2CA8}" type="slidenum">
              <a:rPr lang="en-US" altLang="zh-TW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1C0018-B5F1-4502-AB56-828AD73E0D12}" type="slidenum">
              <a:rPr lang="en-US" altLang="zh-TW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DFA6C-456A-4664-9842-B44BCE11E7B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387B17A5-2BD2-4807-9C4C-D1FA8E00BFF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123829-8C0E-4E30-AB27-EBA63C9D761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for Engineers and Scientists, Fourth Edition</a:t>
            </a:r>
          </a:p>
        </p:txBody>
      </p:sp>
    </p:spTree>
    <p:extLst>
      <p:ext uri="{BB962C8B-B14F-4D97-AF65-F5344CB8AC3E}">
        <p14:creationId xmlns:p14="http://schemas.microsoft.com/office/powerpoint/2010/main" val="36401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56005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11-</a:t>
            </a:r>
            <a:fld id="{711DAEFA-62EA-4F8D-9C3F-743191007DA3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10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Builder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gif"/><Relationship Id="rId4" Type="http://schemas.openxmlformats.org/officeDocument/2006/relationships/hyperlink" Target="http://www.youtube.com/watch?v=efd0wEYkUk0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20725" y="525464"/>
            <a:ext cx="1793875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11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1972"/>
            <a:ext cx="7086600" cy="92333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Classes I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 of class declaration section: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</a:t>
            </a:r>
            <a:endParaRPr lang="en-US" altLang="zh-TW" sz="22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private: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22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sz="22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 indent="-347663">
              <a:spcBef>
                <a:spcPct val="0"/>
              </a:spcBef>
              <a:buFontTx/>
              <a:buNone/>
            </a:pPr>
            <a:endParaRPr lang="en-US" altLang="zh-TW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 indent="-347663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public: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Complex(double = 0.0, double = 0.0);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	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assignNewValue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(double, double);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 indent="-706438">
              <a:spcBef>
                <a:spcPct val="0"/>
              </a:spcBef>
              <a:buFontTx/>
              <a:buNone/>
            </a:pP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 </a:t>
            </a:r>
            <a:endParaRPr lang="en-US" altLang="zh-TW" sz="22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is a declaration –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don't forget the semicolon</a:t>
            </a:r>
            <a:endParaRPr lang="zh-TW" altLang="en-US" sz="22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3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altLang="zh-TW" dirty="0" smtClean="0"/>
              <a:t>Enclosed in braces</a:t>
            </a:r>
          </a:p>
          <a:p>
            <a:r>
              <a:rPr lang="en-US" altLang="zh-TW" dirty="0" smtClean="0"/>
              <a:t>Keywords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TW" dirty="0" smtClean="0"/>
              <a:t> are access </a:t>
            </a:r>
            <a:r>
              <a:rPr lang="en-US" altLang="zh-TW" dirty="0" err="1" smtClean="0"/>
              <a:t>specifiers</a:t>
            </a:r>
            <a:r>
              <a:rPr lang="en-US" altLang="zh-TW" dirty="0" smtClean="0"/>
              <a:t> that define access rights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TW" dirty="0" smtClean="0"/>
              <a:t>: Indicates that class member can only be accessed by class functions</a:t>
            </a:r>
          </a:p>
          <a:p>
            <a:r>
              <a:rPr lang="en-US" altLang="zh-TW" dirty="0" smtClean="0"/>
              <a:t>Restricting user from access to data storage implementation details is called </a:t>
            </a:r>
            <a:r>
              <a:rPr lang="en-US" altLang="zh-TW" b="1" dirty="0" smtClean="0"/>
              <a:t>data hiding</a:t>
            </a:r>
          </a:p>
          <a:p>
            <a:r>
              <a:rPr lang="en-US" altLang="zh-TW" dirty="0" smtClean="0"/>
              <a:t>After a class category like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TW" dirty="0" smtClean="0"/>
              <a:t> is designated, it remains in force until a new category is specified</a:t>
            </a:r>
          </a:p>
          <a:p>
            <a:endParaRPr lang="en-US" altLang="zh-TW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81BACE-A91D-4898-9F2F-48C173038FB5}" type="slidenum">
              <a:rPr lang="en-US" altLang="zh-TW" sz="120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TW" dirty="0" smtClean="0"/>
              <a:t> functions </a:t>
            </a:r>
            <a:r>
              <a:rPr lang="en-US" altLang="zh-TW" i="1" dirty="0" smtClean="0"/>
              <a:t>can</a:t>
            </a:r>
            <a:r>
              <a:rPr lang="en-US" altLang="zh-TW" dirty="0" smtClean="0"/>
              <a:t> be called from outside the class</a:t>
            </a:r>
          </a:p>
          <a:p>
            <a:r>
              <a:rPr lang="en-US" altLang="zh-TW" dirty="0" smtClean="0"/>
              <a:t>In general, all class functions should be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TW" dirty="0" smtClean="0"/>
              <a:t> so that they provide capabilities to manipulate class variables from outside the class</a:t>
            </a:r>
          </a:p>
          <a:p>
            <a:r>
              <a:rPr lang="en-US" altLang="zh-TW" dirty="0" smtClean="0"/>
              <a:t>The function with same name as class is the class’s </a:t>
            </a:r>
            <a:r>
              <a:rPr lang="en-US" altLang="zh-TW" b="1" dirty="0" smtClean="0"/>
              <a:t>constructor function</a:t>
            </a:r>
          </a:p>
          <a:p>
            <a:pPr lvl="1"/>
            <a:r>
              <a:rPr lang="en-US" altLang="zh-TW" dirty="0" smtClean="0"/>
              <a:t>Used to initialize class data members with values</a:t>
            </a:r>
          </a:p>
          <a:p>
            <a:endParaRPr lang="en-US" altLang="zh-TW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411F86-D7F1-4A78-8D9F-8BC98476434F}" type="slidenum">
              <a:rPr lang="en-US" altLang="zh-TW" sz="120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Implementation section: member functions declared in the declaration section are written</a:t>
            </a:r>
          </a:p>
          <a:p>
            <a:r>
              <a:rPr lang="en-US" altLang="zh-TW" dirty="0" smtClean="0"/>
              <a:t>General form for functions written in the implementation section is the same as all C++ functions with the addition of the class name and the </a:t>
            </a:r>
            <a:r>
              <a:rPr lang="en-US" altLang="zh-TW" b="1" dirty="0" smtClean="0"/>
              <a:t>scope resolution operator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::</a:t>
            </a:r>
          </a:p>
          <a:p>
            <a:endParaRPr lang="en-US" altLang="zh-TW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36FEE5-9607-4E8F-9A85-586F5A1A774F}" type="slidenum">
              <a:rPr lang="en-US" altLang="zh-TW" sz="120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Variables of a user-declared class must: </a:t>
            </a:r>
          </a:p>
          <a:p>
            <a:pPr lvl="1"/>
            <a:r>
              <a:rPr lang="en-US" altLang="zh-TW" dirty="0" smtClean="0"/>
              <a:t>Be defined before use in a program</a:t>
            </a:r>
          </a:p>
          <a:p>
            <a:pPr lvl="1"/>
            <a:r>
              <a:rPr lang="en-US" altLang="zh-TW" dirty="0" smtClean="0"/>
              <a:t>Are referred to as </a:t>
            </a:r>
            <a:r>
              <a:rPr lang="en-US" altLang="zh-TW" b="1" dirty="0" smtClean="0"/>
              <a:t>objects</a:t>
            </a:r>
          </a:p>
          <a:p>
            <a:r>
              <a:rPr lang="en-US" altLang="zh-TW" dirty="0" smtClean="0"/>
              <a:t>An object name’s attribute is referenced with the </a:t>
            </a:r>
            <a:r>
              <a:rPr lang="en-US" altLang="zh-TW" b="1" dirty="0" smtClean="0"/>
              <a:t>dot operator</a:t>
            </a:r>
          </a:p>
          <a:p>
            <a:pPr lvl="1"/>
            <a:r>
              <a:rPr lang="en-US" altLang="zh-TW" b="1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objectName.attributeName</a:t>
            </a:r>
            <a:endParaRPr lang="en-US" altLang="zh-TW" b="1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altLang="zh-TW" dirty="0" smtClean="0"/>
              <a:t> is the name of a specific object</a:t>
            </a:r>
          </a:p>
          <a:p>
            <a:pPr lvl="2">
              <a:buFontTx/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altLang="zh-TW" dirty="0" smtClean="0"/>
              <a:t> is the name of a data member defined for the object’s class</a:t>
            </a:r>
            <a:endParaRPr lang="en-US" altLang="zh-TW" i="1" dirty="0" smtClean="0"/>
          </a:p>
          <a:p>
            <a:endParaRPr lang="en-US" altLang="zh-TW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CB08D6-A9C9-481C-A137-12E3543B17E9}" type="slidenum">
              <a:rPr lang="en-US" altLang="zh-TW" sz="120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syntax for referring to an object’s method is:</a:t>
            </a:r>
          </a:p>
          <a:p>
            <a:pPr lvl="1"/>
            <a:r>
              <a:rPr lang="en-US" altLang="zh-TW" b="1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objectName.methodName</a:t>
            </a:r>
            <a:r>
              <a:rPr lang="en-US" altLang="zh-TW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(parameters)</a:t>
            </a:r>
          </a:p>
          <a:p>
            <a:pPr lvl="2"/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altLang="zh-TW" dirty="0" smtClean="0"/>
              <a:t> is the name of the specific object</a:t>
            </a:r>
          </a:p>
          <a:p>
            <a:pPr lvl="2"/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altLang="zh-TW" dirty="0" smtClean="0"/>
              <a:t> is name of a function defined for the object’s class</a:t>
            </a:r>
            <a:endParaRPr lang="en-US" altLang="zh-TW" i="1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EB723A-BC7F-4655-910B-BAA72AB7E94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15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itchFamily="18" charset="-120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: Creation of objects of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Complex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class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function of Program </a:t>
            </a:r>
            <a:r>
              <a:rPr lang="en-US" altLang="zh-TW" dirty="0" smtClean="0">
                <a:ea typeface="新細明體" pitchFamily="18" charset="-120"/>
              </a:rPr>
              <a:t>11.1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Complex a, b, c(6.8, 9.7);  // declare 3 objects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// Assign new values to object b’s data members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b.assignNewValues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(5.3, -8.4);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a.showComplexValues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// display object a’s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b.showComplexValues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display object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b’s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value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c.showComplexValues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display object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c’s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value</a:t>
            </a:r>
            <a:endParaRPr lang="en-US" altLang="zh-TW" sz="20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0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return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0;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8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990600"/>
            <a:ext cx="89154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11.1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declaration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Complex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private:   // notice the colon after the keyword private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  // data member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// data member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function prototypes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public:   // again, notice the colon after the keyword public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Complex(double = 0.0, double = 0.0);   // member function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                 //   (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constructor)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assignNewValues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(double, double);  // member function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          // member function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   // end of class declaration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8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6200" y="1176386"/>
            <a:ext cx="8991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11.1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implementation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Complex::Complex(double real,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real;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Complex::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assignNewValues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 real,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real;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Complex::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sign = '+';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&lt;  0.0) sign = ‘-‘;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“The complex number is “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‘ ‘ &lt;&lt; sign &lt;&lt; ‘ ‘ &lt;&lt; abs(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“i\n”;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7828" y="1720334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8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sz="280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11.1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80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800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complex number is 0 + 0i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8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complex number is </a:t>
            </a:r>
            <a:r>
              <a:rPr lang="en-US" altLang="zh-TW" sz="2800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5.3 – 8.4i</a:t>
            </a:r>
            <a:endParaRPr lang="en-US" altLang="zh-TW" sz="2800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8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complex number is </a:t>
            </a:r>
            <a:r>
              <a:rPr lang="en-US" altLang="zh-TW" sz="2800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6.8 </a:t>
            </a:r>
            <a:r>
              <a:rPr lang="en-US" altLang="zh-TW" sz="28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+ </a:t>
            </a:r>
            <a:r>
              <a:rPr lang="en-US" altLang="zh-TW" sz="2800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9.7i</a:t>
            </a:r>
            <a:endParaRPr lang="en-US" altLang="zh-TW" sz="2800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800" b="0" dirty="0" smtClean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6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Classes</a:t>
            </a:r>
          </a:p>
          <a:p>
            <a:r>
              <a:rPr lang="en-US" altLang="zh-TW" dirty="0">
                <a:ea typeface="新細明體" pitchFamily="18" charset="-120"/>
              </a:rPr>
              <a:t>Basic class functions</a:t>
            </a:r>
          </a:p>
          <a:p>
            <a:r>
              <a:rPr lang="en-US" altLang="zh-TW" dirty="0">
                <a:ea typeface="新細明體" pitchFamily="18" charset="-120"/>
              </a:rPr>
              <a:t>Adding class functions</a:t>
            </a:r>
          </a:p>
          <a:p>
            <a:r>
              <a:rPr lang="en-US" altLang="zh-TW" dirty="0">
                <a:ea typeface="新細明體" pitchFamily="18" charset="-120"/>
              </a:rPr>
              <a:t>A case study involving the construction of a Date object</a:t>
            </a:r>
          </a:p>
          <a:p>
            <a:r>
              <a:rPr lang="en-US" altLang="zh-TW" dirty="0">
                <a:ea typeface="新細明體" pitchFamily="18" charset="-120"/>
              </a:rPr>
              <a:t>Unified Modeling Language (UML) class and object diagrams</a:t>
            </a:r>
          </a:p>
          <a:p>
            <a:r>
              <a:rPr lang="en-US" altLang="zh-TW" dirty="0">
                <a:ea typeface="新細明體" pitchFamily="18" charset="-120"/>
              </a:rPr>
              <a:t>Common programming </a:t>
            </a:r>
            <a:r>
              <a:rPr lang="en-US" altLang="zh-TW" dirty="0" smtClean="0">
                <a:ea typeface="新細明體" pitchFamily="18" charset="-120"/>
              </a:rPr>
              <a:t>errors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altLang="zh-TW" b="1" dirty="0" smtClean="0"/>
              <a:t>Class</a:t>
            </a:r>
            <a:r>
              <a:rPr lang="en-US" altLang="zh-TW" dirty="0" smtClean="0"/>
              <a:t>: Programmer defined data type from which objects can be created</a:t>
            </a:r>
          </a:p>
          <a:p>
            <a:r>
              <a:rPr lang="en-US" altLang="zh-TW" b="1" dirty="0" smtClean="0"/>
              <a:t>Objects</a:t>
            </a:r>
            <a:r>
              <a:rPr lang="en-US" altLang="zh-TW" dirty="0" smtClean="0"/>
              <a:t>: Created from classes</a:t>
            </a:r>
          </a:p>
          <a:p>
            <a:pPr lvl="1"/>
            <a:r>
              <a:rPr lang="en-US" altLang="zh-TW" dirty="0" smtClean="0"/>
              <a:t>Referred to as </a:t>
            </a:r>
            <a:r>
              <a:rPr lang="en-US" altLang="zh-TW" b="1" dirty="0" smtClean="0"/>
              <a:t>instances</a:t>
            </a:r>
            <a:r>
              <a:rPr lang="en-US" altLang="zh-TW" dirty="0" smtClean="0"/>
              <a:t> of a class</a:t>
            </a:r>
          </a:p>
          <a:p>
            <a:r>
              <a:rPr lang="en-US" altLang="zh-TW" dirty="0" smtClean="0"/>
              <a:t>Process of creating a new object is called </a:t>
            </a:r>
            <a:r>
              <a:rPr lang="en-US" altLang="zh-TW" b="1" dirty="0" smtClean="0"/>
              <a:t>instantiation</a:t>
            </a:r>
            <a:r>
              <a:rPr lang="en-US" altLang="zh-TW" dirty="0" smtClean="0"/>
              <a:t> of the object</a:t>
            </a:r>
          </a:p>
          <a:p>
            <a:r>
              <a:rPr lang="en-US" altLang="zh-TW" dirty="0" smtClean="0"/>
              <a:t>Each time a new object is instantiated a new set of data members belonging to the object is created</a:t>
            </a:r>
          </a:p>
          <a:p>
            <a:pPr lvl="1"/>
            <a:r>
              <a:rPr lang="en-US" altLang="zh-TW" dirty="0" smtClean="0"/>
              <a:t>Values contained in these data members determine the object’s </a:t>
            </a:r>
            <a:r>
              <a:rPr lang="en-US" altLang="zh-TW" b="1" dirty="0" smtClean="0"/>
              <a:t>state </a:t>
            </a:r>
          </a:p>
          <a:p>
            <a:endParaRPr lang="en-US" altLang="zh-TW" b="1" dirty="0" smtClean="0"/>
          </a:p>
          <a:p>
            <a:endParaRPr lang="en-US" altLang="zh-TW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714E9B-A998-4F1B-9F12-75B3C7B53049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20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Constructor: A function used to initialize an object’s data members when the object is created</a:t>
            </a:r>
          </a:p>
          <a:p>
            <a:r>
              <a:rPr lang="en-US" altLang="zh-TW" smtClean="0"/>
              <a:t>Accessor: A function that reports information about an object’s state</a:t>
            </a:r>
          </a:p>
          <a:p>
            <a:r>
              <a:rPr lang="en-US" altLang="zh-TW" smtClean="0"/>
              <a:t>Mutator: A function that modifies the values stored in an object’s data members</a:t>
            </a:r>
          </a:p>
          <a:p>
            <a:endParaRPr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Class Functions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0C3F70-AB4A-443F-8249-3DA2FC8077EA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zh-TW" sz="2400" smtClean="0"/>
              <a:t>A </a:t>
            </a:r>
            <a:r>
              <a:rPr lang="en-US" altLang="zh-TW" sz="2400" b="1" smtClean="0"/>
              <a:t>constructor function</a:t>
            </a:r>
            <a:r>
              <a:rPr lang="en-US" altLang="zh-TW" sz="2400" smtClean="0"/>
              <a:t> is any function with the same name as its class</a:t>
            </a:r>
          </a:p>
          <a:p>
            <a:r>
              <a:rPr lang="en-US" altLang="zh-TW" sz="2400" smtClean="0"/>
              <a:t>Multiple constructors can be defined for each class as long as they can be distinguished by number and types of their parameters</a:t>
            </a:r>
          </a:p>
          <a:p>
            <a:r>
              <a:rPr lang="en-US" altLang="zh-TW" sz="2400" smtClean="0"/>
              <a:t>A constructor’s intended purpose is to initialize a new object’s data members</a:t>
            </a:r>
          </a:p>
          <a:p>
            <a:r>
              <a:rPr lang="en-US" altLang="zh-TW" sz="2400" smtClean="0"/>
              <a:t>If no constructor function is written, the compiler supplies a default constructor</a:t>
            </a:r>
          </a:p>
          <a:p>
            <a:r>
              <a:rPr lang="en-US" altLang="zh-TW" sz="2400" smtClean="0"/>
              <a:t>In addition to initialization, a constructor can perform other tasks when it is called</a:t>
            </a:r>
          </a:p>
          <a:p>
            <a:endParaRPr lang="en-US" altLang="zh-TW" sz="2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Constructor Functions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333A62-84B5-461B-80BB-72E9B6A6C1FF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format of a constructor includes:</a:t>
            </a:r>
          </a:p>
          <a:p>
            <a:pPr lvl="1"/>
            <a:r>
              <a:rPr lang="en-US" altLang="zh-TW" dirty="0" smtClean="0"/>
              <a:t>The same name as the class to which it belongs</a:t>
            </a:r>
          </a:p>
          <a:p>
            <a:pPr lvl="1"/>
            <a:r>
              <a:rPr lang="en-US" altLang="zh-TW" dirty="0" smtClean="0"/>
              <a:t>No return type (not even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 constructor that does not require arguments is called the </a:t>
            </a:r>
            <a:r>
              <a:rPr lang="en-US" altLang="zh-TW" b="1" dirty="0" smtClean="0"/>
              <a:t>default constructor</a:t>
            </a:r>
          </a:p>
          <a:p>
            <a:endParaRPr lang="en-US" altLang="zh-TW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Constructor Functions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D7CF50-81B3-498D-8960-FA9C107AF7A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23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76400" y="4343400"/>
            <a:ext cx="6858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8288" lvl="2">
              <a:buFontTx/>
              <a:buNone/>
            </a:pPr>
            <a:r>
              <a:rPr lang="en-US" altLang="zh-TW" sz="2000" i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</a:t>
            </a:r>
            <a:r>
              <a:rPr lang="en-US" altLang="zh-TW" sz="2000" b="1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lassName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className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(parameter list)</a:t>
            </a:r>
            <a:endParaRPr lang="en-US" altLang="zh-TW" sz="2000" b="1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function body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62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Constructors are called when an object is created</a:t>
            </a:r>
          </a:p>
          <a:p>
            <a:r>
              <a:rPr lang="en-US" altLang="zh-TW" sz="2400" dirty="0" smtClean="0"/>
              <a:t>Declaration can be made in a variety of ways	</a:t>
            </a:r>
          </a:p>
          <a:p>
            <a:pPr lvl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 c(4,1,2013);</a:t>
            </a:r>
          </a:p>
          <a:p>
            <a:pPr lvl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 c = Date(4,1,2013);</a:t>
            </a:r>
          </a:p>
          <a:p>
            <a:pPr lvl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 c = 8; // similar to above with                	         // defaults for day and  			         // year</a:t>
            </a:r>
          </a:p>
          <a:p>
            <a:r>
              <a:rPr lang="en-US" altLang="zh-TW" sz="2400" dirty="0" smtClean="0"/>
              <a:t>An object should never be declared with empty parentheses</a:t>
            </a:r>
          </a:p>
          <a:p>
            <a:pPr lvl="1"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 a();</a:t>
            </a:r>
          </a:p>
          <a:p>
            <a:pPr lvl="2"/>
            <a:r>
              <a:rPr lang="en-US" altLang="zh-TW" dirty="0" smtClean="0"/>
              <a:t>Not the same as the declaration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 a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altLang="zh-TW" dirty="0" smtClean="0">
                <a:cs typeface="Courier New" pitchFamily="49" charset="0"/>
              </a:rPr>
              <a:t>Does not result in an object being created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Calling Constructors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F704A5-6F6C-40FB-A8E2-D920AF102629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Primary difference between a constructor and other user-written functions is how the constructor is called</a:t>
            </a:r>
          </a:p>
          <a:p>
            <a:pPr lvl="1"/>
            <a:r>
              <a:rPr lang="en-US" altLang="zh-TW" dirty="0" smtClean="0"/>
              <a:t>Constructors are called automatically each time an object is created</a:t>
            </a:r>
          </a:p>
          <a:p>
            <a:pPr lvl="1"/>
            <a:r>
              <a:rPr lang="en-US" altLang="zh-TW" dirty="0" smtClean="0"/>
              <a:t>Most other functions must be called explicitly by name</a:t>
            </a:r>
          </a:p>
          <a:p>
            <a:r>
              <a:rPr lang="en-US" altLang="zh-TW" dirty="0" smtClean="0"/>
              <a:t>Inline functions are functions defined in the class declaration section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Overloaded and Inline Constructors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AA92EE-67F6-49F7-B548-09B4315908EE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25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Destructor functions</a:t>
            </a:r>
            <a:r>
              <a:rPr lang="en-US" altLang="zh-TW" dirty="0" smtClean="0"/>
              <a:t>: Counterpart to the constructor functions</a:t>
            </a:r>
            <a:endParaRPr lang="en-US" altLang="zh-TW" b="1" dirty="0" smtClean="0"/>
          </a:p>
          <a:p>
            <a:r>
              <a:rPr lang="en-US" altLang="zh-TW" dirty="0" smtClean="0"/>
              <a:t>Destructors: </a:t>
            </a:r>
          </a:p>
          <a:p>
            <a:pPr lvl="1"/>
            <a:r>
              <a:rPr lang="en-US" altLang="zh-TW" dirty="0" smtClean="0"/>
              <a:t>Are functions with the same name as constructors but are preceded with a tilde (~)</a:t>
            </a:r>
          </a:p>
          <a:p>
            <a:pPr lvl="2"/>
            <a:r>
              <a:rPr lang="en-US" altLang="zh-TW" dirty="0" smtClean="0"/>
              <a:t>For the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TW" dirty="0" smtClean="0"/>
              <a:t> class the destructor name is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~Date()</a:t>
            </a:r>
          </a:p>
          <a:p>
            <a:pPr lvl="1"/>
            <a:r>
              <a:rPr lang="en-US" altLang="zh-TW" dirty="0" smtClean="0">
                <a:cs typeface="Courier New" pitchFamily="49" charset="0"/>
              </a:rPr>
              <a:t>Take no parameters and return no values</a:t>
            </a:r>
          </a:p>
          <a:p>
            <a:r>
              <a:rPr lang="en-US" altLang="zh-TW" dirty="0" smtClean="0">
                <a:cs typeface="Courier New" pitchFamily="49" charset="0"/>
              </a:rPr>
              <a:t>There can only be one destructor per class</a:t>
            </a:r>
          </a:p>
          <a:p>
            <a:pPr lvl="1"/>
            <a:endParaRPr lang="en-US" altLang="zh-TW" dirty="0" smtClean="0">
              <a:cs typeface="Courier New" pitchFamily="49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Destructors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BA6363-8E49-4E9F-88C8-E49DE565F424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26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Destructors:</a:t>
            </a:r>
          </a:p>
          <a:p>
            <a:pPr lvl="1"/>
            <a:r>
              <a:rPr lang="en-US" altLang="zh-TW" smtClean="0"/>
              <a:t>Called automatically when an object goes out of existence</a:t>
            </a:r>
          </a:p>
          <a:p>
            <a:pPr lvl="1"/>
            <a:r>
              <a:rPr lang="en-US" altLang="zh-TW" smtClean="0"/>
              <a:t>Clean up any undesirable effects the object might leave, such as releasing memory stored in a pointer</a:t>
            </a:r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Destructors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AAC8E-4E76-49EF-8E46-2E3B13B2A41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27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73563"/>
          </a:xfrm>
        </p:spPr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b="1" dirty="0" err="1" smtClean="0"/>
              <a:t>accessor</a:t>
            </a:r>
            <a:r>
              <a:rPr lang="en-US" altLang="zh-TW" b="1" dirty="0" smtClean="0"/>
              <a:t> function</a:t>
            </a:r>
            <a:r>
              <a:rPr lang="en-US" altLang="zh-TW" dirty="0" smtClean="0"/>
              <a:t> provides a means for reporting on an object’s state</a:t>
            </a:r>
          </a:p>
          <a:p>
            <a:r>
              <a:rPr lang="en-US" altLang="zh-TW" dirty="0" smtClean="0"/>
              <a:t>Conventionally called </a:t>
            </a:r>
            <a:r>
              <a:rPr lang="en-US" altLang="zh-TW" b="1" dirty="0" smtClean="0"/>
              <a:t>get() </a:t>
            </a:r>
            <a:r>
              <a:rPr lang="en-US" altLang="zh-TW" dirty="0" smtClean="0"/>
              <a:t>functions</a:t>
            </a:r>
          </a:p>
          <a:p>
            <a:r>
              <a:rPr lang="en-US" altLang="zh-TW" dirty="0" smtClean="0"/>
              <a:t>Each class should provide a complete set of </a:t>
            </a:r>
            <a:r>
              <a:rPr lang="en-US" altLang="zh-TW" dirty="0" err="1" smtClean="0"/>
              <a:t>accessor</a:t>
            </a:r>
            <a:r>
              <a:rPr lang="en-US" altLang="zh-TW" dirty="0" smtClean="0"/>
              <a:t> functions</a:t>
            </a:r>
          </a:p>
          <a:p>
            <a:r>
              <a:rPr lang="en-US" altLang="zh-TW" dirty="0" err="1" smtClean="0"/>
              <a:t>Accessor</a:t>
            </a:r>
            <a:r>
              <a:rPr lang="en-US" altLang="zh-TW" dirty="0" smtClean="0"/>
              <a:t> functions are extremely important because they provide a means of retrieving and displaying an object’s private data values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Accessor Functions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5E7C2E-D50F-4F56-AF0B-F2AFBEFB98B4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28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989" y="5282625"/>
            <a:ext cx="8010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getReal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{return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realPart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           // inline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endParaRPr lang="en-US" altLang="zh-TW" sz="16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getImaginary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{return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imaginaryPart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 // inline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accessor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</a:t>
            </a:r>
            <a:r>
              <a:rPr lang="en-US" altLang="zh-TW" b="1" smtClean="0"/>
              <a:t>mutator function</a:t>
            </a:r>
            <a:r>
              <a:rPr lang="en-US" altLang="zh-TW" smtClean="0"/>
              <a:t> provides a means for changing an object’s data member</a:t>
            </a:r>
          </a:p>
          <a:p>
            <a:r>
              <a:rPr lang="en-US" altLang="zh-TW" smtClean="0"/>
              <a:t>Conventionally called </a:t>
            </a:r>
            <a:r>
              <a:rPr lang="en-US" altLang="zh-TW" b="1" smtClean="0"/>
              <a:t>set() </a:t>
            </a:r>
            <a:r>
              <a:rPr lang="en-US" altLang="zh-TW" smtClean="0"/>
              <a:t>functions</a:t>
            </a:r>
          </a:p>
          <a:p>
            <a:r>
              <a:rPr lang="en-US" altLang="zh-TW" smtClean="0"/>
              <a:t>A class can contain multiple mutators, as long as each one has a unique name or parameter list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Mutator Functions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83F318-A87F-42B6-98C0-03C2858793DF}" type="slidenum">
              <a:rPr lang="en-US" altLang="zh-TW" sz="1200">
                <a:solidFill>
                  <a:schemeClr val="bg1"/>
                </a:solidFill>
              </a:rPr>
              <a:pPr eaLnBrk="1" hangingPunct="1"/>
              <a:t>29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192" y="4572000"/>
            <a:ext cx="8785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setReal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rl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realPart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rl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           // inline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mutator</a:t>
            </a:r>
            <a:endParaRPr lang="en-US" altLang="zh-TW" sz="16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setImaginary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dobule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imaginaryPart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 </a:t>
            </a: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inline </a:t>
            </a:r>
            <a:r>
              <a:rPr lang="en-US" altLang="zh-TW" sz="16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mutator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altLang="zh-TW" dirty="0" smtClean="0"/>
              <a:t>A procedural program consists of one or more algorithms that have been written in computer-readable language</a:t>
            </a:r>
          </a:p>
          <a:p>
            <a:r>
              <a:rPr lang="en-US" altLang="zh-TW" dirty="0" smtClean="0"/>
              <a:t>An object-oriented approach fits graphically windowed environments</a:t>
            </a:r>
          </a:p>
          <a:p>
            <a:r>
              <a:rPr lang="en-US" altLang="zh-TW" dirty="0" smtClean="0"/>
              <a:t>Abstract data types: Central to creation of objects; a user defined rather than built-in data type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Classes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8A5D99-3EE7-40E5-A1A1-131DB5A79291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Memory locations are allocated to an object only when the object is declared</a:t>
            </a:r>
          </a:p>
          <a:p>
            <a:r>
              <a:rPr lang="en-US" altLang="zh-TW" smtClean="0"/>
              <a:t>In this way, each object receives its own set of data members</a:t>
            </a:r>
          </a:p>
          <a:p>
            <a:r>
              <a:rPr lang="en-US" altLang="zh-TW" smtClean="0"/>
              <a:t>In contrast, only one copy of a member function is created, which comes into existence when the function is defined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Sharing Functions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ED9413-2E9A-4480-9077-830F4A5D042C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30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Sharing Functions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7A3A39-5376-4942-9715-3FAF0A6E1903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31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040313"/>
            <a:ext cx="601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11.1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Storing two </a:t>
            </a:r>
            <a:r>
              <a:rPr lang="en-US" sz="18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objects in memory</a:t>
            </a:r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6630"/>
            <a:ext cx="7182348" cy="3166658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Sharing Functions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D9741A-F5FF-4B3A-AE36-35C5E632244C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32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53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11.2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Calling a member function</a:t>
            </a:r>
          </a:p>
        </p:txBody>
      </p:sp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600199"/>
            <a:ext cx="5972175" cy="3116917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questions at this point are as follows:</a:t>
            </a:r>
          </a:p>
          <a:p>
            <a:pPr lvl="1"/>
            <a:r>
              <a:rPr lang="en-US" altLang="zh-TW" dirty="0" smtClean="0"/>
              <a:t>How is this address passed to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getReal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Where is this address stored?</a:t>
            </a:r>
          </a:p>
          <a:p>
            <a:r>
              <a:rPr lang="en-US" altLang="zh-TW" dirty="0" smtClean="0"/>
              <a:t>Each member function actually receives an extra argument that’s the address of an object</a:t>
            </a:r>
          </a:p>
          <a:p>
            <a:r>
              <a:rPr lang="en-US" altLang="zh-TW" dirty="0" smtClean="0"/>
              <a:t>When a function is called, the calling object’s address is passed to it and stored in the function’s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pointer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</a:t>
            </a:r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TW" smtClean="0"/>
              <a:t> Pointer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A019CA-85A8-4C2F-947D-470A017F059E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TW" dirty="0" smtClean="0"/>
              <a:t> Pointer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AE6ED9-9A51-4D57-84AB-CF49C0762A0A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34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257800"/>
            <a:ext cx="6858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11.3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A pointer can be used to access object members</a:t>
            </a:r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6" y="1711570"/>
            <a:ext cx="8113267" cy="3157538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expression 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(*pointer).</a:t>
            </a:r>
            <a:r>
              <a:rPr lang="en-US" altLang="zh-TW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/>
              <a:t>can always be replaced with the notation 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pointer-&gt;</a:t>
            </a:r>
            <a:r>
              <a:rPr lang="en-US" altLang="zh-TW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TW" dirty="0" smtClean="0"/>
              <a:t> Pointer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0A5FD1-B02F-45F8-B94E-E2BB999E65BC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35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3626761"/>
            <a:ext cx="77188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assignNewValues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(double real, double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realPart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real; 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imaginaryPart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2400" b="0" dirty="0">
                <a:latin typeface="+mn-lt"/>
              </a:rPr>
              <a:t>can be written as follows:</a:t>
            </a:r>
          </a:p>
          <a:p>
            <a:endParaRPr lang="en-US" altLang="zh-TW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assignNewValues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(double real, double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{this-&gt;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realPart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real; 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this-&gt;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imaginaryPart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endParaRPr lang="en-US" altLang="zh-TW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7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200400"/>
          </a:xfrm>
        </p:spPr>
        <p:txBody>
          <a:bodyPr/>
          <a:lstStyle/>
          <a:p>
            <a:r>
              <a:rPr lang="en-US" altLang="zh-TW" dirty="0" smtClean="0"/>
              <a:t>True initialization has no reliance on assignment</a:t>
            </a:r>
          </a:p>
          <a:p>
            <a:r>
              <a:rPr lang="en-US" altLang="zh-TW" dirty="0" smtClean="0"/>
              <a:t>C++ makes initialization possible with base/member initialization list syntax</a:t>
            </a:r>
          </a:p>
          <a:p>
            <a:r>
              <a:rPr lang="en-US" altLang="zh-TW" dirty="0" smtClean="0"/>
              <a:t>Initialization list syntax is only available in constructor functions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Base/Member Initialization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365815-9FC0-4F8D-8DCF-91E420E3FD98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36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46482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(argument list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):list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 data members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(initializers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3946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zh-TW" dirty="0" smtClean="0"/>
              <a:t>Most classes typically require additional functions</a:t>
            </a:r>
          </a:p>
          <a:p>
            <a:r>
              <a:rPr lang="en-US" altLang="zh-TW" dirty="0" smtClean="0"/>
              <a:t>In C++, there are two basic means of supplying these additional capabilities:</a:t>
            </a:r>
          </a:p>
          <a:p>
            <a:pPr lvl="1"/>
            <a:r>
              <a:rPr lang="en-US" altLang="zh-TW" dirty="0" smtClean="0"/>
              <a:t>Construct class functions in a similar manner as </a:t>
            </a:r>
            <a:r>
              <a:rPr lang="en-US" altLang="zh-TW" dirty="0" err="1" smtClean="0"/>
              <a:t>mutator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accessor</a:t>
            </a:r>
            <a:r>
              <a:rPr lang="en-US" altLang="zh-TW" dirty="0" smtClean="0"/>
              <a:t> functions</a:t>
            </a:r>
          </a:p>
          <a:p>
            <a:pPr lvl="1"/>
            <a:r>
              <a:rPr lang="en-US" altLang="zh-TW" dirty="0" smtClean="0"/>
              <a:t>Construct class functions that use conventional operator symbols, such as =, *, ==, &gt;=, which are known as operator functions</a:t>
            </a:r>
          </a:p>
          <a:p>
            <a:r>
              <a:rPr lang="en-US" altLang="zh-TW" dirty="0" smtClean="0"/>
              <a:t>Both approaches can be implemented as </a:t>
            </a:r>
            <a:r>
              <a:rPr lang="en-US" altLang="zh-TW" b="1" dirty="0" smtClean="0"/>
              <a:t>member or friend functions</a:t>
            </a:r>
          </a:p>
        </p:txBody>
      </p:sp>
      <p:sp>
        <p:nvSpPr>
          <p:cNvPr id="3891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Adding Class Functions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2FEB17-7803-4424-B878-A247879A9EFC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37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Member functions can be added to a class by including their prototypes in the declaration section and providing code for the function in the implementation section or as an inline function</a:t>
            </a:r>
          </a:p>
          <a:p>
            <a:r>
              <a:rPr lang="en-US" altLang="zh-TW" smtClean="0"/>
              <a:t>The general syntax for each function header is: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B8F1A9-5130-4CBF-8FCB-AC018EFE0920}" type="slidenum">
              <a:rPr lang="en-US" altLang="zh-TW" sz="1200">
                <a:solidFill>
                  <a:schemeClr val="bg1"/>
                </a:solidFill>
              </a:rPr>
              <a:pPr eaLnBrk="1" hangingPunct="1"/>
              <a:t>38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" y="464820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returnType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(parameter list)</a:t>
            </a:r>
          </a:p>
        </p:txBody>
      </p:sp>
    </p:spTree>
    <p:extLst>
      <p:ext uri="{BB962C8B-B14F-4D97-AF65-F5344CB8AC3E}">
        <p14:creationId xmlns:p14="http://schemas.microsoft.com/office/powerpoint/2010/main" val="32138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913656"/>
            <a:ext cx="89154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declaration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Complex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private: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declare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as a double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declare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as a double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public: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Complex(double = 0.0, double = 0.0);    // constructor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accessor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assignNewValues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 real,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  // inline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mutator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{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real;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amplitude()    // inline member function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{ return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sqrt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(realPart,2) +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(imaginaryPart,2)));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   // end of class declaration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0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Data type</a:t>
            </a:r>
            <a:r>
              <a:rPr lang="en-US" altLang="zh-TW" dirty="0" smtClean="0"/>
              <a:t>: Combination of data and associated operations</a:t>
            </a:r>
          </a:p>
          <a:p>
            <a:r>
              <a:rPr lang="en-US" altLang="zh-TW" dirty="0" smtClean="0"/>
              <a:t>A data type defines </a:t>
            </a:r>
            <a:r>
              <a:rPr lang="en-US" altLang="zh-TW" i="1" dirty="0" smtClean="0"/>
              <a:t>both</a:t>
            </a:r>
            <a:r>
              <a:rPr lang="en-US" altLang="zh-TW" dirty="0" smtClean="0"/>
              <a:t> the types of data and the types of operations that can be performed on the data</a:t>
            </a:r>
          </a:p>
          <a:p>
            <a:pPr marL="800100" lvl="1"/>
            <a:r>
              <a:rPr lang="en-US" altLang="zh-TW" sz="2000" i="1" dirty="0">
                <a:solidFill>
                  <a:srgbClr val="0000FF"/>
                </a:solidFill>
                <a:ea typeface="新細明體" pitchFamily="18" charset="-120"/>
              </a:rPr>
              <a:t>Data type = Allowable Data Values + Operational Capabilities</a:t>
            </a:r>
          </a:p>
          <a:p>
            <a:r>
              <a:rPr lang="en-US" altLang="zh-TW" dirty="0" smtClean="0"/>
              <a:t>Operations in C++ are an inherent part of each data type </a:t>
            </a:r>
          </a:p>
          <a:p>
            <a:endParaRPr lang="en-US" altLang="zh-TW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Abstract Data Types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127D9F-8E38-462E-AC04-57FD9835DFC3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1613386"/>
            <a:ext cx="8915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11.5 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implementation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Complex::Complex(double real,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   // constructor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real;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“Created a new complex number object.\n”;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Complex::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  //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accessor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sign = '+';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0) sign = '-';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' ' &lt;&lt; sign &lt;&lt; ' ' &lt;&lt; abs(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'i';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90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1859607"/>
            <a:ext cx="89154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11.5 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Complex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complexOne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(3.0, 4.0);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declare a variable of type Complex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“The value assigned to this complex object is “;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complexOne.showComplexValues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“\n\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amplitude of this complex number is “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complexOne.amplitude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1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also use the operators C++ provides for built-in data types, such as +, −, ==, &gt;=, and so on to construct class functions</a:t>
            </a:r>
          </a:p>
          <a:p>
            <a:pPr lvl="1"/>
            <a:r>
              <a:rPr lang="en-US" altLang="zh-TW" dirty="0" smtClean="0"/>
              <a:t>These are referred to as </a:t>
            </a:r>
            <a:r>
              <a:rPr lang="en-US" altLang="zh-TW" b="1" dirty="0" smtClean="0"/>
              <a:t>operator functions</a:t>
            </a:r>
          </a:p>
          <a:p>
            <a:pPr lvl="1"/>
            <a:r>
              <a:rPr lang="en-US" altLang="zh-TW" dirty="0" smtClean="0"/>
              <a:t>They are declared and implemented in the same manner as all functions, except the function name must use the syntax: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operator&lt;symbol&gt;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Operator Functions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6B1394-BFBB-42FE-8F02-7046E411D76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42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Only the symbols in Table 11.1 can be used for user-defined purposes</a:t>
            </a:r>
          </a:p>
          <a:p>
            <a:r>
              <a:rPr lang="en-US" altLang="zh-TW" smtClean="0"/>
              <a:t>New operator symbols cannot be created</a:t>
            </a:r>
          </a:p>
          <a:p>
            <a:r>
              <a:rPr lang="en-US" altLang="zh-TW" smtClean="0"/>
              <a:t>Neither the precedence nor the associativity of the C++ operators can be modified</a:t>
            </a:r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Operator Functions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A57897-C117-42FE-BEC7-0C9D862D2CF5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assignment operator, =, is the one operator that works with all classes without requiring an operator function </a:t>
            </a:r>
          </a:p>
          <a:p>
            <a:r>
              <a:rPr lang="en-US" altLang="zh-TW" dirty="0" smtClean="0"/>
              <a:t>For example, if </a:t>
            </a:r>
            <a:r>
              <a:rPr lang="en-US" altLang="zh-TW" dirty="0" smtClean="0">
                <a:latin typeface="Courier New" pitchFamily="49" charset="0"/>
              </a:rPr>
              <a:t>a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</a:rPr>
              <a:t>b</a:t>
            </a:r>
            <a:r>
              <a:rPr lang="en-US" altLang="zh-TW" dirty="0" smtClean="0"/>
              <a:t> are objects constructed from the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</a:rPr>
              <a:t>Complex</a:t>
            </a:r>
            <a:r>
              <a:rPr lang="en-US" altLang="zh-TW" dirty="0" smtClean="0"/>
              <a:t> class, the statement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 = b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dirty="0" smtClean="0"/>
              <a:t>sets the values in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dirty="0" smtClean="0"/>
              <a:t>’s data members to their equivalent values in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 smtClean="0"/>
              <a:t>’s data members </a:t>
            </a:r>
          </a:p>
          <a:p>
            <a:r>
              <a:rPr lang="en-US" altLang="zh-TW" dirty="0" smtClean="0"/>
              <a:t>This type of assignment is referred to as </a:t>
            </a:r>
            <a:r>
              <a:rPr lang="en-US" altLang="zh-TW" dirty="0" err="1" smtClean="0"/>
              <a:t>memberwise</a:t>
            </a:r>
            <a:r>
              <a:rPr lang="en-US" altLang="zh-TW" dirty="0" smtClean="0"/>
              <a:t> assignment</a:t>
            </a:r>
          </a:p>
          <a:p>
            <a:endParaRPr lang="en-US" altLang="zh-TW" dirty="0" smtClean="0"/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Assignment Operator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F8F82D-3835-43F3-A727-8F1169397277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Memberwise Assignment with Pointers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2E56A5-F239-4825-9FD3-FCFAC7C74703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45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590381"/>
            <a:ext cx="7010400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11.4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Two objects containing pointer data members</a:t>
            </a:r>
          </a:p>
        </p:txBody>
      </p:sp>
      <p:pic>
        <p:nvPicPr>
          <p:cNvPr id="4403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66163" cy="29337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dirty="0" smtClean="0"/>
              <a:t>One type of initialization that closely resembles assignment occurs in C++ when one object is initialized by using another object of the same class</a:t>
            </a:r>
          </a:p>
          <a:p>
            <a:r>
              <a:rPr lang="en-US" altLang="zh-TW" dirty="0" smtClean="0"/>
              <a:t>Examples:</a:t>
            </a:r>
          </a:p>
          <a:p>
            <a:pPr>
              <a:buFontTx/>
              <a:buNone/>
            </a:pP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Complex b = a;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Complex b(a);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dirty="0" smtClean="0"/>
              <a:t>object is initialized to the previously declared a object</a:t>
            </a:r>
          </a:p>
          <a:p>
            <a:pPr lvl="1"/>
            <a:r>
              <a:rPr lang="en-US" altLang="zh-TW" dirty="0" smtClean="0"/>
              <a:t>The constructor performing this type of initialization is called a copy constructor</a:t>
            </a:r>
          </a:p>
          <a:p>
            <a:endParaRPr lang="en-US" altLang="zh-TW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Copy Constructors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F2BA33-7C16-4D08-ADDA-944E2DD05615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46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Private variables can be accessed and manipulated through a class’s member functions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Friend Functions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526174-7326-4769-817C-52CDA0C92BA0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47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1800" b="1">
                <a:solidFill>
                  <a:srgbClr val="222222"/>
                </a:solidFill>
                <a:latin typeface="Calibri" pitchFamily="34" charset="0"/>
              </a:rPr>
              <a:t>Figure 11.7a</a:t>
            </a:r>
            <a:r>
              <a:rPr lang="en-US" altLang="zh-TW" sz="1800">
                <a:solidFill>
                  <a:srgbClr val="222222"/>
                </a:solidFill>
                <a:latin typeface="Calibri" pitchFamily="34" charset="0"/>
              </a:rPr>
              <a:t>  Direct access provided to member functions</a:t>
            </a:r>
            <a:endParaRPr lang="en-US" altLang="zh-TW" sz="1800" b="1">
              <a:solidFill>
                <a:srgbClr val="222222"/>
              </a:solidFill>
              <a:latin typeface="Calibri" pitchFamily="34" charset="0"/>
            </a:endParaRPr>
          </a:p>
        </p:txBody>
      </p:sp>
      <p:pic>
        <p:nvPicPr>
          <p:cNvPr id="460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2400300" cy="291465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External access to private functions can be granted through the friends list mechanism</a:t>
            </a:r>
          </a:p>
          <a:p>
            <a:r>
              <a:rPr lang="en-US" altLang="zh-TW" dirty="0" smtClean="0"/>
              <a:t>The friends list members are granted the same privileges as a class’s member functions</a:t>
            </a:r>
          </a:p>
          <a:p>
            <a:r>
              <a:rPr lang="en-US" altLang="zh-TW" dirty="0" smtClean="0"/>
              <a:t>Nonmember functions in the list are called friend functions</a:t>
            </a:r>
          </a:p>
          <a:p>
            <a:r>
              <a:rPr lang="en-US" altLang="zh-TW" dirty="0" smtClean="0"/>
              <a:t>Friends list: Series of function prototype declarations preceded with the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keyword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Functions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FF78CB-CB5C-4497-B26B-5AE988D48CB5}" type="slidenum">
              <a:rPr lang="en-US" altLang="zh-TW" sz="1200">
                <a:solidFill>
                  <a:schemeClr val="bg1"/>
                </a:solidFill>
              </a:rPr>
              <a:pPr eaLnBrk="1" hangingPunct="1"/>
              <a:t>48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898267"/>
            <a:ext cx="8915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11.10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std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declaration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Complex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friends list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friend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addReal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friend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private: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public: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Complex(double real = 0.0,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0.0)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inline constructor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{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real;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void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5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Abstract Data Types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A65D82-7540-4375-B85A-E74DE2F0C0A4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4876800"/>
            <a:ext cx="5410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Table 11.1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C++ Built-In Data Type Capabilities</a:t>
            </a:r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058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8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1228665"/>
            <a:ext cx="8915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11.10 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implementation section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Complex::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sign = '+';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0) sign = '-';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' ' &lt;&lt; sign &lt;&lt; ' ' &lt;&lt; abs(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'i';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friend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implementationsconst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addReal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 a,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 b)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a.realPart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b.realPart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 a,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Complex&amp; b)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a.imaginaryPart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b.imaginaryPart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7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Friend Functions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1228664"/>
            <a:ext cx="8915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11.10 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Complex a(3.2, 5.6), b(1.1, -8.4);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re,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first complex number is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a.showComplexValues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second complex number is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b.showComplexValues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addReal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a,b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addImag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a,b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Complex c(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re,im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// create a new Complex object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"\n\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sum of these two complex numbers is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c.showComplexValues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cin.ignore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// needed for MS C++ Express users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Step 1: Analyze the problem: define operations</a:t>
            </a:r>
          </a:p>
          <a:p>
            <a:r>
              <a:rPr lang="en-US" altLang="zh-TW" smtClean="0"/>
              <a:t>Step 2: Develop a solution: define classes and data members</a:t>
            </a:r>
          </a:p>
          <a:p>
            <a:r>
              <a:rPr lang="en-US" altLang="zh-TW" smtClean="0"/>
              <a:t>Step 3: Code the solution: as seen in Class 11.1</a:t>
            </a:r>
          </a:p>
          <a:p>
            <a:r>
              <a:rPr lang="en-US" altLang="zh-TW" smtClean="0"/>
              <a:t>Step 4: Test and correct the program: testing the </a:t>
            </a:r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TW" smtClean="0"/>
              <a:t> class entails testing and verifying each class function and operator function</a:t>
            </a:r>
          </a:p>
          <a:p>
            <a:endParaRPr lang="en-US" altLang="zh-TW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Case Study: Constructing</a:t>
            </a:r>
            <a:br>
              <a:rPr lang="en-US" altLang="zh-TW" smtClean="0"/>
            </a:br>
            <a:r>
              <a:rPr lang="en-US" altLang="zh-TW" smtClean="0"/>
              <a:t>a </a:t>
            </a:r>
            <a:r>
              <a:rPr lang="en-US" altLang="zh-TW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TW" smtClean="0"/>
              <a:t> Class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569C1E-7017-4ECA-9C03-27017C86323D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52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When solving any problem, it is often helpful to start by creating a diagram or map or devising a theoretical analogy for the problem you are trying to solve</a:t>
            </a:r>
          </a:p>
          <a:p>
            <a:r>
              <a:rPr lang="en-US" altLang="zh-TW" smtClean="0"/>
              <a:t>The first step in constructing an object-based program is developing an object-based model of the program</a:t>
            </a:r>
          </a:p>
          <a:p>
            <a:endParaRPr lang="en-US" altLang="zh-TW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Closer Look: UML Class and Object Diagrams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AD7F19-0F34-4849-A19F-8AFEDFD4B5B1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Unified Modeling Language (UML)</a:t>
            </a:r>
            <a:r>
              <a:rPr lang="en-US" altLang="zh-TW" smtClean="0"/>
              <a:t> is a widely accepted technique for developing object oriented programs</a:t>
            </a:r>
          </a:p>
          <a:p>
            <a:pPr lvl="1"/>
            <a:r>
              <a:rPr lang="en-US" altLang="zh-TW" smtClean="0"/>
              <a:t>A program-modeling language</a:t>
            </a:r>
          </a:p>
          <a:p>
            <a:pPr lvl="1"/>
            <a:r>
              <a:rPr lang="en-US" altLang="zh-TW" smtClean="0"/>
              <a:t>Uses diagrams and techniques that are easy to understand and support all the features required to implement an object-oriented design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Closer Look: UML Class and Object Diagrams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44D34C-35F3-4C60-B15A-B68E5410161D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altLang="zh-TW" sz="2400" b="1" smtClean="0"/>
              <a:t>Class diagrams</a:t>
            </a:r>
            <a:r>
              <a:rPr lang="en-US" altLang="zh-TW" sz="2400" smtClean="0"/>
              <a:t> are used to describe classes and their relationships</a:t>
            </a:r>
          </a:p>
          <a:p>
            <a:r>
              <a:rPr lang="en-US" altLang="zh-TW" sz="2400" b="1" smtClean="0"/>
              <a:t>Object diagrams</a:t>
            </a:r>
            <a:r>
              <a:rPr lang="en-US" altLang="zh-TW" sz="2400" smtClean="0"/>
              <a:t> are used to describe objects and their relationships</a:t>
            </a:r>
          </a:p>
          <a:p>
            <a:r>
              <a:rPr lang="en-US" altLang="zh-TW" sz="2400" smtClean="0"/>
              <a:t>Both classes and objects are represented with a diagram consisting of a box</a:t>
            </a:r>
          </a:p>
          <a:p>
            <a:r>
              <a:rPr lang="en-US" altLang="zh-TW" sz="2400" smtClean="0"/>
              <a:t>In class diagrams, the class name is in bold text and centered at the top of the box</a:t>
            </a:r>
          </a:p>
          <a:p>
            <a:r>
              <a:rPr lang="en-US" altLang="zh-TW" sz="2400" smtClean="0"/>
              <a:t>In object diagrams, the object’s name is also centered at the top of the box, underlined</a:t>
            </a:r>
          </a:p>
          <a:p>
            <a:endParaRPr lang="en-US" altLang="zh-TW" sz="2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 and Object Diagrams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654944-BA03-47E4-98F3-1626AF713030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55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CD76D3-D05B-4639-BD0F-D72AA102E070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56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5715000"/>
            <a:ext cx="7924800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11.10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Including attributes in UML class and object diagrams</a:t>
            </a:r>
          </a:p>
        </p:txBody>
      </p:sp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800600" cy="413702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and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33706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7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r>
              <a:rPr lang="en-US" altLang="zh-TW" dirty="0" smtClean="0"/>
              <a:t>Visibility defines where an attribute can be seen</a:t>
            </a:r>
          </a:p>
          <a:p>
            <a:pPr lvl="1"/>
            <a:r>
              <a:rPr lang="en-US" altLang="zh-TW" dirty="0" smtClean="0"/>
              <a:t>Private</a:t>
            </a:r>
          </a:p>
          <a:p>
            <a:pPr lvl="2"/>
            <a:r>
              <a:rPr lang="en-US" altLang="zh-TW" dirty="0" smtClean="0"/>
              <a:t>Can be used on in its defining class</a:t>
            </a:r>
          </a:p>
          <a:p>
            <a:pPr lvl="2"/>
            <a:r>
              <a:rPr lang="en-US" altLang="zh-TW" dirty="0" smtClean="0"/>
              <a:t>Cannot be accessed by other classes directly</a:t>
            </a:r>
          </a:p>
          <a:p>
            <a:pPr lvl="2"/>
            <a:r>
              <a:rPr lang="en-US" altLang="zh-TW" dirty="0" smtClean="0"/>
              <a:t>Indicated by a minus (-) sign in front of attribute name</a:t>
            </a:r>
          </a:p>
          <a:p>
            <a:pPr lvl="1"/>
            <a:r>
              <a:rPr lang="en-US" altLang="zh-TW" dirty="0" smtClean="0"/>
              <a:t>Public</a:t>
            </a:r>
          </a:p>
          <a:p>
            <a:pPr lvl="2"/>
            <a:r>
              <a:rPr lang="en-US" altLang="zh-TW" dirty="0" smtClean="0"/>
              <a:t>Used in any other class</a:t>
            </a:r>
          </a:p>
          <a:p>
            <a:pPr lvl="2"/>
            <a:r>
              <a:rPr lang="en-US" altLang="zh-TW" dirty="0" smtClean="0"/>
              <a:t>Indicated by a plus (+) sign in front of attribute name</a:t>
            </a:r>
          </a:p>
          <a:p>
            <a:pPr lvl="1"/>
            <a:r>
              <a:rPr lang="en-US" altLang="zh-TW" dirty="0" smtClean="0"/>
              <a:t>Protected</a:t>
            </a:r>
          </a:p>
          <a:p>
            <a:pPr lvl="2"/>
            <a:r>
              <a:rPr lang="en-US" altLang="zh-TW" dirty="0" smtClean="0"/>
              <a:t>Available to derived classes </a:t>
            </a:r>
          </a:p>
          <a:p>
            <a:pPr lvl="2"/>
            <a:r>
              <a:rPr lang="en-US" altLang="zh-TW" dirty="0" smtClean="0"/>
              <a:t>Neither plus nor minus sign in front of attribute name</a:t>
            </a:r>
          </a:p>
          <a:p>
            <a:endParaRPr lang="en-US" altLang="zh-TW" dirty="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and Object Diagrams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38C97E-B571-4FCB-8E09-185CA86568B7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57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Operations</a:t>
            </a:r>
            <a:r>
              <a:rPr lang="en-US" altLang="zh-TW" dirty="0" smtClean="0"/>
              <a:t> are transformations that can be applied to attributes and are coded as C++ functions</a:t>
            </a:r>
          </a:p>
          <a:p>
            <a:r>
              <a:rPr lang="en-US" altLang="zh-TW" dirty="0" smtClean="0"/>
              <a:t>Operation names are listed below attributes and separated from them by a line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and Object Diagrams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F8C668-AF12-4942-9546-98DCD085003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58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0CB92C-99A8-4885-8466-8A0A07682C93}" type="slidenum">
              <a:rPr lang="en-US" altLang="zh-TW" sz="1200">
                <a:solidFill>
                  <a:schemeClr val="bg1"/>
                </a:solidFill>
              </a:rPr>
              <a:pPr eaLnBrk="1" hangingPunct="1"/>
              <a:t>59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5802312"/>
            <a:ext cx="6934200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11.12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Including operations in class diagrams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and Object Diagrams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1596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Abstract data type (ADT)</a:t>
            </a:r>
            <a:r>
              <a:rPr lang="en-US" altLang="zh-TW" dirty="0" smtClean="0"/>
              <a:t>: User defined type that specifies both </a:t>
            </a:r>
            <a:r>
              <a:rPr lang="en-US" altLang="zh-TW" b="1" dirty="0" smtClean="0"/>
              <a:t>a type of data </a:t>
            </a:r>
            <a:r>
              <a:rPr lang="en-US" altLang="zh-TW" dirty="0" smtClean="0"/>
              <a:t>and the </a:t>
            </a:r>
            <a:r>
              <a:rPr lang="en-US" altLang="zh-TW" b="1" dirty="0" smtClean="0"/>
              <a:t>operations</a:t>
            </a:r>
            <a:r>
              <a:rPr lang="en-US" altLang="zh-TW" dirty="0" smtClean="0"/>
              <a:t> that can be performed on it</a:t>
            </a:r>
          </a:p>
          <a:p>
            <a:pPr lvl="1"/>
            <a:r>
              <a:rPr lang="en-US" altLang="zh-TW" dirty="0" smtClean="0"/>
              <a:t>User defined types are required when you want to create objects that are more complex than simple integers and characters</a:t>
            </a:r>
          </a:p>
          <a:p>
            <a:r>
              <a:rPr lang="en-US" altLang="zh-TW" b="1" dirty="0" smtClean="0"/>
              <a:t>Data structure</a:t>
            </a:r>
            <a:r>
              <a:rPr lang="en-US" altLang="zh-TW" dirty="0" smtClean="0"/>
              <a:t>: How data is stored  </a:t>
            </a:r>
          </a:p>
          <a:p>
            <a:r>
              <a:rPr lang="en-US" altLang="zh-TW" b="1" dirty="0" smtClean="0"/>
              <a:t>Class</a:t>
            </a:r>
            <a:r>
              <a:rPr lang="en-US" altLang="zh-TW" dirty="0" smtClean="0"/>
              <a:t>: C++ name for an abstract data type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Abstract Data Types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101071-4D44-4720-8222-6478E4A71752}" type="slidenum">
              <a:rPr lang="en-US" altLang="zh-TW" sz="1200">
                <a:solidFill>
                  <a:schemeClr val="bg1"/>
                </a:solidFill>
              </a:rPr>
              <a:pPr eaLnBrk="1" hangingPunct="1"/>
              <a:t>6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71600" y="5791200"/>
            <a:ext cx="5410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222222"/>
                </a:solidFill>
                <a:latin typeface="+mn-lt"/>
                <a:hlinkClick r:id="rId3"/>
              </a:rPr>
              <a:t>http://</a:t>
            </a:r>
            <a:r>
              <a:rPr lang="en-US" sz="1400" dirty="0" smtClean="0">
                <a:solidFill>
                  <a:srgbClr val="222222"/>
                </a:solidFill>
                <a:latin typeface="+mn-lt"/>
                <a:hlinkClick r:id="rId3"/>
              </a:rPr>
              <a:t>en.wikipedia.org/wiki/JBuilder</a:t>
            </a:r>
            <a:endParaRPr lang="en-US" sz="1400" dirty="0" smtClean="0">
              <a:solidFill>
                <a:srgbClr val="222222"/>
              </a:solidFill>
              <a:latin typeface="+mn-lt"/>
            </a:endParaRPr>
          </a:p>
          <a:p>
            <a:pPr>
              <a:defRPr/>
            </a:pPr>
            <a:r>
              <a:rPr lang="en-US" sz="1400" dirty="0">
                <a:solidFill>
                  <a:srgbClr val="222222"/>
                </a:solidFill>
                <a:latin typeface="+mn-lt"/>
                <a:hlinkClick r:id="rId4"/>
              </a:rPr>
              <a:t>http://</a:t>
            </a:r>
            <a:r>
              <a:rPr lang="en-US" sz="1400" dirty="0" smtClean="0">
                <a:solidFill>
                  <a:srgbClr val="222222"/>
                </a:solidFill>
                <a:latin typeface="+mn-lt"/>
                <a:hlinkClick r:id="rId4"/>
              </a:rPr>
              <a:t>www.youtube.com/watch?v=efd0wEYkUk0</a:t>
            </a:r>
            <a:endParaRPr lang="en-US" sz="1400" dirty="0" smtClean="0">
              <a:solidFill>
                <a:srgbClr val="222222"/>
              </a:solidFill>
              <a:latin typeface="+mn-lt"/>
            </a:endParaRPr>
          </a:p>
          <a:p>
            <a:pPr>
              <a:defRPr/>
            </a:pPr>
            <a:endParaRPr lang="en-US" sz="1400" dirty="0" smtClean="0">
              <a:solidFill>
                <a:srgbClr val="222222"/>
              </a:solidFill>
              <a:latin typeface="+mn-lt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and Object Diagrams</a:t>
            </a:r>
          </a:p>
        </p:txBody>
      </p:sp>
      <p:pic>
        <p:nvPicPr>
          <p:cNvPr id="1026" name="Picture 2" descr="http://home-and-education.softlandmark.com/images/screenshots/sde_for_jbuilder__ce__for_windows_3_0_commun-11456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172200" cy="46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/>
              <a:t>Failing to terminate class declaration section with  a semicolon</a:t>
            </a:r>
          </a:p>
          <a:p>
            <a:r>
              <a:rPr lang="en-US" altLang="zh-TW" sz="2400" smtClean="0"/>
              <a:t>Including the return type with the constructor’s prototype or failing to include the return type with other the functions’ prototypes</a:t>
            </a:r>
          </a:p>
          <a:p>
            <a:r>
              <a:rPr lang="en-US" altLang="zh-TW" sz="2400" smtClean="0"/>
              <a:t>Using same name for a data member as for a member function</a:t>
            </a:r>
          </a:p>
          <a:p>
            <a:r>
              <a:rPr lang="en-US" altLang="zh-TW" sz="2400" smtClean="0"/>
              <a:t>Defining more than one default constructor</a:t>
            </a:r>
          </a:p>
          <a:p>
            <a:r>
              <a:rPr lang="en-US" altLang="zh-TW" sz="2400" smtClean="0"/>
              <a:t>Forgetting to include the class name and scope operator, </a:t>
            </a:r>
            <a:r>
              <a:rPr lang="en-US" altLang="zh-TW" sz="240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TW" sz="2400" smtClean="0"/>
              <a:t>, in the function header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Common Programming Errors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A87DE4-D97D-4253-90A3-2B4F707145C6}" type="slidenum">
              <a:rPr lang="en-US" altLang="zh-TW" sz="1200">
                <a:solidFill>
                  <a:schemeClr val="bg1"/>
                </a:solidFill>
              </a:rPr>
              <a:pPr eaLnBrk="1" hangingPunct="1"/>
              <a:t>61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Declaring an object with empty parentheses, as in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Complex a();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altLang="zh-TW" dirty="0" smtClean="0"/>
              <a:t>The correct declaration is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Complex a;</a:t>
            </a:r>
          </a:p>
          <a:p>
            <a:r>
              <a:rPr lang="en-US" altLang="zh-TW" dirty="0" smtClean="0"/>
              <a:t>Not defining an operator function’s parameter as a reference to an object</a:t>
            </a:r>
          </a:p>
          <a:p>
            <a:r>
              <a:rPr lang="en-US" altLang="zh-TW" dirty="0" smtClean="0"/>
              <a:t>Redefining an overloaded operator to perform a function not indicated by its conventional meaning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Common Programming Errors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7F3070-4CCA-4A1A-AB70-43127B7C21BA}" type="slidenum">
              <a:rPr lang="en-US" altLang="zh-TW" sz="1200">
                <a:solidFill>
                  <a:schemeClr val="bg1"/>
                </a:solidFill>
              </a:rPr>
              <a:pPr eaLnBrk="1" hangingPunct="1"/>
              <a:t>62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7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r>
              <a:rPr lang="en-US" altLang="zh-TW" dirty="0" smtClean="0"/>
              <a:t>A class </a:t>
            </a:r>
          </a:p>
          <a:p>
            <a:pPr lvl="1"/>
            <a:r>
              <a:rPr lang="en-US" altLang="zh-TW" dirty="0" smtClean="0"/>
              <a:t>Is a programmer-defined data type</a:t>
            </a:r>
          </a:p>
          <a:p>
            <a:pPr lvl="1"/>
            <a:r>
              <a:rPr lang="en-US" altLang="zh-TW" dirty="0" smtClean="0"/>
              <a:t>Consists of a declaration and implementation section</a:t>
            </a:r>
          </a:p>
          <a:p>
            <a:r>
              <a:rPr lang="en-US" altLang="zh-TW" dirty="0" smtClean="0"/>
              <a:t>Class functions can be written inline or included in the class implementation section</a:t>
            </a:r>
          </a:p>
          <a:p>
            <a:r>
              <a:rPr lang="en-US" altLang="zh-TW" dirty="0" smtClean="0"/>
              <a:t>A constructor function is a special function that is called automatically each time an object is declared</a:t>
            </a:r>
          </a:p>
          <a:p>
            <a:pPr lvl="1"/>
            <a:r>
              <a:rPr lang="en-US" altLang="zh-TW" dirty="0" smtClean="0"/>
              <a:t>If no constructor is declared, the compiler supplies a default</a:t>
            </a:r>
          </a:p>
          <a:p>
            <a:pPr>
              <a:buFontTx/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D3784A-DE63-453A-8BD7-23BB6F4679B1}" type="slidenum">
              <a:rPr lang="en-US" altLang="zh-TW" sz="1200">
                <a:solidFill>
                  <a:schemeClr val="bg1"/>
                </a:solidFill>
              </a:rPr>
              <a:pPr eaLnBrk="1" hangingPunct="1"/>
              <a:t>63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Default constructor is the term for any constructor that does not require arguments</a:t>
            </a:r>
          </a:p>
          <a:p>
            <a:pPr lvl="1"/>
            <a:r>
              <a:rPr lang="en-US" altLang="zh-TW" sz="2000" dirty="0" smtClean="0"/>
              <a:t>Each class can have only one default constructor</a:t>
            </a:r>
          </a:p>
          <a:p>
            <a:r>
              <a:rPr lang="en-US" altLang="zh-TW" sz="2400" dirty="0" smtClean="0"/>
              <a:t>Constructors can be overloaded</a:t>
            </a:r>
          </a:p>
          <a:p>
            <a:r>
              <a:rPr lang="en-US" altLang="zh-TW" sz="2400" dirty="0" smtClean="0"/>
              <a:t>A destructor function is called each time an object goes out of scope</a:t>
            </a:r>
          </a:p>
          <a:p>
            <a:r>
              <a:rPr lang="en-US" altLang="zh-TW" sz="2400" dirty="0" smtClean="0"/>
              <a:t>User-defined operators can be constructed for classes by using operator functions</a:t>
            </a:r>
          </a:p>
          <a:p>
            <a:r>
              <a:rPr lang="en-US" altLang="zh-TW" sz="2400" dirty="0" smtClean="0"/>
              <a:t>A nonmember function can access a class’s private data members if it is granted friend status by the class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Summary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E6AC72-7B1C-404A-A949-16F7DDFF9170}" type="slidenum">
              <a:rPr lang="en-US" altLang="zh-TW" sz="1200">
                <a:solidFill>
                  <a:schemeClr val="bg1"/>
                </a:solidFill>
              </a:rPr>
              <a:pPr eaLnBrk="1" hangingPunct="1"/>
              <a:t>64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 class is usually constructed in two parts:</a:t>
            </a:r>
          </a:p>
          <a:p>
            <a:pPr lvl="1"/>
            <a:r>
              <a:rPr lang="en-US" altLang="zh-TW" b="1" smtClean="0"/>
              <a:t>Declaration section</a:t>
            </a:r>
            <a:endParaRPr lang="en-US" altLang="zh-TW" smtClean="0"/>
          </a:p>
          <a:p>
            <a:pPr lvl="2"/>
            <a:r>
              <a:rPr lang="en-US" altLang="zh-TW" smtClean="0"/>
              <a:t>Declares both the data types and functions for the class</a:t>
            </a:r>
          </a:p>
          <a:p>
            <a:pPr lvl="1"/>
            <a:r>
              <a:rPr lang="en-US" altLang="zh-TW" b="1" smtClean="0"/>
              <a:t>Implementation section</a:t>
            </a:r>
            <a:endParaRPr lang="en-US" altLang="zh-TW" smtClean="0"/>
          </a:p>
          <a:p>
            <a:pPr lvl="2"/>
            <a:r>
              <a:rPr lang="en-US" altLang="zh-TW" smtClean="0"/>
              <a:t>Defines the functions whose prototypes have been declared in the declaration section</a:t>
            </a:r>
          </a:p>
          <a:p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 Construction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DC5F10-8028-4FBD-BE0C-E548E7444BBD}" type="slidenum">
              <a:rPr lang="en-US" altLang="zh-TW" sz="1200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Class members</a:t>
            </a:r>
            <a:r>
              <a:rPr lang="en-US" altLang="zh-TW" smtClean="0"/>
              <a:t>: Both the variables and the functions listed in the declaration section</a:t>
            </a:r>
          </a:p>
          <a:p>
            <a:r>
              <a:rPr lang="en-US" altLang="zh-TW" b="1" smtClean="0"/>
              <a:t>Data members</a:t>
            </a:r>
            <a:r>
              <a:rPr lang="en-US" altLang="zh-TW" smtClean="0"/>
              <a:t> or </a:t>
            </a:r>
            <a:r>
              <a:rPr lang="en-US" altLang="zh-TW" b="1" smtClean="0"/>
              <a:t>instance variables</a:t>
            </a:r>
            <a:r>
              <a:rPr lang="en-US" altLang="zh-TW" smtClean="0"/>
              <a:t>: Variables listed in the declaration section</a:t>
            </a:r>
          </a:p>
          <a:p>
            <a:r>
              <a:rPr lang="en-US" altLang="zh-TW" b="1" smtClean="0"/>
              <a:t>Member functions</a:t>
            </a:r>
            <a:r>
              <a:rPr lang="en-US" altLang="zh-TW" smtClean="0"/>
              <a:t>: Functions listed in the declaration section</a:t>
            </a:r>
          </a:p>
          <a:p>
            <a:r>
              <a:rPr lang="en-US" altLang="zh-TW" smtClean="0"/>
              <a:t>When a function is part of a class it is referred to as a </a:t>
            </a:r>
            <a:r>
              <a:rPr lang="en-US" altLang="zh-TW" b="1" smtClean="0"/>
              <a:t>method</a:t>
            </a:r>
            <a:r>
              <a:rPr lang="en-US" altLang="zh-TW" smtClean="0"/>
              <a:t> to denote class membership</a:t>
            </a:r>
            <a:endParaRPr lang="en-US" altLang="zh-TW" b="1" smtClean="0"/>
          </a:p>
          <a:p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Class Construction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7CB0A2-9951-46DE-BF89-18D6437A8F55}" type="slidenum">
              <a:rPr lang="en-US" altLang="zh-TW" sz="1200">
                <a:solidFill>
                  <a:schemeClr val="bg1"/>
                </a:solidFill>
              </a:rPr>
              <a:pPr eaLnBrk="1" hangingPunct="1"/>
              <a:t>8</a:t>
            </a:fld>
            <a:endParaRPr lang="en-US" altLang="zh-TW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Class Construction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029200"/>
          </a:xfrm>
          <a:noFill/>
          <a:ln/>
        </p:spPr>
        <p:txBody>
          <a:bodyPr/>
          <a:lstStyle/>
          <a:p>
            <a:pPr marL="268288" lvl="2"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class declaration section</a:t>
            </a:r>
          </a:p>
          <a:p>
            <a:pPr marL="268288" lvl="2"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</a:t>
            </a:r>
            <a:r>
              <a:rPr lang="en-US" altLang="zh-TW" sz="2000" b="1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classname</a:t>
            </a:r>
            <a:r>
              <a:rPr lang="en-US" altLang="zh-TW" sz="2000" b="1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a class name is required</a:t>
            </a:r>
            <a:endParaRPr lang="en-US" altLang="zh-TW" sz="2000" b="1" i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268288" lvl="2"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private:</a:t>
            </a:r>
          </a:p>
          <a:p>
            <a:pPr marL="268288" lvl="2"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variable declarations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function prototypes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public:</a:t>
            </a:r>
          </a:p>
          <a:p>
            <a:pPr marL="268288" lvl="2"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variable declarations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function prototypes</a:t>
            </a:r>
            <a:endParaRPr lang="en-US" altLang="zh-TW" sz="2000" b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  // end of class declaration</a:t>
            </a:r>
            <a:endParaRPr lang="en-US" altLang="zh-TW" sz="2000" b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268288" lvl="2">
              <a:buFontTx/>
              <a:buNone/>
            </a:pPr>
            <a:endParaRPr lang="en-US" altLang="zh-TW" sz="2000" b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class implementation section</a:t>
            </a:r>
          </a:p>
          <a:p>
            <a:pPr marL="268288" lvl="2">
              <a:buFontTx/>
              <a:buNone/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// function definitions</a:t>
            </a:r>
            <a:endParaRPr lang="en-US" altLang="zh-TW" sz="2000" b="1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3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8569</TotalTime>
  <Words>3355</Words>
  <Application>Microsoft Office PowerPoint</Application>
  <PresentationFormat>如螢幕大小 (4:3)</PresentationFormat>
  <Paragraphs>582</Paragraphs>
  <Slides>64</Slides>
  <Notes>64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5" baseType="lpstr">
      <vt:lpstr>1_Default Design</vt:lpstr>
      <vt:lpstr>PowerPoint 簡報</vt:lpstr>
      <vt:lpstr>Contents</vt:lpstr>
      <vt:lpstr>Classes</vt:lpstr>
      <vt:lpstr>Abstract Data Types</vt:lpstr>
      <vt:lpstr>Abstract Data Types</vt:lpstr>
      <vt:lpstr>Abstract Data Types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Class Construction</vt:lpstr>
      <vt:lpstr>Terminology</vt:lpstr>
      <vt:lpstr>Basic Class Functions</vt:lpstr>
      <vt:lpstr>Constructor Functions</vt:lpstr>
      <vt:lpstr>Constructor Functions</vt:lpstr>
      <vt:lpstr>Calling Constructors</vt:lpstr>
      <vt:lpstr>Overloaded and Inline Constructors</vt:lpstr>
      <vt:lpstr>Destructors</vt:lpstr>
      <vt:lpstr>Destructors</vt:lpstr>
      <vt:lpstr>Accessor Functions</vt:lpstr>
      <vt:lpstr>Mutator Functions</vt:lpstr>
      <vt:lpstr>Sharing Functions</vt:lpstr>
      <vt:lpstr>Sharing Functions</vt:lpstr>
      <vt:lpstr>Sharing Functions</vt:lpstr>
      <vt:lpstr>The this Pointer</vt:lpstr>
      <vt:lpstr>The this Pointer</vt:lpstr>
      <vt:lpstr>The this Pointer</vt:lpstr>
      <vt:lpstr>Base/Member Initialization</vt:lpstr>
      <vt:lpstr>Adding Class Functions</vt:lpstr>
      <vt:lpstr>Member Functions</vt:lpstr>
      <vt:lpstr>Member Functions</vt:lpstr>
      <vt:lpstr>Member Functions</vt:lpstr>
      <vt:lpstr>Member Functions</vt:lpstr>
      <vt:lpstr>Operator Functions</vt:lpstr>
      <vt:lpstr>Operator Functions</vt:lpstr>
      <vt:lpstr>Assignment Operator</vt:lpstr>
      <vt:lpstr>Memberwise Assignment with Pointers</vt:lpstr>
      <vt:lpstr>Copy Constructors</vt:lpstr>
      <vt:lpstr>Friend Functions</vt:lpstr>
      <vt:lpstr>Friend Functions</vt:lpstr>
      <vt:lpstr>Friend Functions</vt:lpstr>
      <vt:lpstr>Friend Functions</vt:lpstr>
      <vt:lpstr>Friend Functions</vt:lpstr>
      <vt:lpstr>A Case Study: Constructing a Date Class</vt:lpstr>
      <vt:lpstr>A Closer Look: UML Class and Object Diagrams</vt:lpstr>
      <vt:lpstr>A Closer Look: UML Class and Object Diagrams</vt:lpstr>
      <vt:lpstr>Class and Object Diagrams</vt:lpstr>
      <vt:lpstr>Class and Object Diagrams</vt:lpstr>
      <vt:lpstr>Class and Object Diagrams</vt:lpstr>
      <vt:lpstr>Class and Object Diagrams</vt:lpstr>
      <vt:lpstr>Class and Object Diagrams</vt:lpstr>
      <vt:lpstr>Class and Object Diagrams</vt:lpstr>
      <vt:lpstr>Common Programming Errors</vt:lpstr>
      <vt:lpstr>Common Programming Errors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Ta-Te Lin</dc:creator>
  <cp:lastModifiedBy>TTLin</cp:lastModifiedBy>
  <cp:revision>365</cp:revision>
  <dcterms:created xsi:type="dcterms:W3CDTF">2004-12-27T16:03:07Z</dcterms:created>
  <dcterms:modified xsi:type="dcterms:W3CDTF">2013-12-19T07:22:20Z</dcterms:modified>
</cp:coreProperties>
</file>