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60"/>
  </p:notesMasterIdLst>
  <p:handoutMasterIdLst>
    <p:handoutMasterId r:id="rId61"/>
  </p:handoutMasterIdLst>
  <p:sldIdLst>
    <p:sldId id="340" r:id="rId2"/>
    <p:sldId id="296" r:id="rId3"/>
    <p:sldId id="447" r:id="rId4"/>
    <p:sldId id="448" r:id="rId5"/>
    <p:sldId id="449" r:id="rId6"/>
    <p:sldId id="450" r:id="rId7"/>
    <p:sldId id="451" r:id="rId8"/>
    <p:sldId id="487" r:id="rId9"/>
    <p:sldId id="488" r:id="rId10"/>
    <p:sldId id="489" r:id="rId11"/>
    <p:sldId id="452" r:id="rId12"/>
    <p:sldId id="453" r:id="rId13"/>
    <p:sldId id="455" r:id="rId14"/>
    <p:sldId id="454" r:id="rId15"/>
    <p:sldId id="456" r:id="rId16"/>
    <p:sldId id="457" r:id="rId17"/>
    <p:sldId id="458" r:id="rId18"/>
    <p:sldId id="459" r:id="rId19"/>
    <p:sldId id="460" r:id="rId20"/>
    <p:sldId id="461" r:id="rId21"/>
    <p:sldId id="462" r:id="rId22"/>
    <p:sldId id="463" r:id="rId23"/>
    <p:sldId id="464" r:id="rId24"/>
    <p:sldId id="490" r:id="rId25"/>
    <p:sldId id="491" r:id="rId26"/>
    <p:sldId id="492" r:id="rId27"/>
    <p:sldId id="465" r:id="rId28"/>
    <p:sldId id="466" r:id="rId29"/>
    <p:sldId id="467" r:id="rId30"/>
    <p:sldId id="468" r:id="rId31"/>
    <p:sldId id="469" r:id="rId32"/>
    <p:sldId id="470" r:id="rId33"/>
    <p:sldId id="471" r:id="rId34"/>
    <p:sldId id="472" r:id="rId35"/>
    <p:sldId id="473" r:id="rId36"/>
    <p:sldId id="474" r:id="rId37"/>
    <p:sldId id="493" r:id="rId38"/>
    <p:sldId id="494" r:id="rId39"/>
    <p:sldId id="495" r:id="rId40"/>
    <p:sldId id="496" r:id="rId41"/>
    <p:sldId id="497" r:id="rId42"/>
    <p:sldId id="498" r:id="rId43"/>
    <p:sldId id="475" r:id="rId44"/>
    <p:sldId id="476" r:id="rId45"/>
    <p:sldId id="499" r:id="rId46"/>
    <p:sldId id="500" r:id="rId47"/>
    <p:sldId id="501" r:id="rId48"/>
    <p:sldId id="502" r:id="rId49"/>
    <p:sldId id="477" r:id="rId50"/>
    <p:sldId id="478" r:id="rId51"/>
    <p:sldId id="479" r:id="rId52"/>
    <p:sldId id="480" r:id="rId53"/>
    <p:sldId id="481" r:id="rId54"/>
    <p:sldId id="482" r:id="rId55"/>
    <p:sldId id="483" r:id="rId56"/>
    <p:sldId id="484" r:id="rId57"/>
    <p:sldId id="485" r:id="rId58"/>
    <p:sldId id="486" r:id="rId59"/>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pitchFamily="34" charset="0"/>
        <a:ea typeface="+mn-ea"/>
        <a:cs typeface="+mn-cs"/>
      </a:defRPr>
    </a:lvl1pPr>
    <a:lvl2pPr marL="457200" algn="l" rtl="0" fontAlgn="base">
      <a:spcBef>
        <a:spcPct val="0"/>
      </a:spcBef>
      <a:spcAft>
        <a:spcPct val="0"/>
      </a:spcAft>
      <a:defRPr b="1" kern="1200">
        <a:solidFill>
          <a:schemeClr val="tx1"/>
        </a:solidFill>
        <a:latin typeface="Arial" pitchFamily="34" charset="0"/>
        <a:ea typeface="+mn-ea"/>
        <a:cs typeface="+mn-cs"/>
      </a:defRPr>
    </a:lvl2pPr>
    <a:lvl3pPr marL="914400" algn="l" rtl="0" fontAlgn="base">
      <a:spcBef>
        <a:spcPct val="0"/>
      </a:spcBef>
      <a:spcAft>
        <a:spcPct val="0"/>
      </a:spcAft>
      <a:defRPr b="1" kern="1200">
        <a:solidFill>
          <a:schemeClr val="tx1"/>
        </a:solidFill>
        <a:latin typeface="Arial" pitchFamily="34" charset="0"/>
        <a:ea typeface="+mn-ea"/>
        <a:cs typeface="+mn-cs"/>
      </a:defRPr>
    </a:lvl3pPr>
    <a:lvl4pPr marL="1371600" algn="l" rtl="0" fontAlgn="base">
      <a:spcBef>
        <a:spcPct val="0"/>
      </a:spcBef>
      <a:spcAft>
        <a:spcPct val="0"/>
      </a:spcAft>
      <a:defRPr b="1" kern="1200">
        <a:solidFill>
          <a:schemeClr val="tx1"/>
        </a:solidFill>
        <a:latin typeface="Arial" pitchFamily="34" charset="0"/>
        <a:ea typeface="+mn-ea"/>
        <a:cs typeface="+mn-cs"/>
      </a:defRPr>
    </a:lvl4pPr>
    <a:lvl5pPr marL="1828800" algn="l"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cole Ashton" initials="" lastIdx="9" clrIdx="0"/>
  <p:cmAuthor id="1" name="CE" initials="" lastIdx="1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5772" autoAdjust="0"/>
  </p:normalViewPr>
  <p:slideViewPr>
    <p:cSldViewPr>
      <p:cViewPr varScale="1">
        <p:scale>
          <a:sx n="53" d="100"/>
          <a:sy n="53" d="100"/>
        </p:scale>
        <p:origin x="-1184"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ltLang="zh-TW"/>
          </a:p>
        </p:txBody>
      </p:sp>
      <p:sp>
        <p:nvSpPr>
          <p:cNvPr id="10137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ltLang="zh-TW"/>
          </a:p>
        </p:txBody>
      </p:sp>
      <p:sp>
        <p:nvSpPr>
          <p:cNvPr id="10138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ltLang="zh-TW"/>
          </a:p>
        </p:txBody>
      </p:sp>
      <p:sp>
        <p:nvSpPr>
          <p:cNvPr id="10138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A0BE6ACA-40DF-4A4E-84FF-FD67F396011C}" type="slidenum">
              <a:rPr lang="zh-TW" altLang="en-US"/>
              <a:pPr/>
              <a:t>‹#›</a:t>
            </a:fld>
            <a:endParaRPr lang="en-US" altLang="zh-TW"/>
          </a:p>
        </p:txBody>
      </p:sp>
    </p:spTree>
    <p:extLst>
      <p:ext uri="{BB962C8B-B14F-4D97-AF65-F5344CB8AC3E}">
        <p14:creationId xmlns:p14="http://schemas.microsoft.com/office/powerpoint/2010/main" val="1431129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ltLang="zh-TW"/>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ltLang="zh-TW"/>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ltLang="zh-TW"/>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CCAC03C4-3405-4418-9AF9-5F6D64AC83BF}" type="slidenum">
              <a:rPr lang="zh-TW" altLang="en-US"/>
              <a:pPr/>
              <a:t>‹#›</a:t>
            </a:fld>
            <a:endParaRPr lang="en-US" altLang="zh-TW"/>
          </a:p>
        </p:txBody>
      </p:sp>
    </p:spTree>
    <p:extLst>
      <p:ext uri="{BB962C8B-B14F-4D97-AF65-F5344CB8AC3E}">
        <p14:creationId xmlns:p14="http://schemas.microsoft.com/office/powerpoint/2010/main" val="22412917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openhome.cc/Gossip/CppGossip"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543706-25BD-44BD-ADCB-A84C41DBFD04}" type="slidenum">
              <a:rPr lang="zh-TW" altLang="en-US"/>
              <a:pPr/>
              <a:t>1</a:t>
            </a:fld>
            <a:endParaRPr lang="en-US" altLang="zh-TW"/>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2F949-9498-4BB1-9D25-0384A4CB1405}" type="slidenum">
              <a:rPr lang="zh-TW" altLang="en-US"/>
              <a:pPr/>
              <a:t>10</a:t>
            </a:fld>
            <a:endParaRPr lang="en-US" altLang="zh-TW"/>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smtClean="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9797443F-5B7D-420C-A8FC-270FE42E7449}" type="slidenum">
              <a:rPr lang="en-US" altLang="zh-TW" sz="1200">
                <a:solidFill>
                  <a:schemeClr val="tx1"/>
                </a:solidFill>
              </a:rPr>
              <a:pPr eaLnBrk="1" hangingPunct="1"/>
              <a:t>11</a:t>
            </a:fld>
            <a:endParaRPr lang="en-US" altLang="zh-TW" sz="120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AF21B27D-EF69-48D0-BFCA-3191CBF6C0EF}" type="slidenum">
              <a:rPr lang="en-US" altLang="zh-TW" sz="1200">
                <a:solidFill>
                  <a:schemeClr val="tx1"/>
                </a:solidFill>
              </a:rPr>
              <a:pPr eaLnBrk="1" hangingPunct="1"/>
              <a:t>12</a:t>
            </a:fld>
            <a:endParaRPr lang="en-US" altLang="zh-TW" sz="1200">
              <a:solidFill>
                <a:schemeClr val="tx1"/>
              </a:solidFill>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2CD20BDE-70FA-4E15-BC4D-4D066C09C0F7}" type="slidenum">
              <a:rPr lang="en-US" altLang="zh-TW" sz="1200">
                <a:solidFill>
                  <a:schemeClr val="tx1"/>
                </a:solidFill>
              </a:rPr>
              <a:pPr eaLnBrk="1" hangingPunct="1"/>
              <a:t>13</a:t>
            </a:fld>
            <a:endParaRPr lang="en-US" altLang="zh-TW" sz="1200">
              <a:solidFill>
                <a:schemeClr val="tx1"/>
              </a:solidFill>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62E17BBA-454B-4108-B525-C347FB0A6C5E}" type="slidenum">
              <a:rPr lang="en-US" altLang="zh-TW" sz="1200">
                <a:solidFill>
                  <a:schemeClr val="tx1"/>
                </a:solidFill>
              </a:rPr>
              <a:pPr eaLnBrk="1" hangingPunct="1"/>
              <a:t>14</a:t>
            </a:fld>
            <a:endParaRPr lang="en-US" altLang="zh-TW" sz="1200">
              <a:solidFill>
                <a:schemeClr val="tx1"/>
              </a:solidFill>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0121C6AF-1501-4D0F-AC8B-0FBE145BECBD}" type="slidenum">
              <a:rPr lang="en-US" altLang="zh-TW" sz="1200">
                <a:solidFill>
                  <a:schemeClr val="tx1"/>
                </a:solidFill>
              </a:rPr>
              <a:pPr eaLnBrk="1" hangingPunct="1"/>
              <a:t>15</a:t>
            </a:fld>
            <a:endParaRPr lang="en-US" altLang="zh-TW" sz="1200">
              <a:solidFill>
                <a:schemeClr val="tx1"/>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AAECC5CA-A9C6-45D5-9643-DCACF1A93331}" type="slidenum">
              <a:rPr lang="en-US" altLang="zh-TW" sz="1200">
                <a:solidFill>
                  <a:schemeClr val="tx1"/>
                </a:solidFill>
              </a:rPr>
              <a:pPr eaLnBrk="1" hangingPunct="1"/>
              <a:t>16</a:t>
            </a:fld>
            <a:endParaRPr lang="en-US" altLang="zh-TW" sz="1200">
              <a:solidFill>
                <a:schemeClr val="tx1"/>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9E9AF8B3-001B-4DE5-877C-6B939FEB0B21}" type="slidenum">
              <a:rPr lang="en-US" altLang="zh-TW" sz="1200">
                <a:solidFill>
                  <a:schemeClr val="tx1"/>
                </a:solidFill>
              </a:rPr>
              <a:pPr eaLnBrk="1" hangingPunct="1"/>
              <a:t>17</a:t>
            </a:fld>
            <a:endParaRPr lang="en-US" altLang="zh-TW" sz="1200">
              <a:solidFill>
                <a:schemeClr val="tx1"/>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18BCD17B-C405-4486-8685-613E203FAC1E}" type="slidenum">
              <a:rPr lang="en-US" altLang="zh-TW" sz="1200">
                <a:solidFill>
                  <a:schemeClr val="tx1"/>
                </a:solidFill>
              </a:rPr>
              <a:pPr eaLnBrk="1" hangingPunct="1"/>
              <a:t>18</a:t>
            </a:fld>
            <a:endParaRPr lang="en-US" altLang="zh-TW" sz="1200">
              <a:solidFill>
                <a:schemeClr val="tx1"/>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77084436-2858-421B-8251-6372CB4C84F4}" type="slidenum">
              <a:rPr lang="en-US" altLang="zh-TW" sz="1200">
                <a:solidFill>
                  <a:schemeClr val="tx1"/>
                </a:solidFill>
              </a:rPr>
              <a:pPr eaLnBrk="1" hangingPunct="1"/>
              <a:t>19</a:t>
            </a:fld>
            <a:endParaRPr lang="en-US" altLang="zh-TW" sz="1200">
              <a:solidFill>
                <a:schemeClr val="tx1"/>
              </a:solidFill>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6B230D-F365-4EC7-871F-A1864D1F3ACF}" type="slidenum">
              <a:rPr lang="zh-TW" altLang="en-US"/>
              <a:pPr/>
              <a:t>2</a:t>
            </a:fld>
            <a:endParaRPr lang="en-US" altLang="zh-TW"/>
          </a:p>
        </p:txBody>
      </p:sp>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FD744D58-856C-413C-8B10-F75ADABAE6EE}" type="slidenum">
              <a:rPr lang="en-US" altLang="zh-TW" sz="1200">
                <a:solidFill>
                  <a:schemeClr val="tx1"/>
                </a:solidFill>
              </a:rPr>
              <a:pPr eaLnBrk="1" hangingPunct="1"/>
              <a:t>20</a:t>
            </a:fld>
            <a:endParaRPr lang="en-US" altLang="zh-TW" sz="1200">
              <a:solidFill>
                <a:schemeClr val="tx1"/>
              </a:solidFill>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2ED96262-B277-4ED4-BC7B-70AAC804C0F2}" type="slidenum">
              <a:rPr lang="en-US" altLang="zh-TW" sz="1200">
                <a:solidFill>
                  <a:schemeClr val="tx1"/>
                </a:solidFill>
              </a:rPr>
              <a:pPr eaLnBrk="1" hangingPunct="1"/>
              <a:t>21</a:t>
            </a:fld>
            <a:endParaRPr lang="en-US" altLang="zh-TW" sz="1200">
              <a:solidFill>
                <a:schemeClr val="tx1"/>
              </a:solidFill>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67058F06-F84D-4292-92CF-424C63E0E236}" type="slidenum">
              <a:rPr lang="en-US" altLang="zh-TW" sz="1200">
                <a:solidFill>
                  <a:schemeClr val="tx1"/>
                </a:solidFill>
              </a:rPr>
              <a:pPr eaLnBrk="1" hangingPunct="1"/>
              <a:t>22</a:t>
            </a:fld>
            <a:endParaRPr lang="en-US" altLang="zh-TW" sz="1200">
              <a:solidFill>
                <a:schemeClr val="tx1"/>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71FDCA89-E91B-4D5E-AB65-0986CDB9CD67}" type="slidenum">
              <a:rPr lang="en-US" altLang="zh-TW" sz="1200">
                <a:solidFill>
                  <a:schemeClr val="tx1"/>
                </a:solidFill>
              </a:rPr>
              <a:pPr eaLnBrk="1" hangingPunct="1"/>
              <a:t>23</a:t>
            </a:fld>
            <a:endParaRPr lang="en-US" altLang="zh-TW" sz="1200">
              <a:solidFill>
                <a:schemeClr val="tx1"/>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2F949-9498-4BB1-9D25-0384A4CB1405}" type="slidenum">
              <a:rPr lang="zh-TW" altLang="en-US"/>
              <a:pPr/>
              <a:t>24</a:t>
            </a:fld>
            <a:endParaRPr lang="en-US" altLang="zh-TW"/>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2F949-9498-4BB1-9D25-0384A4CB1405}" type="slidenum">
              <a:rPr lang="zh-TW" altLang="en-US"/>
              <a:pPr/>
              <a:t>25</a:t>
            </a:fld>
            <a:endParaRPr lang="en-US" altLang="zh-TW"/>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2F949-9498-4BB1-9D25-0384A4CB1405}" type="slidenum">
              <a:rPr lang="zh-TW" altLang="en-US"/>
              <a:pPr/>
              <a:t>26</a:t>
            </a:fld>
            <a:endParaRPr lang="en-US" altLang="zh-TW"/>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18E0B037-5D4A-4471-AA68-AC24ECC21E34}" type="slidenum">
              <a:rPr lang="en-US" altLang="zh-TW" sz="1200">
                <a:solidFill>
                  <a:schemeClr val="tx1"/>
                </a:solidFill>
              </a:rPr>
              <a:pPr eaLnBrk="1" hangingPunct="1"/>
              <a:t>27</a:t>
            </a:fld>
            <a:endParaRPr lang="en-US" altLang="zh-TW" sz="1200">
              <a:solidFill>
                <a:schemeClr val="tx1"/>
              </a:solidFill>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B5690431-E76D-4D72-858D-13CCF1485151}" type="slidenum">
              <a:rPr lang="en-US" altLang="zh-TW" sz="1200">
                <a:solidFill>
                  <a:schemeClr val="tx1"/>
                </a:solidFill>
              </a:rPr>
              <a:pPr eaLnBrk="1" hangingPunct="1"/>
              <a:t>28</a:t>
            </a:fld>
            <a:endParaRPr lang="en-US" altLang="zh-TW" sz="1200">
              <a:solidFill>
                <a:schemeClr val="tx1"/>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1AF29E70-435F-4F30-8FF2-9C55A58BBA70}" type="slidenum">
              <a:rPr lang="en-US" altLang="zh-TW" sz="1200">
                <a:solidFill>
                  <a:schemeClr val="tx1"/>
                </a:solidFill>
              </a:rPr>
              <a:pPr eaLnBrk="1" hangingPunct="1"/>
              <a:t>29</a:t>
            </a:fld>
            <a:endParaRPr lang="en-US" altLang="zh-TW" sz="1200">
              <a:solidFill>
                <a:schemeClr val="tx1"/>
              </a:solidFill>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DCF4BFCD-D701-4D9F-A9E7-053C0C5AF1A6}" type="slidenum">
              <a:rPr lang="en-US" altLang="zh-TW" sz="1200">
                <a:solidFill>
                  <a:schemeClr val="tx1"/>
                </a:solidFill>
              </a:rPr>
              <a:pPr eaLnBrk="1" hangingPunct="1"/>
              <a:t>3</a:t>
            </a:fld>
            <a:endParaRPr lang="en-US" altLang="zh-TW" sz="1200">
              <a:solidFill>
                <a:schemeClr val="tx1"/>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FDDF25A0-2B0B-45C8-96A0-2BEFFFE5F90F}" type="slidenum">
              <a:rPr lang="en-US" altLang="zh-TW" sz="1200">
                <a:solidFill>
                  <a:schemeClr val="tx1"/>
                </a:solidFill>
              </a:rPr>
              <a:pPr eaLnBrk="1" hangingPunct="1"/>
              <a:t>30</a:t>
            </a:fld>
            <a:endParaRPr lang="en-US" altLang="zh-TW" sz="1200">
              <a:solidFill>
                <a:schemeClr val="tx1"/>
              </a:solidFill>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ED56464A-A747-4A79-AEFF-9EA94FF3A86E}" type="slidenum">
              <a:rPr lang="en-US" altLang="zh-TW" sz="1200">
                <a:solidFill>
                  <a:schemeClr val="tx1"/>
                </a:solidFill>
              </a:rPr>
              <a:pPr eaLnBrk="1" hangingPunct="1"/>
              <a:t>31</a:t>
            </a:fld>
            <a:endParaRPr lang="en-US" altLang="zh-TW" sz="1200">
              <a:solidFill>
                <a:schemeClr val="tx1"/>
              </a:solidFill>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8095D4A5-4CD8-4E8D-82C4-F5FFD0459EF3}" type="slidenum">
              <a:rPr lang="en-US" altLang="zh-TW" sz="1200">
                <a:solidFill>
                  <a:schemeClr val="tx1"/>
                </a:solidFill>
              </a:rPr>
              <a:pPr eaLnBrk="1" hangingPunct="1"/>
              <a:t>32</a:t>
            </a:fld>
            <a:endParaRPr lang="en-US" altLang="zh-TW" sz="1200">
              <a:solidFill>
                <a:schemeClr val="tx1"/>
              </a:solidFill>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56AD52E3-4FE4-47D0-A597-BA14614A8211}" type="slidenum">
              <a:rPr lang="en-US" altLang="zh-TW" sz="1200">
                <a:solidFill>
                  <a:schemeClr val="tx1"/>
                </a:solidFill>
              </a:rPr>
              <a:pPr eaLnBrk="1" hangingPunct="1"/>
              <a:t>33</a:t>
            </a:fld>
            <a:endParaRPr lang="en-US" altLang="zh-TW" sz="1200">
              <a:solidFill>
                <a:schemeClr val="tx1"/>
              </a:solidFill>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62891288-AE3F-4874-861E-985426D55489}" type="slidenum">
              <a:rPr lang="en-US" altLang="zh-TW" sz="1200">
                <a:solidFill>
                  <a:schemeClr val="tx1"/>
                </a:solidFill>
              </a:rPr>
              <a:pPr eaLnBrk="1" hangingPunct="1"/>
              <a:t>34</a:t>
            </a:fld>
            <a:endParaRPr lang="en-US" altLang="zh-TW" sz="1200">
              <a:solidFill>
                <a:schemeClr val="tx1"/>
              </a:solidFill>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96D82556-84EA-4F8A-9B15-1E8221F3B505}" type="slidenum">
              <a:rPr lang="en-US" altLang="zh-TW" sz="1200">
                <a:solidFill>
                  <a:schemeClr val="tx1"/>
                </a:solidFill>
              </a:rPr>
              <a:pPr eaLnBrk="1" hangingPunct="1"/>
              <a:t>35</a:t>
            </a:fld>
            <a:endParaRPr lang="en-US" altLang="zh-TW" sz="1200">
              <a:solidFill>
                <a:schemeClr val="tx1"/>
              </a:solidFill>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1106C5A4-BE0D-4951-A94E-3D942CAA35E0}" type="slidenum">
              <a:rPr lang="en-US" altLang="zh-TW" sz="1200">
                <a:solidFill>
                  <a:schemeClr val="tx1"/>
                </a:solidFill>
              </a:rPr>
              <a:pPr eaLnBrk="1" hangingPunct="1"/>
              <a:t>36</a:t>
            </a:fld>
            <a:endParaRPr lang="en-US" altLang="zh-TW" sz="1200">
              <a:solidFill>
                <a:schemeClr val="tx1"/>
              </a:solidFill>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3DC602-085E-4708-97C1-345465E86863}" type="slidenum">
              <a:rPr lang="zh-TW" altLang="en-US"/>
              <a:pPr/>
              <a:t>37</a:t>
            </a:fld>
            <a:endParaRPr lang="en-US" altLang="zh-TW"/>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4657C5-D863-413A-8140-DB90EE08A51B}" type="slidenum">
              <a:rPr lang="zh-TW" altLang="en-US"/>
              <a:pPr/>
              <a:t>38</a:t>
            </a:fld>
            <a:endParaRPr lang="en-US" altLang="zh-TW"/>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BC3268-1886-4D3E-976E-9C9AF4849539}" type="slidenum">
              <a:rPr lang="zh-TW" altLang="en-US"/>
              <a:pPr/>
              <a:t>39</a:t>
            </a:fld>
            <a:endParaRPr lang="en-US" altLang="zh-TW"/>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8C86B79E-6723-4DA9-B382-BFFE6272AB1F}" type="slidenum">
              <a:rPr lang="en-US" altLang="zh-TW" sz="1200">
                <a:solidFill>
                  <a:schemeClr val="tx1"/>
                </a:solidFill>
              </a:rPr>
              <a:pPr eaLnBrk="1" hangingPunct="1"/>
              <a:t>4</a:t>
            </a:fld>
            <a:endParaRPr lang="en-US" altLang="zh-TW" sz="1200">
              <a:solidFill>
                <a:schemeClr val="tx1"/>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26477B-12D4-4D00-8971-D9B4261E5174}" type="slidenum">
              <a:rPr lang="zh-TW" altLang="en-US"/>
              <a:pPr/>
              <a:t>40</a:t>
            </a:fld>
            <a:endParaRPr lang="en-US" altLang="zh-TW"/>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BD9F80-7546-430C-AA3C-31F83CCB7157}" type="slidenum">
              <a:rPr lang="zh-TW" altLang="en-US"/>
              <a:pPr/>
              <a:t>41</a:t>
            </a:fld>
            <a:endParaRPr lang="en-US" altLang="zh-TW"/>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9FB7A2-CA00-49BE-8C10-018F67EE2D68}" type="slidenum">
              <a:rPr lang="zh-TW" altLang="en-US"/>
              <a:pPr/>
              <a:t>42</a:t>
            </a:fld>
            <a:endParaRPr lang="en-US" altLang="zh-TW"/>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F02BAFCD-7070-4D8E-BE1F-314EC49C517F}" type="slidenum">
              <a:rPr lang="en-US" altLang="zh-TW" sz="1200">
                <a:solidFill>
                  <a:schemeClr val="tx1"/>
                </a:solidFill>
              </a:rPr>
              <a:pPr eaLnBrk="1" hangingPunct="1"/>
              <a:t>43</a:t>
            </a:fld>
            <a:endParaRPr lang="en-US" altLang="zh-TW" sz="1200">
              <a:solidFill>
                <a:schemeClr val="tx1"/>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b="1" smtClean="0">
                <a:hlinkClick r:id="rId3"/>
              </a:rPr>
              <a:t>http://openhome.cc/Gossip/CppGossip/VirtualFunction.html</a:t>
            </a:r>
            <a:endParaRPr lang="en-US" altLang="zh-TW" b="1" dirty="0" smtClean="0">
              <a:hlinkClick r:id="rId3"/>
            </a:endParaRPr>
          </a:p>
          <a:p>
            <a:endParaRPr lang="en-US" altLang="zh-TW" b="1" dirty="0" smtClean="0">
              <a:hlinkClick r:id="rId3"/>
            </a:endParaRPr>
          </a:p>
          <a:p>
            <a:r>
              <a:rPr lang="en-US" altLang="zh-TW" b="1" dirty="0" smtClean="0">
                <a:hlinkClick r:id="rId3"/>
              </a:rPr>
              <a:t>C++ Gossip: </a:t>
            </a:r>
            <a:r>
              <a:rPr lang="zh-TW" altLang="en-US" b="1" dirty="0" smtClean="0">
                <a:hlinkClick r:id="rId3"/>
              </a:rPr>
              <a:t>虛擬函式（</a:t>
            </a:r>
            <a:r>
              <a:rPr lang="en-US" altLang="zh-TW" b="1" dirty="0" smtClean="0">
                <a:hlinkClick r:id="rId3"/>
              </a:rPr>
              <a:t>Virtual function</a:t>
            </a:r>
            <a:r>
              <a:rPr lang="zh-TW" altLang="en-US" b="1" dirty="0" smtClean="0">
                <a:hlinkClick r:id="rId3"/>
              </a:rPr>
              <a:t>）</a:t>
            </a:r>
            <a:endParaRPr lang="en-US" altLang="zh-TW" b="1" dirty="0" smtClean="0"/>
          </a:p>
          <a:p>
            <a:pPr fontAlgn="t"/>
            <a:r>
              <a:rPr lang="zh-TW" altLang="en-US" dirty="0" smtClean="0">
                <a:effectLst/>
              </a:rPr>
              <a:t>之前曾經介紹過函式與運算子的重載（</a:t>
            </a:r>
            <a:r>
              <a:rPr lang="en-US" altLang="zh-TW" dirty="0" smtClean="0">
                <a:effectLst/>
              </a:rPr>
              <a:t>Overload</a:t>
            </a:r>
            <a:r>
              <a:rPr lang="zh-TW" altLang="en-US" dirty="0" smtClean="0">
                <a:effectLst/>
              </a:rPr>
              <a:t>），重載可以使用一個函式名稱來執行不同的實作，這是一種「編譯時期」就需決定的方式，這是「早期繫 結」（</a:t>
            </a:r>
            <a:r>
              <a:rPr lang="en-US" altLang="zh-TW" dirty="0" smtClean="0">
                <a:effectLst/>
              </a:rPr>
              <a:t>Early binding</a:t>
            </a:r>
            <a:r>
              <a:rPr lang="zh-TW" altLang="en-US" dirty="0" smtClean="0">
                <a:effectLst/>
              </a:rPr>
              <a:t>）、「靜態繫結」（</a:t>
            </a:r>
            <a:r>
              <a:rPr lang="en-US" altLang="zh-TW" dirty="0" smtClean="0">
                <a:effectLst/>
              </a:rPr>
              <a:t>Static binding</a:t>
            </a:r>
            <a:r>
              <a:rPr lang="zh-TW" altLang="en-US" dirty="0" smtClean="0">
                <a:effectLst/>
              </a:rPr>
              <a:t>），因為在編譯時就可以決定函式的呼叫對象，它們的呼叫位址在編譯時就可以得知。 </a:t>
            </a:r>
            <a:br>
              <a:rPr lang="zh-TW" altLang="en-US" dirty="0" smtClean="0">
                <a:effectLst/>
              </a:rPr>
            </a:br>
            <a:r>
              <a:rPr lang="zh-TW" altLang="en-US" dirty="0" smtClean="0">
                <a:effectLst/>
              </a:rPr>
              <a:t/>
            </a:r>
            <a:br>
              <a:rPr lang="zh-TW" altLang="en-US" dirty="0" smtClean="0">
                <a:effectLst/>
              </a:rPr>
            </a:br>
            <a:r>
              <a:rPr lang="zh-TW" altLang="en-US" dirty="0" smtClean="0">
                <a:effectLst/>
              </a:rPr>
              <a:t>「虛擬函式」（</a:t>
            </a:r>
            <a:r>
              <a:rPr lang="en-US" altLang="zh-TW" dirty="0" smtClean="0">
                <a:effectLst/>
              </a:rPr>
              <a:t>Virtual function</a:t>
            </a:r>
            <a:r>
              <a:rPr lang="zh-TW" altLang="en-US" dirty="0" smtClean="0">
                <a:effectLst/>
              </a:rPr>
              <a:t>）可以實現「執行時期」的多型支援，是一個「晚期繫結」（</a:t>
            </a:r>
            <a:r>
              <a:rPr lang="en-US" altLang="zh-TW" dirty="0" smtClean="0">
                <a:effectLst/>
              </a:rPr>
              <a:t>Late binding</a:t>
            </a:r>
            <a:r>
              <a:rPr lang="zh-TW" altLang="en-US" dirty="0" smtClean="0">
                <a:effectLst/>
              </a:rPr>
              <a:t>）、「動態繫結」（</a:t>
            </a:r>
            <a:r>
              <a:rPr lang="en-US" altLang="zh-TW" dirty="0" smtClean="0">
                <a:effectLst/>
              </a:rPr>
              <a:t>Dynamic binding</a:t>
            </a:r>
            <a:r>
              <a:rPr lang="zh-TW" altLang="en-US" dirty="0" smtClean="0">
                <a:effectLst/>
              </a:rPr>
              <a:t>），也就是指必須在執行時期才會得知所要調用的物件或其上的公開介面。</a:t>
            </a:r>
            <a:br>
              <a:rPr lang="zh-TW" altLang="en-US" dirty="0" smtClean="0">
                <a:effectLst/>
              </a:rPr>
            </a:br>
            <a:r>
              <a:rPr lang="zh-TW" altLang="en-US" dirty="0" smtClean="0">
                <a:effectLst/>
              </a:rPr>
              <a:t/>
            </a:r>
            <a:br>
              <a:rPr lang="zh-TW" altLang="en-US" dirty="0" smtClean="0">
                <a:effectLst/>
              </a:rPr>
            </a:br>
            <a:r>
              <a:rPr lang="zh-TW" altLang="en-US" dirty="0" smtClean="0">
                <a:effectLst/>
              </a:rPr>
              <a:t>在談虛擬函式之前必須先知道，一個基底類別的物件指標，可以用來指向其衍生類別物件而不會發生錯誤，例如若基底類別是</a:t>
            </a:r>
            <a:r>
              <a:rPr lang="en-US" altLang="zh-TW" dirty="0" smtClean="0">
                <a:effectLst/>
              </a:rPr>
              <a:t>Foo1</a:t>
            </a:r>
            <a:r>
              <a:rPr lang="zh-TW" altLang="en-US" dirty="0" smtClean="0">
                <a:effectLst/>
              </a:rPr>
              <a:t>，而衍生類別是</a:t>
            </a:r>
            <a:r>
              <a:rPr lang="en-US" altLang="zh-TW" dirty="0" smtClean="0">
                <a:effectLst/>
              </a:rPr>
              <a:t>Foo2</a:t>
            </a:r>
            <a:r>
              <a:rPr lang="zh-TW" altLang="en-US" dirty="0" smtClean="0">
                <a:effectLst/>
              </a:rPr>
              <a:t>，則 下面這個指定是可以接受的： </a:t>
            </a:r>
            <a:br>
              <a:rPr lang="zh-TW" altLang="en-US" dirty="0" smtClean="0">
                <a:effectLst/>
              </a:rPr>
            </a:br>
            <a:r>
              <a:rPr lang="en-US" altLang="zh-TW" sz="1200" b="1" kern="1200" dirty="0" smtClean="0">
                <a:solidFill>
                  <a:schemeClr val="tx1"/>
                </a:solidFill>
                <a:effectLst/>
                <a:latin typeface="Arial" pitchFamily="34" charset="0"/>
                <a:ea typeface="+mn-ea"/>
                <a:cs typeface="+mn-cs"/>
              </a:rPr>
              <a:t>Foo1 *</a:t>
            </a:r>
            <a:r>
              <a:rPr lang="en-US" altLang="zh-TW" sz="1200" b="1" kern="1200" dirty="0" err="1" smtClean="0">
                <a:solidFill>
                  <a:schemeClr val="tx1"/>
                </a:solidFill>
                <a:effectLst/>
                <a:latin typeface="Arial" pitchFamily="34" charset="0"/>
                <a:ea typeface="+mn-ea"/>
                <a:cs typeface="+mn-cs"/>
              </a:rPr>
              <a:t>fptr</a:t>
            </a:r>
            <a:r>
              <a:rPr lang="en-US" altLang="zh-TW" sz="1200" b="1" kern="1200" dirty="0" smtClean="0">
                <a:solidFill>
                  <a:schemeClr val="tx1"/>
                </a:solidFill>
                <a:effectLst/>
                <a:latin typeface="Arial" pitchFamily="34" charset="0"/>
                <a:ea typeface="+mn-ea"/>
                <a:cs typeface="+mn-cs"/>
              </a:rPr>
              <a:t>; </a:t>
            </a:r>
            <a:r>
              <a:rPr lang="en-US" altLang="zh-TW" dirty="0" smtClean="0">
                <a:effectLst/>
              </a:rPr>
              <a:t/>
            </a:r>
            <a:br>
              <a:rPr lang="en-US" altLang="zh-TW" dirty="0" smtClean="0">
                <a:effectLst/>
              </a:rPr>
            </a:br>
            <a:r>
              <a:rPr lang="en-US" altLang="zh-TW" sz="1200" b="1" kern="1200" dirty="0" smtClean="0">
                <a:solidFill>
                  <a:schemeClr val="tx1"/>
                </a:solidFill>
                <a:effectLst/>
                <a:latin typeface="Arial" pitchFamily="34" charset="0"/>
                <a:ea typeface="+mn-ea"/>
                <a:cs typeface="+mn-cs"/>
              </a:rPr>
              <a:t>Foo2 f2; </a:t>
            </a:r>
            <a:r>
              <a:rPr lang="en-US" altLang="zh-TW" dirty="0" smtClean="0">
                <a:effectLst/>
              </a:rPr>
              <a:t/>
            </a:r>
            <a:br>
              <a:rPr lang="en-US" altLang="zh-TW" dirty="0" smtClean="0">
                <a:effectLst/>
              </a:rPr>
            </a:br>
            <a:r>
              <a:rPr lang="en-US" altLang="zh-TW" sz="1200" b="1" kern="1200" dirty="0" err="1" smtClean="0">
                <a:solidFill>
                  <a:schemeClr val="tx1"/>
                </a:solidFill>
                <a:effectLst/>
                <a:latin typeface="Arial" pitchFamily="34" charset="0"/>
                <a:ea typeface="+mn-ea"/>
                <a:cs typeface="+mn-cs"/>
              </a:rPr>
              <a:t>fptr</a:t>
            </a:r>
            <a:r>
              <a:rPr lang="en-US" altLang="zh-TW" sz="1200" b="1" kern="1200" dirty="0" smtClean="0">
                <a:solidFill>
                  <a:schemeClr val="tx1"/>
                </a:solidFill>
                <a:effectLst/>
                <a:latin typeface="Arial" pitchFamily="34" charset="0"/>
                <a:ea typeface="+mn-ea"/>
                <a:cs typeface="+mn-cs"/>
              </a:rPr>
              <a:t> = &amp;f2;</a:t>
            </a:r>
            <a:r>
              <a:rPr lang="en-US" altLang="zh-TW" dirty="0" smtClean="0">
                <a:effectLst/>
              </a:rPr>
              <a:t/>
            </a:r>
            <a:br>
              <a:rPr lang="en-US" altLang="zh-TW" dirty="0" smtClean="0">
                <a:effectLst/>
              </a:rPr>
            </a:br>
            <a:endParaRPr lang="en-US" altLang="zh-TW" dirty="0" smtClean="0">
              <a:effectLst/>
            </a:endParaRPr>
          </a:p>
          <a:p>
            <a:r>
              <a:rPr lang="en-US" altLang="zh-TW" dirty="0" smtClean="0">
                <a:effectLst/>
              </a:rPr>
              <a:t/>
            </a:r>
            <a:br>
              <a:rPr lang="en-US" altLang="zh-TW" dirty="0" smtClean="0">
                <a:effectLst/>
              </a:rPr>
            </a:br>
            <a:r>
              <a:rPr lang="zh-TW" altLang="en-US" dirty="0" smtClean="0">
                <a:effectLst/>
              </a:rPr>
              <a:t>多型與動態繫結的基礎從這開始，它們只有在使用指標或參考時才得以發揮它們的特性，然而由於</a:t>
            </a:r>
            <a:r>
              <a:rPr lang="en-US" altLang="zh-TW" dirty="0" err="1" smtClean="0">
                <a:effectLst/>
              </a:rPr>
              <a:t>fptr</a:t>
            </a:r>
            <a:r>
              <a:rPr lang="zh-TW" altLang="en-US" dirty="0" smtClean="0">
                <a:effectLst/>
              </a:rPr>
              <a:t>仍是</a:t>
            </a:r>
            <a:r>
              <a:rPr lang="en-US" altLang="zh-TW" dirty="0" smtClean="0">
                <a:effectLst/>
              </a:rPr>
              <a:t>Foo1</a:t>
            </a:r>
            <a:r>
              <a:rPr lang="zh-TW" altLang="en-US" dirty="0" smtClean="0">
                <a:effectLst/>
              </a:rPr>
              <a:t>類型的指標，它只能存取</a:t>
            </a:r>
            <a:r>
              <a:rPr lang="en-US" altLang="zh-TW" dirty="0" smtClean="0">
                <a:effectLst/>
              </a:rPr>
              <a:t>Foo1</a:t>
            </a:r>
            <a:r>
              <a:rPr lang="zh-TW" altLang="en-US" dirty="0" smtClean="0">
                <a:effectLst/>
              </a:rPr>
              <a:t>中有定義 的成員，目前來說也只能操作</a:t>
            </a:r>
            <a:r>
              <a:rPr lang="en-US" altLang="zh-TW" dirty="0" smtClean="0">
                <a:effectLst/>
              </a:rPr>
              <a:t>Foo1</a:t>
            </a:r>
            <a:r>
              <a:rPr lang="zh-TW" altLang="en-US" dirty="0" smtClean="0">
                <a:effectLst/>
              </a:rPr>
              <a:t>中的成員。</a:t>
            </a:r>
            <a:br>
              <a:rPr lang="zh-TW" altLang="en-US" dirty="0" smtClean="0">
                <a:effectLst/>
              </a:rPr>
            </a:br>
            <a:r>
              <a:rPr lang="zh-TW" altLang="en-US" dirty="0" smtClean="0">
                <a:effectLst/>
              </a:rPr>
              <a:t/>
            </a:r>
            <a:br>
              <a:rPr lang="zh-TW" altLang="en-US" dirty="0" smtClean="0">
                <a:effectLst/>
              </a:rPr>
            </a:br>
            <a:r>
              <a:rPr lang="zh-TW" altLang="en-US" dirty="0" smtClean="0">
                <a:effectLst/>
              </a:rPr>
              <a:t>注意將衍生類別型態的指標指向基底類別的物件基本是不可行的（雖然可以使用型態轉換的方式來勉強達成，但並不鼓勵），衍生類別的指標並不能存取基底類別的 成員。 </a:t>
            </a:r>
            <a:br>
              <a:rPr lang="zh-TW" altLang="en-US" dirty="0" smtClean="0">
                <a:effectLst/>
              </a:rPr>
            </a:br>
            <a:r>
              <a:rPr lang="zh-TW" altLang="en-US" dirty="0" smtClean="0">
                <a:effectLst/>
              </a:rPr>
              <a:t/>
            </a:r>
            <a:br>
              <a:rPr lang="zh-TW" altLang="en-US" dirty="0" smtClean="0">
                <a:effectLst/>
              </a:rPr>
            </a:br>
            <a:r>
              <a:rPr lang="zh-TW" altLang="en-US" dirty="0" smtClean="0">
                <a:effectLst/>
              </a:rPr>
              <a:t>虛擬函式是一種成員函式，它在基底類別中使用關鍵字</a:t>
            </a:r>
            <a:r>
              <a:rPr lang="en-US" altLang="zh-TW" dirty="0" smtClean="0">
                <a:effectLst/>
              </a:rPr>
              <a:t>"virtual"</a:t>
            </a:r>
            <a:r>
              <a:rPr lang="zh-TW" altLang="en-US" dirty="0" smtClean="0">
                <a:effectLst/>
              </a:rPr>
              <a:t>宣告（定義），並在衍生類別中重新定義虛擬函式，這將成員函式的操作決議 （</a:t>
            </a:r>
            <a:r>
              <a:rPr lang="en-US" altLang="zh-TW" dirty="0" smtClean="0">
                <a:effectLst/>
              </a:rPr>
              <a:t>Resolution</a:t>
            </a:r>
            <a:r>
              <a:rPr lang="zh-TW" altLang="en-US" dirty="0" smtClean="0">
                <a:effectLst/>
              </a:rPr>
              <a:t>）推遲至執行時期再決定。</a:t>
            </a:r>
            <a:br>
              <a:rPr lang="zh-TW" altLang="en-US" dirty="0" smtClean="0">
                <a:effectLst/>
              </a:rPr>
            </a:br>
            <a:r>
              <a:rPr lang="zh-TW" altLang="en-US" dirty="0" smtClean="0">
                <a:effectLst/>
              </a:rPr>
              <a:t/>
            </a:r>
            <a:br>
              <a:rPr lang="zh-TW" altLang="en-US" dirty="0" smtClean="0">
                <a:effectLst/>
              </a:rPr>
            </a:br>
            <a:r>
              <a:rPr lang="zh-TW" altLang="en-US" dirty="0" smtClean="0">
                <a:effectLst/>
              </a:rPr>
              <a:t>虛擬函式可以實現執行時期的「多型」，也就是「一個介面，多種函式」，一個含有虛擬函式的類別被稱為「多型的類別」（</a:t>
            </a:r>
            <a:r>
              <a:rPr lang="en-US" altLang="zh-TW" dirty="0" smtClean="0">
                <a:effectLst/>
              </a:rPr>
              <a:t>Polymorphic class</a:t>
            </a:r>
            <a:r>
              <a:rPr lang="zh-TW" altLang="en-US" dirty="0" smtClean="0">
                <a:effectLst/>
              </a:rPr>
              <a:t>），當一個基底類別型態的指標指向一個含有虛擬函式的衍生類別，您就可以使用這個指標來存取衍生類別中的虛擬函式，下面這個例子是個簡單的示 範： </a:t>
            </a:r>
            <a:br>
              <a:rPr lang="zh-TW" altLang="en-US" dirty="0" smtClean="0">
                <a:effectLst/>
              </a:rPr>
            </a:br>
            <a:r>
              <a:rPr lang="zh-TW" altLang="en-US" dirty="0" smtClean="0">
                <a:effectLst/>
              </a:rPr>
              <a:t/>
            </a:r>
            <a:br>
              <a:rPr lang="zh-TW" altLang="en-US" dirty="0" smtClean="0">
                <a:effectLst/>
              </a:rPr>
            </a:br>
            <a:r>
              <a:rPr lang="en-US" altLang="zh-TW" dirty="0" smtClean="0">
                <a:effectLst/>
              </a:rPr>
              <a:t>#include &lt;</a:t>
            </a:r>
            <a:r>
              <a:rPr lang="en-US" altLang="zh-TW" dirty="0" err="1" smtClean="0">
                <a:effectLst/>
              </a:rPr>
              <a:t>iostream</a:t>
            </a:r>
            <a:r>
              <a:rPr lang="en-US" altLang="zh-TW" dirty="0" smtClean="0">
                <a:effectLst/>
              </a:rPr>
              <a:t>&gt; </a:t>
            </a:r>
            <a:br>
              <a:rPr lang="en-US" altLang="zh-TW" dirty="0" smtClean="0">
                <a:effectLst/>
              </a:rPr>
            </a:br>
            <a:r>
              <a:rPr lang="en-US" altLang="zh-TW" dirty="0" smtClean="0">
                <a:effectLst/>
              </a:rPr>
              <a:t>using namespace </a:t>
            </a:r>
            <a:r>
              <a:rPr lang="en-US" altLang="zh-TW" dirty="0" err="1" smtClean="0">
                <a:effectLst/>
              </a:rPr>
              <a:t>std</a:t>
            </a:r>
            <a:r>
              <a:rPr lang="en-US" altLang="zh-TW" dirty="0" smtClean="0">
                <a:effectLst/>
              </a:rPr>
              <a:t>; </a:t>
            </a:r>
            <a:br>
              <a:rPr lang="en-US" altLang="zh-TW" dirty="0" smtClean="0">
                <a:effectLst/>
              </a:rPr>
            </a:br>
            <a:r>
              <a:rPr lang="en-US" altLang="zh-TW" dirty="0" smtClean="0">
                <a:effectLst/>
              </a:rPr>
              <a:t/>
            </a:r>
            <a:br>
              <a:rPr lang="en-US" altLang="zh-TW" dirty="0" smtClean="0">
                <a:effectLst/>
              </a:rPr>
            </a:br>
            <a:r>
              <a:rPr lang="en-US" altLang="zh-TW" dirty="0" smtClean="0">
                <a:effectLst/>
              </a:rPr>
              <a:t>class Foo1 { </a:t>
            </a:r>
            <a:br>
              <a:rPr lang="en-US" altLang="zh-TW" dirty="0" smtClean="0">
                <a:effectLst/>
              </a:rPr>
            </a:br>
            <a:r>
              <a:rPr lang="en-US" altLang="zh-TW" dirty="0" smtClean="0">
                <a:effectLst/>
              </a:rPr>
              <a:t>public: </a:t>
            </a:r>
            <a:br>
              <a:rPr lang="en-US" altLang="zh-TW" dirty="0" smtClean="0">
                <a:effectLst/>
              </a:rPr>
            </a:br>
            <a:r>
              <a:rPr lang="en-US" altLang="zh-TW" dirty="0" smtClean="0">
                <a:effectLst/>
              </a:rPr>
              <a:t>virtual void show() { // </a:t>
            </a:r>
            <a:r>
              <a:rPr lang="zh-TW" altLang="en-US" dirty="0" smtClean="0">
                <a:effectLst/>
              </a:rPr>
              <a:t>虛擬函式 </a:t>
            </a:r>
            <a:br>
              <a:rPr lang="zh-TW" altLang="en-US" dirty="0" smtClean="0">
                <a:effectLst/>
              </a:rPr>
            </a:br>
            <a:r>
              <a:rPr lang="en-US" altLang="zh-TW" dirty="0" err="1" smtClean="0">
                <a:effectLst/>
              </a:rPr>
              <a:t>cout</a:t>
            </a:r>
            <a:r>
              <a:rPr lang="en-US" altLang="zh-TW" dirty="0" smtClean="0">
                <a:effectLst/>
              </a:rPr>
              <a:t> &lt;&lt; "Foo1's show" &lt;&lt; </a:t>
            </a:r>
            <a:r>
              <a:rPr lang="en-US" altLang="zh-TW" dirty="0" err="1" smtClean="0">
                <a:effectLst/>
              </a:rPr>
              <a:t>endl</a:t>
            </a:r>
            <a:r>
              <a:rPr lang="en-US" altLang="zh-TW" dirty="0" smtClean="0">
                <a:effectLst/>
              </a:rPr>
              <a:t>; </a:t>
            </a:r>
            <a:br>
              <a:rPr lang="en-US" altLang="zh-TW" dirty="0" smtClean="0">
                <a:effectLst/>
              </a:rPr>
            </a:br>
            <a:r>
              <a:rPr lang="en-US" altLang="zh-TW" dirty="0" smtClean="0">
                <a:effectLst/>
              </a:rPr>
              <a:t>} </a:t>
            </a:r>
            <a:br>
              <a:rPr lang="en-US" altLang="zh-TW" dirty="0" smtClean="0">
                <a:effectLst/>
              </a:rPr>
            </a:br>
            <a:r>
              <a:rPr lang="en-US" altLang="zh-TW" dirty="0" smtClean="0">
                <a:effectLst/>
              </a:rPr>
              <a:t>}; </a:t>
            </a:r>
            <a:br>
              <a:rPr lang="en-US" altLang="zh-TW" dirty="0" smtClean="0">
                <a:effectLst/>
              </a:rPr>
            </a:br>
            <a:r>
              <a:rPr lang="en-US" altLang="zh-TW" dirty="0" smtClean="0">
                <a:effectLst/>
              </a:rPr>
              <a:t/>
            </a:r>
            <a:br>
              <a:rPr lang="en-US" altLang="zh-TW" dirty="0" smtClean="0">
                <a:effectLst/>
              </a:rPr>
            </a:br>
            <a:r>
              <a:rPr lang="en-US" altLang="zh-TW" dirty="0" smtClean="0">
                <a:effectLst/>
              </a:rPr>
              <a:t>class Foo2 : public Foo1 { </a:t>
            </a:r>
            <a:br>
              <a:rPr lang="en-US" altLang="zh-TW" dirty="0" smtClean="0">
                <a:effectLst/>
              </a:rPr>
            </a:br>
            <a:r>
              <a:rPr lang="en-US" altLang="zh-TW" dirty="0" smtClean="0">
                <a:effectLst/>
              </a:rPr>
              <a:t>public: </a:t>
            </a:r>
            <a:br>
              <a:rPr lang="en-US" altLang="zh-TW" dirty="0" smtClean="0">
                <a:effectLst/>
              </a:rPr>
            </a:br>
            <a:r>
              <a:rPr lang="en-US" altLang="zh-TW" dirty="0" smtClean="0">
                <a:effectLst/>
              </a:rPr>
              <a:t>virtual void show() { // </a:t>
            </a:r>
            <a:r>
              <a:rPr lang="zh-TW" altLang="en-US" dirty="0" smtClean="0">
                <a:effectLst/>
              </a:rPr>
              <a:t>虛擬函式 </a:t>
            </a:r>
            <a:br>
              <a:rPr lang="zh-TW" altLang="en-US" dirty="0" smtClean="0">
                <a:effectLst/>
              </a:rPr>
            </a:br>
            <a:r>
              <a:rPr lang="en-US" altLang="zh-TW" dirty="0" err="1" smtClean="0">
                <a:effectLst/>
              </a:rPr>
              <a:t>cout</a:t>
            </a:r>
            <a:r>
              <a:rPr lang="en-US" altLang="zh-TW" dirty="0" smtClean="0">
                <a:effectLst/>
              </a:rPr>
              <a:t> &lt;&lt; "Foo2's show" &lt;&lt; </a:t>
            </a:r>
            <a:r>
              <a:rPr lang="en-US" altLang="zh-TW" dirty="0" err="1" smtClean="0">
                <a:effectLst/>
              </a:rPr>
              <a:t>endl</a:t>
            </a:r>
            <a:r>
              <a:rPr lang="en-US" altLang="zh-TW" dirty="0" smtClean="0">
                <a:effectLst/>
              </a:rPr>
              <a:t>; </a:t>
            </a:r>
            <a:br>
              <a:rPr lang="en-US" altLang="zh-TW" dirty="0" smtClean="0">
                <a:effectLst/>
              </a:rPr>
            </a:br>
            <a:r>
              <a:rPr lang="en-US" altLang="zh-TW" dirty="0" smtClean="0">
                <a:effectLst/>
              </a:rPr>
              <a:t>} </a:t>
            </a:r>
            <a:br>
              <a:rPr lang="en-US" altLang="zh-TW" dirty="0" smtClean="0">
                <a:effectLst/>
              </a:rPr>
            </a:br>
            <a:r>
              <a:rPr lang="en-US" altLang="zh-TW" dirty="0" smtClean="0">
                <a:effectLst/>
              </a:rPr>
              <a:t>}; </a:t>
            </a:r>
            <a:br>
              <a:rPr lang="en-US" altLang="zh-TW" dirty="0" smtClean="0">
                <a:effectLst/>
              </a:rPr>
            </a:br>
            <a:r>
              <a:rPr lang="en-US" altLang="zh-TW" dirty="0" smtClean="0">
                <a:effectLst/>
              </a:rPr>
              <a:t/>
            </a:r>
            <a:br>
              <a:rPr lang="en-US" altLang="zh-TW" dirty="0" smtClean="0">
                <a:effectLst/>
              </a:rPr>
            </a:br>
            <a:r>
              <a:rPr lang="en-US" altLang="zh-TW" dirty="0" smtClean="0">
                <a:effectLst/>
              </a:rPr>
              <a:t>void </a:t>
            </a:r>
            <a:r>
              <a:rPr lang="en-US" altLang="zh-TW" dirty="0" err="1" smtClean="0">
                <a:effectLst/>
              </a:rPr>
              <a:t>showFooByPtr</a:t>
            </a:r>
            <a:r>
              <a:rPr lang="en-US" altLang="zh-TW" dirty="0" smtClean="0">
                <a:effectLst/>
              </a:rPr>
              <a:t>(Foo1 *foo) {</a:t>
            </a:r>
            <a:br>
              <a:rPr lang="en-US" altLang="zh-TW" dirty="0" smtClean="0">
                <a:effectLst/>
              </a:rPr>
            </a:br>
            <a:r>
              <a:rPr lang="en-US" altLang="zh-TW" dirty="0" smtClean="0">
                <a:effectLst/>
              </a:rPr>
              <a:t>foo-&gt;show();</a:t>
            </a:r>
            <a:br>
              <a:rPr lang="en-US" altLang="zh-TW" dirty="0" smtClean="0">
                <a:effectLst/>
              </a:rPr>
            </a:br>
            <a:r>
              <a:rPr lang="en-US" altLang="zh-TW" dirty="0" smtClean="0">
                <a:effectLst/>
              </a:rPr>
              <a:t>}</a:t>
            </a:r>
            <a:br>
              <a:rPr lang="en-US" altLang="zh-TW" dirty="0" smtClean="0">
                <a:effectLst/>
              </a:rPr>
            </a:br>
            <a:r>
              <a:rPr lang="en-US" altLang="zh-TW" dirty="0" smtClean="0">
                <a:effectLst/>
              </a:rPr>
              <a:t/>
            </a:r>
            <a:br>
              <a:rPr lang="en-US" altLang="zh-TW" dirty="0" smtClean="0">
                <a:effectLst/>
              </a:rPr>
            </a:br>
            <a:r>
              <a:rPr lang="en-US" altLang="zh-TW" dirty="0" smtClean="0">
                <a:effectLst/>
              </a:rPr>
              <a:t>void </a:t>
            </a:r>
            <a:r>
              <a:rPr lang="en-US" altLang="zh-TW" dirty="0" err="1" smtClean="0">
                <a:effectLst/>
              </a:rPr>
              <a:t>showFooByRef</a:t>
            </a:r>
            <a:r>
              <a:rPr lang="en-US" altLang="zh-TW" dirty="0" smtClean="0">
                <a:effectLst/>
              </a:rPr>
              <a:t>(Foo1 &amp;foo) {</a:t>
            </a:r>
            <a:br>
              <a:rPr lang="en-US" altLang="zh-TW" dirty="0" smtClean="0">
                <a:effectLst/>
              </a:rPr>
            </a:br>
            <a:r>
              <a:rPr lang="en-US" altLang="zh-TW" dirty="0" err="1" smtClean="0">
                <a:effectLst/>
              </a:rPr>
              <a:t>foo.show</a:t>
            </a:r>
            <a:r>
              <a:rPr lang="en-US" altLang="zh-TW" dirty="0" smtClean="0">
                <a:effectLst/>
              </a:rPr>
              <a:t>();</a:t>
            </a:r>
            <a:br>
              <a:rPr lang="en-US" altLang="zh-TW" dirty="0" smtClean="0">
                <a:effectLst/>
              </a:rPr>
            </a:br>
            <a:r>
              <a:rPr lang="en-US" altLang="zh-TW" dirty="0" smtClean="0">
                <a:effectLst/>
              </a:rPr>
              <a:t>}</a:t>
            </a:r>
            <a:br>
              <a:rPr lang="en-US" altLang="zh-TW" dirty="0" smtClean="0">
                <a:effectLst/>
              </a:rPr>
            </a:br>
            <a:r>
              <a:rPr lang="en-US" altLang="zh-TW" dirty="0" smtClean="0">
                <a:effectLst/>
              </a:rPr>
              <a:t/>
            </a:r>
            <a:br>
              <a:rPr lang="en-US" altLang="zh-TW" dirty="0" smtClean="0">
                <a:effectLst/>
              </a:rPr>
            </a:br>
            <a:r>
              <a:rPr lang="en-US" altLang="zh-TW" dirty="0" err="1" smtClean="0">
                <a:effectLst/>
              </a:rPr>
              <a:t>int</a:t>
            </a:r>
            <a:r>
              <a:rPr lang="en-US" altLang="zh-TW" dirty="0" smtClean="0">
                <a:effectLst/>
              </a:rPr>
              <a:t> main() { </a:t>
            </a:r>
            <a:br>
              <a:rPr lang="en-US" altLang="zh-TW" dirty="0" smtClean="0">
                <a:effectLst/>
              </a:rPr>
            </a:br>
            <a:r>
              <a:rPr lang="en-US" altLang="zh-TW" dirty="0" smtClean="0">
                <a:effectLst/>
              </a:rPr>
              <a:t>Foo1 f1; </a:t>
            </a:r>
            <a:br>
              <a:rPr lang="en-US" altLang="zh-TW" dirty="0" smtClean="0">
                <a:effectLst/>
              </a:rPr>
            </a:br>
            <a:r>
              <a:rPr lang="en-US" altLang="zh-TW" dirty="0" smtClean="0">
                <a:effectLst/>
              </a:rPr>
              <a:t>Foo2 f2; </a:t>
            </a:r>
            <a:br>
              <a:rPr lang="en-US" altLang="zh-TW" dirty="0" smtClean="0">
                <a:effectLst/>
              </a:rPr>
            </a:br>
            <a:r>
              <a:rPr lang="en-US" altLang="zh-TW" dirty="0" smtClean="0">
                <a:effectLst/>
              </a:rPr>
              <a:t/>
            </a:r>
            <a:br>
              <a:rPr lang="en-US" altLang="zh-TW" dirty="0" smtClean="0">
                <a:effectLst/>
              </a:rPr>
            </a:br>
            <a:r>
              <a:rPr lang="en-US" altLang="zh-TW" dirty="0" smtClean="0">
                <a:effectLst/>
              </a:rPr>
              <a:t>// </a:t>
            </a:r>
            <a:r>
              <a:rPr lang="zh-TW" altLang="en-US" dirty="0" smtClean="0">
                <a:effectLst/>
              </a:rPr>
              <a:t>動態繫結 </a:t>
            </a:r>
            <a:br>
              <a:rPr lang="zh-TW" altLang="en-US" dirty="0" smtClean="0">
                <a:effectLst/>
              </a:rPr>
            </a:br>
            <a:r>
              <a:rPr lang="en-US" altLang="zh-TW" dirty="0" err="1" smtClean="0">
                <a:effectLst/>
              </a:rPr>
              <a:t>showFooByPtr</a:t>
            </a:r>
            <a:r>
              <a:rPr lang="en-US" altLang="zh-TW" dirty="0" smtClean="0">
                <a:effectLst/>
              </a:rPr>
              <a:t>(&amp;f1); </a:t>
            </a:r>
            <a:br>
              <a:rPr lang="en-US" altLang="zh-TW" dirty="0" smtClean="0">
                <a:effectLst/>
              </a:rPr>
            </a:br>
            <a:r>
              <a:rPr lang="en-US" altLang="zh-TW" dirty="0" err="1" smtClean="0">
                <a:effectLst/>
              </a:rPr>
              <a:t>showFooByPtr</a:t>
            </a:r>
            <a:r>
              <a:rPr lang="en-US" altLang="zh-TW" dirty="0" smtClean="0">
                <a:effectLst/>
              </a:rPr>
              <a:t>(&amp;f2);</a:t>
            </a:r>
            <a:br>
              <a:rPr lang="en-US" altLang="zh-TW" dirty="0" smtClean="0">
                <a:effectLst/>
              </a:rPr>
            </a:br>
            <a:r>
              <a:rPr lang="en-US" altLang="zh-TW" dirty="0" err="1" smtClean="0">
                <a:effectLst/>
              </a:rPr>
              <a:t>cout</a:t>
            </a:r>
            <a:r>
              <a:rPr lang="en-US" altLang="zh-TW" dirty="0" smtClean="0">
                <a:effectLst/>
              </a:rPr>
              <a:t> &lt;&lt; </a:t>
            </a:r>
            <a:r>
              <a:rPr lang="en-US" altLang="zh-TW" dirty="0" err="1" smtClean="0">
                <a:effectLst/>
              </a:rPr>
              <a:t>endl</a:t>
            </a:r>
            <a:r>
              <a:rPr lang="en-US" altLang="zh-TW" dirty="0" smtClean="0">
                <a:effectLst/>
              </a:rPr>
              <a:t>;</a:t>
            </a:r>
            <a:br>
              <a:rPr lang="en-US" altLang="zh-TW" dirty="0" smtClean="0">
                <a:effectLst/>
              </a:rPr>
            </a:br>
            <a:r>
              <a:rPr lang="en-US" altLang="zh-TW" dirty="0" smtClean="0">
                <a:effectLst/>
              </a:rPr>
              <a:t/>
            </a:r>
            <a:br>
              <a:rPr lang="en-US" altLang="zh-TW" dirty="0" smtClean="0">
                <a:effectLst/>
              </a:rPr>
            </a:br>
            <a:r>
              <a:rPr lang="en-US" altLang="zh-TW" dirty="0" smtClean="0">
                <a:effectLst/>
              </a:rPr>
              <a:t>// </a:t>
            </a:r>
            <a:r>
              <a:rPr lang="zh-TW" altLang="en-US" dirty="0" smtClean="0">
                <a:effectLst/>
              </a:rPr>
              <a:t>動態繫結 </a:t>
            </a:r>
            <a:br>
              <a:rPr lang="zh-TW" altLang="en-US" dirty="0" smtClean="0">
                <a:effectLst/>
              </a:rPr>
            </a:br>
            <a:r>
              <a:rPr lang="en-US" altLang="zh-TW" dirty="0" err="1" smtClean="0">
                <a:effectLst/>
              </a:rPr>
              <a:t>showFooByRef</a:t>
            </a:r>
            <a:r>
              <a:rPr lang="en-US" altLang="zh-TW" dirty="0" smtClean="0">
                <a:effectLst/>
              </a:rPr>
              <a:t>(f1); </a:t>
            </a:r>
            <a:br>
              <a:rPr lang="en-US" altLang="zh-TW" dirty="0" smtClean="0">
                <a:effectLst/>
              </a:rPr>
            </a:br>
            <a:r>
              <a:rPr lang="en-US" altLang="zh-TW" dirty="0" err="1" smtClean="0">
                <a:effectLst/>
              </a:rPr>
              <a:t>showFooByRef</a:t>
            </a:r>
            <a:r>
              <a:rPr lang="en-US" altLang="zh-TW" dirty="0" smtClean="0">
                <a:effectLst/>
              </a:rPr>
              <a:t>(f2);</a:t>
            </a:r>
            <a:br>
              <a:rPr lang="en-US" altLang="zh-TW" dirty="0" smtClean="0">
                <a:effectLst/>
              </a:rPr>
            </a:br>
            <a:r>
              <a:rPr lang="en-US" altLang="zh-TW" dirty="0" err="1" smtClean="0">
                <a:effectLst/>
              </a:rPr>
              <a:t>cout</a:t>
            </a:r>
            <a:r>
              <a:rPr lang="en-US" altLang="zh-TW" dirty="0" smtClean="0">
                <a:effectLst/>
              </a:rPr>
              <a:t> &lt;&lt; </a:t>
            </a:r>
            <a:r>
              <a:rPr lang="en-US" altLang="zh-TW" dirty="0" err="1" smtClean="0">
                <a:effectLst/>
              </a:rPr>
              <a:t>endl</a:t>
            </a:r>
            <a:r>
              <a:rPr lang="en-US" altLang="zh-TW" dirty="0" smtClean="0">
                <a:effectLst/>
              </a:rPr>
              <a:t>; </a:t>
            </a:r>
            <a:br>
              <a:rPr lang="en-US" altLang="zh-TW" dirty="0" smtClean="0">
                <a:effectLst/>
              </a:rPr>
            </a:br>
            <a:r>
              <a:rPr lang="en-US" altLang="zh-TW" dirty="0" smtClean="0">
                <a:effectLst/>
              </a:rPr>
              <a:t/>
            </a:r>
            <a:br>
              <a:rPr lang="en-US" altLang="zh-TW" dirty="0" smtClean="0">
                <a:effectLst/>
              </a:rPr>
            </a:br>
            <a:r>
              <a:rPr lang="en-US" altLang="zh-TW" dirty="0" smtClean="0">
                <a:effectLst/>
              </a:rPr>
              <a:t>// </a:t>
            </a:r>
            <a:r>
              <a:rPr lang="zh-TW" altLang="en-US" dirty="0" smtClean="0">
                <a:effectLst/>
              </a:rPr>
              <a:t>靜態繫結 </a:t>
            </a:r>
            <a:br>
              <a:rPr lang="zh-TW" altLang="en-US" dirty="0" smtClean="0">
                <a:effectLst/>
              </a:rPr>
            </a:br>
            <a:r>
              <a:rPr lang="en-US" altLang="zh-TW" dirty="0" smtClean="0">
                <a:effectLst/>
              </a:rPr>
              <a:t>f1.show(); </a:t>
            </a:r>
            <a:br>
              <a:rPr lang="en-US" altLang="zh-TW" dirty="0" smtClean="0">
                <a:effectLst/>
              </a:rPr>
            </a:br>
            <a:r>
              <a:rPr lang="en-US" altLang="zh-TW" dirty="0" smtClean="0">
                <a:effectLst/>
              </a:rPr>
              <a:t>f2.show(); </a:t>
            </a:r>
            <a:br>
              <a:rPr lang="en-US" altLang="zh-TW" dirty="0" smtClean="0">
                <a:effectLst/>
              </a:rPr>
            </a:br>
            <a:r>
              <a:rPr lang="en-US" altLang="zh-TW" dirty="0" smtClean="0">
                <a:effectLst/>
              </a:rPr>
              <a:t/>
            </a:r>
            <a:br>
              <a:rPr lang="en-US" altLang="zh-TW" dirty="0" smtClean="0">
                <a:effectLst/>
              </a:rPr>
            </a:br>
            <a:r>
              <a:rPr lang="en-US" altLang="zh-TW" dirty="0" smtClean="0">
                <a:effectLst/>
              </a:rPr>
              <a:t>return 0;</a:t>
            </a:r>
            <a:br>
              <a:rPr lang="en-US" altLang="zh-TW" dirty="0" smtClean="0">
                <a:effectLst/>
              </a:rPr>
            </a:br>
            <a:r>
              <a:rPr lang="en-US" altLang="zh-TW" dirty="0" smtClean="0">
                <a:effectLst/>
              </a:rPr>
              <a:t>}</a:t>
            </a:r>
            <a:br>
              <a:rPr lang="en-US" altLang="zh-TW" dirty="0" smtClean="0">
                <a:effectLst/>
              </a:rPr>
            </a:br>
            <a:r>
              <a:rPr lang="zh-TW" altLang="en-US" dirty="0" smtClean="0">
                <a:effectLst/>
              </a:rPr>
              <a:t>執行結果：</a:t>
            </a:r>
            <a:br>
              <a:rPr lang="zh-TW" altLang="en-US" dirty="0" smtClean="0">
                <a:effectLst/>
              </a:rPr>
            </a:br>
            <a:r>
              <a:rPr lang="en-US" altLang="zh-TW" sz="1200" kern="1200" dirty="0" smtClean="0">
                <a:solidFill>
                  <a:schemeClr val="tx1"/>
                </a:solidFill>
                <a:effectLst/>
                <a:latin typeface="Arial" pitchFamily="34" charset="0"/>
                <a:ea typeface="+mn-ea"/>
                <a:cs typeface="+mn-cs"/>
              </a:rPr>
              <a:t>Foo1's show</a:t>
            </a:r>
            <a:br>
              <a:rPr lang="en-US" altLang="zh-TW" sz="1200" kern="1200" dirty="0" smtClean="0">
                <a:solidFill>
                  <a:schemeClr val="tx1"/>
                </a:solidFill>
                <a:effectLst/>
                <a:latin typeface="Arial" pitchFamily="34" charset="0"/>
                <a:ea typeface="+mn-ea"/>
                <a:cs typeface="+mn-cs"/>
              </a:rPr>
            </a:br>
            <a:r>
              <a:rPr lang="en-US" altLang="zh-TW" sz="1200" kern="1200" dirty="0" smtClean="0">
                <a:solidFill>
                  <a:schemeClr val="tx1"/>
                </a:solidFill>
                <a:effectLst/>
                <a:latin typeface="Arial" pitchFamily="34" charset="0"/>
                <a:ea typeface="+mn-ea"/>
                <a:cs typeface="+mn-cs"/>
              </a:rPr>
              <a:t>Foo2's show</a:t>
            </a:r>
            <a:br>
              <a:rPr lang="en-US" altLang="zh-TW" sz="1200" kern="1200" dirty="0" smtClean="0">
                <a:solidFill>
                  <a:schemeClr val="tx1"/>
                </a:solidFill>
                <a:effectLst/>
                <a:latin typeface="Arial" pitchFamily="34" charset="0"/>
                <a:ea typeface="+mn-ea"/>
                <a:cs typeface="+mn-cs"/>
              </a:rPr>
            </a:br>
            <a:r>
              <a:rPr lang="en-US" altLang="zh-TW" sz="1200" kern="1200" dirty="0" smtClean="0">
                <a:solidFill>
                  <a:schemeClr val="tx1"/>
                </a:solidFill>
                <a:effectLst/>
                <a:latin typeface="Arial" pitchFamily="34" charset="0"/>
                <a:ea typeface="+mn-ea"/>
                <a:cs typeface="+mn-cs"/>
              </a:rPr>
              <a:t/>
            </a:r>
            <a:br>
              <a:rPr lang="en-US" altLang="zh-TW" sz="1200" kern="1200" dirty="0" smtClean="0">
                <a:solidFill>
                  <a:schemeClr val="tx1"/>
                </a:solidFill>
                <a:effectLst/>
                <a:latin typeface="Arial" pitchFamily="34" charset="0"/>
                <a:ea typeface="+mn-ea"/>
                <a:cs typeface="+mn-cs"/>
              </a:rPr>
            </a:br>
            <a:r>
              <a:rPr lang="en-US" altLang="zh-TW" sz="1200" kern="1200" dirty="0" smtClean="0">
                <a:solidFill>
                  <a:schemeClr val="tx1"/>
                </a:solidFill>
                <a:effectLst/>
                <a:latin typeface="Arial" pitchFamily="34" charset="0"/>
                <a:ea typeface="+mn-ea"/>
                <a:cs typeface="+mn-cs"/>
              </a:rPr>
              <a:t>Foo1's show</a:t>
            </a:r>
            <a:br>
              <a:rPr lang="en-US" altLang="zh-TW" sz="1200" kern="1200" dirty="0" smtClean="0">
                <a:solidFill>
                  <a:schemeClr val="tx1"/>
                </a:solidFill>
                <a:effectLst/>
                <a:latin typeface="Arial" pitchFamily="34" charset="0"/>
                <a:ea typeface="+mn-ea"/>
                <a:cs typeface="+mn-cs"/>
              </a:rPr>
            </a:br>
            <a:r>
              <a:rPr lang="en-US" altLang="zh-TW" sz="1200" kern="1200" dirty="0" smtClean="0">
                <a:solidFill>
                  <a:schemeClr val="tx1"/>
                </a:solidFill>
                <a:effectLst/>
                <a:latin typeface="Arial" pitchFamily="34" charset="0"/>
                <a:ea typeface="+mn-ea"/>
                <a:cs typeface="+mn-cs"/>
              </a:rPr>
              <a:t>Foo2's show</a:t>
            </a:r>
            <a:br>
              <a:rPr lang="en-US" altLang="zh-TW" sz="1200" kern="1200" dirty="0" smtClean="0">
                <a:solidFill>
                  <a:schemeClr val="tx1"/>
                </a:solidFill>
                <a:effectLst/>
                <a:latin typeface="Arial" pitchFamily="34" charset="0"/>
                <a:ea typeface="+mn-ea"/>
                <a:cs typeface="+mn-cs"/>
              </a:rPr>
            </a:br>
            <a:r>
              <a:rPr lang="en-US" altLang="zh-TW" sz="1200" kern="1200" dirty="0" smtClean="0">
                <a:solidFill>
                  <a:schemeClr val="tx1"/>
                </a:solidFill>
                <a:effectLst/>
                <a:latin typeface="Arial" pitchFamily="34" charset="0"/>
                <a:ea typeface="+mn-ea"/>
                <a:cs typeface="+mn-cs"/>
              </a:rPr>
              <a:t/>
            </a:r>
            <a:br>
              <a:rPr lang="en-US" altLang="zh-TW" sz="1200" kern="1200" dirty="0" smtClean="0">
                <a:solidFill>
                  <a:schemeClr val="tx1"/>
                </a:solidFill>
                <a:effectLst/>
                <a:latin typeface="Arial" pitchFamily="34" charset="0"/>
                <a:ea typeface="+mn-ea"/>
                <a:cs typeface="+mn-cs"/>
              </a:rPr>
            </a:br>
            <a:r>
              <a:rPr lang="en-US" altLang="zh-TW" sz="1200" kern="1200" dirty="0" smtClean="0">
                <a:solidFill>
                  <a:schemeClr val="tx1"/>
                </a:solidFill>
                <a:effectLst/>
                <a:latin typeface="Arial" pitchFamily="34" charset="0"/>
                <a:ea typeface="+mn-ea"/>
                <a:cs typeface="+mn-cs"/>
              </a:rPr>
              <a:t>Foo1's show</a:t>
            </a:r>
            <a:br>
              <a:rPr lang="en-US" altLang="zh-TW" sz="1200" kern="1200" dirty="0" smtClean="0">
                <a:solidFill>
                  <a:schemeClr val="tx1"/>
                </a:solidFill>
                <a:effectLst/>
                <a:latin typeface="Arial" pitchFamily="34" charset="0"/>
                <a:ea typeface="+mn-ea"/>
                <a:cs typeface="+mn-cs"/>
              </a:rPr>
            </a:br>
            <a:r>
              <a:rPr lang="en-US" altLang="zh-TW" sz="1200" kern="1200" dirty="0" smtClean="0">
                <a:solidFill>
                  <a:schemeClr val="tx1"/>
                </a:solidFill>
                <a:effectLst/>
                <a:latin typeface="Arial" pitchFamily="34" charset="0"/>
                <a:ea typeface="+mn-ea"/>
                <a:cs typeface="+mn-cs"/>
              </a:rPr>
              <a:t>Foo2's show</a:t>
            </a:r>
            <a:r>
              <a:rPr lang="en-US" altLang="zh-TW" dirty="0" smtClean="0">
                <a:effectLst/>
              </a:rPr>
              <a:t/>
            </a:r>
            <a:br>
              <a:rPr lang="en-US" altLang="zh-TW" dirty="0" smtClean="0">
                <a:effectLst/>
              </a:rPr>
            </a:br>
            <a:r>
              <a:rPr lang="en-US" altLang="zh-TW" dirty="0" err="1" smtClean="0">
                <a:effectLst/>
              </a:rPr>
              <a:t>showFooByPtr</a:t>
            </a:r>
            <a:r>
              <a:rPr lang="en-US" altLang="zh-TW" dirty="0" smtClean="0">
                <a:effectLst/>
              </a:rPr>
              <a:t>()</a:t>
            </a:r>
            <a:r>
              <a:rPr lang="zh-TW" altLang="en-US" dirty="0" smtClean="0">
                <a:effectLst/>
              </a:rPr>
              <a:t>與</a:t>
            </a:r>
            <a:r>
              <a:rPr lang="en-US" altLang="zh-TW" dirty="0" err="1" smtClean="0">
                <a:effectLst/>
              </a:rPr>
              <a:t>showFooByRef</a:t>
            </a:r>
            <a:r>
              <a:rPr lang="en-US" altLang="zh-TW" dirty="0" smtClean="0">
                <a:effectLst/>
              </a:rPr>
              <a:t>()</a:t>
            </a:r>
            <a:r>
              <a:rPr lang="zh-TW" altLang="en-US" dirty="0" smtClean="0">
                <a:effectLst/>
              </a:rPr>
              <a:t>函式並無法事先知道要操作的是哪一個物件的哪一個公開介面，最後的操作要在執行時期才能決 定。</a:t>
            </a:r>
            <a:br>
              <a:rPr lang="zh-TW" altLang="en-US" dirty="0" smtClean="0">
                <a:effectLst/>
              </a:rPr>
            </a:br>
            <a:r>
              <a:rPr lang="zh-TW" altLang="en-US" dirty="0" smtClean="0">
                <a:effectLst/>
              </a:rPr>
              <a:t/>
            </a:r>
            <a:br>
              <a:rPr lang="zh-TW" altLang="en-US" dirty="0" smtClean="0">
                <a:effectLst/>
              </a:rPr>
            </a:br>
            <a:r>
              <a:rPr lang="zh-TW" altLang="en-US" dirty="0" smtClean="0">
                <a:effectLst/>
              </a:rPr>
              <a:t>衍生類別中重新定義虛擬函式時，</a:t>
            </a:r>
            <a:r>
              <a:rPr lang="en-US" altLang="zh-TW" dirty="0" smtClean="0">
                <a:effectLst/>
              </a:rPr>
              <a:t>virtual</a:t>
            </a:r>
            <a:r>
              <a:rPr lang="zh-TW" altLang="en-US" dirty="0" smtClean="0">
                <a:effectLst/>
              </a:rPr>
              <a:t>可以根據需求加上，如果再接下來的衍生類別仍想進行多型操作，則加上</a:t>
            </a:r>
            <a:r>
              <a:rPr lang="en-US" altLang="zh-TW" dirty="0" smtClean="0">
                <a:effectLst/>
              </a:rPr>
              <a:t>virtual</a:t>
            </a:r>
            <a:r>
              <a:rPr lang="zh-TW" altLang="en-US" dirty="0" smtClean="0">
                <a:effectLst/>
              </a:rPr>
              <a:t>，如果不打算進行多型操 作，則可以不加上。 </a:t>
            </a:r>
            <a:endParaRPr lang="zh-TW" altLang="zh-TW"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8AC48208-F26B-438A-99BE-9A8474B7C22B}" type="slidenum">
              <a:rPr lang="en-US" altLang="zh-TW" sz="1200">
                <a:solidFill>
                  <a:schemeClr val="tx1"/>
                </a:solidFill>
              </a:rPr>
              <a:pPr eaLnBrk="1" hangingPunct="1"/>
              <a:t>44</a:t>
            </a:fld>
            <a:endParaRPr lang="en-US" altLang="zh-TW" sz="1200">
              <a:solidFill>
                <a:schemeClr val="tx1"/>
              </a:solidFill>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EADBEE-DACD-4FB9-BD91-A1C3D2AD5AA6}" type="slidenum">
              <a:rPr lang="zh-TW" altLang="en-US"/>
              <a:pPr/>
              <a:t>45</a:t>
            </a:fld>
            <a:endParaRPr lang="en-US" altLang="zh-TW"/>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F28B5E-0457-4724-A4E8-44469C323DD4}" type="slidenum">
              <a:rPr lang="zh-TW" altLang="en-US"/>
              <a:pPr/>
              <a:t>46</a:t>
            </a:fld>
            <a:endParaRPr lang="en-US" altLang="zh-TW"/>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4EF3E0-306D-43D3-A5EF-709B0375005C}" type="slidenum">
              <a:rPr lang="zh-TW" altLang="en-US"/>
              <a:pPr/>
              <a:t>47</a:t>
            </a:fld>
            <a:endParaRPr lang="en-US" altLang="zh-TW"/>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3DF203-C29E-447B-9C6D-56E7E79CD0A8}" type="slidenum">
              <a:rPr lang="zh-TW" altLang="en-US"/>
              <a:pPr/>
              <a:t>48</a:t>
            </a:fld>
            <a:endParaRPr lang="en-US" altLang="zh-TW"/>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EACA4B34-1069-4662-A4AD-91D0936153AC}" type="slidenum">
              <a:rPr lang="en-US" altLang="zh-TW" sz="1200">
                <a:solidFill>
                  <a:schemeClr val="tx1"/>
                </a:solidFill>
              </a:rPr>
              <a:pPr eaLnBrk="1" hangingPunct="1"/>
              <a:t>49</a:t>
            </a:fld>
            <a:endParaRPr lang="en-US" altLang="zh-TW" sz="1200">
              <a:solidFill>
                <a:schemeClr val="tx1"/>
              </a:solidFill>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D09644AB-18AF-4915-9160-43145209455E}" type="slidenum">
              <a:rPr lang="en-US" altLang="zh-TW" sz="1200">
                <a:solidFill>
                  <a:schemeClr val="tx1"/>
                </a:solidFill>
              </a:rPr>
              <a:pPr eaLnBrk="1" hangingPunct="1"/>
              <a:t>5</a:t>
            </a:fld>
            <a:endParaRPr lang="en-US" altLang="zh-TW" sz="1200">
              <a:solidFill>
                <a:schemeClr val="tx1"/>
              </a:solidFill>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DC9C33DA-CD38-4CB6-8F08-84C8ACD02C47}" type="slidenum">
              <a:rPr lang="en-US" altLang="zh-TW" sz="1200">
                <a:solidFill>
                  <a:schemeClr val="tx1"/>
                </a:solidFill>
              </a:rPr>
              <a:pPr eaLnBrk="1" hangingPunct="1"/>
              <a:t>50</a:t>
            </a:fld>
            <a:endParaRPr lang="en-US" altLang="zh-TW" sz="1200">
              <a:solidFill>
                <a:schemeClr val="tx1"/>
              </a:solidFill>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D1244680-35F8-4FD1-A2BF-6BB56BD559E8}" type="slidenum">
              <a:rPr lang="en-US" altLang="zh-TW" sz="1200">
                <a:solidFill>
                  <a:schemeClr val="tx1"/>
                </a:solidFill>
              </a:rPr>
              <a:pPr eaLnBrk="1" hangingPunct="1"/>
              <a:t>51</a:t>
            </a:fld>
            <a:endParaRPr lang="en-US" altLang="zh-TW" sz="1200">
              <a:solidFill>
                <a:schemeClr val="tx1"/>
              </a:solidFill>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9C604694-9DC3-4F56-8DDC-D6DE4D457E12}" type="slidenum">
              <a:rPr lang="en-US" altLang="zh-TW" sz="1200">
                <a:solidFill>
                  <a:schemeClr val="tx1"/>
                </a:solidFill>
              </a:rPr>
              <a:pPr eaLnBrk="1" hangingPunct="1"/>
              <a:t>52</a:t>
            </a:fld>
            <a:endParaRPr lang="en-US" altLang="zh-TW" sz="1200">
              <a:solidFill>
                <a:schemeClr val="tx1"/>
              </a:solidFill>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EF029CBF-E304-40B9-91A0-FDB4D06067E3}" type="slidenum">
              <a:rPr lang="en-US" altLang="zh-TW" sz="1200">
                <a:solidFill>
                  <a:schemeClr val="tx1"/>
                </a:solidFill>
              </a:rPr>
              <a:pPr eaLnBrk="1" hangingPunct="1"/>
              <a:t>53</a:t>
            </a:fld>
            <a:endParaRPr lang="en-US" altLang="zh-TW" sz="1200">
              <a:solidFill>
                <a:schemeClr val="tx1"/>
              </a:solidFill>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2BB23F8B-8FC2-4551-A0FA-39B8AB8B51DE}" type="slidenum">
              <a:rPr lang="en-US" altLang="zh-TW" sz="1200">
                <a:solidFill>
                  <a:schemeClr val="tx1"/>
                </a:solidFill>
              </a:rPr>
              <a:pPr eaLnBrk="1" hangingPunct="1"/>
              <a:t>54</a:t>
            </a:fld>
            <a:endParaRPr lang="en-US" altLang="zh-TW" sz="1200">
              <a:solidFill>
                <a:schemeClr val="tx1"/>
              </a:solidFill>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87E574CB-825C-4383-8D44-53EFB280DEAC}" type="slidenum">
              <a:rPr lang="en-US" altLang="zh-TW" sz="1200">
                <a:solidFill>
                  <a:schemeClr val="tx1"/>
                </a:solidFill>
              </a:rPr>
              <a:pPr eaLnBrk="1" hangingPunct="1"/>
              <a:t>55</a:t>
            </a:fld>
            <a:endParaRPr lang="en-US" altLang="zh-TW" sz="1200">
              <a:solidFill>
                <a:schemeClr val="tx1"/>
              </a:solidFill>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D1D20C30-2845-4B0F-AA97-09A382134996}" type="slidenum">
              <a:rPr lang="en-US" altLang="zh-TW" sz="1200">
                <a:solidFill>
                  <a:schemeClr val="tx1"/>
                </a:solidFill>
              </a:rPr>
              <a:pPr eaLnBrk="1" hangingPunct="1"/>
              <a:t>56</a:t>
            </a:fld>
            <a:endParaRPr lang="en-US" altLang="zh-TW" sz="1200">
              <a:solidFill>
                <a:schemeClr val="tx1"/>
              </a:solidFill>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D161195B-6D79-4AC2-BF53-DE8E4DF157B4}" type="slidenum">
              <a:rPr lang="en-US" altLang="zh-TW" sz="1200">
                <a:solidFill>
                  <a:schemeClr val="tx1"/>
                </a:solidFill>
              </a:rPr>
              <a:pPr eaLnBrk="1" hangingPunct="1"/>
              <a:t>57</a:t>
            </a:fld>
            <a:endParaRPr lang="en-US" altLang="zh-TW" sz="1200">
              <a:solidFill>
                <a:schemeClr val="tx1"/>
              </a:solidFill>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7CF6F0EB-60C5-4958-947C-BDF91ADA6F08}" type="slidenum">
              <a:rPr lang="en-US" altLang="zh-TW" sz="1200">
                <a:solidFill>
                  <a:schemeClr val="tx1"/>
                </a:solidFill>
              </a:rPr>
              <a:pPr eaLnBrk="1" hangingPunct="1"/>
              <a:t>58</a:t>
            </a:fld>
            <a:endParaRPr lang="en-US" altLang="zh-TW" sz="1200">
              <a:solidFill>
                <a:schemeClr val="tx1"/>
              </a:solidFill>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B2618858-3458-4815-A109-83B656ECF3A3}" type="slidenum">
              <a:rPr lang="en-US" altLang="zh-TW" sz="1200">
                <a:solidFill>
                  <a:schemeClr val="tx1"/>
                </a:solidFill>
              </a:rPr>
              <a:pPr eaLnBrk="1" hangingPunct="1"/>
              <a:t>6</a:t>
            </a:fld>
            <a:endParaRPr lang="en-US" altLang="zh-TW" sz="1200">
              <a:solidFill>
                <a:schemeClr val="tx1"/>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smtClean="0"/>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A3BC6E76-3E2B-499A-9D11-AF33D9E494FE}" type="slidenum">
              <a:rPr lang="en-US" altLang="zh-TW" sz="1200">
                <a:solidFill>
                  <a:schemeClr val="tx1"/>
                </a:solidFill>
              </a:rPr>
              <a:pPr eaLnBrk="1" hangingPunct="1"/>
              <a:t>7</a:t>
            </a:fld>
            <a:endParaRPr lang="en-US" altLang="zh-TW" sz="120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2F949-9498-4BB1-9D25-0384A4CB1405}" type="slidenum">
              <a:rPr lang="zh-TW" altLang="en-US"/>
              <a:pPr/>
              <a:t>8</a:t>
            </a:fld>
            <a:endParaRPr lang="en-US" altLang="zh-TW"/>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2F949-9498-4BB1-9D25-0384A4CB1405}" type="slidenum">
              <a:rPr lang="zh-TW" altLang="en-US"/>
              <a:pPr/>
              <a:t>9</a:t>
            </a:fld>
            <a:endParaRPr lang="en-US" altLang="zh-TW"/>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56002" name="Rectangle 2"/>
          <p:cNvSpPr>
            <a:spLocks noGrp="1" noChangeArrowheads="1"/>
          </p:cNvSpPr>
          <p:nvPr>
            <p:ph type="ctrTitle"/>
          </p:nvPr>
        </p:nvSpPr>
        <p:spPr>
          <a:xfrm>
            <a:off x="685800" y="1600200"/>
            <a:ext cx="7772400" cy="1470025"/>
          </a:xfrm>
        </p:spPr>
        <p:txBody>
          <a:bodyPr/>
          <a:lstStyle>
            <a:lvl1pPr>
              <a:defRPr sz="4400"/>
            </a:lvl1pPr>
          </a:lstStyle>
          <a:p>
            <a:r>
              <a:rPr lang="en-US" altLang="zh-TW"/>
              <a:t>Click to edit Master title style</a:t>
            </a:r>
          </a:p>
        </p:txBody>
      </p:sp>
      <p:sp>
        <p:nvSpPr>
          <p:cNvPr id="256003" name="Rectangle 3"/>
          <p:cNvSpPr>
            <a:spLocks noGrp="1" noChangeArrowheads="1"/>
          </p:cNvSpPr>
          <p:nvPr>
            <p:ph type="subTitle" idx="1"/>
          </p:nvPr>
        </p:nvSpPr>
        <p:spPr>
          <a:xfrm>
            <a:off x="1371600" y="4267200"/>
            <a:ext cx="6400800" cy="1752600"/>
          </a:xfrm>
        </p:spPr>
        <p:txBody>
          <a:bodyPr/>
          <a:lstStyle>
            <a:lvl1pPr marL="0" indent="0" algn="ctr">
              <a:buFontTx/>
              <a:buNone/>
              <a:defRPr sz="3600" i="1"/>
            </a:lvl1pPr>
          </a:lstStyle>
          <a:p>
            <a:r>
              <a:rPr lang="en-US" altLang="zh-TW"/>
              <a:t>Click to edit Master subtitle style</a:t>
            </a:r>
          </a:p>
        </p:txBody>
      </p:sp>
      <p:sp>
        <p:nvSpPr>
          <p:cNvPr id="256004" name="Rectangle 4"/>
          <p:cNvSpPr>
            <a:spLocks noGrp="1" noChangeArrowheads="1"/>
          </p:cNvSpPr>
          <p:nvPr>
            <p:ph type="dt" sz="half" idx="2"/>
          </p:nvPr>
        </p:nvSpPr>
        <p:spPr bwMode="auto">
          <a:xfrm>
            <a:off x="457200" y="6245225"/>
            <a:ext cx="2133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b="0">
                <a:ea typeface="新細明體" pitchFamily="18" charset="-120"/>
              </a:defRPr>
            </a:lvl1pPr>
          </a:lstStyle>
          <a:p>
            <a:endParaRPr lang="en-US" altLang="zh-TW"/>
          </a:p>
        </p:txBody>
      </p:sp>
      <p:sp>
        <p:nvSpPr>
          <p:cNvPr id="256005" name="Rectangle 5"/>
          <p:cNvSpPr>
            <a:spLocks noGrp="1" noChangeArrowheads="1"/>
          </p:cNvSpPr>
          <p:nvPr>
            <p:ph type="ftr" sz="quarter" idx="3"/>
          </p:nvPr>
        </p:nvSpPr>
        <p:spPr bwMode="auto">
          <a:xfrm>
            <a:off x="3124200" y="6245225"/>
            <a:ext cx="2895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b="0">
                <a:ea typeface="新細明體" pitchFamily="18" charset="-120"/>
              </a:defRPr>
            </a:lvl1pPr>
          </a:lstStyle>
          <a:p>
            <a:r>
              <a:rPr lang="zh-TW" altLang="en-US"/>
              <a:t>A First Book of C++: From Here To There, Third Edition</a:t>
            </a:r>
            <a:endParaRPr lang="en-US" altLang="zh-TW"/>
          </a:p>
        </p:txBody>
      </p:sp>
      <p:sp>
        <p:nvSpPr>
          <p:cNvPr id="256006" name="Rectangle 6"/>
          <p:cNvSpPr>
            <a:spLocks noGrp="1" noChangeArrowheads="1"/>
          </p:cNvSpPr>
          <p:nvPr>
            <p:ph type="sldNum" sz="quarter" idx="4"/>
          </p:nvPr>
        </p:nvSpPr>
        <p:spPr bwMode="auto">
          <a:xfrm>
            <a:off x="6553200" y="6245225"/>
            <a:ext cx="2133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a:defRPr sz="1400" b="0">
                <a:ea typeface="新細明體" pitchFamily="18" charset="-120"/>
              </a:defRPr>
            </a:lvl1pPr>
          </a:lstStyle>
          <a:p>
            <a:fld id="{3315245B-5359-4543-8B3F-68E5BDF33243}" type="slidenum">
              <a:rPr lang="zh-TW" altLang="en-US"/>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3735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p:nvPr>
        </p:nvSpPr>
        <p:spPr/>
        <p:txBody>
          <a:bodyPr/>
          <a:lstStyle/>
          <a:p>
            <a:r>
              <a:rPr lang="en-US" dirty="0" smtClean="0"/>
              <a:t>Click to edit Master title style</a:t>
            </a:r>
            <a:endParaRPr lang="en-US" dirty="0"/>
          </a:p>
        </p:txBody>
      </p:sp>
      <p:sp>
        <p:nvSpPr>
          <p:cNvPr id="4" name="Slide Number Placeholder 5"/>
          <p:cNvSpPr>
            <a:spLocks noGrp="1"/>
          </p:cNvSpPr>
          <p:nvPr>
            <p:ph type="sldNum" sz="quarter" idx="10"/>
          </p:nvPr>
        </p:nvSpPr>
        <p:spPr>
          <a:xfrm>
            <a:off x="6553200" y="6356350"/>
            <a:ext cx="2133600" cy="365125"/>
          </a:xfrm>
          <a:prstGeom prst="rect">
            <a:avLst/>
          </a:prstGeom>
        </p:spPr>
        <p:txBody>
          <a:bodyPr/>
          <a:lstStyle>
            <a:lvl1pPr>
              <a:defRPr/>
            </a:lvl1pPr>
          </a:lstStyle>
          <a:p>
            <a:fld id="{863C9D1B-3CF6-4AF8-B98E-8CF2A27A9F73}" type="slidenum">
              <a:rPr lang="en-US" altLang="zh-TW"/>
              <a:pPr/>
              <a:t>‹#›</a:t>
            </a:fld>
            <a:endParaRPr lang="en-US" altLang="zh-TW"/>
          </a:p>
        </p:txBody>
      </p:sp>
      <p:sp>
        <p:nvSpPr>
          <p:cNvPr id="5" name="Footer Placeholder 10"/>
          <p:cNvSpPr>
            <a:spLocks noGrp="1"/>
          </p:cNvSpPr>
          <p:nvPr>
            <p:ph type="ftr" sz="quarter" idx="11"/>
          </p:nvPr>
        </p:nvSpPr>
        <p:spPr>
          <a:xfrm>
            <a:off x="457200" y="6356350"/>
            <a:ext cx="5562600" cy="365125"/>
          </a:xfrm>
          <a:prstGeom prst="rect">
            <a:avLst/>
          </a:prstGeom>
        </p:spPr>
        <p:txBody>
          <a:bodyPr/>
          <a:lstStyle>
            <a:lvl1pPr>
              <a:defRPr/>
            </a:lvl1pPr>
          </a:lstStyle>
          <a:p>
            <a:pPr>
              <a:defRPr/>
            </a:pPr>
            <a:r>
              <a:rPr lang="en-US"/>
              <a:t>C++ for Engineers and Scientists, Fourth Edition</a:t>
            </a:r>
          </a:p>
        </p:txBody>
      </p:sp>
    </p:spTree>
    <p:extLst>
      <p:ext uri="{BB962C8B-B14F-4D97-AF65-F5344CB8AC3E}">
        <p14:creationId xmlns:p14="http://schemas.microsoft.com/office/powerpoint/2010/main" val="1367316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4978" name="Rectangle 2"/>
          <p:cNvSpPr>
            <a:spLocks noChangeArrowheads="1"/>
          </p:cNvSpPr>
          <p:nvPr/>
        </p:nvSpPr>
        <p:spPr bwMode="auto">
          <a:xfrm>
            <a:off x="0" y="147638"/>
            <a:ext cx="9144000" cy="80962"/>
          </a:xfrm>
          <a:prstGeom prst="rect">
            <a:avLst/>
          </a:prstGeom>
          <a:gradFill rotWithShape="1">
            <a:gsLst>
              <a:gs pos="0">
                <a:srgbClr val="99CC00"/>
              </a:gs>
              <a:gs pos="100000">
                <a:srgbClr val="99CC00">
                  <a:gamma/>
                  <a:shade val="46275"/>
                  <a:invGamma/>
                </a:srgbClr>
              </a:gs>
            </a:gsLst>
            <a:lin ang="0" scaled="1"/>
          </a:gradFill>
          <a:ln w="9525">
            <a:noFill/>
            <a:miter lim="800000"/>
            <a:headEnd/>
            <a:tailEnd/>
          </a:ln>
          <a:effectLst/>
        </p:spPr>
        <p:txBody>
          <a:bodyPr wrap="none" anchor="ctr"/>
          <a:lstStyle/>
          <a:p>
            <a:endParaRPr lang="zh-TW" altLang="en-US"/>
          </a:p>
        </p:txBody>
      </p:sp>
      <p:sp>
        <p:nvSpPr>
          <p:cNvPr id="254979" name="Rectangle 3"/>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254980" name="Rectangle 4"/>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p:txBody>
      </p:sp>
      <p:pic>
        <p:nvPicPr>
          <p:cNvPr id="254981" name="Picture 5"/>
          <p:cNvPicPr>
            <a:picLocks noChangeAspect="1" noChangeArrowheads="1"/>
          </p:cNvPicPr>
          <p:nvPr/>
        </p:nvPicPr>
        <p:blipFill>
          <a:blip r:embed="rId14" cstate="print"/>
          <a:srcRect/>
          <a:stretch>
            <a:fillRect/>
          </a:stretch>
        </p:blipFill>
        <p:spPr bwMode="auto">
          <a:xfrm>
            <a:off x="8458200" y="6275388"/>
            <a:ext cx="609600" cy="517525"/>
          </a:xfrm>
          <a:prstGeom prst="rect">
            <a:avLst/>
          </a:prstGeom>
          <a:noFill/>
        </p:spPr>
      </p:pic>
      <p:sp>
        <p:nvSpPr>
          <p:cNvPr id="254982" name="Text Box 6"/>
          <p:cNvSpPr txBox="1">
            <a:spLocks noChangeArrowheads="1"/>
          </p:cNvSpPr>
          <p:nvPr/>
        </p:nvSpPr>
        <p:spPr bwMode="auto">
          <a:xfrm>
            <a:off x="84138" y="6477000"/>
            <a:ext cx="4343400" cy="304800"/>
          </a:xfrm>
          <a:prstGeom prst="rect">
            <a:avLst/>
          </a:prstGeom>
          <a:noFill/>
          <a:ln w="9525">
            <a:noFill/>
            <a:miter lim="800000"/>
            <a:headEnd/>
            <a:tailEnd/>
          </a:ln>
          <a:effectLst/>
        </p:spPr>
        <p:txBody>
          <a:bodyPr>
            <a:spAutoFit/>
          </a:bodyPr>
          <a:lstStyle/>
          <a:p>
            <a:r>
              <a:rPr kumimoji="1" lang="zh-TW" altLang="en-US" sz="1400" b="0" dirty="0">
                <a:ea typeface="標楷體" pitchFamily="65" charset="-120"/>
                <a:cs typeface="Times New Roman" pitchFamily="18" charset="0"/>
              </a:rPr>
              <a:t>6</a:t>
            </a:r>
            <a:r>
              <a:rPr kumimoji="1" lang="en-US" altLang="zh-TW" sz="1400" b="0" dirty="0">
                <a:ea typeface="標楷體" pitchFamily="65" charset="-120"/>
                <a:cs typeface="Times New Roman" pitchFamily="18" charset="0"/>
              </a:rPr>
              <a:t>11 18200 </a:t>
            </a:r>
            <a:r>
              <a:rPr kumimoji="1" lang="zh-TW" altLang="en-US" sz="1400" b="0" dirty="0">
                <a:ea typeface="標楷體" pitchFamily="65" charset="-120"/>
                <a:cs typeface="Times New Roman" pitchFamily="18" charset="0"/>
              </a:rPr>
              <a:t>計算機程式語言  </a:t>
            </a:r>
            <a:r>
              <a:rPr kumimoji="1" lang="en-US" altLang="zh-TW" sz="1400" b="0" dirty="0">
                <a:ea typeface="標楷體" pitchFamily="65" charset="-120"/>
                <a:cs typeface="Times New Roman" pitchFamily="18" charset="0"/>
              </a:rPr>
              <a:t>Lecture </a:t>
            </a:r>
            <a:r>
              <a:rPr kumimoji="1" lang="en-US" altLang="zh-TW" sz="1400" b="0" dirty="0" smtClean="0">
                <a:ea typeface="標楷體" pitchFamily="65" charset="-120"/>
                <a:cs typeface="Times New Roman" pitchFamily="18" charset="0"/>
              </a:rPr>
              <a:t>12-</a:t>
            </a:r>
            <a:fld id="{0AB1121F-313E-4A58-A89F-987B0BE6C6E7}" type="slidenum">
              <a:rPr kumimoji="1" lang="en-US" altLang="zh-TW" sz="1400" b="0">
                <a:ea typeface="標楷體" pitchFamily="65" charset="-120"/>
                <a:cs typeface="Times New Roman" pitchFamily="18" charset="0"/>
              </a:rPr>
              <a:pPr/>
              <a:t>‹#›</a:t>
            </a:fld>
            <a:r>
              <a:rPr kumimoji="1" lang="en-US" altLang="zh-TW" sz="1400" b="0" dirty="0">
                <a:ea typeface="標楷體" pitchFamily="65" charset="-120"/>
                <a:cs typeface="Times New Roman" pitchFamily="18" charset="0"/>
              </a:rPr>
              <a:t>  </a:t>
            </a:r>
          </a:p>
        </p:txBody>
      </p:sp>
      <p:sp>
        <p:nvSpPr>
          <p:cNvPr id="254983" name="Text Box 7"/>
          <p:cNvSpPr txBox="1">
            <a:spLocks noChangeArrowheads="1"/>
          </p:cNvSpPr>
          <p:nvPr/>
        </p:nvSpPr>
        <p:spPr bwMode="auto">
          <a:xfrm>
            <a:off x="6324600" y="6477000"/>
            <a:ext cx="2159000" cy="304800"/>
          </a:xfrm>
          <a:prstGeom prst="rect">
            <a:avLst/>
          </a:prstGeom>
          <a:noFill/>
          <a:ln w="9525">
            <a:noFill/>
            <a:miter lim="800000"/>
            <a:headEnd/>
            <a:tailEnd/>
          </a:ln>
          <a:effectLst/>
        </p:spPr>
        <p:txBody>
          <a:bodyPr>
            <a:spAutoFit/>
          </a:bodyPr>
          <a:lstStyle/>
          <a:p>
            <a:pPr algn="ctr"/>
            <a:r>
              <a:rPr kumimoji="1" lang="zh-TW" altLang="en-US" sz="1400" b="0">
                <a:latin typeface="Times New Roman" pitchFamily="18" charset="0"/>
                <a:ea typeface="標楷體" pitchFamily="65" charset="-120"/>
                <a:cs typeface="Times New Roman" pitchFamily="18" charset="0"/>
              </a:rPr>
              <a:t>國立臺灣大學生物機電系</a:t>
            </a:r>
          </a:p>
        </p:txBody>
      </p:sp>
      <p:sp>
        <p:nvSpPr>
          <p:cNvPr id="254984" name="Rectangle 8"/>
          <p:cNvSpPr>
            <a:spLocks noChangeArrowheads="1"/>
          </p:cNvSpPr>
          <p:nvPr/>
        </p:nvSpPr>
        <p:spPr bwMode="auto">
          <a:xfrm>
            <a:off x="0" y="228600"/>
            <a:ext cx="9144000" cy="6010275"/>
          </a:xfrm>
          <a:prstGeom prst="rect">
            <a:avLst/>
          </a:prstGeom>
          <a:gradFill rotWithShape="1">
            <a:gsLst>
              <a:gs pos="0">
                <a:srgbClr val="FFFFCC">
                  <a:alpha val="46001"/>
                </a:srgbClr>
              </a:gs>
              <a:gs pos="50000">
                <a:srgbClr val="FFFFCC">
                  <a:gamma/>
                  <a:tint val="79608"/>
                  <a:invGamma/>
                  <a:alpha val="0"/>
                </a:srgbClr>
              </a:gs>
              <a:gs pos="100000">
                <a:srgbClr val="FFFFCC">
                  <a:alpha val="46001"/>
                </a:srgbClr>
              </a:gs>
            </a:gsLst>
            <a:lin ang="5400000" scaled="1"/>
          </a:gradFill>
          <a:ln w="9525">
            <a:noFill/>
            <a:miter lim="800000"/>
            <a:headEnd/>
            <a:tailEnd/>
          </a:ln>
          <a:effectLst/>
        </p:spPr>
        <p:txBody>
          <a:bodyPr anchor="ctr">
            <a:spAutoFit/>
          </a:bodyPr>
          <a:lstStyle/>
          <a:p>
            <a:endParaRPr lang="zh-TW" altLang="en-US"/>
          </a:p>
        </p:txBody>
      </p:sp>
      <p:sp>
        <p:nvSpPr>
          <p:cNvPr id="254985" name="Rectangle 9"/>
          <p:cNvSpPr>
            <a:spLocks noChangeArrowheads="1"/>
          </p:cNvSpPr>
          <p:nvPr/>
        </p:nvSpPr>
        <p:spPr bwMode="auto">
          <a:xfrm>
            <a:off x="0" y="6400800"/>
            <a:ext cx="4191000" cy="76200"/>
          </a:xfrm>
          <a:prstGeom prst="rect">
            <a:avLst/>
          </a:prstGeom>
          <a:gradFill rotWithShape="1">
            <a:gsLst>
              <a:gs pos="0">
                <a:schemeClr val="accent1">
                  <a:gamma/>
                  <a:shade val="46275"/>
                  <a:invGamma/>
                </a:schemeClr>
              </a:gs>
              <a:gs pos="100000">
                <a:schemeClr val="accent1"/>
              </a:gs>
            </a:gsLst>
            <a:lin ang="0" scaled="1"/>
          </a:gradFill>
          <a:ln w="9525">
            <a:noFill/>
            <a:miter lim="800000"/>
            <a:headEnd/>
            <a:tailEnd/>
          </a:ln>
          <a:effectLst/>
        </p:spPr>
        <p:txBody>
          <a:bodyPr wrap="none" anchor="ctr"/>
          <a:lstStyle/>
          <a:p>
            <a:endParaRPr lang="zh-TW" altLang="en-US"/>
          </a:p>
        </p:txBody>
      </p:sp>
      <p:sp>
        <p:nvSpPr>
          <p:cNvPr id="254986" name="Rectangle 10"/>
          <p:cNvSpPr>
            <a:spLocks noChangeArrowheads="1"/>
          </p:cNvSpPr>
          <p:nvPr/>
        </p:nvSpPr>
        <p:spPr bwMode="auto">
          <a:xfrm>
            <a:off x="0" y="6248400"/>
            <a:ext cx="5334000" cy="76200"/>
          </a:xfrm>
          <a:prstGeom prst="rect">
            <a:avLst/>
          </a:prstGeom>
          <a:gradFill rotWithShape="1">
            <a:gsLst>
              <a:gs pos="0">
                <a:srgbClr val="99CC00">
                  <a:gamma/>
                  <a:shade val="46275"/>
                  <a:invGamma/>
                </a:srgbClr>
              </a:gs>
              <a:gs pos="100000">
                <a:srgbClr val="99CC00"/>
              </a:gs>
            </a:gsLst>
            <a:lin ang="0" scaled="1"/>
          </a:gradFill>
          <a:ln w="9525">
            <a:noFill/>
            <a:miter lim="800000"/>
            <a:headEnd/>
            <a:tailEnd/>
          </a:ln>
          <a:effectLst/>
        </p:spPr>
        <p:txBody>
          <a:bodyPr wrap="none" anchor="ctr"/>
          <a:lstStyle/>
          <a:p>
            <a:endParaRPr lang="zh-TW" altLang="en-US"/>
          </a:p>
        </p:txBody>
      </p:sp>
      <p:sp>
        <p:nvSpPr>
          <p:cNvPr id="254987" name="Rectangle 11"/>
          <p:cNvSpPr>
            <a:spLocks noChangeArrowheads="1"/>
          </p:cNvSpPr>
          <p:nvPr/>
        </p:nvSpPr>
        <p:spPr bwMode="auto">
          <a:xfrm>
            <a:off x="0" y="0"/>
            <a:ext cx="9144000" cy="152400"/>
          </a:xfrm>
          <a:prstGeom prst="rect">
            <a:avLst/>
          </a:prstGeom>
          <a:gradFill rotWithShape="1">
            <a:gsLst>
              <a:gs pos="0">
                <a:schemeClr val="accent1"/>
              </a:gs>
              <a:gs pos="100000">
                <a:schemeClr val="accent1">
                  <a:gamma/>
                  <a:shade val="46275"/>
                  <a:invGamma/>
                </a:schemeClr>
              </a:gs>
            </a:gsLst>
            <a:lin ang="0" scaled="1"/>
          </a:gradFill>
          <a:ln w="9525">
            <a:noFill/>
            <a:miter lim="800000"/>
            <a:headEnd/>
            <a:tailEnd/>
          </a:ln>
          <a:effectLst/>
        </p:spPr>
        <p:txBody>
          <a:bodyPr wrap="none" anchor="ctr"/>
          <a:lstStyle/>
          <a:p>
            <a:endParaRPr lang="zh-TW"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3600">
          <a:solidFill>
            <a:schemeClr val="tx2"/>
          </a:solidFill>
          <a:latin typeface="Arial" pitchFamily="34" charset="0"/>
        </a:defRPr>
      </a:lvl2pPr>
      <a:lvl3pPr algn="ctr" rtl="0" fontAlgn="base">
        <a:spcBef>
          <a:spcPct val="0"/>
        </a:spcBef>
        <a:spcAft>
          <a:spcPct val="0"/>
        </a:spcAft>
        <a:defRPr sz="3600">
          <a:solidFill>
            <a:schemeClr val="tx2"/>
          </a:solidFill>
          <a:latin typeface="Arial" pitchFamily="34" charset="0"/>
        </a:defRPr>
      </a:lvl3pPr>
      <a:lvl4pPr algn="ctr" rtl="0" fontAlgn="base">
        <a:spcBef>
          <a:spcPct val="0"/>
        </a:spcBef>
        <a:spcAft>
          <a:spcPct val="0"/>
        </a:spcAft>
        <a:defRPr sz="3600">
          <a:solidFill>
            <a:schemeClr val="tx2"/>
          </a:solidFill>
          <a:latin typeface="Arial" pitchFamily="34" charset="0"/>
        </a:defRPr>
      </a:lvl4pPr>
      <a:lvl5pPr algn="ctr" rtl="0" fontAlgn="base">
        <a:spcBef>
          <a:spcPct val="0"/>
        </a:spcBef>
        <a:spcAft>
          <a:spcPct val="0"/>
        </a:spcAft>
        <a:defRPr sz="3600">
          <a:solidFill>
            <a:schemeClr val="tx2"/>
          </a:solidFill>
          <a:latin typeface="Arial" pitchFamily="34" charset="0"/>
        </a:defRPr>
      </a:lvl5pPr>
      <a:lvl6pPr marL="457200" algn="ctr" rtl="0" fontAlgn="base">
        <a:spcBef>
          <a:spcPct val="0"/>
        </a:spcBef>
        <a:spcAft>
          <a:spcPct val="0"/>
        </a:spcAft>
        <a:defRPr sz="3600">
          <a:solidFill>
            <a:schemeClr val="tx2"/>
          </a:solidFill>
          <a:latin typeface="Arial" pitchFamily="34" charset="0"/>
        </a:defRPr>
      </a:lvl6pPr>
      <a:lvl7pPr marL="914400" algn="ctr" rtl="0" fontAlgn="base">
        <a:spcBef>
          <a:spcPct val="0"/>
        </a:spcBef>
        <a:spcAft>
          <a:spcPct val="0"/>
        </a:spcAft>
        <a:defRPr sz="3600">
          <a:solidFill>
            <a:schemeClr val="tx2"/>
          </a:solidFill>
          <a:latin typeface="Arial" pitchFamily="34" charset="0"/>
        </a:defRPr>
      </a:lvl7pPr>
      <a:lvl8pPr marL="1371600" algn="ctr" rtl="0" fontAlgn="base">
        <a:spcBef>
          <a:spcPct val="0"/>
        </a:spcBef>
        <a:spcAft>
          <a:spcPct val="0"/>
        </a:spcAft>
        <a:defRPr sz="3600">
          <a:solidFill>
            <a:schemeClr val="tx2"/>
          </a:solidFill>
          <a:latin typeface="Arial" pitchFamily="34" charset="0"/>
        </a:defRPr>
      </a:lvl8pPr>
      <a:lvl9pPr marL="1828800" algn="ctr" rtl="0" fontAlgn="base">
        <a:spcBef>
          <a:spcPct val="0"/>
        </a:spcBef>
        <a:spcAft>
          <a:spcPct val="0"/>
        </a:spcAft>
        <a:defRPr sz="3600">
          <a:solidFill>
            <a:schemeClr val="tx2"/>
          </a:solidFill>
          <a:latin typeface="Arial" pitchFamily="34"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6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2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ChangeArrowheads="1"/>
          </p:cNvSpPr>
          <p:nvPr/>
        </p:nvSpPr>
        <p:spPr bwMode="auto">
          <a:xfrm>
            <a:off x="0" y="1524000"/>
            <a:ext cx="9144000" cy="4392613"/>
          </a:xfrm>
          <a:prstGeom prst="rect">
            <a:avLst/>
          </a:prstGeom>
          <a:solidFill>
            <a:srgbClr val="99CCFF"/>
          </a:solidFill>
          <a:ln w="9525">
            <a:noFill/>
            <a:miter lim="800000"/>
            <a:headEnd/>
            <a:tailEnd/>
          </a:ln>
          <a:effectLst/>
        </p:spPr>
        <p:txBody>
          <a:bodyPr anchor="ctr">
            <a:spAutoFit/>
          </a:bodyPr>
          <a:lstStyle/>
          <a:p>
            <a:endParaRPr lang="zh-TW" altLang="en-US"/>
          </a:p>
        </p:txBody>
      </p:sp>
      <p:sp>
        <p:nvSpPr>
          <p:cNvPr id="252931" name="Rectangle 3"/>
          <p:cNvSpPr>
            <a:spLocks noChangeArrowheads="1"/>
          </p:cNvSpPr>
          <p:nvPr/>
        </p:nvSpPr>
        <p:spPr bwMode="auto">
          <a:xfrm>
            <a:off x="720725" y="525463"/>
            <a:ext cx="1793875" cy="1477328"/>
          </a:xfrm>
          <a:prstGeom prst="rect">
            <a:avLst/>
          </a:prstGeom>
          <a:solidFill>
            <a:srgbClr val="FDC382"/>
          </a:solidFill>
          <a:ln w="9525">
            <a:noFill/>
            <a:miter lim="800000"/>
            <a:headEnd/>
            <a:tailEnd/>
          </a:ln>
          <a:effectLst>
            <a:outerShdw dist="63500" dir="2212194" algn="ctr" rotWithShape="0">
              <a:srgbClr val="5F5F5F"/>
            </a:outerShdw>
          </a:effectLst>
        </p:spPr>
        <p:txBody>
          <a:bodyPr lIns="182880" tIns="0" rIns="182880" bIns="0" anchor="ctr">
            <a:spAutoFit/>
          </a:bodyPr>
          <a:lstStyle/>
          <a:p>
            <a:pPr algn="ctr"/>
            <a:r>
              <a:rPr lang="en-US" altLang="zh-TW" sz="9600" dirty="0" smtClean="0">
                <a:solidFill>
                  <a:srgbClr val="FF0000"/>
                </a:solidFill>
                <a:ea typeface="新細明體" pitchFamily="18" charset="-120"/>
              </a:rPr>
              <a:t>12</a:t>
            </a:r>
            <a:endParaRPr lang="en-US" altLang="zh-TW" sz="9600" dirty="0">
              <a:solidFill>
                <a:srgbClr val="FF0000"/>
              </a:solidFill>
              <a:ea typeface="新細明體" pitchFamily="18" charset="-120"/>
            </a:endParaRPr>
          </a:p>
        </p:txBody>
      </p:sp>
      <p:sp>
        <p:nvSpPr>
          <p:cNvPr id="252932" name="Rectangle 4"/>
          <p:cNvSpPr>
            <a:spLocks noGrp="1" noChangeArrowheads="1"/>
          </p:cNvSpPr>
          <p:nvPr>
            <p:ph type="body" idx="1"/>
          </p:nvPr>
        </p:nvSpPr>
        <p:spPr>
          <a:xfrm>
            <a:off x="1447800" y="3250773"/>
            <a:ext cx="7086600" cy="923330"/>
          </a:xfrm>
          <a:noFill/>
          <a:ln/>
        </p:spPr>
        <p:txBody>
          <a:bodyPr anchor="ctr">
            <a:spAutoFit/>
          </a:bodyPr>
          <a:lstStyle/>
          <a:p>
            <a:pPr algn="ctr">
              <a:buFontTx/>
              <a:buNone/>
            </a:pPr>
            <a:r>
              <a:rPr lang="en-US" altLang="zh-TW" sz="5400" b="1" dirty="0" smtClean="0">
                <a:solidFill>
                  <a:srgbClr val="0000FF"/>
                </a:solidFill>
                <a:ea typeface="新細明體" pitchFamily="18" charset="-120"/>
              </a:rPr>
              <a:t>Classes II</a:t>
            </a:r>
            <a:endParaRPr lang="en-US" altLang="zh-TW" sz="6000" b="1" dirty="0">
              <a:solidFill>
                <a:srgbClr val="4F87C6"/>
              </a:solidFill>
              <a:ea typeface="新細明體" pitchFamily="18" charset="-120"/>
            </a:endParaRPr>
          </a:p>
        </p:txBody>
      </p:sp>
      <p:sp>
        <p:nvSpPr>
          <p:cNvPr id="252933" name="Rectangle 5"/>
          <p:cNvSpPr>
            <a:spLocks noChangeArrowheads="1"/>
          </p:cNvSpPr>
          <p:nvPr/>
        </p:nvSpPr>
        <p:spPr bwMode="auto">
          <a:xfrm>
            <a:off x="0" y="1520825"/>
            <a:ext cx="577850" cy="4400550"/>
          </a:xfrm>
          <a:prstGeom prst="rect">
            <a:avLst/>
          </a:prstGeom>
          <a:solidFill>
            <a:srgbClr val="66FFCC"/>
          </a:solidFill>
          <a:ln w="9525">
            <a:noFill/>
            <a:miter lim="800000"/>
            <a:headEnd/>
            <a:tailEnd/>
          </a:ln>
          <a:effectLst/>
        </p:spPr>
        <p:txBody>
          <a:bodyPr anchor="ctr">
            <a:spAutoFit/>
          </a:bodyPr>
          <a:lstStyle/>
          <a:p>
            <a:endParaRPr lang="zh-TW"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ltLang="zh-TW" dirty="0"/>
              <a:t>Providing Class I/O Capabilities</a:t>
            </a:r>
            <a:endParaRPr lang="en-US" altLang="zh-TW" dirty="0">
              <a:ea typeface="新細明體" pitchFamily="18" charset="-120"/>
            </a:endParaRPr>
          </a:p>
        </p:txBody>
      </p:sp>
      <p:sp>
        <p:nvSpPr>
          <p:cNvPr id="261125" name="Rectangle 5"/>
          <p:cNvSpPr>
            <a:spLocks noChangeArrowheads="1"/>
          </p:cNvSpPr>
          <p:nvPr/>
        </p:nvSpPr>
        <p:spPr bwMode="auto">
          <a:xfrm>
            <a:off x="152400" y="1295400"/>
            <a:ext cx="8915400" cy="2893100"/>
          </a:xfrm>
          <a:prstGeom prst="rect">
            <a:avLst/>
          </a:prstGeom>
          <a:noFill/>
          <a:ln w="9525">
            <a:noFill/>
            <a:miter lim="800000"/>
            <a:headEnd/>
            <a:tailEnd/>
          </a:ln>
          <a:effectLst/>
        </p:spPr>
        <p:txBody>
          <a:bodyPr wrap="square" anchor="ctr">
            <a:spAutoFit/>
          </a:bodyPr>
          <a:lstStyle/>
          <a:p>
            <a:pPr>
              <a:buFont typeface="Wingdings" pitchFamily="2" charset="2"/>
              <a:buChar char="n"/>
              <a:tabLst>
                <a:tab pos="304800" algn="r"/>
                <a:tab pos="2743200" algn="ctr"/>
                <a:tab pos="5486400" algn="r"/>
              </a:tabLst>
            </a:pPr>
            <a:r>
              <a:rPr lang="en-US" altLang="zh-TW" sz="2000" dirty="0">
                <a:solidFill>
                  <a:srgbClr val="0000FF"/>
                </a:solidFill>
                <a:latin typeface="Courier New" pitchFamily="49" charset="0"/>
                <a:ea typeface="新細明體" pitchFamily="18" charset="-120"/>
              </a:rPr>
              <a:t> Program </a:t>
            </a:r>
            <a:r>
              <a:rPr lang="en-US" altLang="zh-TW" sz="2000" dirty="0" smtClean="0">
                <a:solidFill>
                  <a:srgbClr val="0000FF"/>
                </a:solidFill>
                <a:latin typeface="Courier New" pitchFamily="49" charset="0"/>
                <a:ea typeface="新細明體" pitchFamily="18" charset="-120"/>
              </a:rPr>
              <a:t>12.1 (Continued)</a:t>
            </a:r>
            <a:endParaRPr lang="en-US" altLang="zh-TW" sz="200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b="0" dirty="0" err="1">
                <a:solidFill>
                  <a:srgbClr val="0000FF"/>
                </a:solidFill>
                <a:latin typeface="Courier New" pitchFamily="49" charset="0"/>
                <a:ea typeface="新細明體" pitchFamily="18" charset="-120"/>
              </a:rPr>
              <a:t>int</a:t>
            </a:r>
            <a:r>
              <a:rPr lang="en-US" altLang="zh-TW" b="0" dirty="0">
                <a:solidFill>
                  <a:srgbClr val="0000FF"/>
                </a:solidFill>
                <a:latin typeface="Courier New" pitchFamily="49" charset="0"/>
                <a:ea typeface="新細明體" pitchFamily="18" charset="-120"/>
              </a:rPr>
              <a:t> main()</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Complex </a:t>
            </a:r>
            <a:r>
              <a:rPr lang="en-US" altLang="zh-TW" b="0" dirty="0" err="1">
                <a:solidFill>
                  <a:srgbClr val="0000FF"/>
                </a:solidFill>
                <a:latin typeface="Courier New" pitchFamily="49" charset="0"/>
                <a:ea typeface="新細明體" pitchFamily="18" charset="-120"/>
              </a:rPr>
              <a:t>complexOne</a:t>
            </a:r>
            <a:r>
              <a:rPr lang="en-US" altLang="zh-TW" b="0" dirty="0">
                <a:solidFill>
                  <a:srgbClr val="0000FF"/>
                </a:solidFill>
                <a:latin typeface="Courier New" pitchFamily="49" charset="0"/>
                <a:ea typeface="新細明體" pitchFamily="18" charset="-120"/>
              </a:rPr>
              <a:t>(12.5,-18.2);</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a:t>
            </a:r>
            <a:r>
              <a:rPr lang="en-US" altLang="zh-TW" b="0" dirty="0" err="1">
                <a:solidFill>
                  <a:srgbClr val="0000FF"/>
                </a:solidFill>
                <a:latin typeface="Courier New" pitchFamily="49" charset="0"/>
                <a:ea typeface="新細明體" pitchFamily="18" charset="-120"/>
              </a:rPr>
              <a:t>cout</a:t>
            </a:r>
            <a:r>
              <a:rPr lang="en-US" altLang="zh-TW" b="0" dirty="0">
                <a:solidFill>
                  <a:srgbClr val="0000FF"/>
                </a:solidFill>
                <a:latin typeface="Courier New" pitchFamily="49" charset="0"/>
                <a:ea typeface="新細明體" pitchFamily="18" charset="-120"/>
              </a:rPr>
              <a:t> &lt;&lt; "The complex number just created is " &lt;&lt; </a:t>
            </a:r>
            <a:r>
              <a:rPr lang="en-US" altLang="zh-TW" b="0" dirty="0" err="1">
                <a:solidFill>
                  <a:srgbClr val="0000FF"/>
                </a:solidFill>
                <a:latin typeface="Courier New" pitchFamily="49" charset="0"/>
                <a:ea typeface="新細明體" pitchFamily="18" charset="-120"/>
              </a:rPr>
              <a:t>complexOne</a:t>
            </a:r>
            <a:r>
              <a:rPr lang="en-US" altLang="zh-TW" b="0" dirty="0">
                <a:solidFill>
                  <a:srgbClr val="0000FF"/>
                </a:solidFill>
                <a:latin typeface="Courier New" pitchFamily="49" charset="0"/>
                <a:ea typeface="新細明體" pitchFamily="18" charset="-120"/>
              </a:rPr>
              <a:t> </a:t>
            </a:r>
            <a:r>
              <a:rPr lang="en-US" altLang="zh-TW" b="0" dirty="0" smtClean="0">
                <a:solidFill>
                  <a:srgbClr val="0000FF"/>
                </a:solidFill>
                <a:latin typeface="Courier New" pitchFamily="49" charset="0"/>
                <a:ea typeface="新細明體" pitchFamily="18" charset="-120"/>
              </a:rPr>
              <a:t>  </a:t>
            </a:r>
          </a:p>
          <a:p>
            <a:pPr>
              <a:tabLst>
                <a:tab pos="304800" algn="r"/>
                <a:tab pos="2743200" algn="ctr"/>
                <a:tab pos="5486400" algn="r"/>
              </a:tabLst>
            </a:pPr>
            <a:r>
              <a:rPr lang="en-US" altLang="zh-TW" b="0" dirty="0" smtClean="0">
                <a:solidFill>
                  <a:srgbClr val="0000FF"/>
                </a:solidFill>
                <a:latin typeface="Courier New" pitchFamily="49" charset="0"/>
                <a:ea typeface="新細明體" pitchFamily="18" charset="-120"/>
              </a:rPr>
              <a:t>       &lt;&lt; </a:t>
            </a:r>
            <a:r>
              <a:rPr lang="en-US" altLang="zh-TW" b="0" dirty="0" err="1">
                <a:solidFill>
                  <a:srgbClr val="0000FF"/>
                </a:solidFill>
                <a:latin typeface="Courier New" pitchFamily="49" charset="0"/>
                <a:ea typeface="新細明體" pitchFamily="18" charset="-120"/>
              </a:rPr>
              <a:t>endl</a:t>
            </a:r>
            <a:r>
              <a:rPr lang="en-US" altLang="zh-TW" b="0" dirty="0">
                <a:solidFill>
                  <a:srgbClr val="0000FF"/>
                </a:solidFill>
                <a:latin typeface="Courier New" pitchFamily="49" charset="0"/>
                <a:ea typeface="新細明體" pitchFamily="18" charset="-120"/>
              </a:rPr>
              <a:t>;</a:t>
            </a:r>
          </a:p>
          <a:p>
            <a:pPr>
              <a:tabLst>
                <a:tab pos="304800" algn="r"/>
                <a:tab pos="2743200" algn="ctr"/>
                <a:tab pos="5486400" algn="r"/>
              </a:tabLst>
            </a:pPr>
            <a:endParaRPr lang="en-US" altLang="zh-TW" b="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a:t>
            </a:r>
            <a:r>
              <a:rPr lang="en-US" altLang="zh-TW" b="0" dirty="0" err="1">
                <a:solidFill>
                  <a:srgbClr val="0000FF"/>
                </a:solidFill>
                <a:latin typeface="Courier New" pitchFamily="49" charset="0"/>
                <a:ea typeface="新細明體" pitchFamily="18" charset="-120"/>
              </a:rPr>
              <a:t>cin.ignore</a:t>
            </a:r>
            <a:r>
              <a:rPr lang="en-US" altLang="zh-TW" b="0" dirty="0">
                <a:solidFill>
                  <a:srgbClr val="0000FF"/>
                </a:solidFill>
                <a:latin typeface="Courier New" pitchFamily="49" charset="0"/>
                <a:ea typeface="新細明體" pitchFamily="18" charset="-120"/>
              </a:rPr>
              <a:t>();  // needed for MS C++ Express users</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return 0;</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a:t>
            </a:r>
          </a:p>
        </p:txBody>
      </p:sp>
      <p:sp>
        <p:nvSpPr>
          <p:cNvPr id="4" name="Rectangle 5"/>
          <p:cNvSpPr>
            <a:spLocks noChangeArrowheads="1"/>
          </p:cNvSpPr>
          <p:nvPr/>
        </p:nvSpPr>
        <p:spPr bwMode="auto">
          <a:xfrm>
            <a:off x="152400" y="4772798"/>
            <a:ext cx="8915400" cy="1200329"/>
          </a:xfrm>
          <a:prstGeom prst="rect">
            <a:avLst/>
          </a:prstGeom>
          <a:noFill/>
          <a:ln w="9525">
            <a:noFill/>
            <a:miter lim="800000"/>
            <a:headEnd/>
            <a:tailEnd/>
          </a:ln>
          <a:effectLst/>
        </p:spPr>
        <p:txBody>
          <a:bodyPr wrap="square" anchor="ctr">
            <a:spAutoFit/>
          </a:bodyPr>
          <a:lstStyle/>
          <a:p>
            <a:pPr>
              <a:buFont typeface="Wingdings" pitchFamily="2" charset="2"/>
              <a:buChar char="n"/>
              <a:tabLst>
                <a:tab pos="304800" algn="r"/>
                <a:tab pos="2743200" algn="ctr"/>
                <a:tab pos="5486400" algn="r"/>
              </a:tabLst>
            </a:pPr>
            <a:r>
              <a:rPr lang="en-US" altLang="zh-TW" sz="1600" dirty="0">
                <a:solidFill>
                  <a:srgbClr val="006600"/>
                </a:solidFill>
                <a:latin typeface="Courier New" pitchFamily="49" charset="0"/>
                <a:ea typeface="新細明體" pitchFamily="18" charset="-120"/>
              </a:rPr>
              <a:t> </a:t>
            </a:r>
            <a:r>
              <a:rPr lang="en-US" altLang="zh-TW" sz="2000" dirty="0">
                <a:solidFill>
                  <a:srgbClr val="006600"/>
                </a:solidFill>
                <a:latin typeface="Courier New" pitchFamily="49" charset="0"/>
                <a:ea typeface="新細明體" pitchFamily="18" charset="-120"/>
              </a:rPr>
              <a:t>The Output from Program </a:t>
            </a:r>
            <a:r>
              <a:rPr lang="en-US" altLang="zh-TW" sz="2000" dirty="0" smtClean="0">
                <a:solidFill>
                  <a:srgbClr val="006600"/>
                </a:solidFill>
                <a:latin typeface="Courier New" pitchFamily="49" charset="0"/>
                <a:ea typeface="新細明體" pitchFamily="18" charset="-120"/>
              </a:rPr>
              <a:t>12.1</a:t>
            </a:r>
          </a:p>
          <a:p>
            <a:pPr>
              <a:tabLst>
                <a:tab pos="304800" algn="r"/>
                <a:tab pos="2743200" algn="ctr"/>
                <a:tab pos="5486400" algn="r"/>
              </a:tabLst>
            </a:pPr>
            <a:endParaRPr lang="en-US" altLang="zh-TW" sz="1600" dirty="0">
              <a:solidFill>
                <a:srgbClr val="006600"/>
              </a:solidFill>
              <a:latin typeface="Courier New" pitchFamily="49" charset="0"/>
              <a:ea typeface="新細明體" pitchFamily="18" charset="-120"/>
            </a:endParaRPr>
          </a:p>
          <a:p>
            <a:pPr>
              <a:buFont typeface="Wingdings" pitchFamily="2" charset="2"/>
              <a:buNone/>
              <a:tabLst>
                <a:tab pos="304800" algn="r"/>
                <a:tab pos="2743200" algn="ctr"/>
                <a:tab pos="5486400" algn="r"/>
              </a:tabLst>
            </a:pPr>
            <a:r>
              <a:rPr lang="en-US" altLang="zh-TW" sz="2000" b="0" dirty="0" smtClean="0">
                <a:solidFill>
                  <a:srgbClr val="006600"/>
                </a:solidFill>
                <a:latin typeface="Courier New" pitchFamily="49" charset="0"/>
                <a:ea typeface="新細明體" pitchFamily="18" charset="-120"/>
              </a:rPr>
              <a:t>The complex number just created is 12.5 – 18.2i</a:t>
            </a:r>
            <a:endParaRPr lang="en-US" altLang="zh-TW" sz="2000" b="0" dirty="0">
              <a:solidFill>
                <a:srgbClr val="006600"/>
              </a:solidFill>
              <a:latin typeface="Courier New" pitchFamily="49" charset="0"/>
              <a:ea typeface="新細明體" pitchFamily="18" charset="-120"/>
            </a:endParaRPr>
          </a:p>
          <a:p>
            <a:pPr>
              <a:buFont typeface="Wingdings" pitchFamily="2" charset="2"/>
              <a:buNone/>
              <a:tabLst>
                <a:tab pos="304800" algn="r"/>
                <a:tab pos="2743200" algn="ctr"/>
                <a:tab pos="5486400" algn="r"/>
              </a:tabLst>
            </a:pPr>
            <a:endParaRPr lang="en-US" altLang="zh-TW" sz="1400" b="0" dirty="0" smtClean="0">
              <a:solidFill>
                <a:srgbClr val="006600"/>
              </a:solidFill>
              <a:latin typeface="Courier New" pitchFamily="49" charset="0"/>
              <a:ea typeface="新細明體" pitchFamily="18" charset="-120"/>
            </a:endParaRPr>
          </a:p>
        </p:txBody>
      </p:sp>
    </p:spTree>
    <p:extLst>
      <p:ext uri="{BB962C8B-B14F-4D97-AF65-F5344CB8AC3E}">
        <p14:creationId xmlns:p14="http://schemas.microsoft.com/office/powerpoint/2010/main" val="7436768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533400" y="1600200"/>
            <a:ext cx="8077200" cy="4267200"/>
          </a:xfrm>
        </p:spPr>
        <p:txBody>
          <a:bodyPr/>
          <a:lstStyle/>
          <a:p>
            <a:r>
              <a:rPr lang="en-US" altLang="zh-TW" dirty="0" smtClean="0"/>
              <a:t>The same two steps used for </a:t>
            </a:r>
            <a:r>
              <a:rPr lang="en-US" altLang="zh-TW" dirty="0" err="1" smtClean="0">
                <a:latin typeface="Courier New" pitchFamily="49" charset="0"/>
                <a:cs typeface="Courier New" pitchFamily="49" charset="0"/>
              </a:rPr>
              <a:t>cout</a:t>
            </a:r>
            <a:r>
              <a:rPr lang="en-US" altLang="zh-TW" dirty="0" smtClean="0"/>
              <a:t> apply to </a:t>
            </a:r>
            <a:r>
              <a:rPr lang="en-US" altLang="zh-TW" dirty="0" err="1" smtClean="0">
                <a:latin typeface="Courier New" pitchFamily="49" charset="0"/>
                <a:cs typeface="Courier New" pitchFamily="49" charset="0"/>
              </a:rPr>
              <a:t>cin</a:t>
            </a:r>
            <a:endParaRPr lang="en-US" altLang="zh-TW" dirty="0" smtClean="0"/>
          </a:p>
          <a:p>
            <a:pPr lvl="1"/>
            <a:r>
              <a:rPr lang="en-US" altLang="zh-TW" dirty="0" smtClean="0"/>
              <a:t>Step 1: Overload the </a:t>
            </a:r>
            <a:r>
              <a:rPr lang="en-US" altLang="zh-TW" dirty="0" err="1" smtClean="0">
                <a:latin typeface="Courier New" pitchFamily="49" charset="0"/>
                <a:cs typeface="Courier New" pitchFamily="49" charset="0"/>
              </a:rPr>
              <a:t>istream</a:t>
            </a:r>
            <a:r>
              <a:rPr lang="en-US" altLang="zh-TW" dirty="0" smtClean="0"/>
              <a:t> operator, &gt;&gt;, with an overloaded operator function</a:t>
            </a:r>
          </a:p>
          <a:p>
            <a:pPr lvl="1"/>
            <a:r>
              <a:rPr lang="en-US" altLang="zh-TW" dirty="0" smtClean="0"/>
              <a:t>Step 2: Provide access to the </a:t>
            </a:r>
            <a:r>
              <a:rPr lang="en-US" altLang="zh-TW" dirty="0" smtClean="0">
                <a:latin typeface="Courier New" pitchFamily="49" charset="0"/>
                <a:cs typeface="Courier New" pitchFamily="49" charset="0"/>
              </a:rPr>
              <a:t>Complex</a:t>
            </a:r>
            <a:r>
              <a:rPr lang="en-US" altLang="zh-TW" dirty="0" smtClean="0"/>
              <a:t> class by making this function a friend of the </a:t>
            </a:r>
            <a:r>
              <a:rPr lang="en-US" altLang="zh-TW" dirty="0" smtClean="0">
                <a:latin typeface="Courier New" pitchFamily="49" charset="0"/>
                <a:cs typeface="Courier New" pitchFamily="49" charset="0"/>
              </a:rPr>
              <a:t>Complex</a:t>
            </a:r>
            <a:r>
              <a:rPr lang="en-US" altLang="zh-TW" dirty="0" smtClean="0"/>
              <a:t> class</a:t>
            </a:r>
          </a:p>
          <a:p>
            <a:r>
              <a:rPr lang="en-US" altLang="zh-TW" dirty="0" smtClean="0"/>
              <a:t>Program 12.2 includes the function prototypes for the overloaded insertion and extraction operator functions and their definitions</a:t>
            </a:r>
          </a:p>
          <a:p>
            <a:endParaRPr lang="en-US" altLang="zh-TW" dirty="0" smtClean="0"/>
          </a:p>
        </p:txBody>
      </p:sp>
      <p:sp>
        <p:nvSpPr>
          <p:cNvPr id="2" name="Title 1"/>
          <p:cNvSpPr>
            <a:spLocks noGrp="1"/>
          </p:cNvSpPr>
          <p:nvPr>
            <p:ph type="title"/>
          </p:nvPr>
        </p:nvSpPr>
        <p:spPr/>
        <p:txBody>
          <a:bodyPr/>
          <a:lstStyle/>
          <a:p>
            <a:r>
              <a:rPr lang="en-US" altLang="zh-TW" smtClean="0"/>
              <a:t>Adapting the </a:t>
            </a:r>
            <a:r>
              <a:rPr lang="en-US" altLang="zh-TW" smtClean="0">
                <a:latin typeface="Courier New" pitchFamily="49" charset="0"/>
                <a:cs typeface="Courier New" pitchFamily="49" charset="0"/>
              </a:rPr>
              <a:t>istream</a:t>
            </a:r>
            <a:r>
              <a:rPr lang="en-US" altLang="zh-TW" smtClean="0">
                <a:cs typeface="Courier New" pitchFamily="49" charset="0"/>
              </a:rPr>
              <a:t> Object </a:t>
            </a:r>
            <a:r>
              <a:rPr lang="en-US" altLang="zh-TW" smtClean="0">
                <a:latin typeface="Courier New" pitchFamily="49" charset="0"/>
                <a:cs typeface="Courier New" pitchFamily="49" charset="0"/>
              </a:rPr>
              <a:t>cin</a:t>
            </a:r>
            <a:endParaRPr lang="en-US" altLang="zh-TW" smtClean="0"/>
          </a:p>
        </p:txBody>
      </p:sp>
    </p:spTree>
    <p:extLst>
      <p:ext uri="{BB962C8B-B14F-4D97-AF65-F5344CB8AC3E}">
        <p14:creationId xmlns:p14="http://schemas.microsoft.com/office/powerpoint/2010/main" val="2793469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7"/>
          <p:cNvSpPr>
            <a:spLocks noGrp="1"/>
          </p:cNvSpPr>
          <p:nvPr>
            <p:ph idx="1"/>
          </p:nvPr>
        </p:nvSpPr>
        <p:spPr>
          <a:xfrm>
            <a:off x="533400" y="1600200"/>
            <a:ext cx="8077200" cy="4267200"/>
          </a:xfrm>
        </p:spPr>
        <p:txBody>
          <a:bodyPr/>
          <a:lstStyle/>
          <a:p>
            <a:r>
              <a:rPr lang="en-US" altLang="zh-TW" dirty="0" smtClean="0"/>
              <a:t>Possibilities for conversion between data types include:</a:t>
            </a:r>
          </a:p>
          <a:p>
            <a:pPr lvl="1"/>
            <a:r>
              <a:rPr lang="en-US" altLang="zh-TW" dirty="0" smtClean="0"/>
              <a:t>Conversion from built-in type to built-in type</a:t>
            </a:r>
          </a:p>
          <a:p>
            <a:pPr lvl="1"/>
            <a:r>
              <a:rPr lang="en-US" altLang="zh-TW" dirty="0" smtClean="0"/>
              <a:t>Conversion from class type to built-in type</a:t>
            </a:r>
          </a:p>
          <a:p>
            <a:pPr lvl="1"/>
            <a:r>
              <a:rPr lang="en-US" altLang="zh-TW" dirty="0" smtClean="0"/>
              <a:t>Conversion from built-in type to class type</a:t>
            </a:r>
          </a:p>
          <a:p>
            <a:pPr lvl="1"/>
            <a:r>
              <a:rPr lang="en-US" altLang="zh-TW" dirty="0" smtClean="0"/>
              <a:t>Conversion from class type to class type</a:t>
            </a:r>
          </a:p>
          <a:p>
            <a:r>
              <a:rPr lang="en-US" altLang="zh-TW" dirty="0" smtClean="0"/>
              <a:t>A conversion makes sense only when there is a meaningful relationship between data types</a:t>
            </a:r>
          </a:p>
          <a:p>
            <a:endParaRPr lang="en-US" altLang="zh-TW" dirty="0" smtClean="0"/>
          </a:p>
          <a:p>
            <a:pPr lvl="1"/>
            <a:endParaRPr lang="en-US" altLang="zh-TW" dirty="0" smtClean="0"/>
          </a:p>
          <a:p>
            <a:endParaRPr lang="en-US" altLang="zh-TW" dirty="0" smtClean="0"/>
          </a:p>
          <a:p>
            <a:endParaRPr lang="en-US" altLang="zh-TW" dirty="0" smtClean="0"/>
          </a:p>
        </p:txBody>
      </p:sp>
      <p:sp>
        <p:nvSpPr>
          <p:cNvPr id="16387" name="Rectangle 2"/>
          <p:cNvSpPr>
            <a:spLocks noGrp="1" noChangeArrowheads="1"/>
          </p:cNvSpPr>
          <p:nvPr>
            <p:ph type="title"/>
          </p:nvPr>
        </p:nvSpPr>
        <p:spPr/>
        <p:txBody>
          <a:bodyPr/>
          <a:lstStyle/>
          <a:p>
            <a:r>
              <a:rPr lang="en-US" altLang="zh-TW" smtClean="0"/>
              <a:t>Providing Class Conversion Capabilities</a:t>
            </a:r>
          </a:p>
        </p:txBody>
      </p:sp>
    </p:spTree>
    <p:extLst>
      <p:ext uri="{BB962C8B-B14F-4D97-AF65-F5344CB8AC3E}">
        <p14:creationId xmlns:p14="http://schemas.microsoft.com/office/powerpoint/2010/main" val="23553913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7"/>
          <p:cNvSpPr>
            <a:spLocks noGrp="1"/>
          </p:cNvSpPr>
          <p:nvPr>
            <p:ph idx="1"/>
          </p:nvPr>
        </p:nvSpPr>
        <p:spPr>
          <a:xfrm>
            <a:off x="533400" y="1600200"/>
            <a:ext cx="8077200" cy="4267200"/>
          </a:xfrm>
        </p:spPr>
        <p:txBody>
          <a:bodyPr/>
          <a:lstStyle/>
          <a:p>
            <a:r>
              <a:rPr lang="en-US" altLang="zh-TW" dirty="0" smtClean="0"/>
              <a:t>Can be implicit or explicit</a:t>
            </a:r>
          </a:p>
          <a:p>
            <a:r>
              <a:rPr lang="en-US" altLang="zh-TW" dirty="0" smtClean="0"/>
              <a:t>Implicit conversion occurs in C++’s operations</a:t>
            </a:r>
          </a:p>
          <a:p>
            <a:r>
              <a:rPr lang="en-US" altLang="zh-TW" dirty="0" smtClean="0"/>
              <a:t>Explicit conversion occurs when a cast is used</a:t>
            </a:r>
          </a:p>
          <a:p>
            <a:r>
              <a:rPr lang="en-US" altLang="zh-TW" dirty="0" smtClean="0"/>
              <a:t>Two cast notations:</a:t>
            </a:r>
          </a:p>
          <a:p>
            <a:pPr lvl="1"/>
            <a:r>
              <a:rPr lang="en-US" altLang="zh-TW" dirty="0" smtClean="0"/>
              <a:t>C notation: </a:t>
            </a:r>
            <a:r>
              <a:rPr lang="en-US" altLang="zh-TW" i="1" dirty="0" smtClean="0">
                <a:solidFill>
                  <a:srgbClr val="0000FF"/>
                </a:solidFill>
                <a:latin typeface="Courier New" pitchFamily="49" charset="0"/>
                <a:cs typeface="Courier New" pitchFamily="49" charset="0"/>
              </a:rPr>
              <a:t>(</a:t>
            </a:r>
            <a:r>
              <a:rPr lang="en-US" altLang="zh-TW" i="1" dirty="0" err="1" smtClean="0">
                <a:solidFill>
                  <a:srgbClr val="0000FF"/>
                </a:solidFill>
                <a:latin typeface="Courier New" pitchFamily="49" charset="0"/>
                <a:cs typeface="Courier New" pitchFamily="49" charset="0"/>
              </a:rPr>
              <a:t>dataType</a:t>
            </a:r>
            <a:r>
              <a:rPr lang="en-US" altLang="zh-TW" i="1" dirty="0" smtClean="0">
                <a:solidFill>
                  <a:srgbClr val="0000FF"/>
                </a:solidFill>
                <a:latin typeface="Courier New" pitchFamily="49" charset="0"/>
                <a:cs typeface="Courier New" pitchFamily="49" charset="0"/>
              </a:rPr>
              <a:t>)expression</a:t>
            </a:r>
          </a:p>
          <a:p>
            <a:pPr lvl="1"/>
            <a:r>
              <a:rPr lang="en-US" altLang="zh-TW" dirty="0" smtClean="0"/>
              <a:t>C++ notation: </a:t>
            </a:r>
            <a:r>
              <a:rPr lang="en-US" altLang="zh-TW" i="1" dirty="0" err="1" smtClean="0">
                <a:solidFill>
                  <a:srgbClr val="0000FF"/>
                </a:solidFill>
                <a:latin typeface="Courier New" pitchFamily="49" charset="0"/>
                <a:cs typeface="Courier New" pitchFamily="49" charset="0"/>
              </a:rPr>
              <a:t>dataType</a:t>
            </a:r>
            <a:r>
              <a:rPr lang="en-US" altLang="zh-TW" i="1" dirty="0" smtClean="0">
                <a:solidFill>
                  <a:srgbClr val="0000FF"/>
                </a:solidFill>
                <a:latin typeface="Courier New" pitchFamily="49" charset="0"/>
                <a:cs typeface="Courier New" pitchFamily="49" charset="0"/>
              </a:rPr>
              <a:t>(expression)</a:t>
            </a:r>
          </a:p>
          <a:p>
            <a:endParaRPr lang="en-US" altLang="zh-TW" dirty="0" smtClean="0"/>
          </a:p>
          <a:p>
            <a:endParaRPr lang="en-US" altLang="zh-TW" dirty="0" smtClean="0"/>
          </a:p>
        </p:txBody>
      </p:sp>
      <p:sp>
        <p:nvSpPr>
          <p:cNvPr id="18435" name="Rectangle 2"/>
          <p:cNvSpPr>
            <a:spLocks noGrp="1" noChangeArrowheads="1"/>
          </p:cNvSpPr>
          <p:nvPr>
            <p:ph type="title"/>
          </p:nvPr>
        </p:nvSpPr>
        <p:spPr/>
        <p:txBody>
          <a:bodyPr/>
          <a:lstStyle/>
          <a:p>
            <a:r>
              <a:rPr lang="en-US" altLang="zh-TW" smtClean="0"/>
              <a:t>Built-in to Built-in Conversion</a:t>
            </a:r>
          </a:p>
        </p:txBody>
      </p:sp>
    </p:spTree>
    <p:extLst>
      <p:ext uri="{BB962C8B-B14F-4D97-AF65-F5344CB8AC3E}">
        <p14:creationId xmlns:p14="http://schemas.microsoft.com/office/powerpoint/2010/main" val="32293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7"/>
          <p:cNvSpPr>
            <a:spLocks noGrp="1"/>
          </p:cNvSpPr>
          <p:nvPr>
            <p:ph idx="1"/>
          </p:nvPr>
        </p:nvSpPr>
        <p:spPr>
          <a:xfrm>
            <a:off x="533400" y="1600200"/>
            <a:ext cx="8077200" cy="4267200"/>
          </a:xfrm>
        </p:spPr>
        <p:txBody>
          <a:bodyPr/>
          <a:lstStyle/>
          <a:p>
            <a:r>
              <a:rPr lang="en-US" altLang="zh-TW" dirty="0" smtClean="0"/>
              <a:t>The conversion operator function</a:t>
            </a:r>
          </a:p>
          <a:p>
            <a:pPr lvl="1"/>
            <a:r>
              <a:rPr lang="en-US" altLang="zh-TW" dirty="0" smtClean="0"/>
              <a:t>Converts from user-defined data type to built-in data type</a:t>
            </a:r>
          </a:p>
          <a:p>
            <a:pPr lvl="1"/>
            <a:r>
              <a:rPr lang="en-US" altLang="zh-TW" dirty="0" smtClean="0"/>
              <a:t>Is a member function having the same name as the built-in data type or class</a:t>
            </a:r>
          </a:p>
          <a:p>
            <a:pPr lvl="1"/>
            <a:r>
              <a:rPr lang="en-US" altLang="zh-TW" dirty="0" smtClean="0"/>
              <a:t>When name is the same as built-in type, used to convert from class to built-in data type</a:t>
            </a:r>
          </a:p>
          <a:p>
            <a:pPr lvl="2"/>
            <a:r>
              <a:rPr lang="en-US" altLang="zh-TW" dirty="0" smtClean="0"/>
              <a:t>Conversion operator for class to long conversion would be named operator </a:t>
            </a:r>
            <a:r>
              <a:rPr lang="en-US" altLang="zh-TW" dirty="0" smtClean="0">
                <a:latin typeface="Courier New" pitchFamily="49" charset="0"/>
                <a:cs typeface="Courier New" pitchFamily="49" charset="0"/>
              </a:rPr>
              <a:t>long()</a:t>
            </a:r>
          </a:p>
          <a:p>
            <a:pPr lvl="1"/>
            <a:r>
              <a:rPr lang="en-US" altLang="zh-TW" dirty="0" smtClean="0"/>
              <a:t>Has no explicit argument or return type </a:t>
            </a:r>
          </a:p>
          <a:p>
            <a:endParaRPr lang="en-US" altLang="zh-TW" dirty="0" smtClean="0"/>
          </a:p>
          <a:p>
            <a:endParaRPr lang="en-US" altLang="zh-TW" dirty="0" smtClean="0"/>
          </a:p>
        </p:txBody>
      </p:sp>
      <p:sp>
        <p:nvSpPr>
          <p:cNvPr id="17411" name="Rectangle 2"/>
          <p:cNvSpPr>
            <a:spLocks noGrp="1" noChangeArrowheads="1"/>
          </p:cNvSpPr>
          <p:nvPr>
            <p:ph type="title"/>
          </p:nvPr>
        </p:nvSpPr>
        <p:spPr/>
        <p:txBody>
          <a:bodyPr/>
          <a:lstStyle/>
          <a:p>
            <a:r>
              <a:rPr lang="en-US" altLang="zh-TW" smtClean="0"/>
              <a:t>Class to Built-in Conversion</a:t>
            </a:r>
          </a:p>
        </p:txBody>
      </p:sp>
    </p:spTree>
    <p:extLst>
      <p:ext uri="{BB962C8B-B14F-4D97-AF65-F5344CB8AC3E}">
        <p14:creationId xmlns:p14="http://schemas.microsoft.com/office/powerpoint/2010/main" val="1934387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7"/>
          <p:cNvSpPr>
            <a:spLocks noGrp="1"/>
          </p:cNvSpPr>
          <p:nvPr>
            <p:ph idx="1"/>
          </p:nvPr>
        </p:nvSpPr>
        <p:spPr>
          <a:xfrm>
            <a:off x="533400" y="1600200"/>
            <a:ext cx="8077200" cy="4267200"/>
          </a:xfrm>
        </p:spPr>
        <p:txBody>
          <a:bodyPr/>
          <a:lstStyle/>
          <a:p>
            <a:r>
              <a:rPr lang="en-US" altLang="zh-TW" dirty="0" smtClean="0"/>
              <a:t>User-defined casts for converting a built-in type to a class type are created by using constructor functions</a:t>
            </a:r>
          </a:p>
          <a:p>
            <a:r>
              <a:rPr lang="en-US" altLang="zh-TW" dirty="0" smtClean="0"/>
              <a:t>Type conversion constructor:</a:t>
            </a:r>
          </a:p>
          <a:p>
            <a:pPr lvl="1"/>
            <a:r>
              <a:rPr lang="en-US" altLang="zh-TW" dirty="0" smtClean="0"/>
              <a:t>A constructor whose first argument is not a member of its class and whose remaining arguments, if any, have default values</a:t>
            </a:r>
          </a:p>
          <a:p>
            <a:pPr lvl="1"/>
            <a:r>
              <a:rPr lang="en-US" altLang="zh-TW" dirty="0" smtClean="0"/>
              <a:t>If the first argument is a built-in type, then constructor can be used to cast the built-in to the class type</a:t>
            </a:r>
          </a:p>
          <a:p>
            <a:endParaRPr lang="en-US" altLang="zh-TW" dirty="0" smtClean="0"/>
          </a:p>
          <a:p>
            <a:endParaRPr lang="en-US" altLang="zh-TW" dirty="0" smtClean="0"/>
          </a:p>
        </p:txBody>
      </p:sp>
      <p:sp>
        <p:nvSpPr>
          <p:cNvPr id="19459" name="Rectangle 2"/>
          <p:cNvSpPr>
            <a:spLocks noGrp="1" noChangeArrowheads="1"/>
          </p:cNvSpPr>
          <p:nvPr>
            <p:ph type="title"/>
          </p:nvPr>
        </p:nvSpPr>
        <p:spPr/>
        <p:txBody>
          <a:bodyPr/>
          <a:lstStyle/>
          <a:p>
            <a:r>
              <a:rPr lang="en-US" altLang="zh-TW" smtClean="0"/>
              <a:t>Built-in to Class Conversion</a:t>
            </a:r>
          </a:p>
        </p:txBody>
      </p:sp>
    </p:spTree>
    <p:extLst>
      <p:ext uri="{BB962C8B-B14F-4D97-AF65-F5344CB8AC3E}">
        <p14:creationId xmlns:p14="http://schemas.microsoft.com/office/powerpoint/2010/main" val="480635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7"/>
          <p:cNvSpPr>
            <a:spLocks noGrp="1"/>
          </p:cNvSpPr>
          <p:nvPr>
            <p:ph idx="1"/>
          </p:nvPr>
        </p:nvSpPr>
        <p:spPr>
          <a:xfrm>
            <a:off x="533400" y="1295400"/>
            <a:ext cx="8077200" cy="4267200"/>
          </a:xfrm>
        </p:spPr>
        <p:txBody>
          <a:bodyPr/>
          <a:lstStyle/>
          <a:p>
            <a:r>
              <a:rPr lang="en-US" altLang="zh-TW" dirty="0" smtClean="0"/>
              <a:t>Constructor function</a:t>
            </a:r>
          </a:p>
          <a:p>
            <a:pPr lvl="1"/>
            <a:r>
              <a:rPr lang="en-US" altLang="zh-TW" dirty="0" smtClean="0"/>
              <a:t>Is called implicitly to initialize an object</a:t>
            </a:r>
          </a:p>
          <a:p>
            <a:pPr lvl="1"/>
            <a:r>
              <a:rPr lang="en-US" altLang="zh-TW" dirty="0" smtClean="0"/>
              <a:t>Can be called explicitly after all objects have been declared</a:t>
            </a:r>
          </a:p>
          <a:p>
            <a:r>
              <a:rPr lang="en-US" altLang="zh-TW" dirty="0" smtClean="0"/>
              <a:t>Sample conversion construction:</a:t>
            </a:r>
          </a:p>
          <a:p>
            <a:endParaRPr lang="en-US" altLang="zh-TW" dirty="0" smtClean="0"/>
          </a:p>
          <a:p>
            <a:endParaRPr lang="en-US" altLang="zh-TW" dirty="0" smtClean="0"/>
          </a:p>
        </p:txBody>
      </p:sp>
      <p:sp>
        <p:nvSpPr>
          <p:cNvPr id="20483" name="Rectangle 2"/>
          <p:cNvSpPr>
            <a:spLocks noGrp="1" noChangeArrowheads="1"/>
          </p:cNvSpPr>
          <p:nvPr>
            <p:ph type="title"/>
          </p:nvPr>
        </p:nvSpPr>
        <p:spPr/>
        <p:txBody>
          <a:bodyPr/>
          <a:lstStyle/>
          <a:p>
            <a:r>
              <a:rPr lang="en-US" altLang="zh-TW" dirty="0" smtClean="0"/>
              <a:t>Built-in to Class Conversion</a:t>
            </a:r>
          </a:p>
        </p:txBody>
      </p:sp>
      <p:sp>
        <p:nvSpPr>
          <p:cNvPr id="6" name="Rectangle 5"/>
          <p:cNvSpPr txBox="1">
            <a:spLocks noChangeArrowheads="1"/>
          </p:cNvSpPr>
          <p:nvPr/>
        </p:nvSpPr>
        <p:spPr bwMode="auto">
          <a:xfrm>
            <a:off x="762000" y="3745523"/>
            <a:ext cx="8305800" cy="273147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6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2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268288" lvl="2">
              <a:buFontTx/>
              <a:buNone/>
            </a:pPr>
            <a:r>
              <a:rPr lang="en-US" altLang="zh-TW" sz="2000" dirty="0" smtClean="0">
                <a:solidFill>
                  <a:srgbClr val="0000FF"/>
                </a:solidFill>
                <a:latin typeface="Courier New" pitchFamily="49" charset="0"/>
                <a:ea typeface="新細明體" pitchFamily="18" charset="-120"/>
              </a:rPr>
              <a:t>// constructor for converting from long to Date</a:t>
            </a:r>
          </a:p>
          <a:p>
            <a:pPr marL="268288" lvl="2">
              <a:buFontTx/>
              <a:buNone/>
            </a:pPr>
            <a:r>
              <a:rPr lang="en-US" altLang="zh-TW" sz="2000" dirty="0" smtClean="0">
                <a:solidFill>
                  <a:srgbClr val="0000FF"/>
                </a:solidFill>
                <a:latin typeface="Courier New" pitchFamily="49" charset="0"/>
                <a:ea typeface="新細明體" pitchFamily="18" charset="-120"/>
              </a:rPr>
              <a:t>Date::Date(long </a:t>
            </a:r>
            <a:r>
              <a:rPr lang="en-US" altLang="zh-TW" sz="2000" dirty="0" err="1" smtClean="0">
                <a:solidFill>
                  <a:srgbClr val="0000FF"/>
                </a:solidFill>
                <a:latin typeface="Courier New" pitchFamily="49" charset="0"/>
                <a:ea typeface="新細明體" pitchFamily="18" charset="-120"/>
              </a:rPr>
              <a:t>findate</a:t>
            </a:r>
            <a:r>
              <a:rPr lang="en-US" altLang="zh-TW" sz="2000" dirty="0" smtClean="0">
                <a:solidFill>
                  <a:srgbClr val="0000FF"/>
                </a:solidFill>
                <a:latin typeface="Courier New" pitchFamily="49" charset="0"/>
                <a:ea typeface="新細明體" pitchFamily="18" charset="-120"/>
              </a:rPr>
              <a:t>)</a:t>
            </a:r>
          </a:p>
          <a:p>
            <a:pPr marL="268288" lvl="2">
              <a:buFontTx/>
              <a:buNone/>
            </a:pPr>
            <a:r>
              <a:rPr lang="en-US" altLang="zh-TW" sz="2000" dirty="0" smtClean="0">
                <a:solidFill>
                  <a:srgbClr val="0000FF"/>
                </a:solidFill>
                <a:latin typeface="Courier New" pitchFamily="49" charset="0"/>
                <a:ea typeface="新細明體" pitchFamily="18" charset="-120"/>
              </a:rPr>
              <a:t>{</a:t>
            </a:r>
          </a:p>
          <a:p>
            <a:pPr marL="268288" lvl="2">
              <a:buFontTx/>
              <a:buNone/>
            </a:pPr>
            <a:r>
              <a:rPr lang="en-US" altLang="zh-TW" sz="2000" dirty="0">
                <a:solidFill>
                  <a:srgbClr val="0000FF"/>
                </a:solidFill>
                <a:latin typeface="Courier New" pitchFamily="49" charset="0"/>
                <a:ea typeface="新細明體" pitchFamily="18" charset="-120"/>
              </a:rPr>
              <a:t> </a:t>
            </a:r>
            <a:r>
              <a:rPr lang="en-US" altLang="zh-TW" sz="2000" dirty="0" smtClean="0">
                <a:solidFill>
                  <a:srgbClr val="0000FF"/>
                </a:solidFill>
                <a:latin typeface="Courier New" pitchFamily="49" charset="0"/>
                <a:ea typeface="新細明體" pitchFamily="18" charset="-120"/>
              </a:rPr>
              <a:t> year = </a:t>
            </a:r>
            <a:r>
              <a:rPr lang="en-US" altLang="zh-TW" sz="2000" dirty="0" err="1" smtClean="0">
                <a:solidFill>
                  <a:srgbClr val="0000FF"/>
                </a:solidFill>
                <a:latin typeface="Courier New" pitchFamily="49" charset="0"/>
                <a:ea typeface="新細明體" pitchFamily="18" charset="-120"/>
              </a:rPr>
              <a:t>int</a:t>
            </a:r>
            <a:r>
              <a:rPr lang="en-US" altLang="zh-TW" sz="2000" dirty="0" smtClean="0">
                <a:solidFill>
                  <a:srgbClr val="0000FF"/>
                </a:solidFill>
                <a:latin typeface="Courier New" pitchFamily="49" charset="0"/>
                <a:ea typeface="新細明體" pitchFamily="18" charset="-120"/>
              </a:rPr>
              <a:t>(</a:t>
            </a:r>
            <a:r>
              <a:rPr lang="en-US" altLang="zh-TW" sz="2000" dirty="0" err="1" smtClean="0">
                <a:solidFill>
                  <a:srgbClr val="0000FF"/>
                </a:solidFill>
                <a:latin typeface="Courier New" pitchFamily="49" charset="0"/>
                <a:ea typeface="新細明體" pitchFamily="18" charset="-120"/>
              </a:rPr>
              <a:t>findate</a:t>
            </a:r>
            <a:r>
              <a:rPr lang="en-US" altLang="zh-TW" sz="2000" dirty="0" smtClean="0">
                <a:solidFill>
                  <a:srgbClr val="0000FF"/>
                </a:solidFill>
                <a:latin typeface="Courier New" pitchFamily="49" charset="0"/>
                <a:ea typeface="新細明體" pitchFamily="18" charset="-120"/>
              </a:rPr>
              <a:t>/10000.0);</a:t>
            </a:r>
          </a:p>
          <a:p>
            <a:pPr marL="268288" lvl="2">
              <a:buFontTx/>
              <a:buNone/>
            </a:pPr>
            <a:r>
              <a:rPr lang="en-US" altLang="zh-TW" sz="2000" dirty="0">
                <a:solidFill>
                  <a:srgbClr val="0000FF"/>
                </a:solidFill>
                <a:latin typeface="Courier New" pitchFamily="49" charset="0"/>
                <a:ea typeface="新細明體" pitchFamily="18" charset="-120"/>
              </a:rPr>
              <a:t> </a:t>
            </a:r>
            <a:r>
              <a:rPr lang="en-US" altLang="zh-TW" sz="2000" dirty="0" smtClean="0">
                <a:solidFill>
                  <a:srgbClr val="0000FF"/>
                </a:solidFill>
                <a:latin typeface="Courier New" pitchFamily="49" charset="0"/>
                <a:ea typeface="新細明體" pitchFamily="18" charset="-120"/>
              </a:rPr>
              <a:t> month = </a:t>
            </a:r>
            <a:r>
              <a:rPr lang="en-US" altLang="zh-TW" sz="2000" dirty="0" err="1" smtClean="0">
                <a:solidFill>
                  <a:srgbClr val="0000FF"/>
                </a:solidFill>
                <a:latin typeface="Courier New" pitchFamily="49" charset="0"/>
                <a:ea typeface="新細明體" pitchFamily="18" charset="-120"/>
              </a:rPr>
              <a:t>int</a:t>
            </a:r>
            <a:r>
              <a:rPr lang="en-US" altLang="zh-TW" sz="2000" dirty="0" smtClean="0">
                <a:solidFill>
                  <a:srgbClr val="0000FF"/>
                </a:solidFill>
                <a:latin typeface="Courier New" pitchFamily="49" charset="0"/>
                <a:ea typeface="新細明體" pitchFamily="18" charset="-120"/>
              </a:rPr>
              <a:t>((</a:t>
            </a:r>
            <a:r>
              <a:rPr lang="en-US" altLang="zh-TW" sz="2000" dirty="0" err="1" smtClean="0">
                <a:solidFill>
                  <a:srgbClr val="0000FF"/>
                </a:solidFill>
                <a:latin typeface="Courier New" pitchFamily="49" charset="0"/>
                <a:ea typeface="新細明體" pitchFamily="18" charset="-120"/>
              </a:rPr>
              <a:t>findate</a:t>
            </a:r>
            <a:r>
              <a:rPr lang="en-US" altLang="zh-TW" sz="2000" dirty="0" smtClean="0">
                <a:solidFill>
                  <a:srgbClr val="0000FF"/>
                </a:solidFill>
                <a:latin typeface="Courier New" pitchFamily="49" charset="0"/>
                <a:ea typeface="新細明體" pitchFamily="18" charset="-120"/>
              </a:rPr>
              <a:t> – year * 10000.0)/100.0);</a:t>
            </a:r>
          </a:p>
          <a:p>
            <a:pPr marL="268288" lvl="2">
              <a:buFontTx/>
              <a:buNone/>
            </a:pPr>
            <a:r>
              <a:rPr lang="en-US" altLang="zh-TW" sz="2000" dirty="0">
                <a:solidFill>
                  <a:srgbClr val="0000FF"/>
                </a:solidFill>
                <a:latin typeface="Courier New" pitchFamily="49" charset="0"/>
                <a:ea typeface="新細明體" pitchFamily="18" charset="-120"/>
              </a:rPr>
              <a:t> </a:t>
            </a:r>
            <a:r>
              <a:rPr lang="en-US" altLang="zh-TW" sz="2000" dirty="0" smtClean="0">
                <a:solidFill>
                  <a:srgbClr val="0000FF"/>
                </a:solidFill>
                <a:latin typeface="Courier New" pitchFamily="49" charset="0"/>
                <a:ea typeface="新細明體" pitchFamily="18" charset="-120"/>
              </a:rPr>
              <a:t> day = </a:t>
            </a:r>
            <a:r>
              <a:rPr lang="en-US" altLang="zh-TW" sz="2000" dirty="0" err="1" smtClean="0">
                <a:solidFill>
                  <a:srgbClr val="0000FF"/>
                </a:solidFill>
                <a:latin typeface="Courier New" pitchFamily="49" charset="0"/>
                <a:ea typeface="新細明體" pitchFamily="18" charset="-120"/>
              </a:rPr>
              <a:t>int</a:t>
            </a:r>
            <a:r>
              <a:rPr lang="en-US" altLang="zh-TW" sz="2000" dirty="0" smtClean="0">
                <a:solidFill>
                  <a:srgbClr val="0000FF"/>
                </a:solidFill>
                <a:latin typeface="Courier New" pitchFamily="49" charset="0"/>
                <a:ea typeface="新細明體" pitchFamily="18" charset="-120"/>
              </a:rPr>
              <a:t>(</a:t>
            </a:r>
            <a:r>
              <a:rPr lang="en-US" altLang="zh-TW" sz="2000" dirty="0" err="1" smtClean="0">
                <a:solidFill>
                  <a:srgbClr val="0000FF"/>
                </a:solidFill>
                <a:latin typeface="Courier New" pitchFamily="49" charset="0"/>
                <a:ea typeface="新細明體" pitchFamily="18" charset="-120"/>
              </a:rPr>
              <a:t>findate</a:t>
            </a:r>
            <a:r>
              <a:rPr lang="en-US" altLang="zh-TW" sz="2000" dirty="0" smtClean="0">
                <a:solidFill>
                  <a:srgbClr val="0000FF"/>
                </a:solidFill>
                <a:latin typeface="Courier New" pitchFamily="49" charset="0"/>
                <a:ea typeface="新細明體" pitchFamily="18" charset="-120"/>
              </a:rPr>
              <a:t> – year * 10000.0 – month * 100.0);</a:t>
            </a:r>
          </a:p>
          <a:p>
            <a:pPr marL="268288" lvl="2">
              <a:buFontTx/>
              <a:buNone/>
            </a:pPr>
            <a:r>
              <a:rPr lang="en-US" altLang="zh-TW" sz="2000" b="1" dirty="0" smtClean="0">
                <a:solidFill>
                  <a:srgbClr val="0000FF"/>
                </a:solidFill>
                <a:latin typeface="Courier New" pitchFamily="49" charset="0"/>
                <a:ea typeface="新細明體" pitchFamily="18" charset="-120"/>
              </a:rPr>
              <a:t>};</a:t>
            </a:r>
          </a:p>
        </p:txBody>
      </p:sp>
    </p:spTree>
    <p:extLst>
      <p:ext uri="{BB962C8B-B14F-4D97-AF65-F5344CB8AC3E}">
        <p14:creationId xmlns:p14="http://schemas.microsoft.com/office/powerpoint/2010/main" val="1187575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7"/>
          <p:cNvSpPr>
            <a:spLocks noGrp="1"/>
          </p:cNvSpPr>
          <p:nvPr>
            <p:ph idx="1"/>
          </p:nvPr>
        </p:nvSpPr>
        <p:spPr>
          <a:xfrm>
            <a:off x="533400" y="1600200"/>
            <a:ext cx="8077200" cy="4267200"/>
          </a:xfrm>
        </p:spPr>
        <p:txBody>
          <a:bodyPr/>
          <a:lstStyle/>
          <a:p>
            <a:r>
              <a:rPr lang="en-US" altLang="zh-TW" dirty="0" smtClean="0"/>
              <a:t>Class to class conversion same as class to built-in</a:t>
            </a:r>
          </a:p>
          <a:p>
            <a:r>
              <a:rPr lang="en-US" altLang="zh-TW" dirty="0" smtClean="0"/>
              <a:t>Implemented as conversion operator function</a:t>
            </a:r>
          </a:p>
          <a:p>
            <a:pPr lvl="1"/>
            <a:r>
              <a:rPr lang="en-US" altLang="zh-TW" dirty="0" smtClean="0"/>
              <a:t>Uses class name rather than built in data type name</a:t>
            </a:r>
          </a:p>
          <a:p>
            <a:r>
              <a:rPr lang="en-US" altLang="zh-TW" dirty="0" smtClean="0"/>
              <a:t>Requires </a:t>
            </a:r>
            <a:r>
              <a:rPr lang="en-US" altLang="zh-TW" b="1" dirty="0" smtClean="0"/>
              <a:t>forward declaration </a:t>
            </a:r>
            <a:r>
              <a:rPr lang="en-US" altLang="zh-TW" dirty="0" smtClean="0"/>
              <a:t>of class when class not otherwise already known </a:t>
            </a:r>
          </a:p>
          <a:p>
            <a:r>
              <a:rPr lang="en-US" altLang="zh-TW" dirty="0"/>
              <a:t>Program </a:t>
            </a:r>
            <a:r>
              <a:rPr lang="en-US" altLang="zh-TW" dirty="0" smtClean="0"/>
              <a:t>12.5 gives an example of class to class conversion</a:t>
            </a:r>
            <a:endParaRPr lang="en-US" altLang="zh-TW" dirty="0"/>
          </a:p>
          <a:p>
            <a:endParaRPr lang="en-US" altLang="zh-TW" dirty="0" smtClean="0"/>
          </a:p>
          <a:p>
            <a:endParaRPr lang="en-US" altLang="zh-TW" dirty="0" smtClean="0"/>
          </a:p>
          <a:p>
            <a:endParaRPr lang="en-US" altLang="zh-TW" dirty="0" smtClean="0"/>
          </a:p>
        </p:txBody>
      </p:sp>
      <p:sp>
        <p:nvSpPr>
          <p:cNvPr id="21507" name="Rectangle 2"/>
          <p:cNvSpPr>
            <a:spLocks noGrp="1" noChangeArrowheads="1"/>
          </p:cNvSpPr>
          <p:nvPr>
            <p:ph type="title"/>
          </p:nvPr>
        </p:nvSpPr>
        <p:spPr/>
        <p:txBody>
          <a:bodyPr/>
          <a:lstStyle/>
          <a:p>
            <a:r>
              <a:rPr lang="en-US" altLang="zh-TW" smtClean="0"/>
              <a:t>Class to Class Conversion</a:t>
            </a:r>
          </a:p>
        </p:txBody>
      </p:sp>
    </p:spTree>
    <p:extLst>
      <p:ext uri="{BB962C8B-B14F-4D97-AF65-F5344CB8AC3E}">
        <p14:creationId xmlns:p14="http://schemas.microsoft.com/office/powerpoint/2010/main" val="2593248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7"/>
          <p:cNvSpPr>
            <a:spLocks noGrp="1"/>
          </p:cNvSpPr>
          <p:nvPr>
            <p:ph idx="1"/>
          </p:nvPr>
        </p:nvSpPr>
        <p:spPr>
          <a:xfrm>
            <a:off x="533400" y="1600200"/>
            <a:ext cx="8077200" cy="4267200"/>
          </a:xfrm>
        </p:spPr>
        <p:txBody>
          <a:bodyPr/>
          <a:lstStyle/>
          <a:p>
            <a:r>
              <a:rPr lang="en-US" altLang="zh-TW" smtClean="0"/>
              <a:t>The scope of an identifier defines the portion of a program where the identifier is valid</a:t>
            </a:r>
          </a:p>
          <a:p>
            <a:r>
              <a:rPr lang="en-US" altLang="zh-TW" smtClean="0"/>
              <a:t>There are two categories of scope: local and global </a:t>
            </a:r>
          </a:p>
          <a:p>
            <a:r>
              <a:rPr lang="en-US" altLang="zh-TW" smtClean="0"/>
              <a:t>Each identifier also has a duration: the length of time storage locations are reserved for the variable or function that the identifier names</a:t>
            </a:r>
          </a:p>
        </p:txBody>
      </p:sp>
      <p:sp>
        <p:nvSpPr>
          <p:cNvPr id="22531" name="Rectangle 2"/>
          <p:cNvSpPr>
            <a:spLocks noGrp="1" noChangeArrowheads="1"/>
          </p:cNvSpPr>
          <p:nvPr>
            <p:ph type="title"/>
          </p:nvPr>
        </p:nvSpPr>
        <p:spPr/>
        <p:txBody>
          <a:bodyPr/>
          <a:lstStyle/>
          <a:p>
            <a:r>
              <a:rPr lang="en-US" altLang="zh-TW" smtClean="0"/>
              <a:t>Class Scope and Duration Categories</a:t>
            </a:r>
          </a:p>
        </p:txBody>
      </p:sp>
    </p:spTree>
    <p:extLst>
      <p:ext uri="{BB962C8B-B14F-4D97-AF65-F5344CB8AC3E}">
        <p14:creationId xmlns:p14="http://schemas.microsoft.com/office/powerpoint/2010/main" val="31998696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7"/>
          <p:cNvSpPr>
            <a:spLocks noGrp="1"/>
          </p:cNvSpPr>
          <p:nvPr>
            <p:ph idx="1"/>
          </p:nvPr>
        </p:nvSpPr>
        <p:spPr>
          <a:xfrm>
            <a:off x="533400" y="1600200"/>
            <a:ext cx="8077200" cy="4267200"/>
          </a:xfrm>
        </p:spPr>
        <p:txBody>
          <a:bodyPr/>
          <a:lstStyle/>
          <a:p>
            <a:r>
              <a:rPr lang="en-US" altLang="zh-TW" smtClean="0"/>
              <a:t>Class data members are local to objects created from the class </a:t>
            </a:r>
          </a:p>
          <a:p>
            <a:r>
              <a:rPr lang="en-US" altLang="zh-TW" smtClean="0"/>
              <a:t>An object’s data member takes precedence over a global variable of the same name </a:t>
            </a:r>
          </a:p>
          <a:p>
            <a:r>
              <a:rPr lang="en-US" altLang="zh-TW" smtClean="0"/>
              <a:t>Class member functions are global in the file where they’re defined but can be called only for objects created from the class</a:t>
            </a:r>
          </a:p>
          <a:p>
            <a:endParaRPr lang="en-US" altLang="zh-TW" smtClean="0"/>
          </a:p>
        </p:txBody>
      </p:sp>
      <p:sp>
        <p:nvSpPr>
          <p:cNvPr id="23555" name="Rectangle 2"/>
          <p:cNvSpPr>
            <a:spLocks noGrp="1" noChangeArrowheads="1"/>
          </p:cNvSpPr>
          <p:nvPr>
            <p:ph type="title"/>
          </p:nvPr>
        </p:nvSpPr>
        <p:spPr/>
        <p:txBody>
          <a:bodyPr/>
          <a:lstStyle/>
          <a:p>
            <a:r>
              <a:rPr lang="en-US" altLang="zh-TW" smtClean="0"/>
              <a:t>Class Scope</a:t>
            </a:r>
          </a:p>
        </p:txBody>
      </p:sp>
    </p:spTree>
    <p:extLst>
      <p:ext uri="{BB962C8B-B14F-4D97-AF65-F5344CB8AC3E}">
        <p14:creationId xmlns:p14="http://schemas.microsoft.com/office/powerpoint/2010/main" val="2049123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TW" b="1">
                <a:ea typeface="新細明體" pitchFamily="18" charset="-120"/>
              </a:rPr>
              <a:t>Contents</a:t>
            </a:r>
          </a:p>
        </p:txBody>
      </p:sp>
      <p:sp>
        <p:nvSpPr>
          <p:cNvPr id="44035" name="Rectangle 3"/>
          <p:cNvSpPr>
            <a:spLocks noGrp="1" noChangeArrowheads="1"/>
          </p:cNvSpPr>
          <p:nvPr>
            <p:ph type="body" idx="1"/>
          </p:nvPr>
        </p:nvSpPr>
        <p:spPr>
          <a:xfrm>
            <a:off x="381000" y="1600200"/>
            <a:ext cx="8229600" cy="4525963"/>
          </a:xfrm>
        </p:spPr>
        <p:txBody>
          <a:bodyPr/>
          <a:lstStyle/>
          <a:p>
            <a:r>
              <a:rPr lang="en-US" altLang="zh-TW" dirty="0"/>
              <a:t>Providing class I/O capabilities</a:t>
            </a:r>
          </a:p>
          <a:p>
            <a:r>
              <a:rPr lang="en-US" altLang="zh-TW" dirty="0"/>
              <a:t>Providing class conversion capabilities</a:t>
            </a:r>
          </a:p>
          <a:p>
            <a:r>
              <a:rPr lang="en-US" altLang="zh-TW" dirty="0"/>
              <a:t>Class scope and duration categories</a:t>
            </a:r>
          </a:p>
          <a:p>
            <a:r>
              <a:rPr lang="en-US" altLang="zh-TW" dirty="0"/>
              <a:t>Class inheritance and polymorphism</a:t>
            </a:r>
          </a:p>
          <a:p>
            <a:r>
              <a:rPr lang="en-US" altLang="zh-TW" dirty="0"/>
              <a:t>Virtual functions</a:t>
            </a:r>
          </a:p>
          <a:p>
            <a:r>
              <a:rPr lang="en-US" altLang="zh-TW" dirty="0"/>
              <a:t>Common programming </a:t>
            </a:r>
            <a:r>
              <a:rPr lang="en-US" altLang="zh-TW" dirty="0" smtClean="0"/>
              <a:t>errors</a:t>
            </a:r>
            <a:endParaRPr lang="en-US" altLang="zh-TW"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48000" y="5680511"/>
            <a:ext cx="3581400" cy="371475"/>
          </a:xfrm>
          <a:prstGeom prst="rect">
            <a:avLst/>
          </a:prstGeom>
          <a:noFill/>
        </p:spPr>
        <p:txBody>
          <a:bodyPr>
            <a:spAutoFit/>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r>
              <a:rPr lang="en-US" altLang="zh-TW" sz="1800" b="1" dirty="0">
                <a:solidFill>
                  <a:srgbClr val="222222"/>
                </a:solidFill>
                <a:latin typeface="Calibri" pitchFamily="34" charset="0"/>
              </a:rPr>
              <a:t>Figure 12.2</a:t>
            </a:r>
            <a:r>
              <a:rPr lang="en-US" altLang="zh-TW" sz="1800" dirty="0">
                <a:solidFill>
                  <a:srgbClr val="222222"/>
                </a:solidFill>
                <a:latin typeface="Calibri" pitchFamily="34" charset="0"/>
              </a:rPr>
              <a:t>   Example of scopes</a:t>
            </a:r>
            <a:endParaRPr lang="en-US" altLang="zh-TW" sz="1800" b="1" dirty="0">
              <a:solidFill>
                <a:srgbClr val="222222"/>
              </a:solidFill>
              <a:latin typeface="Calibri" pitchFamily="34" charset="0"/>
            </a:endParaRPr>
          </a:p>
        </p:txBody>
      </p:sp>
      <p:sp>
        <p:nvSpPr>
          <p:cNvPr id="24580" name="Rectangle 2"/>
          <p:cNvSpPr>
            <a:spLocks noGrp="1" noChangeArrowheads="1"/>
          </p:cNvSpPr>
          <p:nvPr>
            <p:ph type="title"/>
          </p:nvPr>
        </p:nvSpPr>
        <p:spPr/>
        <p:txBody>
          <a:bodyPr/>
          <a:lstStyle/>
          <a:p>
            <a:r>
              <a:rPr lang="en-US" altLang="zh-TW" dirty="0" smtClean="0"/>
              <a:t>Class Scope</a:t>
            </a:r>
          </a:p>
        </p:txBody>
      </p:sp>
      <p:grpSp>
        <p:nvGrpSpPr>
          <p:cNvPr id="6" name="Group 27"/>
          <p:cNvGrpSpPr>
            <a:grpSpLocks/>
          </p:cNvGrpSpPr>
          <p:nvPr/>
        </p:nvGrpSpPr>
        <p:grpSpPr bwMode="auto">
          <a:xfrm>
            <a:off x="228600" y="1371600"/>
            <a:ext cx="8610600" cy="3886200"/>
            <a:chOff x="0" y="864"/>
            <a:chExt cx="5424" cy="2448"/>
          </a:xfrm>
        </p:grpSpPr>
        <p:sp>
          <p:nvSpPr>
            <p:cNvPr id="7" name="Text Box 5"/>
            <p:cNvSpPr txBox="1">
              <a:spLocks noChangeArrowheads="1"/>
            </p:cNvSpPr>
            <p:nvPr/>
          </p:nvSpPr>
          <p:spPr bwMode="auto">
            <a:xfrm>
              <a:off x="1276" y="1536"/>
              <a:ext cx="4148" cy="1210"/>
            </a:xfrm>
            <a:prstGeom prst="rect">
              <a:avLst/>
            </a:prstGeom>
            <a:noFill/>
            <a:ln w="9525">
              <a:noFill/>
              <a:miter lim="800000"/>
              <a:headEnd/>
              <a:tailEnd/>
            </a:ln>
            <a:effectLst/>
          </p:spPr>
          <p:txBody>
            <a:bodyPr wrap="none">
              <a:spAutoFit/>
            </a:bodyPr>
            <a:lstStyle/>
            <a:p>
              <a:r>
                <a:rPr lang="en-US" altLang="zh-TW" sz="2000" dirty="0">
                  <a:latin typeface="Courier New" pitchFamily="49" charset="0"/>
                  <a:ea typeface="新細明體" pitchFamily="18" charset="-120"/>
                </a:rPr>
                <a:t>double Test::extend(double amt, double pr)</a:t>
              </a:r>
            </a:p>
            <a:p>
              <a:r>
                <a:rPr lang="en-US" altLang="zh-TW" sz="2000" dirty="0">
                  <a:latin typeface="Courier New" pitchFamily="49" charset="0"/>
                  <a:ea typeface="新細明體" pitchFamily="18" charset="-120"/>
                </a:rPr>
                <a:t>{</a:t>
              </a:r>
            </a:p>
            <a:p>
              <a:r>
                <a:rPr lang="en-US" altLang="zh-TW" sz="2000" dirty="0">
                  <a:latin typeface="Courier New" pitchFamily="49" charset="0"/>
                  <a:ea typeface="新細明體" pitchFamily="18" charset="-120"/>
                </a:rPr>
                <a:t>  amount = amt;</a:t>
              </a:r>
            </a:p>
            <a:p>
              <a:r>
                <a:rPr lang="en-US" altLang="zh-TW" sz="2000" dirty="0">
                  <a:latin typeface="Courier New" pitchFamily="49" charset="0"/>
                  <a:ea typeface="新細明體" pitchFamily="18" charset="-120"/>
                </a:rPr>
                <a:t>  price = pr;</a:t>
              </a:r>
            </a:p>
            <a:p>
              <a:r>
                <a:rPr lang="en-US" altLang="zh-TW" sz="2000" dirty="0">
                  <a:latin typeface="Courier New" pitchFamily="49" charset="0"/>
                  <a:ea typeface="新細明體" pitchFamily="18" charset="-120"/>
                </a:rPr>
                <a:t>  total = rate * amount * price;</a:t>
              </a:r>
            </a:p>
            <a:p>
              <a:r>
                <a:rPr lang="en-US" altLang="zh-TW" sz="2000" dirty="0">
                  <a:latin typeface="Courier New" pitchFamily="49" charset="0"/>
                  <a:ea typeface="新細明體" pitchFamily="18" charset="-120"/>
                </a:rPr>
                <a:t>}</a:t>
              </a:r>
            </a:p>
          </p:txBody>
        </p:sp>
        <p:sp>
          <p:nvSpPr>
            <p:cNvPr id="8" name="Rectangle 6"/>
            <p:cNvSpPr>
              <a:spLocks noChangeArrowheads="1"/>
            </p:cNvSpPr>
            <p:nvPr/>
          </p:nvSpPr>
          <p:spPr bwMode="auto">
            <a:xfrm>
              <a:off x="1296" y="864"/>
              <a:ext cx="1056" cy="432"/>
            </a:xfrm>
            <a:prstGeom prst="rect">
              <a:avLst/>
            </a:prstGeom>
            <a:solidFill>
              <a:srgbClr val="FFFF00"/>
            </a:solidFill>
            <a:ln w="9525">
              <a:solidFill>
                <a:schemeClr val="tx1"/>
              </a:solidFill>
              <a:miter lim="800000"/>
              <a:headEnd/>
              <a:tailEnd/>
            </a:ln>
            <a:effectLst/>
          </p:spPr>
          <p:txBody>
            <a:bodyPr wrap="none" anchor="ctr"/>
            <a:lstStyle/>
            <a:p>
              <a:pPr algn="ctr"/>
              <a:r>
                <a:rPr lang="en-US" altLang="zh-TW" sz="1400">
                  <a:ea typeface="新細明體" pitchFamily="18" charset="-120"/>
                </a:rPr>
                <a:t>Global</a:t>
              </a:r>
              <a:br>
                <a:rPr lang="en-US" altLang="zh-TW" sz="1400">
                  <a:ea typeface="新細明體" pitchFamily="18" charset="-120"/>
                </a:rPr>
              </a:br>
              <a:r>
                <a:rPr lang="en-US" altLang="zh-TW" sz="1400">
                  <a:ea typeface="新細明體" pitchFamily="18" charset="-120"/>
                </a:rPr>
                <a:t>(file)</a:t>
              </a:r>
              <a:br>
                <a:rPr lang="en-US" altLang="zh-TW" sz="1400">
                  <a:ea typeface="新細明體" pitchFamily="18" charset="-120"/>
                </a:rPr>
              </a:br>
              <a:r>
                <a:rPr lang="en-US" altLang="zh-TW" sz="1400">
                  <a:ea typeface="新細明體" pitchFamily="18" charset="-120"/>
                </a:rPr>
                <a:t>scope</a:t>
              </a:r>
            </a:p>
          </p:txBody>
        </p:sp>
        <p:sp>
          <p:nvSpPr>
            <p:cNvPr id="9" name="Rectangle 7"/>
            <p:cNvSpPr>
              <a:spLocks noChangeArrowheads="1"/>
            </p:cNvSpPr>
            <p:nvPr/>
          </p:nvSpPr>
          <p:spPr bwMode="auto">
            <a:xfrm>
              <a:off x="2592" y="864"/>
              <a:ext cx="1056" cy="432"/>
            </a:xfrm>
            <a:prstGeom prst="rect">
              <a:avLst/>
            </a:prstGeom>
            <a:solidFill>
              <a:srgbClr val="FFFF00"/>
            </a:solidFill>
            <a:ln w="9525">
              <a:solidFill>
                <a:schemeClr val="tx1"/>
              </a:solidFill>
              <a:miter lim="800000"/>
              <a:headEnd/>
              <a:tailEnd/>
            </a:ln>
            <a:effectLst/>
          </p:spPr>
          <p:txBody>
            <a:bodyPr wrap="none" anchor="ctr"/>
            <a:lstStyle/>
            <a:p>
              <a:pPr algn="ctr"/>
              <a:r>
                <a:rPr lang="en-US" altLang="zh-TW" sz="1400">
                  <a:ea typeface="新細明體" pitchFamily="18" charset="-120"/>
                </a:rPr>
                <a:t>Class</a:t>
              </a:r>
              <a:br>
                <a:rPr lang="en-US" altLang="zh-TW" sz="1400">
                  <a:ea typeface="新細明體" pitchFamily="18" charset="-120"/>
                </a:rPr>
              </a:br>
              <a:r>
                <a:rPr lang="en-US" altLang="zh-TW" sz="1400">
                  <a:ea typeface="新細明體" pitchFamily="18" charset="-120"/>
                </a:rPr>
                <a:t>scope</a:t>
              </a:r>
            </a:p>
          </p:txBody>
        </p:sp>
        <p:sp>
          <p:nvSpPr>
            <p:cNvPr id="11" name="Rectangle 8"/>
            <p:cNvSpPr>
              <a:spLocks noChangeArrowheads="1"/>
            </p:cNvSpPr>
            <p:nvPr/>
          </p:nvSpPr>
          <p:spPr bwMode="auto">
            <a:xfrm>
              <a:off x="3936" y="864"/>
              <a:ext cx="1056" cy="432"/>
            </a:xfrm>
            <a:prstGeom prst="rect">
              <a:avLst/>
            </a:prstGeom>
            <a:solidFill>
              <a:srgbClr val="FFFF00"/>
            </a:solidFill>
            <a:ln w="9525">
              <a:solidFill>
                <a:schemeClr val="tx1"/>
              </a:solidFill>
              <a:miter lim="800000"/>
              <a:headEnd/>
              <a:tailEnd/>
            </a:ln>
            <a:effectLst/>
          </p:spPr>
          <p:txBody>
            <a:bodyPr wrap="none" anchor="ctr"/>
            <a:lstStyle/>
            <a:p>
              <a:pPr algn="ctr"/>
              <a:r>
                <a:rPr lang="en-US" altLang="zh-TW" sz="1400">
                  <a:ea typeface="新細明體" pitchFamily="18" charset="-120"/>
                </a:rPr>
                <a:t>Local</a:t>
              </a:r>
              <a:br>
                <a:rPr lang="en-US" altLang="zh-TW" sz="1400">
                  <a:ea typeface="新細明體" pitchFamily="18" charset="-120"/>
                </a:rPr>
              </a:br>
              <a:r>
                <a:rPr lang="en-US" altLang="zh-TW" sz="1400">
                  <a:ea typeface="新細明體" pitchFamily="18" charset="-120"/>
                </a:rPr>
                <a:t>(block)</a:t>
              </a:r>
              <a:br>
                <a:rPr lang="en-US" altLang="zh-TW" sz="1400">
                  <a:ea typeface="新細明體" pitchFamily="18" charset="-120"/>
                </a:rPr>
              </a:br>
              <a:r>
                <a:rPr lang="en-US" altLang="zh-TW" sz="1400">
                  <a:ea typeface="新細明體" pitchFamily="18" charset="-120"/>
                </a:rPr>
                <a:t>scope</a:t>
              </a:r>
            </a:p>
          </p:txBody>
        </p:sp>
        <p:sp>
          <p:nvSpPr>
            <p:cNvPr id="12" name="Line 9"/>
            <p:cNvSpPr>
              <a:spLocks noChangeShapeType="1"/>
            </p:cNvSpPr>
            <p:nvPr/>
          </p:nvSpPr>
          <p:spPr bwMode="auto">
            <a:xfrm>
              <a:off x="1824" y="1296"/>
              <a:ext cx="240" cy="288"/>
            </a:xfrm>
            <a:prstGeom prst="line">
              <a:avLst/>
            </a:prstGeom>
            <a:noFill/>
            <a:ln w="38100">
              <a:solidFill>
                <a:schemeClr val="tx1"/>
              </a:solidFill>
              <a:round/>
              <a:headEnd/>
              <a:tailEnd type="triangle" w="med" len="med"/>
            </a:ln>
            <a:effectLst/>
          </p:spPr>
          <p:txBody>
            <a:bodyPr/>
            <a:lstStyle/>
            <a:p>
              <a:endParaRPr lang="zh-TW" altLang="en-US"/>
            </a:p>
          </p:txBody>
        </p:sp>
        <p:sp>
          <p:nvSpPr>
            <p:cNvPr id="13" name="Line 10"/>
            <p:cNvSpPr>
              <a:spLocks noChangeShapeType="1"/>
            </p:cNvSpPr>
            <p:nvPr/>
          </p:nvSpPr>
          <p:spPr bwMode="auto">
            <a:xfrm flipH="1">
              <a:off x="2976" y="1296"/>
              <a:ext cx="144" cy="288"/>
            </a:xfrm>
            <a:prstGeom prst="line">
              <a:avLst/>
            </a:prstGeom>
            <a:noFill/>
            <a:ln w="38100">
              <a:solidFill>
                <a:schemeClr val="tx1"/>
              </a:solidFill>
              <a:round/>
              <a:headEnd/>
              <a:tailEnd type="triangle" w="med" len="med"/>
            </a:ln>
            <a:effectLst/>
          </p:spPr>
          <p:txBody>
            <a:bodyPr/>
            <a:lstStyle/>
            <a:p>
              <a:endParaRPr lang="zh-TW" altLang="en-US"/>
            </a:p>
          </p:txBody>
        </p:sp>
        <p:sp>
          <p:nvSpPr>
            <p:cNvPr id="14" name="Line 11"/>
            <p:cNvSpPr>
              <a:spLocks noChangeShapeType="1"/>
            </p:cNvSpPr>
            <p:nvPr/>
          </p:nvSpPr>
          <p:spPr bwMode="auto">
            <a:xfrm flipH="1">
              <a:off x="3744" y="1296"/>
              <a:ext cx="720" cy="288"/>
            </a:xfrm>
            <a:prstGeom prst="line">
              <a:avLst/>
            </a:prstGeom>
            <a:noFill/>
            <a:ln w="38100">
              <a:solidFill>
                <a:schemeClr val="tx1"/>
              </a:solidFill>
              <a:round/>
              <a:headEnd/>
              <a:tailEnd type="triangle" w="med" len="med"/>
            </a:ln>
            <a:effectLst/>
          </p:spPr>
          <p:txBody>
            <a:bodyPr/>
            <a:lstStyle/>
            <a:p>
              <a:endParaRPr lang="zh-TW" altLang="en-US"/>
            </a:p>
          </p:txBody>
        </p:sp>
        <p:sp>
          <p:nvSpPr>
            <p:cNvPr id="15" name="Line 12"/>
            <p:cNvSpPr>
              <a:spLocks noChangeShapeType="1"/>
            </p:cNvSpPr>
            <p:nvPr/>
          </p:nvSpPr>
          <p:spPr bwMode="auto">
            <a:xfrm>
              <a:off x="4464" y="1296"/>
              <a:ext cx="240" cy="288"/>
            </a:xfrm>
            <a:prstGeom prst="line">
              <a:avLst/>
            </a:prstGeom>
            <a:noFill/>
            <a:ln w="38100">
              <a:solidFill>
                <a:schemeClr val="tx1"/>
              </a:solidFill>
              <a:round/>
              <a:headEnd/>
              <a:tailEnd type="triangle" w="med" len="med"/>
            </a:ln>
            <a:effectLst/>
          </p:spPr>
          <p:txBody>
            <a:bodyPr/>
            <a:lstStyle/>
            <a:p>
              <a:endParaRPr lang="zh-TW" altLang="en-US"/>
            </a:p>
          </p:txBody>
        </p:sp>
        <p:sp>
          <p:nvSpPr>
            <p:cNvPr id="16" name="Rectangle 13"/>
            <p:cNvSpPr>
              <a:spLocks noChangeArrowheads="1"/>
            </p:cNvSpPr>
            <p:nvPr/>
          </p:nvSpPr>
          <p:spPr bwMode="auto">
            <a:xfrm>
              <a:off x="1584" y="2880"/>
              <a:ext cx="1056" cy="432"/>
            </a:xfrm>
            <a:prstGeom prst="rect">
              <a:avLst/>
            </a:prstGeom>
            <a:solidFill>
              <a:srgbClr val="FFFF00"/>
            </a:solidFill>
            <a:ln w="9525">
              <a:solidFill>
                <a:schemeClr val="tx1"/>
              </a:solidFill>
              <a:miter lim="800000"/>
              <a:headEnd/>
              <a:tailEnd/>
            </a:ln>
            <a:effectLst/>
          </p:spPr>
          <p:txBody>
            <a:bodyPr wrap="none" anchor="ctr"/>
            <a:lstStyle/>
            <a:p>
              <a:pPr algn="ctr"/>
              <a:r>
                <a:rPr lang="en-US" altLang="zh-TW" sz="1400">
                  <a:ea typeface="新細明體" pitchFamily="18" charset="-120"/>
                </a:rPr>
                <a:t>Global</a:t>
              </a:r>
              <a:br>
                <a:rPr lang="en-US" altLang="zh-TW" sz="1400">
                  <a:ea typeface="新細明體" pitchFamily="18" charset="-120"/>
                </a:rPr>
              </a:br>
              <a:r>
                <a:rPr lang="en-US" altLang="zh-TW" sz="1400">
                  <a:ea typeface="新細明體" pitchFamily="18" charset="-120"/>
                </a:rPr>
                <a:t>(file)</a:t>
              </a:r>
              <a:br>
                <a:rPr lang="en-US" altLang="zh-TW" sz="1400">
                  <a:ea typeface="新細明體" pitchFamily="18" charset="-120"/>
                </a:rPr>
              </a:br>
              <a:r>
                <a:rPr lang="en-US" altLang="zh-TW" sz="1400">
                  <a:ea typeface="新細明體" pitchFamily="18" charset="-120"/>
                </a:rPr>
                <a:t>scope</a:t>
              </a:r>
            </a:p>
          </p:txBody>
        </p:sp>
        <p:sp>
          <p:nvSpPr>
            <p:cNvPr id="17" name="Rectangle 14"/>
            <p:cNvSpPr>
              <a:spLocks noChangeArrowheads="1"/>
            </p:cNvSpPr>
            <p:nvPr/>
          </p:nvSpPr>
          <p:spPr bwMode="auto">
            <a:xfrm>
              <a:off x="3120" y="2832"/>
              <a:ext cx="1056" cy="432"/>
            </a:xfrm>
            <a:prstGeom prst="rect">
              <a:avLst/>
            </a:prstGeom>
            <a:solidFill>
              <a:srgbClr val="FFFF00"/>
            </a:solidFill>
            <a:ln w="9525">
              <a:solidFill>
                <a:schemeClr val="tx1"/>
              </a:solidFill>
              <a:miter lim="800000"/>
              <a:headEnd/>
              <a:tailEnd/>
            </a:ln>
            <a:effectLst/>
          </p:spPr>
          <p:txBody>
            <a:bodyPr wrap="none" anchor="ctr"/>
            <a:lstStyle/>
            <a:p>
              <a:pPr algn="ctr"/>
              <a:r>
                <a:rPr lang="en-US" altLang="zh-TW" sz="1400">
                  <a:ea typeface="新細明體" pitchFamily="18" charset="-120"/>
                </a:rPr>
                <a:t>Class</a:t>
              </a:r>
              <a:br>
                <a:rPr lang="en-US" altLang="zh-TW" sz="1400">
                  <a:ea typeface="新細明體" pitchFamily="18" charset="-120"/>
                </a:rPr>
              </a:br>
              <a:r>
                <a:rPr lang="en-US" altLang="zh-TW" sz="1400">
                  <a:ea typeface="新細明體" pitchFamily="18" charset="-120"/>
                </a:rPr>
                <a:t>scope</a:t>
              </a:r>
            </a:p>
          </p:txBody>
        </p:sp>
        <p:sp>
          <p:nvSpPr>
            <p:cNvPr id="18" name="Line 15"/>
            <p:cNvSpPr>
              <a:spLocks noChangeShapeType="1"/>
            </p:cNvSpPr>
            <p:nvPr/>
          </p:nvSpPr>
          <p:spPr bwMode="auto">
            <a:xfrm flipV="1">
              <a:off x="2064" y="2544"/>
              <a:ext cx="336" cy="336"/>
            </a:xfrm>
            <a:prstGeom prst="line">
              <a:avLst/>
            </a:prstGeom>
            <a:noFill/>
            <a:ln w="38100">
              <a:solidFill>
                <a:schemeClr val="tx1"/>
              </a:solidFill>
              <a:round/>
              <a:headEnd/>
              <a:tailEnd type="triangle" w="med" len="med"/>
            </a:ln>
            <a:effectLst/>
          </p:spPr>
          <p:txBody>
            <a:bodyPr/>
            <a:lstStyle/>
            <a:p>
              <a:endParaRPr lang="zh-TW" altLang="en-US"/>
            </a:p>
          </p:txBody>
        </p:sp>
        <p:sp>
          <p:nvSpPr>
            <p:cNvPr id="19" name="Line 16"/>
            <p:cNvSpPr>
              <a:spLocks noChangeShapeType="1"/>
            </p:cNvSpPr>
            <p:nvPr/>
          </p:nvSpPr>
          <p:spPr bwMode="auto">
            <a:xfrm flipV="1">
              <a:off x="3696" y="2496"/>
              <a:ext cx="336" cy="336"/>
            </a:xfrm>
            <a:prstGeom prst="line">
              <a:avLst/>
            </a:prstGeom>
            <a:noFill/>
            <a:ln w="38100">
              <a:solidFill>
                <a:schemeClr val="tx1"/>
              </a:solidFill>
              <a:round/>
              <a:headEnd/>
              <a:tailEnd type="triangle" w="med" len="med"/>
            </a:ln>
            <a:effectLst/>
          </p:spPr>
          <p:txBody>
            <a:bodyPr/>
            <a:lstStyle/>
            <a:p>
              <a:endParaRPr lang="zh-TW" altLang="en-US"/>
            </a:p>
          </p:txBody>
        </p:sp>
        <p:sp>
          <p:nvSpPr>
            <p:cNvPr id="20" name="Line 17"/>
            <p:cNvSpPr>
              <a:spLocks noChangeShapeType="1"/>
            </p:cNvSpPr>
            <p:nvPr/>
          </p:nvSpPr>
          <p:spPr bwMode="auto">
            <a:xfrm flipH="1" flipV="1">
              <a:off x="3264" y="2544"/>
              <a:ext cx="432" cy="288"/>
            </a:xfrm>
            <a:prstGeom prst="line">
              <a:avLst/>
            </a:prstGeom>
            <a:noFill/>
            <a:ln w="38100">
              <a:solidFill>
                <a:schemeClr val="tx1"/>
              </a:solidFill>
              <a:round/>
              <a:headEnd/>
              <a:tailEnd type="triangle" w="med" len="med"/>
            </a:ln>
            <a:effectLst/>
          </p:spPr>
          <p:txBody>
            <a:bodyPr/>
            <a:lstStyle/>
            <a:p>
              <a:endParaRPr lang="zh-TW" altLang="en-US"/>
            </a:p>
          </p:txBody>
        </p:sp>
        <p:sp>
          <p:nvSpPr>
            <p:cNvPr id="21" name="Line 18"/>
            <p:cNvSpPr>
              <a:spLocks noChangeShapeType="1"/>
            </p:cNvSpPr>
            <p:nvPr/>
          </p:nvSpPr>
          <p:spPr bwMode="auto">
            <a:xfrm>
              <a:off x="4080" y="1776"/>
              <a:ext cx="0" cy="288"/>
            </a:xfrm>
            <a:prstGeom prst="line">
              <a:avLst/>
            </a:prstGeom>
            <a:noFill/>
            <a:ln w="38100">
              <a:solidFill>
                <a:schemeClr val="tx1"/>
              </a:solidFill>
              <a:round/>
              <a:headEnd/>
              <a:tailEnd/>
            </a:ln>
            <a:effectLst/>
          </p:spPr>
          <p:txBody>
            <a:bodyPr/>
            <a:lstStyle/>
            <a:p>
              <a:endParaRPr lang="zh-TW" altLang="en-US"/>
            </a:p>
          </p:txBody>
        </p:sp>
        <p:sp>
          <p:nvSpPr>
            <p:cNvPr id="22" name="Line 19"/>
            <p:cNvSpPr>
              <a:spLocks noChangeShapeType="1"/>
            </p:cNvSpPr>
            <p:nvPr/>
          </p:nvSpPr>
          <p:spPr bwMode="auto">
            <a:xfrm>
              <a:off x="5184" y="1776"/>
              <a:ext cx="0" cy="480"/>
            </a:xfrm>
            <a:prstGeom prst="line">
              <a:avLst/>
            </a:prstGeom>
            <a:noFill/>
            <a:ln w="38100">
              <a:solidFill>
                <a:schemeClr val="tx1"/>
              </a:solidFill>
              <a:round/>
              <a:headEnd/>
              <a:tailEnd/>
            </a:ln>
            <a:effectLst/>
          </p:spPr>
          <p:txBody>
            <a:bodyPr/>
            <a:lstStyle/>
            <a:p>
              <a:endParaRPr lang="zh-TW" altLang="en-US"/>
            </a:p>
          </p:txBody>
        </p:sp>
        <p:sp>
          <p:nvSpPr>
            <p:cNvPr id="23" name="Line 20"/>
            <p:cNvSpPr>
              <a:spLocks noChangeShapeType="1"/>
            </p:cNvSpPr>
            <p:nvPr/>
          </p:nvSpPr>
          <p:spPr bwMode="auto">
            <a:xfrm flipH="1">
              <a:off x="2880" y="2064"/>
              <a:ext cx="1200" cy="0"/>
            </a:xfrm>
            <a:prstGeom prst="line">
              <a:avLst/>
            </a:prstGeom>
            <a:noFill/>
            <a:ln w="38100">
              <a:solidFill>
                <a:schemeClr val="tx1"/>
              </a:solidFill>
              <a:round/>
              <a:headEnd/>
              <a:tailEnd type="triangle" w="med" len="med"/>
            </a:ln>
            <a:effectLst/>
          </p:spPr>
          <p:txBody>
            <a:bodyPr/>
            <a:lstStyle/>
            <a:p>
              <a:endParaRPr lang="zh-TW" altLang="en-US"/>
            </a:p>
          </p:txBody>
        </p:sp>
        <p:sp>
          <p:nvSpPr>
            <p:cNvPr id="24" name="Line 21"/>
            <p:cNvSpPr>
              <a:spLocks noChangeShapeType="1"/>
            </p:cNvSpPr>
            <p:nvPr/>
          </p:nvSpPr>
          <p:spPr bwMode="auto">
            <a:xfrm flipH="1">
              <a:off x="2640" y="2256"/>
              <a:ext cx="2544" cy="0"/>
            </a:xfrm>
            <a:prstGeom prst="line">
              <a:avLst/>
            </a:prstGeom>
            <a:noFill/>
            <a:ln w="38100">
              <a:solidFill>
                <a:schemeClr val="tx1"/>
              </a:solidFill>
              <a:round/>
              <a:headEnd/>
              <a:tailEnd type="triangle" w="med" len="med"/>
            </a:ln>
            <a:effectLst/>
          </p:spPr>
          <p:txBody>
            <a:bodyPr/>
            <a:lstStyle/>
            <a:p>
              <a:endParaRPr lang="zh-TW" altLang="en-US"/>
            </a:p>
          </p:txBody>
        </p:sp>
        <p:sp>
          <p:nvSpPr>
            <p:cNvPr id="25" name="Rectangle 22"/>
            <p:cNvSpPr>
              <a:spLocks noChangeArrowheads="1"/>
            </p:cNvSpPr>
            <p:nvPr/>
          </p:nvSpPr>
          <p:spPr bwMode="auto">
            <a:xfrm>
              <a:off x="0" y="1968"/>
              <a:ext cx="1056" cy="528"/>
            </a:xfrm>
            <a:prstGeom prst="rect">
              <a:avLst/>
            </a:prstGeom>
            <a:solidFill>
              <a:srgbClr val="FFFF00"/>
            </a:solidFill>
            <a:ln w="9525">
              <a:solidFill>
                <a:schemeClr val="tx1"/>
              </a:solidFill>
              <a:miter lim="800000"/>
              <a:headEnd/>
              <a:tailEnd/>
            </a:ln>
            <a:effectLst/>
          </p:spPr>
          <p:txBody>
            <a:bodyPr wrap="none" anchor="ctr"/>
            <a:lstStyle/>
            <a:p>
              <a:pPr algn="ctr"/>
              <a:r>
                <a:rPr lang="en-US" altLang="zh-TW" sz="1400">
                  <a:ea typeface="新細明體" pitchFamily="18" charset="-120"/>
                </a:rPr>
                <a:t>Class</a:t>
              </a:r>
              <a:br>
                <a:rPr lang="en-US" altLang="zh-TW" sz="1400">
                  <a:ea typeface="新細明體" pitchFamily="18" charset="-120"/>
                </a:rPr>
              </a:br>
              <a:r>
                <a:rPr lang="en-US" altLang="zh-TW" sz="1400">
                  <a:ea typeface="新細明體" pitchFamily="18" charset="-120"/>
                </a:rPr>
                <a:t>scope</a:t>
              </a:r>
            </a:p>
          </p:txBody>
        </p:sp>
        <p:sp>
          <p:nvSpPr>
            <p:cNvPr id="26" name="Line 23"/>
            <p:cNvSpPr>
              <a:spLocks noChangeShapeType="1"/>
            </p:cNvSpPr>
            <p:nvPr/>
          </p:nvSpPr>
          <p:spPr bwMode="auto">
            <a:xfrm>
              <a:off x="1056" y="2064"/>
              <a:ext cx="384" cy="0"/>
            </a:xfrm>
            <a:prstGeom prst="line">
              <a:avLst/>
            </a:prstGeom>
            <a:noFill/>
            <a:ln w="38100">
              <a:solidFill>
                <a:schemeClr val="tx1"/>
              </a:solidFill>
              <a:round/>
              <a:headEnd/>
              <a:tailEnd type="triangle" w="med" len="med"/>
            </a:ln>
            <a:effectLst/>
          </p:spPr>
          <p:txBody>
            <a:bodyPr/>
            <a:lstStyle/>
            <a:p>
              <a:endParaRPr lang="zh-TW" altLang="en-US"/>
            </a:p>
          </p:txBody>
        </p:sp>
        <p:sp>
          <p:nvSpPr>
            <p:cNvPr id="27" name="Line 24"/>
            <p:cNvSpPr>
              <a:spLocks noChangeShapeType="1"/>
            </p:cNvSpPr>
            <p:nvPr/>
          </p:nvSpPr>
          <p:spPr bwMode="auto">
            <a:xfrm>
              <a:off x="1056" y="2256"/>
              <a:ext cx="384" cy="0"/>
            </a:xfrm>
            <a:prstGeom prst="line">
              <a:avLst/>
            </a:prstGeom>
            <a:noFill/>
            <a:ln w="38100">
              <a:solidFill>
                <a:schemeClr val="tx1"/>
              </a:solidFill>
              <a:round/>
              <a:headEnd/>
              <a:tailEnd type="triangle" w="med" len="med"/>
            </a:ln>
            <a:effectLst/>
          </p:spPr>
          <p:txBody>
            <a:bodyPr/>
            <a:lstStyle/>
            <a:p>
              <a:endParaRPr lang="zh-TW" altLang="en-US"/>
            </a:p>
          </p:txBody>
        </p:sp>
        <p:sp>
          <p:nvSpPr>
            <p:cNvPr id="28" name="Line 25"/>
            <p:cNvSpPr>
              <a:spLocks noChangeShapeType="1"/>
            </p:cNvSpPr>
            <p:nvPr/>
          </p:nvSpPr>
          <p:spPr bwMode="auto">
            <a:xfrm>
              <a:off x="1056" y="2448"/>
              <a:ext cx="384" cy="0"/>
            </a:xfrm>
            <a:prstGeom prst="line">
              <a:avLst/>
            </a:prstGeom>
            <a:noFill/>
            <a:ln w="38100">
              <a:solidFill>
                <a:schemeClr val="tx1"/>
              </a:solidFill>
              <a:round/>
              <a:headEnd/>
              <a:tailEnd type="triangle" w="med" len="med"/>
            </a:ln>
            <a:effectLst/>
          </p:spPr>
          <p:txBody>
            <a:bodyPr/>
            <a:lstStyle/>
            <a:p>
              <a:endParaRPr lang="zh-TW" altLang="en-US"/>
            </a:p>
          </p:txBody>
        </p:sp>
      </p:grpSp>
    </p:spTree>
    <p:extLst>
      <p:ext uri="{BB962C8B-B14F-4D97-AF65-F5344CB8AC3E}">
        <p14:creationId xmlns:p14="http://schemas.microsoft.com/office/powerpoint/2010/main" val="25852437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7"/>
          <p:cNvSpPr>
            <a:spLocks noGrp="1"/>
          </p:cNvSpPr>
          <p:nvPr>
            <p:ph idx="1"/>
          </p:nvPr>
        </p:nvSpPr>
        <p:spPr>
          <a:xfrm>
            <a:off x="533400" y="1524000"/>
            <a:ext cx="8077200" cy="4267200"/>
          </a:xfrm>
        </p:spPr>
        <p:txBody>
          <a:bodyPr/>
          <a:lstStyle/>
          <a:p>
            <a:r>
              <a:rPr lang="en-US" altLang="zh-TW" smtClean="0"/>
              <a:t>As each class object is created, it gets its own block of memory for its data members</a:t>
            </a:r>
          </a:p>
          <a:p>
            <a:r>
              <a:rPr lang="en-US" altLang="zh-TW" smtClean="0"/>
              <a:t>In some cases, it is convenient for every instantiation of a class to share the same memory location for a specific variable</a:t>
            </a:r>
          </a:p>
          <a:p>
            <a:endParaRPr lang="en-US" altLang="zh-TW" smtClean="0"/>
          </a:p>
          <a:p>
            <a:endParaRPr lang="en-US" altLang="zh-TW" smtClean="0"/>
          </a:p>
        </p:txBody>
      </p:sp>
      <p:sp>
        <p:nvSpPr>
          <p:cNvPr id="25603" name="Rectangle 2"/>
          <p:cNvSpPr>
            <a:spLocks noGrp="1" noChangeArrowheads="1"/>
          </p:cNvSpPr>
          <p:nvPr>
            <p:ph type="title"/>
          </p:nvPr>
        </p:nvSpPr>
        <p:spPr/>
        <p:txBody>
          <a:bodyPr/>
          <a:lstStyle/>
          <a:p>
            <a:r>
              <a:rPr lang="en-US" altLang="zh-TW" dirty="0" smtClean="0"/>
              <a:t>Static Data Members</a:t>
            </a:r>
          </a:p>
        </p:txBody>
      </p:sp>
    </p:spTree>
    <p:extLst>
      <p:ext uri="{BB962C8B-B14F-4D97-AF65-F5344CB8AC3E}">
        <p14:creationId xmlns:p14="http://schemas.microsoft.com/office/powerpoint/2010/main" val="32978597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TW" dirty="0" smtClean="0"/>
              <a:t>Static Class Members</a:t>
            </a:r>
          </a:p>
        </p:txBody>
      </p:sp>
      <p:sp>
        <p:nvSpPr>
          <p:cNvPr id="9" name="TextBox 8"/>
          <p:cNvSpPr txBox="1"/>
          <p:nvPr/>
        </p:nvSpPr>
        <p:spPr>
          <a:xfrm>
            <a:off x="0" y="5486400"/>
            <a:ext cx="9144000" cy="369888"/>
          </a:xfrm>
          <a:prstGeom prst="rect">
            <a:avLst/>
          </a:prstGeom>
          <a:noFill/>
        </p:spPr>
        <p:txBody>
          <a:bodyPr>
            <a:spAutoFit/>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algn="ctr" eaLnBrk="1" hangingPunct="1"/>
            <a:r>
              <a:rPr lang="en-US" altLang="zh-TW" sz="1800" b="1">
                <a:solidFill>
                  <a:srgbClr val="222222"/>
                </a:solidFill>
                <a:latin typeface="Calibri" pitchFamily="34" charset="0"/>
              </a:rPr>
              <a:t>Figure 12.3  </a:t>
            </a:r>
            <a:r>
              <a:rPr lang="en-US" altLang="zh-TW" sz="1800">
                <a:solidFill>
                  <a:srgbClr val="222222"/>
                </a:solidFill>
                <a:latin typeface="Calibri" pitchFamily="34" charset="0"/>
              </a:rPr>
              <a:t>Sharing the static data member </a:t>
            </a:r>
            <a:r>
              <a:rPr lang="en-US" altLang="zh-TW" sz="1800">
                <a:solidFill>
                  <a:srgbClr val="222222"/>
                </a:solidFill>
                <a:latin typeface="Courier New" pitchFamily="49" charset="0"/>
                <a:cs typeface="Courier New" pitchFamily="49" charset="0"/>
              </a:rPr>
              <a:t>TotalSqFootage</a:t>
            </a:r>
            <a:endParaRPr lang="en-US" altLang="zh-TW" sz="1800" b="1">
              <a:solidFill>
                <a:srgbClr val="222222"/>
              </a:solidFill>
              <a:latin typeface="Courier New" pitchFamily="49" charset="0"/>
              <a:cs typeface="Courier New" pitchFamily="49" charset="0"/>
            </a:endParaRPr>
          </a:p>
        </p:txBody>
      </p:sp>
      <p:pic>
        <p:nvPicPr>
          <p:cNvPr id="2662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05000"/>
            <a:ext cx="7204075" cy="333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14784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7"/>
          <p:cNvSpPr>
            <a:spLocks noGrp="1"/>
          </p:cNvSpPr>
          <p:nvPr>
            <p:ph idx="1"/>
          </p:nvPr>
        </p:nvSpPr>
        <p:spPr>
          <a:xfrm>
            <a:off x="533400" y="1524000"/>
            <a:ext cx="8077200" cy="4267200"/>
          </a:xfrm>
        </p:spPr>
        <p:txBody>
          <a:bodyPr/>
          <a:lstStyle/>
          <a:p>
            <a:r>
              <a:rPr lang="en-US" altLang="zh-TW" smtClean="0"/>
              <a:t>Static member functions can access only static data members and other static member functions</a:t>
            </a:r>
          </a:p>
          <a:p>
            <a:r>
              <a:rPr lang="en-US" altLang="zh-TW" smtClean="0"/>
              <a:t>Their primary purpose is to perform any specialized initialization or operation procedures on static member variables before any object creations</a:t>
            </a:r>
          </a:p>
          <a:p>
            <a:endParaRPr lang="en-US" altLang="zh-TW" smtClean="0"/>
          </a:p>
        </p:txBody>
      </p:sp>
      <p:sp>
        <p:nvSpPr>
          <p:cNvPr id="27651" name="Rectangle 2"/>
          <p:cNvSpPr>
            <a:spLocks noGrp="1" noChangeArrowheads="1"/>
          </p:cNvSpPr>
          <p:nvPr>
            <p:ph type="title"/>
          </p:nvPr>
        </p:nvSpPr>
        <p:spPr/>
        <p:txBody>
          <a:bodyPr/>
          <a:lstStyle/>
          <a:p>
            <a:r>
              <a:rPr lang="en-US" altLang="zh-TW" dirty="0" smtClean="0"/>
              <a:t>Static Member Functions</a:t>
            </a:r>
          </a:p>
        </p:txBody>
      </p:sp>
    </p:spTree>
    <p:extLst>
      <p:ext uri="{BB962C8B-B14F-4D97-AF65-F5344CB8AC3E}">
        <p14:creationId xmlns:p14="http://schemas.microsoft.com/office/powerpoint/2010/main" val="39143073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457200" y="0"/>
            <a:ext cx="8229600" cy="1143000"/>
          </a:xfrm>
        </p:spPr>
        <p:txBody>
          <a:bodyPr/>
          <a:lstStyle/>
          <a:p>
            <a:r>
              <a:rPr lang="en-US" altLang="zh-TW" dirty="0"/>
              <a:t>Static Member Functions</a:t>
            </a:r>
            <a:endParaRPr lang="en-US" altLang="zh-TW" dirty="0">
              <a:ea typeface="新細明體" pitchFamily="18" charset="-120"/>
            </a:endParaRPr>
          </a:p>
        </p:txBody>
      </p:sp>
      <p:sp>
        <p:nvSpPr>
          <p:cNvPr id="261125" name="Rectangle 5"/>
          <p:cNvSpPr>
            <a:spLocks noChangeArrowheads="1"/>
          </p:cNvSpPr>
          <p:nvPr/>
        </p:nvSpPr>
        <p:spPr bwMode="auto">
          <a:xfrm>
            <a:off x="152400" y="976699"/>
            <a:ext cx="8915400" cy="5109091"/>
          </a:xfrm>
          <a:prstGeom prst="rect">
            <a:avLst/>
          </a:prstGeom>
          <a:noFill/>
          <a:ln w="9525">
            <a:noFill/>
            <a:miter lim="800000"/>
            <a:headEnd/>
            <a:tailEnd/>
          </a:ln>
          <a:effectLst/>
        </p:spPr>
        <p:txBody>
          <a:bodyPr wrap="square" anchor="ctr">
            <a:spAutoFit/>
          </a:bodyPr>
          <a:lstStyle/>
          <a:p>
            <a:pPr>
              <a:buFont typeface="Wingdings" pitchFamily="2" charset="2"/>
              <a:buChar char="n"/>
              <a:tabLst>
                <a:tab pos="304800" algn="r"/>
                <a:tab pos="2743200" algn="ctr"/>
                <a:tab pos="5486400" algn="r"/>
              </a:tabLst>
            </a:pPr>
            <a:r>
              <a:rPr lang="en-US" altLang="zh-TW" sz="2000" dirty="0">
                <a:solidFill>
                  <a:srgbClr val="0000FF"/>
                </a:solidFill>
                <a:latin typeface="Courier New" pitchFamily="49" charset="0"/>
                <a:ea typeface="新細明體" pitchFamily="18" charset="-120"/>
              </a:rPr>
              <a:t> Program </a:t>
            </a:r>
            <a:r>
              <a:rPr lang="en-US" altLang="zh-TW" sz="2000" dirty="0" smtClean="0">
                <a:solidFill>
                  <a:srgbClr val="0000FF"/>
                </a:solidFill>
                <a:latin typeface="Courier New" pitchFamily="49" charset="0"/>
                <a:ea typeface="新細明體" pitchFamily="18" charset="-120"/>
              </a:rPr>
              <a:t>12.7</a:t>
            </a:r>
            <a:endParaRPr lang="en-US" altLang="zh-TW" sz="200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#include &lt;</a:t>
            </a:r>
            <a:r>
              <a:rPr lang="en-US" altLang="zh-TW" b="0" dirty="0" err="1">
                <a:solidFill>
                  <a:srgbClr val="0000FF"/>
                </a:solidFill>
                <a:latin typeface="Courier New" pitchFamily="49" charset="0"/>
                <a:ea typeface="新細明體" pitchFamily="18" charset="-120"/>
              </a:rPr>
              <a:t>iostream</a:t>
            </a:r>
            <a:r>
              <a:rPr lang="en-US" altLang="zh-TW" b="0" dirty="0">
                <a:solidFill>
                  <a:srgbClr val="0000FF"/>
                </a:solidFill>
                <a:latin typeface="Courier New" pitchFamily="49" charset="0"/>
                <a:ea typeface="新細明體" pitchFamily="18" charset="-120"/>
              </a:rPr>
              <a:t>&gt;</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using namespace </a:t>
            </a:r>
            <a:r>
              <a:rPr lang="en-US" altLang="zh-TW" b="0" dirty="0" err="1">
                <a:solidFill>
                  <a:srgbClr val="0000FF"/>
                </a:solidFill>
                <a:latin typeface="Courier New" pitchFamily="49" charset="0"/>
                <a:ea typeface="新細明體" pitchFamily="18" charset="-120"/>
              </a:rPr>
              <a:t>std</a:t>
            </a:r>
            <a:r>
              <a:rPr lang="en-US" altLang="zh-TW"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b="0" dirty="0" smtClean="0">
                <a:solidFill>
                  <a:srgbClr val="0000FF"/>
                </a:solidFill>
                <a:latin typeface="Courier New" pitchFamily="49" charset="0"/>
                <a:ea typeface="新細明體" pitchFamily="18" charset="-120"/>
              </a:rPr>
              <a:t>// </a:t>
            </a:r>
            <a:r>
              <a:rPr lang="en-US" altLang="zh-TW" b="0" dirty="0">
                <a:solidFill>
                  <a:srgbClr val="0000FF"/>
                </a:solidFill>
                <a:latin typeface="Courier New" pitchFamily="49" charset="0"/>
                <a:ea typeface="新細明體" pitchFamily="18" charset="-120"/>
              </a:rPr>
              <a:t>declaration section</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class </a:t>
            </a:r>
            <a:r>
              <a:rPr lang="en-US" altLang="zh-TW" b="0" dirty="0" err="1">
                <a:solidFill>
                  <a:srgbClr val="0000FF"/>
                </a:solidFill>
                <a:latin typeface="Courier New" pitchFamily="49" charset="0"/>
                <a:ea typeface="新細明體" pitchFamily="18" charset="-120"/>
              </a:rPr>
              <a:t>RoomDimension</a:t>
            </a:r>
            <a:endParaRPr lang="en-US" altLang="zh-TW" b="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private:</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static double </a:t>
            </a:r>
            <a:r>
              <a:rPr lang="en-US" altLang="zh-TW" b="0" dirty="0" err="1">
                <a:solidFill>
                  <a:srgbClr val="0000FF"/>
                </a:solidFill>
                <a:latin typeface="Courier New" pitchFamily="49" charset="0"/>
                <a:ea typeface="新細明體" pitchFamily="18" charset="-120"/>
              </a:rPr>
              <a:t>TotalSqFootage</a:t>
            </a:r>
            <a:r>
              <a:rPr lang="en-US" altLang="zh-TW"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double length;</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double width;</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public:</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static void </a:t>
            </a:r>
            <a:r>
              <a:rPr lang="en-US" altLang="zh-TW" b="0" dirty="0" err="1">
                <a:solidFill>
                  <a:srgbClr val="0000FF"/>
                </a:solidFill>
                <a:latin typeface="Courier New" pitchFamily="49" charset="0"/>
                <a:ea typeface="新細明體" pitchFamily="18" charset="-120"/>
              </a:rPr>
              <a:t>dispFootage</a:t>
            </a:r>
            <a:r>
              <a:rPr lang="en-US" altLang="zh-TW" b="0" dirty="0">
                <a:solidFill>
                  <a:srgbClr val="0000FF"/>
                </a:solidFill>
                <a:latin typeface="Courier New" pitchFamily="49" charset="0"/>
                <a:ea typeface="新細明體" pitchFamily="18" charset="-120"/>
              </a:rPr>
              <a:t>();  // static member function</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a:t>
            </a:r>
            <a:r>
              <a:rPr lang="en-US" altLang="zh-TW" b="0" dirty="0" err="1">
                <a:solidFill>
                  <a:srgbClr val="0000FF"/>
                </a:solidFill>
                <a:latin typeface="Courier New" pitchFamily="49" charset="0"/>
                <a:ea typeface="新細明體" pitchFamily="18" charset="-120"/>
              </a:rPr>
              <a:t>RoomDimension</a:t>
            </a:r>
            <a:r>
              <a:rPr lang="en-US" altLang="zh-TW" b="0" dirty="0">
                <a:solidFill>
                  <a:srgbClr val="0000FF"/>
                </a:solidFill>
                <a:latin typeface="Courier New" pitchFamily="49" charset="0"/>
                <a:ea typeface="新細明體" pitchFamily="18" charset="-120"/>
              </a:rPr>
              <a:t>(double l = 0.0, double w = 0.0) </a:t>
            </a:r>
            <a:r>
              <a:rPr lang="en-US" altLang="zh-TW" b="0" dirty="0" smtClean="0">
                <a:solidFill>
                  <a:srgbClr val="0000FF"/>
                </a:solidFill>
                <a:latin typeface="Courier New" pitchFamily="49" charset="0"/>
                <a:ea typeface="新細明體" pitchFamily="18" charset="-120"/>
              </a:rPr>
              <a:t>//Constructor</a:t>
            </a:r>
            <a:endParaRPr lang="en-US" altLang="zh-TW" b="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a:t>
            </a:r>
            <a:r>
              <a:rPr lang="en-US" altLang="zh-TW" b="0" dirty="0" smtClean="0">
                <a:solidFill>
                  <a:srgbClr val="0000FF"/>
                </a:solidFill>
                <a:latin typeface="Courier New" pitchFamily="49" charset="0"/>
                <a:ea typeface="新細明體" pitchFamily="18" charset="-120"/>
              </a:rPr>
              <a:t>      {</a:t>
            </a:r>
            <a:r>
              <a:rPr lang="en-US" altLang="zh-TW" b="0" dirty="0">
                <a:solidFill>
                  <a:srgbClr val="0000FF"/>
                </a:solidFill>
                <a:latin typeface="Courier New" pitchFamily="49" charset="0"/>
                <a:ea typeface="新細明體" pitchFamily="18" charset="-120"/>
              </a:rPr>
              <a:t>length = l; width = w; </a:t>
            </a:r>
            <a:r>
              <a:rPr lang="en-US" altLang="zh-TW" b="0" dirty="0" err="1">
                <a:solidFill>
                  <a:srgbClr val="0000FF"/>
                </a:solidFill>
                <a:latin typeface="Courier New" pitchFamily="49" charset="0"/>
                <a:ea typeface="新細明體" pitchFamily="18" charset="-120"/>
              </a:rPr>
              <a:t>TotalSqFootage</a:t>
            </a:r>
            <a:r>
              <a:rPr lang="en-US" altLang="zh-TW" b="0" dirty="0">
                <a:solidFill>
                  <a:srgbClr val="0000FF"/>
                </a:solidFill>
                <a:latin typeface="Courier New" pitchFamily="49" charset="0"/>
                <a:ea typeface="新細明體" pitchFamily="18" charset="-120"/>
              </a:rPr>
              <a:t> += l * w;}</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void </a:t>
            </a:r>
            <a:r>
              <a:rPr lang="en-US" altLang="zh-TW" b="0" dirty="0" err="1">
                <a:solidFill>
                  <a:srgbClr val="0000FF"/>
                </a:solidFill>
                <a:latin typeface="Courier New" pitchFamily="49" charset="0"/>
                <a:ea typeface="新細明體" pitchFamily="18" charset="-120"/>
              </a:rPr>
              <a:t>resetDimension</a:t>
            </a:r>
            <a:r>
              <a:rPr lang="en-US" altLang="zh-TW" b="0" dirty="0">
                <a:solidFill>
                  <a:srgbClr val="0000FF"/>
                </a:solidFill>
                <a:latin typeface="Courier New" pitchFamily="49" charset="0"/>
                <a:ea typeface="新細明體" pitchFamily="18" charset="-120"/>
              </a:rPr>
              <a:t>(double, double);</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b="0" dirty="0" smtClean="0">
                <a:solidFill>
                  <a:srgbClr val="0000FF"/>
                </a:solidFill>
                <a:latin typeface="Courier New" pitchFamily="49" charset="0"/>
                <a:ea typeface="新細明體" pitchFamily="18" charset="-120"/>
              </a:rPr>
              <a:t>// </a:t>
            </a:r>
            <a:r>
              <a:rPr lang="en-US" altLang="zh-TW" b="0" dirty="0">
                <a:solidFill>
                  <a:srgbClr val="0000FF"/>
                </a:solidFill>
                <a:latin typeface="Courier New" pitchFamily="49" charset="0"/>
                <a:ea typeface="新細明體" pitchFamily="18" charset="-120"/>
              </a:rPr>
              <a:t>static member definition</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double </a:t>
            </a:r>
            <a:r>
              <a:rPr lang="en-US" altLang="zh-TW" b="0" dirty="0" err="1">
                <a:solidFill>
                  <a:srgbClr val="0000FF"/>
                </a:solidFill>
                <a:latin typeface="Courier New" pitchFamily="49" charset="0"/>
                <a:ea typeface="新細明體" pitchFamily="18" charset="-120"/>
              </a:rPr>
              <a:t>RoomDimension</a:t>
            </a:r>
            <a:r>
              <a:rPr lang="en-US" altLang="zh-TW" b="0" dirty="0">
                <a:solidFill>
                  <a:srgbClr val="0000FF"/>
                </a:solidFill>
                <a:latin typeface="Courier New" pitchFamily="49" charset="0"/>
                <a:ea typeface="新細明體" pitchFamily="18" charset="-120"/>
              </a:rPr>
              <a:t>::</a:t>
            </a:r>
            <a:r>
              <a:rPr lang="en-US" altLang="zh-TW" b="0" dirty="0" err="1">
                <a:solidFill>
                  <a:srgbClr val="0000FF"/>
                </a:solidFill>
                <a:latin typeface="Courier New" pitchFamily="49" charset="0"/>
                <a:ea typeface="新細明體" pitchFamily="18" charset="-120"/>
              </a:rPr>
              <a:t>TotalSqFootage</a:t>
            </a:r>
            <a:r>
              <a:rPr lang="en-US" altLang="zh-TW" b="0" dirty="0">
                <a:solidFill>
                  <a:srgbClr val="0000FF"/>
                </a:solidFill>
                <a:latin typeface="Courier New" pitchFamily="49" charset="0"/>
                <a:ea typeface="新細明體" pitchFamily="18" charset="-120"/>
              </a:rPr>
              <a:t> = 0.0</a:t>
            </a:r>
            <a:r>
              <a:rPr lang="en-US" altLang="zh-TW" b="0" dirty="0" smtClean="0">
                <a:solidFill>
                  <a:srgbClr val="0000FF"/>
                </a:solidFill>
                <a:latin typeface="Courier New" pitchFamily="49" charset="0"/>
                <a:ea typeface="新細明體" pitchFamily="18" charset="-120"/>
              </a:rPr>
              <a:t>;</a:t>
            </a:r>
            <a:endParaRPr lang="en-US" altLang="zh-TW" b="0" dirty="0">
              <a:solidFill>
                <a:srgbClr val="0000FF"/>
              </a:solidFill>
              <a:latin typeface="Courier New" pitchFamily="49" charset="0"/>
              <a:ea typeface="新細明體" pitchFamily="18" charset="-120"/>
            </a:endParaRPr>
          </a:p>
        </p:txBody>
      </p:sp>
    </p:spTree>
    <p:extLst>
      <p:ext uri="{BB962C8B-B14F-4D97-AF65-F5344CB8AC3E}">
        <p14:creationId xmlns:p14="http://schemas.microsoft.com/office/powerpoint/2010/main" val="15575993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457200" y="0"/>
            <a:ext cx="8229600" cy="1143000"/>
          </a:xfrm>
        </p:spPr>
        <p:txBody>
          <a:bodyPr/>
          <a:lstStyle/>
          <a:p>
            <a:r>
              <a:rPr lang="en-US" altLang="zh-TW" dirty="0"/>
              <a:t>Static Member Functions</a:t>
            </a:r>
            <a:endParaRPr lang="en-US" altLang="zh-TW" dirty="0">
              <a:ea typeface="新細明體" pitchFamily="18" charset="-120"/>
            </a:endParaRPr>
          </a:p>
        </p:txBody>
      </p:sp>
      <p:sp>
        <p:nvSpPr>
          <p:cNvPr id="261125" name="Rectangle 5"/>
          <p:cNvSpPr>
            <a:spLocks noChangeArrowheads="1"/>
          </p:cNvSpPr>
          <p:nvPr/>
        </p:nvSpPr>
        <p:spPr bwMode="auto">
          <a:xfrm>
            <a:off x="76200" y="976698"/>
            <a:ext cx="9067800" cy="5109091"/>
          </a:xfrm>
          <a:prstGeom prst="rect">
            <a:avLst/>
          </a:prstGeom>
          <a:noFill/>
          <a:ln w="9525">
            <a:noFill/>
            <a:miter lim="800000"/>
            <a:headEnd/>
            <a:tailEnd/>
          </a:ln>
          <a:effectLst/>
        </p:spPr>
        <p:txBody>
          <a:bodyPr wrap="square" anchor="ctr">
            <a:spAutoFit/>
          </a:bodyPr>
          <a:lstStyle/>
          <a:p>
            <a:pPr>
              <a:buFont typeface="Wingdings" pitchFamily="2" charset="2"/>
              <a:buChar char="n"/>
              <a:tabLst>
                <a:tab pos="304800" algn="r"/>
                <a:tab pos="2743200" algn="ctr"/>
                <a:tab pos="5486400" algn="r"/>
              </a:tabLst>
            </a:pPr>
            <a:r>
              <a:rPr lang="en-US" altLang="zh-TW" sz="2000" dirty="0">
                <a:solidFill>
                  <a:srgbClr val="0000FF"/>
                </a:solidFill>
                <a:latin typeface="Courier New" pitchFamily="49" charset="0"/>
                <a:ea typeface="新細明體" pitchFamily="18" charset="-120"/>
              </a:rPr>
              <a:t> Program </a:t>
            </a:r>
            <a:r>
              <a:rPr lang="en-US" altLang="zh-TW" sz="2000" dirty="0" smtClean="0">
                <a:solidFill>
                  <a:srgbClr val="0000FF"/>
                </a:solidFill>
                <a:latin typeface="Courier New" pitchFamily="49" charset="0"/>
                <a:ea typeface="新細明體" pitchFamily="18" charset="-120"/>
              </a:rPr>
              <a:t>12.7 (Continued)</a:t>
            </a:r>
            <a:endParaRPr lang="en-US" altLang="zh-TW" sz="200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implementation section</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void </a:t>
            </a:r>
            <a:r>
              <a:rPr lang="en-US" altLang="zh-TW" b="0" dirty="0" err="1">
                <a:solidFill>
                  <a:srgbClr val="0000FF"/>
                </a:solidFill>
                <a:latin typeface="Courier New" pitchFamily="49" charset="0"/>
                <a:ea typeface="新細明體" pitchFamily="18" charset="-120"/>
              </a:rPr>
              <a:t>RoomDimension</a:t>
            </a:r>
            <a:r>
              <a:rPr lang="en-US" altLang="zh-TW" b="0" dirty="0">
                <a:solidFill>
                  <a:srgbClr val="0000FF"/>
                </a:solidFill>
                <a:latin typeface="Courier New" pitchFamily="49" charset="0"/>
                <a:ea typeface="新細明體" pitchFamily="18" charset="-120"/>
              </a:rPr>
              <a:t>::</a:t>
            </a:r>
            <a:r>
              <a:rPr lang="en-US" altLang="zh-TW" b="0" dirty="0" err="1">
                <a:solidFill>
                  <a:srgbClr val="0000FF"/>
                </a:solidFill>
                <a:latin typeface="Courier New" pitchFamily="49" charset="0"/>
                <a:ea typeface="新細明體" pitchFamily="18" charset="-120"/>
              </a:rPr>
              <a:t>resetDimension</a:t>
            </a:r>
            <a:r>
              <a:rPr lang="en-US" altLang="zh-TW" b="0" dirty="0">
                <a:solidFill>
                  <a:srgbClr val="0000FF"/>
                </a:solidFill>
                <a:latin typeface="Courier New" pitchFamily="49" charset="0"/>
                <a:ea typeface="新細明體" pitchFamily="18" charset="-120"/>
              </a:rPr>
              <a:t>(double </a:t>
            </a:r>
            <a:r>
              <a:rPr lang="en-US" altLang="zh-TW" b="0" dirty="0" err="1" smtClean="0">
                <a:solidFill>
                  <a:srgbClr val="0000FF"/>
                </a:solidFill>
                <a:latin typeface="Courier New" pitchFamily="49" charset="0"/>
                <a:ea typeface="新細明體" pitchFamily="18" charset="-120"/>
              </a:rPr>
              <a:t>len</a:t>
            </a:r>
            <a:r>
              <a:rPr lang="en-US" altLang="zh-TW" b="0" dirty="0" smtClean="0">
                <a:solidFill>
                  <a:srgbClr val="0000FF"/>
                </a:solidFill>
                <a:latin typeface="Courier New" pitchFamily="49" charset="0"/>
                <a:ea typeface="新細明體" pitchFamily="18" charset="-120"/>
              </a:rPr>
              <a:t>=0.0</a:t>
            </a:r>
            <a:r>
              <a:rPr lang="en-US" altLang="zh-TW" b="0" dirty="0">
                <a:solidFill>
                  <a:srgbClr val="0000FF"/>
                </a:solidFill>
                <a:latin typeface="Courier New" pitchFamily="49" charset="0"/>
                <a:ea typeface="新細明體" pitchFamily="18" charset="-120"/>
              </a:rPr>
              <a:t>, double </a:t>
            </a:r>
            <a:r>
              <a:rPr lang="en-US" altLang="zh-TW" b="0" dirty="0" err="1" smtClean="0">
                <a:solidFill>
                  <a:srgbClr val="0000FF"/>
                </a:solidFill>
                <a:latin typeface="Courier New" pitchFamily="49" charset="0"/>
                <a:ea typeface="新細明體" pitchFamily="18" charset="-120"/>
              </a:rPr>
              <a:t>wid</a:t>
            </a:r>
            <a:r>
              <a:rPr lang="en-US" altLang="zh-TW" b="0" dirty="0" smtClean="0">
                <a:solidFill>
                  <a:srgbClr val="0000FF"/>
                </a:solidFill>
                <a:latin typeface="Courier New" pitchFamily="49" charset="0"/>
                <a:ea typeface="新細明體" pitchFamily="18" charset="-120"/>
              </a:rPr>
              <a:t>=0.0</a:t>
            </a:r>
            <a:r>
              <a:rPr lang="en-US" altLang="zh-TW"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a:t>
            </a:r>
            <a:r>
              <a:rPr lang="en-US" altLang="zh-TW" b="0" dirty="0" err="1" smtClean="0">
                <a:solidFill>
                  <a:srgbClr val="0000FF"/>
                </a:solidFill>
                <a:latin typeface="Courier New" pitchFamily="49" charset="0"/>
                <a:ea typeface="新細明體" pitchFamily="18" charset="-120"/>
              </a:rPr>
              <a:t>TotalSqFootage</a:t>
            </a:r>
            <a:r>
              <a:rPr lang="en-US" altLang="zh-TW" b="0" dirty="0" smtClean="0">
                <a:solidFill>
                  <a:srgbClr val="0000FF"/>
                </a:solidFill>
                <a:latin typeface="Courier New" pitchFamily="49" charset="0"/>
                <a:ea typeface="新細明體" pitchFamily="18" charset="-120"/>
              </a:rPr>
              <a:t> -=length*width;//remove </a:t>
            </a:r>
            <a:r>
              <a:rPr lang="en-US" altLang="zh-TW" b="0" dirty="0">
                <a:solidFill>
                  <a:srgbClr val="0000FF"/>
                </a:solidFill>
                <a:latin typeface="Courier New" pitchFamily="49" charset="0"/>
                <a:ea typeface="新細明體" pitchFamily="18" charset="-120"/>
              </a:rPr>
              <a:t>previous square </a:t>
            </a:r>
            <a:r>
              <a:rPr lang="en-US" altLang="zh-TW" b="0" dirty="0" smtClean="0">
                <a:solidFill>
                  <a:srgbClr val="0000FF"/>
                </a:solidFill>
                <a:latin typeface="Courier New" pitchFamily="49" charset="0"/>
                <a:ea typeface="新細明體" pitchFamily="18" charset="-120"/>
              </a:rPr>
              <a:t>footage</a:t>
            </a:r>
            <a:endParaRPr lang="en-US" altLang="zh-TW" b="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length =</a:t>
            </a:r>
            <a:r>
              <a:rPr lang="en-US" altLang="zh-TW" b="0" dirty="0" err="1">
                <a:solidFill>
                  <a:srgbClr val="0000FF"/>
                </a:solidFill>
                <a:latin typeface="Courier New" pitchFamily="49" charset="0"/>
                <a:ea typeface="新細明體" pitchFamily="18" charset="-120"/>
              </a:rPr>
              <a:t>len</a:t>
            </a:r>
            <a:r>
              <a:rPr lang="en-US" altLang="zh-TW"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width = </a:t>
            </a:r>
            <a:r>
              <a:rPr lang="en-US" altLang="zh-TW" b="0" dirty="0" err="1">
                <a:solidFill>
                  <a:srgbClr val="0000FF"/>
                </a:solidFill>
                <a:latin typeface="Courier New" pitchFamily="49" charset="0"/>
                <a:ea typeface="新細明體" pitchFamily="18" charset="-120"/>
              </a:rPr>
              <a:t>wid</a:t>
            </a:r>
            <a:r>
              <a:rPr lang="en-US" altLang="zh-TW" b="0" dirty="0">
                <a:solidFill>
                  <a:srgbClr val="0000FF"/>
                </a:solidFill>
                <a:latin typeface="Courier New" pitchFamily="49" charset="0"/>
                <a:ea typeface="新細明體" pitchFamily="18" charset="-120"/>
              </a:rPr>
              <a:t>; </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a:t>
            </a:r>
            <a:r>
              <a:rPr lang="en-US" altLang="zh-TW" b="0" dirty="0" err="1">
                <a:solidFill>
                  <a:srgbClr val="0000FF"/>
                </a:solidFill>
                <a:latin typeface="Courier New" pitchFamily="49" charset="0"/>
                <a:ea typeface="新細明體" pitchFamily="18" charset="-120"/>
              </a:rPr>
              <a:t>TotalSqFootage</a:t>
            </a:r>
            <a:r>
              <a:rPr lang="en-US" altLang="zh-TW" b="0" dirty="0">
                <a:solidFill>
                  <a:srgbClr val="0000FF"/>
                </a:solidFill>
                <a:latin typeface="Courier New" pitchFamily="49" charset="0"/>
                <a:ea typeface="新細明體" pitchFamily="18" charset="-120"/>
              </a:rPr>
              <a:t> += </a:t>
            </a:r>
            <a:r>
              <a:rPr lang="en-US" altLang="zh-TW" b="0" dirty="0" err="1">
                <a:solidFill>
                  <a:srgbClr val="0000FF"/>
                </a:solidFill>
                <a:latin typeface="Courier New" pitchFamily="49" charset="0"/>
                <a:ea typeface="新細明體" pitchFamily="18" charset="-120"/>
              </a:rPr>
              <a:t>len</a:t>
            </a:r>
            <a:r>
              <a:rPr lang="en-US" altLang="zh-TW" b="0" dirty="0">
                <a:solidFill>
                  <a:srgbClr val="0000FF"/>
                </a:solidFill>
                <a:latin typeface="Courier New" pitchFamily="49" charset="0"/>
                <a:ea typeface="新細明體" pitchFamily="18" charset="-120"/>
              </a:rPr>
              <a:t> * </a:t>
            </a:r>
            <a:r>
              <a:rPr lang="en-US" altLang="zh-TW" b="0" dirty="0" err="1">
                <a:solidFill>
                  <a:srgbClr val="0000FF"/>
                </a:solidFill>
                <a:latin typeface="Courier New" pitchFamily="49" charset="0"/>
                <a:ea typeface="新細明體" pitchFamily="18" charset="-120"/>
              </a:rPr>
              <a:t>wid</a:t>
            </a:r>
            <a:r>
              <a:rPr lang="en-US" altLang="zh-TW" b="0" dirty="0">
                <a:solidFill>
                  <a:srgbClr val="0000FF"/>
                </a:solidFill>
                <a:latin typeface="Courier New" pitchFamily="49" charset="0"/>
                <a:ea typeface="新細明體" pitchFamily="18" charset="-120"/>
              </a:rPr>
              <a:t>;  // add new square footage</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a:t>
            </a:r>
            <a:r>
              <a:rPr lang="en-US" altLang="zh-TW" b="0" dirty="0" err="1">
                <a:solidFill>
                  <a:srgbClr val="0000FF"/>
                </a:solidFill>
                <a:latin typeface="Courier New" pitchFamily="49" charset="0"/>
                <a:ea typeface="新細明體" pitchFamily="18" charset="-120"/>
              </a:rPr>
              <a:t>dispFootage</a:t>
            </a:r>
            <a:r>
              <a:rPr lang="en-US" altLang="zh-TW" b="0" dirty="0">
                <a:solidFill>
                  <a:srgbClr val="0000FF"/>
                </a:solidFill>
                <a:latin typeface="Courier New" pitchFamily="49" charset="0"/>
                <a:ea typeface="新細明體" pitchFamily="18" charset="-120"/>
              </a:rPr>
              <a:t>(); // static function can be called from inside </a:t>
            </a:r>
            <a:r>
              <a:rPr lang="en-US" altLang="zh-TW" b="0" dirty="0" smtClean="0">
                <a:solidFill>
                  <a:srgbClr val="0000FF"/>
                </a:solidFill>
                <a:latin typeface="Courier New" pitchFamily="49" charset="0"/>
                <a:ea typeface="新細明體" pitchFamily="18" charset="-120"/>
              </a:rPr>
              <a:t> </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a:t>
            </a:r>
            <a:r>
              <a:rPr lang="en-US" altLang="zh-TW" b="0" dirty="0" smtClean="0">
                <a:solidFill>
                  <a:srgbClr val="0000FF"/>
                </a:solidFill>
                <a:latin typeface="Courier New" pitchFamily="49" charset="0"/>
                <a:ea typeface="新細明體" pitchFamily="18" charset="-120"/>
              </a:rPr>
              <a:t>                // function</a:t>
            </a:r>
            <a:endParaRPr lang="en-US" altLang="zh-TW" b="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a:t>
            </a:r>
          </a:p>
          <a:p>
            <a:pPr>
              <a:tabLst>
                <a:tab pos="304800" algn="r"/>
                <a:tab pos="2743200" algn="ctr"/>
                <a:tab pos="5486400" algn="r"/>
              </a:tabLst>
            </a:pPr>
            <a:endParaRPr lang="en-US" altLang="zh-TW" b="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static function definition</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void </a:t>
            </a:r>
            <a:r>
              <a:rPr lang="en-US" altLang="zh-TW" b="0" dirty="0" err="1">
                <a:solidFill>
                  <a:srgbClr val="0000FF"/>
                </a:solidFill>
                <a:latin typeface="Courier New" pitchFamily="49" charset="0"/>
                <a:ea typeface="新細明體" pitchFamily="18" charset="-120"/>
              </a:rPr>
              <a:t>RoomDimension</a:t>
            </a:r>
            <a:r>
              <a:rPr lang="en-US" altLang="zh-TW" b="0" dirty="0">
                <a:solidFill>
                  <a:srgbClr val="0000FF"/>
                </a:solidFill>
                <a:latin typeface="Courier New" pitchFamily="49" charset="0"/>
                <a:ea typeface="新細明體" pitchFamily="18" charset="-120"/>
              </a:rPr>
              <a:t>::</a:t>
            </a:r>
            <a:r>
              <a:rPr lang="en-US" altLang="zh-TW" b="0" dirty="0" err="1">
                <a:solidFill>
                  <a:srgbClr val="0000FF"/>
                </a:solidFill>
                <a:latin typeface="Courier New" pitchFamily="49" charset="0"/>
                <a:ea typeface="新細明體" pitchFamily="18" charset="-120"/>
              </a:rPr>
              <a:t>dispFootage</a:t>
            </a:r>
            <a:r>
              <a:rPr lang="en-US" altLang="zh-TW"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a:t>
            </a:r>
            <a:r>
              <a:rPr lang="en-US" altLang="zh-TW" b="0" dirty="0" err="1">
                <a:solidFill>
                  <a:srgbClr val="0000FF"/>
                </a:solidFill>
                <a:latin typeface="Courier New" pitchFamily="49" charset="0"/>
                <a:ea typeface="新細明體" pitchFamily="18" charset="-120"/>
              </a:rPr>
              <a:t>cout</a:t>
            </a:r>
            <a:r>
              <a:rPr lang="en-US" altLang="zh-TW" b="0" dirty="0">
                <a:solidFill>
                  <a:srgbClr val="0000FF"/>
                </a:solidFill>
                <a:latin typeface="Courier New" pitchFamily="49" charset="0"/>
                <a:ea typeface="新細明體" pitchFamily="18" charset="-120"/>
              </a:rPr>
              <a:t> &lt;&lt; "The total square footage is now " &lt;&lt; </a:t>
            </a:r>
            <a:r>
              <a:rPr lang="en-US" altLang="zh-TW" b="0" dirty="0" err="1">
                <a:solidFill>
                  <a:srgbClr val="0000FF"/>
                </a:solidFill>
                <a:latin typeface="Courier New" pitchFamily="49" charset="0"/>
                <a:ea typeface="新細明體" pitchFamily="18" charset="-120"/>
              </a:rPr>
              <a:t>TotalSqFootage</a:t>
            </a:r>
            <a:r>
              <a:rPr lang="en-US" altLang="zh-TW" b="0" dirty="0">
                <a:solidFill>
                  <a:srgbClr val="0000FF"/>
                </a:solidFill>
                <a:latin typeface="Courier New" pitchFamily="49" charset="0"/>
                <a:ea typeface="新細明體" pitchFamily="18" charset="-120"/>
              </a:rPr>
              <a:t> </a:t>
            </a:r>
            <a:endParaRPr lang="en-US" altLang="zh-TW" b="0" dirty="0" smtClean="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a:t>
            </a:r>
            <a:r>
              <a:rPr lang="en-US" altLang="zh-TW" b="0" dirty="0" smtClean="0">
                <a:solidFill>
                  <a:srgbClr val="0000FF"/>
                </a:solidFill>
                <a:latin typeface="Courier New" pitchFamily="49" charset="0"/>
                <a:ea typeface="新細明體" pitchFamily="18" charset="-120"/>
              </a:rPr>
              <a:t>      &lt;&lt; </a:t>
            </a:r>
            <a:r>
              <a:rPr lang="en-US" altLang="zh-TW" b="0" dirty="0" err="1">
                <a:solidFill>
                  <a:srgbClr val="0000FF"/>
                </a:solidFill>
                <a:latin typeface="Courier New" pitchFamily="49" charset="0"/>
                <a:ea typeface="新細明體" pitchFamily="18" charset="-120"/>
              </a:rPr>
              <a:t>endl</a:t>
            </a:r>
            <a:r>
              <a:rPr lang="en-US" altLang="zh-TW"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a:t>
            </a:r>
          </a:p>
        </p:txBody>
      </p:sp>
    </p:spTree>
    <p:extLst>
      <p:ext uri="{BB962C8B-B14F-4D97-AF65-F5344CB8AC3E}">
        <p14:creationId xmlns:p14="http://schemas.microsoft.com/office/powerpoint/2010/main" val="40380515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457200" y="0"/>
            <a:ext cx="8229600" cy="1143000"/>
          </a:xfrm>
        </p:spPr>
        <p:txBody>
          <a:bodyPr/>
          <a:lstStyle/>
          <a:p>
            <a:r>
              <a:rPr lang="en-US" altLang="zh-TW" dirty="0"/>
              <a:t>Static Member Functions</a:t>
            </a:r>
            <a:endParaRPr lang="en-US" altLang="zh-TW" dirty="0">
              <a:ea typeface="新細明體" pitchFamily="18" charset="-120"/>
            </a:endParaRPr>
          </a:p>
        </p:txBody>
      </p:sp>
      <p:sp>
        <p:nvSpPr>
          <p:cNvPr id="261125" name="Rectangle 5"/>
          <p:cNvSpPr>
            <a:spLocks noChangeArrowheads="1"/>
          </p:cNvSpPr>
          <p:nvPr/>
        </p:nvSpPr>
        <p:spPr bwMode="auto">
          <a:xfrm>
            <a:off x="76200" y="914400"/>
            <a:ext cx="9067800" cy="3447098"/>
          </a:xfrm>
          <a:prstGeom prst="rect">
            <a:avLst/>
          </a:prstGeom>
          <a:noFill/>
          <a:ln w="9525">
            <a:noFill/>
            <a:miter lim="800000"/>
            <a:headEnd/>
            <a:tailEnd/>
          </a:ln>
          <a:effectLst/>
        </p:spPr>
        <p:txBody>
          <a:bodyPr wrap="square" anchor="ctr">
            <a:spAutoFit/>
          </a:bodyPr>
          <a:lstStyle/>
          <a:p>
            <a:pPr>
              <a:buFont typeface="Wingdings" pitchFamily="2" charset="2"/>
              <a:buChar char="n"/>
              <a:tabLst>
                <a:tab pos="304800" algn="r"/>
                <a:tab pos="2743200" algn="ctr"/>
                <a:tab pos="5486400" algn="r"/>
              </a:tabLst>
            </a:pPr>
            <a:r>
              <a:rPr lang="en-US" altLang="zh-TW" sz="2000" dirty="0">
                <a:solidFill>
                  <a:srgbClr val="0000FF"/>
                </a:solidFill>
                <a:latin typeface="Courier New" pitchFamily="49" charset="0"/>
                <a:ea typeface="新細明體" pitchFamily="18" charset="-120"/>
              </a:rPr>
              <a:t> Program </a:t>
            </a:r>
            <a:r>
              <a:rPr lang="en-US" altLang="zh-TW" sz="2000" dirty="0" smtClean="0">
                <a:solidFill>
                  <a:srgbClr val="0000FF"/>
                </a:solidFill>
                <a:latin typeface="Courier New" pitchFamily="49" charset="0"/>
                <a:ea typeface="新細明體" pitchFamily="18" charset="-120"/>
              </a:rPr>
              <a:t>12.7 (Continued)</a:t>
            </a:r>
            <a:endParaRPr lang="en-US" altLang="zh-TW" sz="200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b="0" dirty="0" err="1">
                <a:solidFill>
                  <a:srgbClr val="0000FF"/>
                </a:solidFill>
                <a:latin typeface="Courier New" pitchFamily="49" charset="0"/>
                <a:ea typeface="新細明體" pitchFamily="18" charset="-120"/>
              </a:rPr>
              <a:t>int</a:t>
            </a:r>
            <a:r>
              <a:rPr lang="en-US" altLang="zh-TW" b="0" dirty="0">
                <a:solidFill>
                  <a:srgbClr val="0000FF"/>
                </a:solidFill>
                <a:latin typeface="Courier New" pitchFamily="49" charset="0"/>
                <a:ea typeface="新細明體" pitchFamily="18" charset="-120"/>
              </a:rPr>
              <a:t> main()</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a:t>
            </a:r>
            <a:r>
              <a:rPr lang="en-US" altLang="zh-TW" b="0" dirty="0" err="1">
                <a:solidFill>
                  <a:srgbClr val="0000FF"/>
                </a:solidFill>
                <a:latin typeface="Courier New" pitchFamily="49" charset="0"/>
                <a:ea typeface="新細明體" pitchFamily="18" charset="-120"/>
              </a:rPr>
              <a:t>RoomDimension</a:t>
            </a:r>
            <a:r>
              <a:rPr lang="en-US" altLang="zh-TW" b="0" dirty="0">
                <a:solidFill>
                  <a:srgbClr val="0000FF"/>
                </a:solidFill>
                <a:latin typeface="Courier New" pitchFamily="49" charset="0"/>
                <a:ea typeface="新細明體" pitchFamily="18" charset="-120"/>
              </a:rPr>
              <a:t>::</a:t>
            </a:r>
            <a:r>
              <a:rPr lang="en-US" altLang="zh-TW" b="0" dirty="0" err="1">
                <a:solidFill>
                  <a:srgbClr val="0000FF"/>
                </a:solidFill>
                <a:latin typeface="Courier New" pitchFamily="49" charset="0"/>
                <a:ea typeface="新細明體" pitchFamily="18" charset="-120"/>
              </a:rPr>
              <a:t>dispFootage</a:t>
            </a:r>
            <a:r>
              <a:rPr lang="en-US" altLang="zh-TW" b="0" dirty="0">
                <a:solidFill>
                  <a:srgbClr val="0000FF"/>
                </a:solidFill>
                <a:latin typeface="Courier New" pitchFamily="49" charset="0"/>
                <a:ea typeface="新細明體" pitchFamily="18" charset="-120"/>
              </a:rPr>
              <a:t>(); // static function call</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a:t>
            </a:r>
            <a:r>
              <a:rPr lang="en-US" altLang="zh-TW" b="0" dirty="0" err="1">
                <a:solidFill>
                  <a:srgbClr val="0000FF"/>
                </a:solidFill>
                <a:latin typeface="Courier New" pitchFamily="49" charset="0"/>
                <a:ea typeface="新細明體" pitchFamily="18" charset="-120"/>
              </a:rPr>
              <a:t>RoomDimension</a:t>
            </a:r>
            <a:r>
              <a:rPr lang="en-US" altLang="zh-TW" b="0" dirty="0">
                <a:solidFill>
                  <a:srgbClr val="0000FF"/>
                </a:solidFill>
                <a:latin typeface="Courier New" pitchFamily="49" charset="0"/>
                <a:ea typeface="新細明體" pitchFamily="18" charset="-120"/>
              </a:rPr>
              <a:t> Kitchen(20.0, 15.0);</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a:t>
            </a:r>
            <a:r>
              <a:rPr lang="en-US" altLang="zh-TW" b="0" dirty="0" err="1">
                <a:solidFill>
                  <a:srgbClr val="0000FF"/>
                </a:solidFill>
                <a:latin typeface="Courier New" pitchFamily="49" charset="0"/>
                <a:ea typeface="新細明體" pitchFamily="18" charset="-120"/>
              </a:rPr>
              <a:t>RoomDimension</a:t>
            </a:r>
            <a:r>
              <a:rPr lang="en-US" altLang="zh-TW" b="0" dirty="0">
                <a:solidFill>
                  <a:srgbClr val="0000FF"/>
                </a:solidFill>
                <a:latin typeface="Courier New" pitchFamily="49" charset="0"/>
                <a:ea typeface="新細明體" pitchFamily="18" charset="-120"/>
              </a:rPr>
              <a:t>::</a:t>
            </a:r>
            <a:r>
              <a:rPr lang="en-US" altLang="zh-TW" b="0" dirty="0" err="1">
                <a:solidFill>
                  <a:srgbClr val="0000FF"/>
                </a:solidFill>
                <a:latin typeface="Courier New" pitchFamily="49" charset="0"/>
                <a:ea typeface="新細明體" pitchFamily="18" charset="-120"/>
              </a:rPr>
              <a:t>dispFootage</a:t>
            </a:r>
            <a:r>
              <a:rPr lang="en-US" altLang="zh-TW" b="0" dirty="0">
                <a:solidFill>
                  <a:srgbClr val="0000FF"/>
                </a:solidFill>
                <a:latin typeface="Courier New" pitchFamily="49" charset="0"/>
                <a:ea typeface="新細明體" pitchFamily="18" charset="-120"/>
              </a:rPr>
              <a:t>(); // static function call</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a:t>
            </a:r>
            <a:r>
              <a:rPr lang="en-US" altLang="zh-TW" b="0" dirty="0" err="1">
                <a:solidFill>
                  <a:srgbClr val="0000FF"/>
                </a:solidFill>
                <a:latin typeface="Courier New" pitchFamily="49" charset="0"/>
                <a:ea typeface="新細明體" pitchFamily="18" charset="-120"/>
              </a:rPr>
              <a:t>RoomDimension</a:t>
            </a:r>
            <a:r>
              <a:rPr lang="en-US" altLang="zh-TW" b="0" dirty="0">
                <a:solidFill>
                  <a:srgbClr val="0000FF"/>
                </a:solidFill>
                <a:latin typeface="Courier New" pitchFamily="49" charset="0"/>
                <a:ea typeface="新細明體" pitchFamily="18" charset="-120"/>
              </a:rPr>
              <a:t> Hall(25.0, 4.0);</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a:t>
            </a:r>
            <a:r>
              <a:rPr lang="en-US" altLang="zh-TW" b="0" dirty="0" err="1">
                <a:solidFill>
                  <a:srgbClr val="0000FF"/>
                </a:solidFill>
                <a:latin typeface="Courier New" pitchFamily="49" charset="0"/>
                <a:ea typeface="新細明體" pitchFamily="18" charset="-120"/>
              </a:rPr>
              <a:t>Hall.dispFootage</a:t>
            </a:r>
            <a:r>
              <a:rPr lang="en-US" altLang="zh-TW" b="0" dirty="0" smtClean="0">
                <a:solidFill>
                  <a:srgbClr val="0000FF"/>
                </a:solidFill>
                <a:latin typeface="Courier New" pitchFamily="49" charset="0"/>
                <a:ea typeface="新細明體" pitchFamily="18" charset="-120"/>
              </a:rPr>
              <a:t>();//another way </a:t>
            </a:r>
            <a:r>
              <a:rPr lang="en-US" altLang="zh-TW" b="0" dirty="0">
                <a:solidFill>
                  <a:srgbClr val="0000FF"/>
                </a:solidFill>
                <a:latin typeface="Courier New" pitchFamily="49" charset="0"/>
                <a:ea typeface="新細明體" pitchFamily="18" charset="-120"/>
              </a:rPr>
              <a:t>of calling the static function</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a:t>
            </a:r>
            <a:r>
              <a:rPr lang="en-US" altLang="zh-TW" b="0" dirty="0" err="1">
                <a:solidFill>
                  <a:srgbClr val="0000FF"/>
                </a:solidFill>
                <a:latin typeface="Courier New" pitchFamily="49" charset="0"/>
                <a:ea typeface="新細明體" pitchFamily="18" charset="-120"/>
              </a:rPr>
              <a:t>Hall.resetDimension</a:t>
            </a:r>
            <a:r>
              <a:rPr lang="en-US" altLang="zh-TW" b="0" dirty="0">
                <a:solidFill>
                  <a:srgbClr val="0000FF"/>
                </a:solidFill>
                <a:latin typeface="Courier New" pitchFamily="49" charset="0"/>
                <a:ea typeface="新細明體" pitchFamily="18" charset="-120"/>
              </a:rPr>
              <a:t>(10, 5);</a:t>
            </a:r>
          </a:p>
          <a:p>
            <a:pPr>
              <a:tabLst>
                <a:tab pos="304800" algn="r"/>
                <a:tab pos="2743200" algn="ctr"/>
                <a:tab pos="5486400" algn="r"/>
              </a:tabLst>
            </a:pPr>
            <a:r>
              <a:rPr lang="en-US" altLang="zh-TW" b="0" dirty="0" smtClean="0">
                <a:solidFill>
                  <a:srgbClr val="0000FF"/>
                </a:solidFill>
                <a:latin typeface="Courier New" pitchFamily="49" charset="0"/>
                <a:ea typeface="新細明體" pitchFamily="18" charset="-120"/>
              </a:rPr>
              <a:t>  </a:t>
            </a:r>
            <a:r>
              <a:rPr lang="en-US" altLang="zh-TW" b="0" dirty="0" err="1">
                <a:solidFill>
                  <a:srgbClr val="0000FF"/>
                </a:solidFill>
                <a:latin typeface="Courier New" pitchFamily="49" charset="0"/>
                <a:ea typeface="新細明體" pitchFamily="18" charset="-120"/>
              </a:rPr>
              <a:t>cin.ignore</a:t>
            </a:r>
            <a:r>
              <a:rPr lang="en-US" altLang="zh-TW" b="0" dirty="0">
                <a:solidFill>
                  <a:srgbClr val="0000FF"/>
                </a:solidFill>
                <a:latin typeface="Courier New" pitchFamily="49" charset="0"/>
                <a:ea typeface="新細明體" pitchFamily="18" charset="-120"/>
              </a:rPr>
              <a:t>();   // needed for MS C++ Express users</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return 0;</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a:t>
            </a:r>
          </a:p>
        </p:txBody>
      </p:sp>
      <p:sp>
        <p:nvSpPr>
          <p:cNvPr id="4" name="Rectangle 5"/>
          <p:cNvSpPr>
            <a:spLocks noChangeArrowheads="1"/>
          </p:cNvSpPr>
          <p:nvPr/>
        </p:nvSpPr>
        <p:spPr bwMode="auto">
          <a:xfrm>
            <a:off x="152400" y="4384119"/>
            <a:ext cx="8915400" cy="2092881"/>
          </a:xfrm>
          <a:prstGeom prst="rect">
            <a:avLst/>
          </a:prstGeom>
          <a:noFill/>
          <a:ln w="9525">
            <a:noFill/>
            <a:miter lim="800000"/>
            <a:headEnd/>
            <a:tailEnd/>
          </a:ln>
          <a:effectLst/>
        </p:spPr>
        <p:txBody>
          <a:bodyPr wrap="square" anchor="ctr">
            <a:spAutoFit/>
          </a:bodyPr>
          <a:lstStyle/>
          <a:p>
            <a:pPr>
              <a:buFont typeface="Wingdings" pitchFamily="2" charset="2"/>
              <a:buChar char="n"/>
              <a:tabLst>
                <a:tab pos="304800" algn="r"/>
                <a:tab pos="2743200" algn="ctr"/>
                <a:tab pos="5486400" algn="r"/>
              </a:tabLst>
            </a:pPr>
            <a:r>
              <a:rPr lang="en-US" altLang="zh-TW" sz="1600" dirty="0">
                <a:solidFill>
                  <a:srgbClr val="006600"/>
                </a:solidFill>
                <a:latin typeface="Courier New" pitchFamily="49" charset="0"/>
                <a:ea typeface="新細明體" pitchFamily="18" charset="-120"/>
              </a:rPr>
              <a:t> </a:t>
            </a:r>
            <a:r>
              <a:rPr lang="en-US" altLang="zh-TW" sz="2000" dirty="0">
                <a:solidFill>
                  <a:srgbClr val="006600"/>
                </a:solidFill>
                <a:latin typeface="Courier New" pitchFamily="49" charset="0"/>
                <a:ea typeface="新細明體" pitchFamily="18" charset="-120"/>
              </a:rPr>
              <a:t>The Output from Program </a:t>
            </a:r>
            <a:r>
              <a:rPr lang="en-US" altLang="zh-TW" sz="2000" dirty="0" smtClean="0">
                <a:solidFill>
                  <a:srgbClr val="006600"/>
                </a:solidFill>
                <a:latin typeface="Courier New" pitchFamily="49" charset="0"/>
                <a:ea typeface="新細明體" pitchFamily="18" charset="-120"/>
              </a:rPr>
              <a:t>12.7</a:t>
            </a:r>
          </a:p>
          <a:p>
            <a:pPr>
              <a:tabLst>
                <a:tab pos="304800" algn="r"/>
                <a:tab pos="2743200" algn="ctr"/>
                <a:tab pos="5486400" algn="r"/>
              </a:tabLst>
            </a:pPr>
            <a:endParaRPr lang="en-US" altLang="zh-TW" sz="1600" dirty="0">
              <a:solidFill>
                <a:srgbClr val="006600"/>
              </a:solidFill>
              <a:latin typeface="Courier New" pitchFamily="49" charset="0"/>
              <a:ea typeface="新細明體" pitchFamily="18" charset="-120"/>
            </a:endParaRPr>
          </a:p>
          <a:p>
            <a:pPr>
              <a:buFont typeface="Wingdings" pitchFamily="2" charset="2"/>
              <a:buNone/>
              <a:tabLst>
                <a:tab pos="304800" algn="r"/>
                <a:tab pos="2743200" algn="ctr"/>
                <a:tab pos="5486400" algn="r"/>
              </a:tabLst>
            </a:pPr>
            <a:r>
              <a:rPr lang="en-US" altLang="zh-TW" sz="2000" b="0" dirty="0" smtClean="0">
                <a:solidFill>
                  <a:srgbClr val="006600"/>
                </a:solidFill>
                <a:latin typeface="Courier New" pitchFamily="49" charset="0"/>
                <a:ea typeface="新細明體" pitchFamily="18" charset="-120"/>
              </a:rPr>
              <a:t>The total square footage is now 0</a:t>
            </a:r>
          </a:p>
          <a:p>
            <a:pPr>
              <a:tabLst>
                <a:tab pos="304800" algn="r"/>
                <a:tab pos="2743200" algn="ctr"/>
                <a:tab pos="5486400" algn="r"/>
              </a:tabLst>
            </a:pPr>
            <a:r>
              <a:rPr lang="en-US" altLang="zh-TW" sz="2000" b="0" dirty="0">
                <a:solidFill>
                  <a:srgbClr val="006600"/>
                </a:solidFill>
                <a:latin typeface="Courier New" pitchFamily="49" charset="0"/>
                <a:ea typeface="新細明體" pitchFamily="18" charset="-120"/>
              </a:rPr>
              <a:t>The total square footage is now </a:t>
            </a:r>
            <a:r>
              <a:rPr lang="en-US" altLang="zh-TW" sz="2000" b="0" dirty="0" smtClean="0">
                <a:solidFill>
                  <a:srgbClr val="006600"/>
                </a:solidFill>
                <a:latin typeface="Courier New" pitchFamily="49" charset="0"/>
                <a:ea typeface="新細明體" pitchFamily="18" charset="-120"/>
              </a:rPr>
              <a:t>300</a:t>
            </a:r>
            <a:endParaRPr lang="en-US" altLang="zh-TW" sz="2000" b="0" dirty="0">
              <a:solidFill>
                <a:srgbClr val="006600"/>
              </a:solidFill>
              <a:latin typeface="Courier New" pitchFamily="49" charset="0"/>
              <a:ea typeface="新細明體" pitchFamily="18" charset="-120"/>
            </a:endParaRPr>
          </a:p>
          <a:p>
            <a:pPr>
              <a:tabLst>
                <a:tab pos="304800" algn="r"/>
                <a:tab pos="2743200" algn="ctr"/>
                <a:tab pos="5486400" algn="r"/>
              </a:tabLst>
            </a:pPr>
            <a:r>
              <a:rPr lang="en-US" altLang="zh-TW" sz="2000" b="0" dirty="0">
                <a:solidFill>
                  <a:srgbClr val="006600"/>
                </a:solidFill>
                <a:latin typeface="Courier New" pitchFamily="49" charset="0"/>
                <a:ea typeface="新細明體" pitchFamily="18" charset="-120"/>
              </a:rPr>
              <a:t>The total square footage is now </a:t>
            </a:r>
            <a:r>
              <a:rPr lang="en-US" altLang="zh-TW" sz="2000" b="0" dirty="0" smtClean="0">
                <a:solidFill>
                  <a:srgbClr val="006600"/>
                </a:solidFill>
                <a:latin typeface="Courier New" pitchFamily="49" charset="0"/>
                <a:ea typeface="新細明體" pitchFamily="18" charset="-120"/>
              </a:rPr>
              <a:t>400</a:t>
            </a:r>
            <a:endParaRPr lang="en-US" altLang="zh-TW" sz="2000" b="0" dirty="0">
              <a:solidFill>
                <a:srgbClr val="006600"/>
              </a:solidFill>
              <a:latin typeface="Courier New" pitchFamily="49" charset="0"/>
              <a:ea typeface="新細明體" pitchFamily="18" charset="-120"/>
            </a:endParaRPr>
          </a:p>
          <a:p>
            <a:pPr>
              <a:tabLst>
                <a:tab pos="304800" algn="r"/>
                <a:tab pos="2743200" algn="ctr"/>
                <a:tab pos="5486400" algn="r"/>
              </a:tabLst>
            </a:pPr>
            <a:r>
              <a:rPr lang="en-US" altLang="zh-TW" sz="2000" b="0" dirty="0">
                <a:solidFill>
                  <a:srgbClr val="006600"/>
                </a:solidFill>
                <a:latin typeface="Courier New" pitchFamily="49" charset="0"/>
                <a:ea typeface="新細明體" pitchFamily="18" charset="-120"/>
              </a:rPr>
              <a:t>The total square footage is now </a:t>
            </a:r>
            <a:r>
              <a:rPr lang="en-US" altLang="zh-TW" sz="2000" b="0" dirty="0" smtClean="0">
                <a:solidFill>
                  <a:srgbClr val="006600"/>
                </a:solidFill>
                <a:latin typeface="Courier New" pitchFamily="49" charset="0"/>
                <a:ea typeface="新細明體" pitchFamily="18" charset="-120"/>
              </a:rPr>
              <a:t>350</a:t>
            </a:r>
            <a:endParaRPr lang="en-US" altLang="zh-TW" sz="2000" b="0" dirty="0">
              <a:solidFill>
                <a:srgbClr val="006600"/>
              </a:solidFill>
              <a:latin typeface="Courier New" pitchFamily="49" charset="0"/>
              <a:ea typeface="新細明體" pitchFamily="18" charset="-120"/>
            </a:endParaRPr>
          </a:p>
          <a:p>
            <a:pPr>
              <a:buFont typeface="Wingdings" pitchFamily="2" charset="2"/>
              <a:buNone/>
              <a:tabLst>
                <a:tab pos="304800" algn="r"/>
                <a:tab pos="2743200" algn="ctr"/>
                <a:tab pos="5486400" algn="r"/>
              </a:tabLst>
            </a:pPr>
            <a:endParaRPr lang="en-US" altLang="zh-TW" sz="1400" b="0" dirty="0" smtClean="0">
              <a:solidFill>
                <a:srgbClr val="006600"/>
              </a:solidFill>
              <a:latin typeface="Courier New" pitchFamily="49" charset="0"/>
              <a:ea typeface="新細明體" pitchFamily="18" charset="-120"/>
            </a:endParaRPr>
          </a:p>
        </p:txBody>
      </p:sp>
    </p:spTree>
    <p:extLst>
      <p:ext uri="{BB962C8B-B14F-4D97-AF65-F5344CB8AC3E}">
        <p14:creationId xmlns:p14="http://schemas.microsoft.com/office/powerpoint/2010/main" val="32385523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7"/>
          <p:cNvSpPr>
            <a:spLocks noGrp="1"/>
          </p:cNvSpPr>
          <p:nvPr>
            <p:ph idx="1"/>
          </p:nvPr>
        </p:nvSpPr>
        <p:spPr>
          <a:xfrm>
            <a:off x="533400" y="1600200"/>
            <a:ext cx="8077200" cy="4267200"/>
          </a:xfrm>
        </p:spPr>
        <p:txBody>
          <a:bodyPr/>
          <a:lstStyle/>
          <a:p>
            <a:r>
              <a:rPr lang="en-US" altLang="zh-TW" dirty="0" smtClean="0"/>
              <a:t>Ability to create new classes from existing ones is the underlying motivation and power behind class- and object-oriented programming techniques</a:t>
            </a:r>
          </a:p>
          <a:p>
            <a:r>
              <a:rPr lang="en-US" altLang="zh-TW" dirty="0" smtClean="0"/>
              <a:t>Inheritance: </a:t>
            </a:r>
          </a:p>
          <a:p>
            <a:pPr lvl="1"/>
            <a:r>
              <a:rPr lang="en-US" altLang="zh-TW" dirty="0" smtClean="0"/>
              <a:t>Deriving one class from another class</a:t>
            </a:r>
          </a:p>
          <a:p>
            <a:r>
              <a:rPr lang="en-US" altLang="zh-TW" dirty="0" smtClean="0"/>
              <a:t>Polymorphism: </a:t>
            </a:r>
          </a:p>
          <a:p>
            <a:pPr lvl="1"/>
            <a:r>
              <a:rPr lang="en-US" altLang="zh-TW" dirty="0" smtClean="0"/>
              <a:t>Redefining how member functions of related classes operate based on the class object being referenced</a:t>
            </a:r>
          </a:p>
          <a:p>
            <a:endParaRPr lang="en-US" altLang="zh-TW" dirty="0" smtClean="0"/>
          </a:p>
        </p:txBody>
      </p:sp>
      <p:sp>
        <p:nvSpPr>
          <p:cNvPr id="28675" name="Rectangle 2"/>
          <p:cNvSpPr>
            <a:spLocks noGrp="1" noChangeArrowheads="1"/>
          </p:cNvSpPr>
          <p:nvPr>
            <p:ph type="title"/>
          </p:nvPr>
        </p:nvSpPr>
        <p:spPr/>
        <p:txBody>
          <a:bodyPr/>
          <a:lstStyle/>
          <a:p>
            <a:r>
              <a:rPr lang="en-US" altLang="zh-TW" smtClean="0"/>
              <a:t>Class Inheritance and Polymorphism</a:t>
            </a:r>
          </a:p>
        </p:txBody>
      </p:sp>
    </p:spTree>
    <p:extLst>
      <p:ext uri="{BB962C8B-B14F-4D97-AF65-F5344CB8AC3E}">
        <p14:creationId xmlns:p14="http://schemas.microsoft.com/office/powerpoint/2010/main" val="18801773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7"/>
          <p:cNvSpPr>
            <a:spLocks noGrp="1"/>
          </p:cNvSpPr>
          <p:nvPr>
            <p:ph idx="1"/>
          </p:nvPr>
        </p:nvSpPr>
        <p:spPr>
          <a:xfrm>
            <a:off x="533400" y="1600200"/>
            <a:ext cx="8077200" cy="4267200"/>
          </a:xfrm>
        </p:spPr>
        <p:txBody>
          <a:bodyPr/>
          <a:lstStyle/>
          <a:p>
            <a:r>
              <a:rPr lang="en-US" altLang="zh-TW" smtClean="0"/>
              <a:t>Base class: Initial class used as a basis for a derived class</a:t>
            </a:r>
          </a:p>
          <a:p>
            <a:pPr lvl="1"/>
            <a:r>
              <a:rPr lang="en-US" altLang="zh-TW" smtClean="0"/>
              <a:t>Also called parent or superclass</a:t>
            </a:r>
          </a:p>
          <a:p>
            <a:r>
              <a:rPr lang="en-US" altLang="zh-TW" smtClean="0"/>
              <a:t>Derived class: New class incorporating all the data members and member functions of its base class</a:t>
            </a:r>
          </a:p>
          <a:p>
            <a:pPr lvl="1"/>
            <a:r>
              <a:rPr lang="en-US" altLang="zh-TW" smtClean="0"/>
              <a:t>Also called child class or subclass</a:t>
            </a:r>
          </a:p>
          <a:p>
            <a:pPr lvl="1"/>
            <a:r>
              <a:rPr lang="en-US" altLang="zh-TW" smtClean="0"/>
              <a:t>Can, and usually does, add its own data members and member functions</a:t>
            </a:r>
          </a:p>
          <a:p>
            <a:pPr lvl="1"/>
            <a:r>
              <a:rPr lang="en-US" altLang="zh-TW" smtClean="0"/>
              <a:t>Can override any base class function</a:t>
            </a:r>
          </a:p>
          <a:p>
            <a:endParaRPr lang="en-US" altLang="zh-TW" smtClean="0"/>
          </a:p>
          <a:p>
            <a:endParaRPr lang="en-US" altLang="zh-TW" smtClean="0"/>
          </a:p>
        </p:txBody>
      </p:sp>
      <p:sp>
        <p:nvSpPr>
          <p:cNvPr id="29699" name="Rectangle 2"/>
          <p:cNvSpPr>
            <a:spLocks noGrp="1" noChangeArrowheads="1"/>
          </p:cNvSpPr>
          <p:nvPr>
            <p:ph type="title"/>
          </p:nvPr>
        </p:nvSpPr>
        <p:spPr/>
        <p:txBody>
          <a:bodyPr/>
          <a:lstStyle/>
          <a:p>
            <a:r>
              <a:rPr lang="en-US" altLang="zh-TW" dirty="0" smtClean="0"/>
              <a:t>Class Inheritance and Polymorphism</a:t>
            </a:r>
          </a:p>
        </p:txBody>
      </p:sp>
    </p:spTree>
    <p:extLst>
      <p:ext uri="{BB962C8B-B14F-4D97-AF65-F5344CB8AC3E}">
        <p14:creationId xmlns:p14="http://schemas.microsoft.com/office/powerpoint/2010/main" val="14320815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TW" dirty="0" smtClean="0"/>
              <a:t>Class Inheritance and Polymorphism</a:t>
            </a:r>
          </a:p>
        </p:txBody>
      </p:sp>
      <p:sp>
        <p:nvSpPr>
          <p:cNvPr id="10" name="TextBox 9"/>
          <p:cNvSpPr txBox="1"/>
          <p:nvPr/>
        </p:nvSpPr>
        <p:spPr>
          <a:xfrm>
            <a:off x="533400" y="5518150"/>
            <a:ext cx="8001000" cy="381000"/>
          </a:xfrm>
          <a:prstGeom prst="rect">
            <a:avLst/>
          </a:prstGeom>
          <a:noFill/>
        </p:spPr>
        <p:txBody>
          <a:bodyPr>
            <a:spAutoFit/>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algn="ctr" eaLnBrk="1" hangingPunct="1"/>
            <a:r>
              <a:rPr lang="en-US" altLang="zh-TW" sz="1800" b="1">
                <a:solidFill>
                  <a:srgbClr val="222222"/>
                </a:solidFill>
                <a:latin typeface="Calibri" pitchFamily="34" charset="0"/>
              </a:rPr>
              <a:t>Figure 12.4</a:t>
            </a:r>
            <a:r>
              <a:rPr lang="en-US" altLang="zh-TW" sz="1800">
                <a:solidFill>
                  <a:srgbClr val="222222"/>
                </a:solidFill>
                <a:latin typeface="Calibri" pitchFamily="34" charset="0"/>
              </a:rPr>
              <a:t>  Relating object types</a:t>
            </a:r>
            <a:endParaRPr lang="en-US" altLang="zh-TW" sz="1800" b="1">
              <a:solidFill>
                <a:srgbClr val="222222"/>
              </a:solidFill>
              <a:latin typeface="Calibri" pitchFamily="34" charset="0"/>
            </a:endParaRPr>
          </a:p>
        </p:txBody>
      </p:sp>
      <p:pic>
        <p:nvPicPr>
          <p:cNvPr id="3072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1848" y="1752600"/>
            <a:ext cx="5006015"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4233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7"/>
          <p:cNvSpPr>
            <a:spLocks noGrp="1"/>
          </p:cNvSpPr>
          <p:nvPr>
            <p:ph idx="1"/>
          </p:nvPr>
        </p:nvSpPr>
        <p:spPr>
          <a:xfrm>
            <a:off x="533400" y="1600200"/>
            <a:ext cx="8077200" cy="4267200"/>
          </a:xfrm>
        </p:spPr>
        <p:txBody>
          <a:bodyPr/>
          <a:lstStyle/>
          <a:p>
            <a:r>
              <a:rPr lang="en-US" altLang="zh-TW" smtClean="0"/>
              <a:t>In this section, you will be introduced to:</a:t>
            </a:r>
          </a:p>
          <a:p>
            <a:pPr lvl="1"/>
            <a:r>
              <a:rPr lang="en-US" altLang="zh-TW" smtClean="0"/>
              <a:t>How to adapt the </a:t>
            </a:r>
            <a:r>
              <a:rPr lang="en-US" altLang="zh-TW" smtClean="0">
                <a:latin typeface="Courier New" pitchFamily="49" charset="0"/>
                <a:cs typeface="Courier New" pitchFamily="49" charset="0"/>
              </a:rPr>
              <a:t>cout</a:t>
            </a:r>
            <a:r>
              <a:rPr lang="en-US" altLang="zh-TW" smtClean="0"/>
              <a:t> and </a:t>
            </a:r>
            <a:r>
              <a:rPr lang="en-US" altLang="zh-TW" smtClean="0">
                <a:latin typeface="Courier New" pitchFamily="49" charset="0"/>
                <a:cs typeface="Courier New" pitchFamily="49" charset="0"/>
              </a:rPr>
              <a:t>cin</a:t>
            </a:r>
            <a:r>
              <a:rPr lang="en-US" altLang="zh-TW" smtClean="0"/>
              <a:t> classes to work with user-defined data types </a:t>
            </a:r>
          </a:p>
          <a:p>
            <a:pPr lvl="2"/>
            <a:r>
              <a:rPr lang="en-US" altLang="zh-TW" smtClean="0"/>
              <a:t>The </a:t>
            </a:r>
            <a:r>
              <a:rPr lang="en-US" altLang="zh-TW" smtClean="0">
                <a:latin typeface="Courier New" pitchFamily="49" charset="0"/>
                <a:cs typeface="Courier New" pitchFamily="49" charset="0"/>
              </a:rPr>
              <a:t>Complex</a:t>
            </a:r>
            <a:r>
              <a:rPr lang="en-US" altLang="zh-TW" smtClean="0"/>
              <a:t> class is used as an example</a:t>
            </a:r>
          </a:p>
          <a:p>
            <a:pPr lvl="1"/>
            <a:r>
              <a:rPr lang="en-US" altLang="zh-TW" smtClean="0"/>
              <a:t>How to overload the insertion and extraction operators by creating operator functions</a:t>
            </a:r>
          </a:p>
          <a:p>
            <a:pPr lvl="1"/>
            <a:r>
              <a:rPr lang="en-US" altLang="zh-TW" smtClean="0"/>
              <a:t>How to provide these functions with access to private member data</a:t>
            </a:r>
          </a:p>
          <a:p>
            <a:endParaRPr lang="en-US" altLang="zh-TW" smtClean="0"/>
          </a:p>
          <a:p>
            <a:endParaRPr lang="en-US" altLang="zh-TW" smtClean="0"/>
          </a:p>
          <a:p>
            <a:endParaRPr lang="en-US" altLang="zh-TW" smtClean="0"/>
          </a:p>
        </p:txBody>
      </p:sp>
      <p:sp>
        <p:nvSpPr>
          <p:cNvPr id="10243" name="Rectangle 2"/>
          <p:cNvSpPr>
            <a:spLocks noGrp="1" noChangeArrowheads="1"/>
          </p:cNvSpPr>
          <p:nvPr>
            <p:ph type="title"/>
          </p:nvPr>
        </p:nvSpPr>
        <p:spPr/>
        <p:txBody>
          <a:bodyPr/>
          <a:lstStyle/>
          <a:p>
            <a:pPr marL="342900" indent="-342900"/>
            <a:r>
              <a:rPr lang="en-US" altLang="zh-TW" dirty="0" smtClean="0"/>
              <a:t>Providing Class I/O Capabilities</a:t>
            </a:r>
          </a:p>
        </p:txBody>
      </p:sp>
    </p:spTree>
    <p:extLst>
      <p:ext uri="{BB962C8B-B14F-4D97-AF65-F5344CB8AC3E}">
        <p14:creationId xmlns:p14="http://schemas.microsoft.com/office/powerpoint/2010/main" val="17947182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7"/>
          <p:cNvSpPr>
            <a:spLocks noGrp="1"/>
          </p:cNvSpPr>
          <p:nvPr>
            <p:ph idx="1"/>
          </p:nvPr>
        </p:nvSpPr>
        <p:spPr>
          <a:xfrm>
            <a:off x="533400" y="1600200"/>
            <a:ext cx="8077200" cy="4267200"/>
          </a:xfrm>
        </p:spPr>
        <p:txBody>
          <a:bodyPr/>
          <a:lstStyle/>
          <a:p>
            <a:r>
              <a:rPr lang="en-US" altLang="zh-TW" sz="2400" dirty="0" smtClean="0"/>
              <a:t>Simple inheritance: Derived type has only one base type</a:t>
            </a:r>
          </a:p>
          <a:p>
            <a:r>
              <a:rPr lang="en-US" altLang="zh-TW" sz="2400" dirty="0" smtClean="0"/>
              <a:t>Multiple inheritance: Derived type has two or more base types</a:t>
            </a:r>
          </a:p>
          <a:p>
            <a:r>
              <a:rPr lang="en-US" altLang="zh-TW" sz="2400" dirty="0" smtClean="0"/>
              <a:t>Class hierarchies: Illustrate the hierarchy or order in which one class is derived from another</a:t>
            </a:r>
          </a:p>
          <a:p>
            <a:r>
              <a:rPr lang="en-US" altLang="zh-TW" sz="2400" dirty="0" smtClean="0"/>
              <a:t>Derived class has same form as any other class except: Includes access </a:t>
            </a:r>
            <a:r>
              <a:rPr lang="en-US" altLang="zh-TW" sz="2400" dirty="0" err="1" smtClean="0"/>
              <a:t>specifier</a:t>
            </a:r>
            <a:r>
              <a:rPr lang="en-US" altLang="zh-TW" sz="2400" dirty="0" smtClean="0"/>
              <a:t> and base class name</a:t>
            </a:r>
          </a:p>
          <a:p>
            <a:pPr>
              <a:buFont typeface="Arial" charset="0"/>
              <a:buNone/>
            </a:pPr>
            <a:endParaRPr lang="en-US" altLang="zh-TW" sz="2400" dirty="0" smtClean="0"/>
          </a:p>
          <a:p>
            <a:pPr marL="355600" lvl="1">
              <a:buFontTx/>
              <a:buNone/>
            </a:pPr>
            <a:r>
              <a:rPr lang="en-US" altLang="zh-TW" sz="2000" dirty="0" smtClean="0">
                <a:latin typeface="Courier New" pitchFamily="49" charset="0"/>
                <a:cs typeface="Courier New" pitchFamily="49" charset="0"/>
              </a:rPr>
              <a:t>	</a:t>
            </a:r>
            <a:r>
              <a:rPr lang="en-US" altLang="zh-TW" sz="2000" b="1" i="1" dirty="0" smtClean="0">
                <a:solidFill>
                  <a:srgbClr val="0000FF"/>
                </a:solidFill>
                <a:latin typeface="Courier New" pitchFamily="49" charset="0"/>
                <a:cs typeface="Courier New" pitchFamily="49" charset="0"/>
              </a:rPr>
              <a:t>class </a:t>
            </a:r>
            <a:r>
              <a:rPr lang="en-US" altLang="zh-TW" sz="2000" b="1" i="1" dirty="0" err="1" smtClean="0">
                <a:solidFill>
                  <a:srgbClr val="0000FF"/>
                </a:solidFill>
                <a:latin typeface="Courier New" pitchFamily="49" charset="0"/>
                <a:cs typeface="Courier New" pitchFamily="49" charset="0"/>
              </a:rPr>
              <a:t>derivedClassName</a:t>
            </a:r>
            <a:r>
              <a:rPr lang="en-US" altLang="zh-TW" sz="2000" b="1" i="1" dirty="0" smtClean="0">
                <a:solidFill>
                  <a:srgbClr val="0000FF"/>
                </a:solidFill>
                <a:latin typeface="Courier New" pitchFamily="49" charset="0"/>
                <a:cs typeface="Courier New" pitchFamily="49" charset="0"/>
              </a:rPr>
              <a:t> : </a:t>
            </a:r>
            <a:r>
              <a:rPr lang="en-US" altLang="zh-TW" sz="2000" b="1" i="1" dirty="0" err="1" smtClean="0">
                <a:solidFill>
                  <a:srgbClr val="0000FF"/>
                </a:solidFill>
                <a:latin typeface="Courier New" pitchFamily="49" charset="0"/>
                <a:cs typeface="Courier New" pitchFamily="49" charset="0"/>
              </a:rPr>
              <a:t>classAccess</a:t>
            </a:r>
            <a:r>
              <a:rPr lang="en-US" altLang="zh-TW" sz="2000" b="1" i="1" dirty="0" smtClean="0">
                <a:solidFill>
                  <a:srgbClr val="0000FF"/>
                </a:solidFill>
                <a:latin typeface="Courier New" pitchFamily="49" charset="0"/>
                <a:cs typeface="Courier New" pitchFamily="49" charset="0"/>
              </a:rPr>
              <a:t> </a:t>
            </a:r>
            <a:r>
              <a:rPr lang="en-US" altLang="zh-TW" sz="2000" b="1" i="1" dirty="0" err="1" smtClean="0">
                <a:solidFill>
                  <a:srgbClr val="0000FF"/>
                </a:solidFill>
                <a:latin typeface="Courier New" pitchFamily="49" charset="0"/>
                <a:cs typeface="Courier New" pitchFamily="49" charset="0"/>
              </a:rPr>
              <a:t>aseClassName</a:t>
            </a:r>
            <a:endParaRPr lang="en-US" altLang="zh-TW" sz="2000" b="1" i="1" dirty="0" smtClean="0">
              <a:solidFill>
                <a:srgbClr val="0000FF"/>
              </a:solidFill>
              <a:latin typeface="Courier New" pitchFamily="49" charset="0"/>
              <a:cs typeface="Courier New" pitchFamily="49" charset="0"/>
            </a:endParaRPr>
          </a:p>
          <a:p>
            <a:endParaRPr lang="en-US" altLang="zh-TW" sz="2400" dirty="0" smtClean="0"/>
          </a:p>
        </p:txBody>
      </p:sp>
      <p:sp>
        <p:nvSpPr>
          <p:cNvPr id="31747" name="Rectangle 2"/>
          <p:cNvSpPr>
            <a:spLocks noGrp="1" noChangeArrowheads="1"/>
          </p:cNvSpPr>
          <p:nvPr>
            <p:ph type="title"/>
          </p:nvPr>
        </p:nvSpPr>
        <p:spPr/>
        <p:txBody>
          <a:bodyPr/>
          <a:lstStyle/>
          <a:p>
            <a:r>
              <a:rPr lang="en-US" altLang="zh-TW" dirty="0" smtClean="0"/>
              <a:t>Class Inheritance and Polymorphism</a:t>
            </a:r>
          </a:p>
        </p:txBody>
      </p:sp>
    </p:spTree>
    <p:extLst>
      <p:ext uri="{BB962C8B-B14F-4D97-AF65-F5344CB8AC3E}">
        <p14:creationId xmlns:p14="http://schemas.microsoft.com/office/powerpoint/2010/main" val="4438072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TW" dirty="0" smtClean="0"/>
              <a:t>Class Inheritance and Polymorphism</a:t>
            </a:r>
          </a:p>
        </p:txBody>
      </p:sp>
      <p:sp>
        <p:nvSpPr>
          <p:cNvPr id="10" name="TextBox 9"/>
          <p:cNvSpPr txBox="1"/>
          <p:nvPr/>
        </p:nvSpPr>
        <p:spPr>
          <a:xfrm>
            <a:off x="344488" y="5170488"/>
            <a:ext cx="8458200" cy="369887"/>
          </a:xfrm>
          <a:prstGeom prst="rect">
            <a:avLst/>
          </a:prstGeom>
          <a:noFill/>
        </p:spPr>
        <p:txBody>
          <a:bodyPr>
            <a:spAutoFit/>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algn="ctr" eaLnBrk="1" hangingPunct="1"/>
            <a:r>
              <a:rPr lang="en-US" altLang="zh-TW" sz="1800" b="1">
                <a:solidFill>
                  <a:srgbClr val="222222"/>
                </a:solidFill>
                <a:latin typeface="Calibri" pitchFamily="34" charset="0"/>
              </a:rPr>
              <a:t>Figure 12.5</a:t>
            </a:r>
            <a:r>
              <a:rPr lang="en-US" altLang="zh-TW" sz="1800">
                <a:solidFill>
                  <a:srgbClr val="222222"/>
                </a:solidFill>
                <a:latin typeface="Calibri" pitchFamily="34" charset="0"/>
              </a:rPr>
              <a:t>  An example of multiple inheritance</a:t>
            </a:r>
            <a:endParaRPr lang="en-US" altLang="zh-TW" sz="1800" b="1">
              <a:solidFill>
                <a:srgbClr val="222222"/>
              </a:solidFill>
              <a:latin typeface="Calibri" pitchFamily="34" charset="0"/>
            </a:endParaRPr>
          </a:p>
        </p:txBody>
      </p:sp>
      <p:grpSp>
        <p:nvGrpSpPr>
          <p:cNvPr id="29" name="群組 28"/>
          <p:cNvGrpSpPr/>
          <p:nvPr/>
        </p:nvGrpSpPr>
        <p:grpSpPr>
          <a:xfrm>
            <a:off x="2362200" y="2209800"/>
            <a:ext cx="4343400" cy="2362200"/>
            <a:chOff x="2362200" y="2514600"/>
            <a:chExt cx="4343400" cy="2362200"/>
          </a:xfrm>
        </p:grpSpPr>
        <p:sp>
          <p:nvSpPr>
            <p:cNvPr id="30" name="立方體 29"/>
            <p:cNvSpPr/>
            <p:nvPr/>
          </p:nvSpPr>
          <p:spPr bwMode="auto">
            <a:xfrm>
              <a:off x="2362200" y="2514600"/>
              <a:ext cx="1752600" cy="838200"/>
            </a:xfrm>
            <a:prstGeom prst="cube">
              <a:avLst>
                <a:gd name="adj" fmla="val 1590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altLang="zh-TW" sz="1000" b="1" i="0" u="none" strike="noStrike" cap="none" normalizeH="0" baseline="0" dirty="0" smtClean="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Arial" pitchFamily="34" charset="0"/>
                </a:rPr>
                <a:t>car</a:t>
              </a:r>
              <a:endParaRPr kumimoji="0" lang="zh-TW" altLang="en-US" sz="1800" b="1" i="0" u="none" strike="noStrike" cap="none" normalizeH="0" baseline="0" dirty="0" smtClean="0">
                <a:ln>
                  <a:noFill/>
                </a:ln>
                <a:solidFill>
                  <a:schemeClr val="tx1"/>
                </a:solidFill>
                <a:effectLst/>
                <a:latin typeface="Arial" pitchFamily="34" charset="0"/>
              </a:endParaRPr>
            </a:p>
          </p:txBody>
        </p:sp>
        <p:sp>
          <p:nvSpPr>
            <p:cNvPr id="31" name="立方體 30"/>
            <p:cNvSpPr/>
            <p:nvPr/>
          </p:nvSpPr>
          <p:spPr bwMode="auto">
            <a:xfrm>
              <a:off x="4953000" y="2514600"/>
              <a:ext cx="1752600" cy="838200"/>
            </a:xfrm>
            <a:prstGeom prst="cube">
              <a:avLst>
                <a:gd name="adj" fmla="val 1590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altLang="zh-TW" sz="1000" b="1" i="0" u="none" strike="noStrike" cap="none" normalizeH="0" baseline="0" dirty="0" smtClean="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TW" dirty="0" smtClean="0"/>
                <a:t>truck</a:t>
              </a:r>
              <a:endParaRPr kumimoji="0" lang="zh-TW" altLang="en-US" sz="1800" b="1" i="0" u="none" strike="noStrike" cap="none" normalizeH="0" baseline="0" dirty="0" smtClean="0">
                <a:ln>
                  <a:noFill/>
                </a:ln>
                <a:solidFill>
                  <a:schemeClr val="tx1"/>
                </a:solidFill>
                <a:effectLst/>
                <a:latin typeface="Arial" pitchFamily="34" charset="0"/>
              </a:endParaRPr>
            </a:p>
          </p:txBody>
        </p:sp>
        <p:sp>
          <p:nvSpPr>
            <p:cNvPr id="32" name="立方體 31"/>
            <p:cNvSpPr/>
            <p:nvPr/>
          </p:nvSpPr>
          <p:spPr bwMode="auto">
            <a:xfrm>
              <a:off x="3505200" y="4038600"/>
              <a:ext cx="1905000" cy="838200"/>
            </a:xfrm>
            <a:prstGeom prst="cube">
              <a:avLst>
                <a:gd name="adj" fmla="val 1590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altLang="zh-TW" sz="1000" b="1" i="0" u="none" strike="noStrike" cap="none" normalizeH="0" baseline="0" dirty="0" smtClean="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dirty="0" smtClean="0">
                  <a:ln>
                    <a:noFill/>
                  </a:ln>
                  <a:solidFill>
                    <a:schemeClr val="tx1"/>
                  </a:solidFill>
                  <a:effectLst/>
                  <a:latin typeface="Arial" pitchFamily="34" charset="0"/>
                </a:rPr>
                <a:t>minivan</a:t>
              </a:r>
              <a:endParaRPr kumimoji="0" lang="zh-TW" altLang="en-US" sz="1800" b="1" i="0" u="none" strike="noStrike" cap="none" normalizeH="0" baseline="0" dirty="0" smtClean="0">
                <a:ln>
                  <a:noFill/>
                </a:ln>
                <a:solidFill>
                  <a:schemeClr val="tx1"/>
                </a:solidFill>
                <a:effectLst/>
                <a:latin typeface="Arial" pitchFamily="34" charset="0"/>
              </a:endParaRPr>
            </a:p>
          </p:txBody>
        </p:sp>
        <p:sp>
          <p:nvSpPr>
            <p:cNvPr id="33" name="向上箭號 32"/>
            <p:cNvSpPr/>
            <p:nvPr/>
          </p:nvSpPr>
          <p:spPr bwMode="auto">
            <a:xfrm>
              <a:off x="3581400" y="3352800"/>
              <a:ext cx="304800" cy="685800"/>
            </a:xfrm>
            <a:prstGeom prst="upArrow">
              <a:avLst/>
            </a:prstGeom>
            <a:solidFill>
              <a:srgbClr val="FFC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smtClean="0">
                <a:ln>
                  <a:noFill/>
                </a:ln>
                <a:solidFill>
                  <a:schemeClr val="tx1"/>
                </a:solidFill>
                <a:effectLst/>
                <a:latin typeface="Arial" pitchFamily="34" charset="0"/>
              </a:endParaRPr>
            </a:p>
          </p:txBody>
        </p:sp>
        <p:sp>
          <p:nvSpPr>
            <p:cNvPr id="34" name="向上箭號 33"/>
            <p:cNvSpPr/>
            <p:nvPr/>
          </p:nvSpPr>
          <p:spPr bwMode="auto">
            <a:xfrm>
              <a:off x="5105400" y="3352800"/>
              <a:ext cx="304800" cy="685800"/>
            </a:xfrm>
            <a:prstGeom prst="upArrow">
              <a:avLst/>
            </a:prstGeom>
            <a:solidFill>
              <a:srgbClr val="FFC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smtClean="0">
                <a:ln>
                  <a:noFill/>
                </a:ln>
                <a:solidFill>
                  <a:schemeClr val="tx1"/>
                </a:solidFill>
                <a:effectLst/>
                <a:latin typeface="Arial" pitchFamily="34" charset="0"/>
              </a:endParaRPr>
            </a:p>
          </p:txBody>
        </p:sp>
      </p:grpSp>
    </p:spTree>
    <p:extLst>
      <p:ext uri="{BB962C8B-B14F-4D97-AF65-F5344CB8AC3E}">
        <p14:creationId xmlns:p14="http://schemas.microsoft.com/office/powerpoint/2010/main" val="13489913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Content Placeholder 7"/>
          <p:cNvSpPr>
            <a:spLocks noGrp="1"/>
          </p:cNvSpPr>
          <p:nvPr>
            <p:ph idx="1"/>
          </p:nvPr>
        </p:nvSpPr>
        <p:spPr>
          <a:xfrm>
            <a:off x="533400" y="1600200"/>
            <a:ext cx="8077200" cy="1981200"/>
          </a:xfrm>
        </p:spPr>
        <p:txBody>
          <a:bodyPr/>
          <a:lstStyle/>
          <a:p>
            <a:pPr>
              <a:buFont typeface="Arial" pitchFamily="34" charset="0"/>
              <a:buChar char="•"/>
              <a:defRPr/>
            </a:pPr>
            <a:r>
              <a:rPr lang="en-US" dirty="0" smtClean="0">
                <a:latin typeface="+mj-lt"/>
                <a:cs typeface="Courier New" pitchFamily="49" charset="0"/>
              </a:rPr>
              <a:t>Class derivations are formally called class hierarchies </a:t>
            </a:r>
          </a:p>
          <a:p>
            <a:pPr lvl="1">
              <a:buFont typeface="Arial" pitchFamily="34" charset="0"/>
              <a:buChar char="–"/>
              <a:defRPr/>
            </a:pPr>
            <a:r>
              <a:rPr lang="en-US" dirty="0" smtClean="0">
                <a:latin typeface="Courier New" pitchFamily="49" charset="0"/>
                <a:cs typeface="Courier New" pitchFamily="49" charset="0"/>
              </a:rPr>
              <a:t>Circle</a:t>
            </a:r>
            <a:r>
              <a:rPr lang="en-US" dirty="0" smtClean="0"/>
              <a:t> is the name of an existing class</a:t>
            </a:r>
          </a:p>
          <a:p>
            <a:pPr lvl="1">
              <a:buFont typeface="Arial" pitchFamily="34" charset="0"/>
              <a:buChar char="–"/>
              <a:defRPr/>
            </a:pPr>
            <a:r>
              <a:rPr lang="en-US" dirty="0" smtClean="0">
                <a:latin typeface="Courier New" pitchFamily="49" charset="0"/>
                <a:cs typeface="Courier New" pitchFamily="49" charset="0"/>
              </a:rPr>
              <a:t>Cylinder</a:t>
            </a:r>
            <a:r>
              <a:rPr lang="en-US" dirty="0" smtClean="0"/>
              <a:t> can be derived as shown below:</a:t>
            </a:r>
          </a:p>
        </p:txBody>
      </p:sp>
      <p:sp>
        <p:nvSpPr>
          <p:cNvPr id="33795" name="Rectangle 2"/>
          <p:cNvSpPr>
            <a:spLocks noGrp="1" noChangeArrowheads="1"/>
          </p:cNvSpPr>
          <p:nvPr>
            <p:ph type="title"/>
          </p:nvPr>
        </p:nvSpPr>
        <p:spPr/>
        <p:txBody>
          <a:bodyPr/>
          <a:lstStyle/>
          <a:p>
            <a:r>
              <a:rPr lang="en-US" altLang="zh-TW" dirty="0" smtClean="0"/>
              <a:t>Class Inheritance and Polymorphism</a:t>
            </a:r>
          </a:p>
        </p:txBody>
      </p:sp>
      <p:sp>
        <p:nvSpPr>
          <p:cNvPr id="6" name="Rectangle 5"/>
          <p:cNvSpPr>
            <a:spLocks noChangeArrowheads="1"/>
          </p:cNvSpPr>
          <p:nvPr/>
        </p:nvSpPr>
        <p:spPr bwMode="auto">
          <a:xfrm>
            <a:off x="1295400" y="4080808"/>
            <a:ext cx="7010400" cy="1938992"/>
          </a:xfrm>
          <a:prstGeom prst="rect">
            <a:avLst/>
          </a:prstGeom>
          <a:noFill/>
          <a:ln w="9525">
            <a:noFill/>
            <a:miter lim="800000"/>
            <a:headEnd/>
            <a:tailEnd/>
          </a:ln>
          <a:effectLst/>
        </p:spPr>
        <p:txBody>
          <a:bodyPr wrap="square" anchor="ctr">
            <a:spAutoFit/>
          </a:bodyPr>
          <a:lstStyle/>
          <a:p>
            <a:r>
              <a:rPr lang="en-US" altLang="zh-TW" sz="2000" dirty="0" smtClean="0">
                <a:solidFill>
                  <a:srgbClr val="0000FF"/>
                </a:solidFill>
                <a:latin typeface="Courier New" pitchFamily="49" charset="0"/>
                <a:ea typeface="新細明體" pitchFamily="18" charset="-120"/>
              </a:rPr>
              <a:t>class Cylinder : public Circle</a:t>
            </a:r>
          </a:p>
          <a:p>
            <a:r>
              <a:rPr lang="en-US" altLang="zh-TW" sz="2000" dirty="0" smtClean="0">
                <a:solidFill>
                  <a:srgbClr val="0000FF"/>
                </a:solidFill>
                <a:latin typeface="Courier New" pitchFamily="49" charset="0"/>
                <a:ea typeface="新細明體" pitchFamily="18" charset="-120"/>
              </a:rPr>
              <a:t>{</a:t>
            </a:r>
          </a:p>
          <a:p>
            <a:r>
              <a:rPr lang="en-US" altLang="zh-TW" sz="2000" dirty="0">
                <a:solidFill>
                  <a:srgbClr val="0000FF"/>
                </a:solidFill>
                <a:latin typeface="Courier New" pitchFamily="49" charset="0"/>
                <a:ea typeface="新細明體" pitchFamily="18" charset="-120"/>
              </a:rPr>
              <a:t> </a:t>
            </a:r>
            <a:r>
              <a:rPr lang="en-US" altLang="zh-TW" sz="2000" dirty="0" smtClean="0">
                <a:solidFill>
                  <a:srgbClr val="0000FF"/>
                </a:solidFill>
                <a:latin typeface="Courier New" pitchFamily="49" charset="0"/>
                <a:ea typeface="新細明體" pitchFamily="18" charset="-120"/>
              </a:rPr>
              <a:t>  // place any additional data members and</a:t>
            </a:r>
          </a:p>
          <a:p>
            <a:r>
              <a:rPr lang="en-US" altLang="zh-TW" sz="2000" dirty="0">
                <a:solidFill>
                  <a:srgbClr val="0000FF"/>
                </a:solidFill>
                <a:latin typeface="Courier New" pitchFamily="49" charset="0"/>
                <a:ea typeface="新細明體" pitchFamily="18" charset="-120"/>
              </a:rPr>
              <a:t> </a:t>
            </a:r>
            <a:r>
              <a:rPr lang="en-US" altLang="zh-TW" sz="2000" dirty="0" smtClean="0">
                <a:solidFill>
                  <a:srgbClr val="0000FF"/>
                </a:solidFill>
                <a:latin typeface="Courier New" pitchFamily="49" charset="0"/>
                <a:ea typeface="新細明體" pitchFamily="18" charset="-120"/>
              </a:rPr>
              <a:t>  // member functions in here</a:t>
            </a:r>
          </a:p>
          <a:p>
            <a:r>
              <a:rPr lang="en-US" altLang="zh-TW" sz="2000" dirty="0">
                <a:solidFill>
                  <a:srgbClr val="0000FF"/>
                </a:solidFill>
                <a:latin typeface="Courier New" pitchFamily="49" charset="0"/>
                <a:ea typeface="新細明體" pitchFamily="18" charset="-120"/>
              </a:rPr>
              <a:t>} </a:t>
            </a:r>
            <a:r>
              <a:rPr lang="en-US" altLang="zh-TW" sz="2000" dirty="0" smtClean="0">
                <a:solidFill>
                  <a:srgbClr val="0000FF"/>
                </a:solidFill>
                <a:latin typeface="Courier New" pitchFamily="49" charset="0"/>
                <a:ea typeface="新細明體" pitchFamily="18" charset="-120"/>
              </a:rPr>
              <a:t>    // </a:t>
            </a:r>
            <a:r>
              <a:rPr lang="en-US" altLang="zh-TW" sz="2000" dirty="0">
                <a:solidFill>
                  <a:srgbClr val="0000FF"/>
                </a:solidFill>
                <a:latin typeface="Courier New" pitchFamily="49" charset="0"/>
                <a:ea typeface="新細明體" pitchFamily="18" charset="-120"/>
              </a:rPr>
              <a:t>end of Cylinder class declaration</a:t>
            </a:r>
          </a:p>
          <a:p>
            <a:endParaRPr lang="en-US" altLang="zh-TW" sz="2000" dirty="0" smtClean="0">
              <a:solidFill>
                <a:srgbClr val="0000FF"/>
              </a:solidFill>
              <a:latin typeface="Courier New" pitchFamily="49" charset="0"/>
              <a:ea typeface="新細明體" pitchFamily="18" charset="-120"/>
            </a:endParaRPr>
          </a:p>
        </p:txBody>
      </p:sp>
    </p:spTree>
    <p:extLst>
      <p:ext uri="{BB962C8B-B14F-4D97-AF65-F5344CB8AC3E}">
        <p14:creationId xmlns:p14="http://schemas.microsoft.com/office/powerpoint/2010/main" val="12622648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7"/>
          <p:cNvSpPr>
            <a:spLocks noGrp="1"/>
          </p:cNvSpPr>
          <p:nvPr>
            <p:ph idx="1"/>
          </p:nvPr>
        </p:nvSpPr>
        <p:spPr>
          <a:xfrm>
            <a:off x="533400" y="1600200"/>
            <a:ext cx="8077200" cy="4267200"/>
          </a:xfrm>
        </p:spPr>
        <p:txBody>
          <a:bodyPr/>
          <a:lstStyle/>
          <a:p>
            <a:r>
              <a:rPr lang="en-US" altLang="zh-TW" smtClean="0"/>
              <a:t>Private status ensures that data members can only be accessed by class member functions or friends</a:t>
            </a:r>
          </a:p>
          <a:p>
            <a:pPr lvl="1"/>
            <a:r>
              <a:rPr lang="en-US" altLang="zh-TW" smtClean="0"/>
              <a:t>No access to nonclass functions except friends</a:t>
            </a:r>
          </a:p>
          <a:p>
            <a:r>
              <a:rPr lang="en-US" altLang="zh-TW" smtClean="0"/>
              <a:t>Protected status same as private status except derived classes can access the base class data member</a:t>
            </a:r>
          </a:p>
          <a:p>
            <a:pPr>
              <a:buFontTx/>
              <a:buNone/>
            </a:pPr>
            <a:endParaRPr lang="en-US" altLang="zh-TW" smtClean="0"/>
          </a:p>
          <a:p>
            <a:endParaRPr lang="en-US" altLang="zh-TW" smtClean="0"/>
          </a:p>
        </p:txBody>
      </p:sp>
      <p:sp>
        <p:nvSpPr>
          <p:cNvPr id="34819" name="Rectangle 2"/>
          <p:cNvSpPr>
            <a:spLocks noGrp="1" noChangeArrowheads="1"/>
          </p:cNvSpPr>
          <p:nvPr>
            <p:ph type="title"/>
          </p:nvPr>
        </p:nvSpPr>
        <p:spPr/>
        <p:txBody>
          <a:bodyPr/>
          <a:lstStyle/>
          <a:p>
            <a:pPr eaLnBrk="1" hangingPunct="1"/>
            <a:r>
              <a:rPr lang="en-US" altLang="zh-TW" smtClean="0"/>
              <a:t>Access Specifications</a:t>
            </a:r>
          </a:p>
        </p:txBody>
      </p:sp>
    </p:spTree>
    <p:extLst>
      <p:ext uri="{BB962C8B-B14F-4D97-AF65-F5344CB8AC3E}">
        <p14:creationId xmlns:p14="http://schemas.microsoft.com/office/powerpoint/2010/main" val="12763218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TW" dirty="0" smtClean="0"/>
              <a:t>Access Specifications</a:t>
            </a:r>
          </a:p>
        </p:txBody>
      </p:sp>
      <p:sp>
        <p:nvSpPr>
          <p:cNvPr id="9" name="TextBox 8"/>
          <p:cNvSpPr txBox="1"/>
          <p:nvPr/>
        </p:nvSpPr>
        <p:spPr>
          <a:xfrm>
            <a:off x="0" y="5257800"/>
            <a:ext cx="9144000" cy="381000"/>
          </a:xfrm>
          <a:prstGeom prst="rect">
            <a:avLst/>
          </a:prstGeom>
          <a:noFill/>
        </p:spPr>
        <p:txBody>
          <a:bodyPr>
            <a:spAutoFit/>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algn="ctr" eaLnBrk="1" hangingPunct="1"/>
            <a:r>
              <a:rPr lang="en-US" altLang="zh-TW" sz="1800" b="1">
                <a:solidFill>
                  <a:srgbClr val="222222"/>
                </a:solidFill>
                <a:latin typeface="Calibri" pitchFamily="34" charset="0"/>
              </a:rPr>
              <a:t>Table 12.1</a:t>
            </a:r>
            <a:r>
              <a:rPr lang="en-US" altLang="zh-TW" sz="1800">
                <a:solidFill>
                  <a:srgbClr val="222222"/>
                </a:solidFill>
                <a:latin typeface="Calibri" pitchFamily="34" charset="0"/>
              </a:rPr>
              <a:t>  Inherited Access Restrictions</a:t>
            </a:r>
            <a:endParaRPr lang="en-US" altLang="zh-TW" sz="1800" b="1">
              <a:solidFill>
                <a:srgbClr val="222222"/>
              </a:solidFill>
              <a:latin typeface="Calibri" pitchFamily="34" charset="0"/>
            </a:endParaRPr>
          </a:p>
        </p:txBody>
      </p:sp>
      <p:pic>
        <p:nvPicPr>
          <p:cNvPr id="3584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3" y="1871663"/>
            <a:ext cx="8753475"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15717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TW" dirty="0" smtClean="0"/>
              <a:t>Access Specifications</a:t>
            </a:r>
          </a:p>
        </p:txBody>
      </p:sp>
      <p:sp>
        <p:nvSpPr>
          <p:cNvPr id="9" name="TextBox 8"/>
          <p:cNvSpPr txBox="1"/>
          <p:nvPr/>
        </p:nvSpPr>
        <p:spPr>
          <a:xfrm>
            <a:off x="0" y="4953000"/>
            <a:ext cx="9144000" cy="369888"/>
          </a:xfrm>
          <a:prstGeom prst="rect">
            <a:avLst/>
          </a:prstGeom>
          <a:noFill/>
        </p:spPr>
        <p:txBody>
          <a:bodyPr>
            <a:spAutoFit/>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algn="ctr" eaLnBrk="1" hangingPunct="1"/>
            <a:r>
              <a:rPr lang="en-US" altLang="zh-TW" sz="1800" b="1">
                <a:solidFill>
                  <a:srgbClr val="222222"/>
                </a:solidFill>
                <a:latin typeface="Calibri" pitchFamily="34" charset="0"/>
              </a:rPr>
              <a:t>Figure 12.6</a:t>
            </a:r>
            <a:r>
              <a:rPr lang="en-US" altLang="zh-TW" sz="1800">
                <a:solidFill>
                  <a:srgbClr val="222222"/>
                </a:solidFill>
                <a:latin typeface="Calibri" pitchFamily="34" charset="0"/>
              </a:rPr>
              <a:t>  Relationship between </a:t>
            </a:r>
            <a:r>
              <a:rPr lang="en-US" altLang="zh-TW" sz="1800">
                <a:solidFill>
                  <a:srgbClr val="222222"/>
                </a:solidFill>
                <a:latin typeface="Courier New" pitchFamily="49" charset="0"/>
                <a:cs typeface="Courier New" pitchFamily="49" charset="0"/>
              </a:rPr>
              <a:t>Circle</a:t>
            </a:r>
            <a:r>
              <a:rPr lang="en-US" altLang="zh-TW" sz="1800">
                <a:solidFill>
                  <a:srgbClr val="222222"/>
                </a:solidFill>
                <a:latin typeface="Calibri" pitchFamily="34" charset="0"/>
              </a:rPr>
              <a:t> and </a:t>
            </a:r>
            <a:r>
              <a:rPr lang="en-US" altLang="zh-TW" sz="1800">
                <a:solidFill>
                  <a:srgbClr val="222222"/>
                </a:solidFill>
                <a:latin typeface="Courier New" pitchFamily="49" charset="0"/>
                <a:cs typeface="Courier New" pitchFamily="49" charset="0"/>
              </a:rPr>
              <a:t>Cylinder</a:t>
            </a:r>
            <a:r>
              <a:rPr lang="en-US" altLang="zh-TW" sz="1800">
                <a:solidFill>
                  <a:srgbClr val="222222"/>
                </a:solidFill>
                <a:latin typeface="Calibri" pitchFamily="34" charset="0"/>
              </a:rPr>
              <a:t> data members</a:t>
            </a:r>
            <a:endParaRPr lang="en-US" altLang="zh-TW" sz="1800" b="1">
              <a:solidFill>
                <a:srgbClr val="222222"/>
              </a:solidFill>
              <a:latin typeface="Calibri" pitchFamily="34" charset="0"/>
            </a:endParaRPr>
          </a:p>
        </p:txBody>
      </p:sp>
      <p:pic>
        <p:nvPicPr>
          <p:cNvPr id="3686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90800"/>
            <a:ext cx="7562850"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34174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TW" dirty="0" smtClean="0"/>
              <a:t>Access Specifications</a:t>
            </a:r>
          </a:p>
        </p:txBody>
      </p:sp>
      <p:sp>
        <p:nvSpPr>
          <p:cNvPr id="9" name="TextBox 8"/>
          <p:cNvSpPr txBox="1"/>
          <p:nvPr/>
        </p:nvSpPr>
        <p:spPr>
          <a:xfrm>
            <a:off x="457200" y="4876800"/>
            <a:ext cx="8382000" cy="369888"/>
          </a:xfrm>
          <a:prstGeom prst="rect">
            <a:avLst/>
          </a:prstGeom>
          <a:noFill/>
        </p:spPr>
        <p:txBody>
          <a:bodyPr>
            <a:spAutoFit/>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algn="ctr" eaLnBrk="1" hangingPunct="1"/>
            <a:r>
              <a:rPr lang="en-US" altLang="zh-TW" sz="1800" b="1">
                <a:solidFill>
                  <a:srgbClr val="222222"/>
                </a:solidFill>
                <a:latin typeface="Calibri" pitchFamily="34" charset="0"/>
              </a:rPr>
              <a:t>Figure 12.7</a:t>
            </a:r>
            <a:r>
              <a:rPr lang="en-US" altLang="zh-TW" sz="1800">
                <a:solidFill>
                  <a:srgbClr val="222222"/>
                </a:solidFill>
                <a:latin typeface="Calibri" pitchFamily="34" charset="0"/>
              </a:rPr>
              <a:t>  An assignment from derived to base class</a:t>
            </a:r>
            <a:endParaRPr lang="en-US" altLang="zh-TW" sz="1800" b="1">
              <a:solidFill>
                <a:srgbClr val="222222"/>
              </a:solidFill>
              <a:latin typeface="Calibri" pitchFamily="34" charset="0"/>
            </a:endParaRPr>
          </a:p>
        </p:txBody>
      </p:sp>
      <p:pic>
        <p:nvPicPr>
          <p:cNvPr id="3789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438400"/>
            <a:ext cx="514350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96838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457200" y="274638"/>
            <a:ext cx="8229600" cy="563562"/>
          </a:xfrm>
        </p:spPr>
        <p:txBody>
          <a:bodyPr/>
          <a:lstStyle/>
          <a:p>
            <a:r>
              <a:rPr lang="en-US" altLang="zh-TW" dirty="0">
                <a:ea typeface="新細明體" pitchFamily="18" charset="-120"/>
              </a:rPr>
              <a:t>Access Specifications</a:t>
            </a:r>
          </a:p>
        </p:txBody>
      </p:sp>
      <p:sp>
        <p:nvSpPr>
          <p:cNvPr id="198659" name="Rectangle 3"/>
          <p:cNvSpPr>
            <a:spLocks noGrp="1" noChangeArrowheads="1"/>
          </p:cNvSpPr>
          <p:nvPr>
            <p:ph type="body" idx="1"/>
          </p:nvPr>
        </p:nvSpPr>
        <p:spPr>
          <a:xfrm>
            <a:off x="304800" y="1066800"/>
            <a:ext cx="8839200" cy="5257800"/>
          </a:xfrm>
        </p:spPr>
        <p:txBody>
          <a:bodyPr/>
          <a:lstStyle/>
          <a:p>
            <a:pPr>
              <a:lnSpc>
                <a:spcPct val="90000"/>
              </a:lnSpc>
            </a:pPr>
            <a:r>
              <a:rPr lang="en-US" altLang="zh-TW" sz="2600" dirty="0">
                <a:ea typeface="新細明體" pitchFamily="18" charset="-120"/>
              </a:rPr>
              <a:t>Example: Derive </a:t>
            </a:r>
            <a:r>
              <a:rPr lang="en-US" altLang="zh-TW" sz="2600" dirty="0">
                <a:latin typeface="Courier New" pitchFamily="49" charset="0"/>
                <a:ea typeface="新細明體" pitchFamily="18" charset="-120"/>
              </a:rPr>
              <a:t>Cylinder</a:t>
            </a:r>
            <a:r>
              <a:rPr lang="en-US" altLang="zh-TW" sz="2600" dirty="0">
                <a:ea typeface="新細明體" pitchFamily="18" charset="-120"/>
              </a:rPr>
              <a:t> class from </a:t>
            </a:r>
            <a:r>
              <a:rPr lang="en-US" altLang="zh-TW" sz="2600" dirty="0">
                <a:latin typeface="Courier New" pitchFamily="49" charset="0"/>
                <a:ea typeface="新細明體" pitchFamily="18" charset="-120"/>
              </a:rPr>
              <a:t>Circle</a:t>
            </a:r>
            <a:r>
              <a:rPr lang="en-US" altLang="zh-TW" sz="2600" dirty="0">
                <a:ea typeface="新細明體" pitchFamily="18" charset="-120"/>
              </a:rPr>
              <a:t> class</a:t>
            </a:r>
          </a:p>
          <a:p>
            <a:pPr lvl="2">
              <a:lnSpc>
                <a:spcPct val="90000"/>
              </a:lnSpc>
              <a:spcBef>
                <a:spcPct val="0"/>
              </a:spcBef>
              <a:buFontTx/>
              <a:buNone/>
            </a:pPr>
            <a:endParaRPr lang="en-US" altLang="zh-TW" sz="2600" dirty="0">
              <a:ea typeface="新細明體" pitchFamily="18" charset="-120"/>
            </a:endParaRPr>
          </a:p>
          <a:p>
            <a:pPr lvl="4">
              <a:lnSpc>
                <a:spcPct val="90000"/>
              </a:lnSpc>
              <a:spcBef>
                <a:spcPct val="0"/>
              </a:spcBef>
              <a:buFontTx/>
              <a:buNone/>
            </a:pPr>
            <a:r>
              <a:rPr lang="en-US" altLang="zh-TW" sz="1600" dirty="0">
                <a:solidFill>
                  <a:srgbClr val="0000FF"/>
                </a:solidFill>
                <a:latin typeface="Courier New" pitchFamily="49" charset="0"/>
                <a:ea typeface="新細明體" pitchFamily="18" charset="-120"/>
              </a:rPr>
              <a:t>// BASE class declaration</a:t>
            </a:r>
          </a:p>
          <a:p>
            <a:pPr lvl="4">
              <a:lnSpc>
                <a:spcPct val="90000"/>
              </a:lnSpc>
              <a:spcBef>
                <a:spcPct val="0"/>
              </a:spcBef>
              <a:buFontTx/>
              <a:buNone/>
            </a:pPr>
            <a:r>
              <a:rPr lang="en-US" altLang="zh-TW" sz="1600" dirty="0">
                <a:solidFill>
                  <a:srgbClr val="0000FF"/>
                </a:solidFill>
                <a:latin typeface="Courier New" pitchFamily="49" charset="0"/>
                <a:ea typeface="新細明體" pitchFamily="18" charset="-120"/>
              </a:rPr>
              <a:t>class Circle</a:t>
            </a:r>
          </a:p>
          <a:p>
            <a:pPr lvl="4">
              <a:lnSpc>
                <a:spcPct val="90000"/>
              </a:lnSpc>
              <a:spcBef>
                <a:spcPct val="0"/>
              </a:spcBef>
              <a:buFontTx/>
              <a:buNone/>
            </a:pPr>
            <a:r>
              <a:rPr lang="en-US" altLang="zh-TW" sz="1600" dirty="0">
                <a:solidFill>
                  <a:srgbClr val="0000FF"/>
                </a:solidFill>
                <a:latin typeface="Courier New" pitchFamily="49" charset="0"/>
                <a:ea typeface="新細明體" pitchFamily="18" charset="-120"/>
              </a:rPr>
              <a:t>{</a:t>
            </a:r>
          </a:p>
          <a:p>
            <a:pPr lvl="4">
              <a:lnSpc>
                <a:spcPct val="90000"/>
              </a:lnSpc>
              <a:spcBef>
                <a:spcPct val="0"/>
              </a:spcBef>
              <a:buFontTx/>
              <a:buNone/>
            </a:pPr>
            <a:r>
              <a:rPr lang="en-US" altLang="zh-TW" sz="1600" dirty="0">
                <a:solidFill>
                  <a:srgbClr val="0000FF"/>
                </a:solidFill>
                <a:latin typeface="Courier New" pitchFamily="49" charset="0"/>
                <a:ea typeface="新細明體" pitchFamily="18" charset="-120"/>
              </a:rPr>
              <a:t>  protected:</a:t>
            </a:r>
          </a:p>
          <a:p>
            <a:pPr lvl="4">
              <a:lnSpc>
                <a:spcPct val="90000"/>
              </a:lnSpc>
              <a:spcBef>
                <a:spcPct val="0"/>
              </a:spcBef>
              <a:buFontTx/>
              <a:buNone/>
            </a:pPr>
            <a:r>
              <a:rPr lang="en-US" altLang="zh-TW" sz="1600" dirty="0">
                <a:solidFill>
                  <a:srgbClr val="0000FF"/>
                </a:solidFill>
                <a:latin typeface="Courier New" pitchFamily="49" charset="0"/>
                <a:ea typeface="新細明體" pitchFamily="18" charset="-120"/>
              </a:rPr>
              <a:t>    double radius;</a:t>
            </a:r>
          </a:p>
          <a:p>
            <a:pPr lvl="4">
              <a:lnSpc>
                <a:spcPct val="90000"/>
              </a:lnSpc>
              <a:spcBef>
                <a:spcPct val="0"/>
              </a:spcBef>
              <a:buFontTx/>
              <a:buNone/>
            </a:pPr>
            <a:r>
              <a:rPr lang="en-US" altLang="zh-TW" sz="1600" dirty="0">
                <a:solidFill>
                  <a:srgbClr val="0000FF"/>
                </a:solidFill>
                <a:latin typeface="Courier New" pitchFamily="49" charset="0"/>
                <a:ea typeface="新細明體" pitchFamily="18" charset="-120"/>
              </a:rPr>
              <a:t>  public:</a:t>
            </a:r>
          </a:p>
          <a:p>
            <a:pPr lvl="4">
              <a:lnSpc>
                <a:spcPct val="90000"/>
              </a:lnSpc>
              <a:spcBef>
                <a:spcPct val="0"/>
              </a:spcBef>
              <a:buFontTx/>
              <a:buNone/>
            </a:pPr>
            <a:r>
              <a:rPr lang="en-US" altLang="zh-TW" sz="1600" dirty="0">
                <a:solidFill>
                  <a:srgbClr val="0000FF"/>
                </a:solidFill>
                <a:latin typeface="Courier New" pitchFamily="49" charset="0"/>
                <a:ea typeface="新細明體" pitchFamily="18" charset="-120"/>
              </a:rPr>
              <a:t>    Circle(double = 1.0); 	// constructor</a:t>
            </a:r>
          </a:p>
          <a:p>
            <a:pPr lvl="4">
              <a:lnSpc>
                <a:spcPct val="90000"/>
              </a:lnSpc>
              <a:spcBef>
                <a:spcPct val="0"/>
              </a:spcBef>
              <a:buFontTx/>
              <a:buNone/>
            </a:pPr>
            <a:r>
              <a:rPr lang="en-US" altLang="zh-TW" sz="1600" dirty="0">
                <a:solidFill>
                  <a:srgbClr val="0000FF"/>
                </a:solidFill>
                <a:latin typeface="Courier New" pitchFamily="49" charset="0"/>
                <a:ea typeface="新細明體" pitchFamily="18" charset="-120"/>
              </a:rPr>
              <a:t>    double </a:t>
            </a:r>
            <a:r>
              <a:rPr lang="en-US" altLang="zh-TW" sz="1600" dirty="0" err="1">
                <a:solidFill>
                  <a:srgbClr val="0000FF"/>
                </a:solidFill>
                <a:latin typeface="Courier New" pitchFamily="49" charset="0"/>
                <a:ea typeface="新細明體" pitchFamily="18" charset="-120"/>
              </a:rPr>
              <a:t>calcval</a:t>
            </a:r>
            <a:r>
              <a:rPr lang="en-US" altLang="zh-TW" sz="1600" dirty="0">
                <a:solidFill>
                  <a:srgbClr val="0000FF"/>
                </a:solidFill>
                <a:latin typeface="Courier New" pitchFamily="49" charset="0"/>
                <a:ea typeface="新細明體" pitchFamily="18" charset="-120"/>
              </a:rPr>
              <a:t>();</a:t>
            </a:r>
          </a:p>
          <a:p>
            <a:pPr lvl="4">
              <a:lnSpc>
                <a:spcPct val="90000"/>
              </a:lnSpc>
              <a:spcBef>
                <a:spcPct val="0"/>
              </a:spcBef>
              <a:buFontTx/>
              <a:buNone/>
            </a:pPr>
            <a:r>
              <a:rPr lang="en-US" altLang="zh-TW" sz="1600" dirty="0">
                <a:solidFill>
                  <a:srgbClr val="0000FF"/>
                </a:solidFill>
                <a:latin typeface="Courier New" pitchFamily="49" charset="0"/>
                <a:ea typeface="新細明體" pitchFamily="18" charset="-120"/>
              </a:rPr>
              <a:t>};</a:t>
            </a:r>
          </a:p>
          <a:p>
            <a:pPr lvl="4">
              <a:lnSpc>
                <a:spcPct val="90000"/>
              </a:lnSpc>
              <a:spcBef>
                <a:spcPct val="0"/>
              </a:spcBef>
              <a:buFontTx/>
              <a:buNone/>
            </a:pPr>
            <a:r>
              <a:rPr lang="en-US" altLang="zh-TW" sz="1600" dirty="0">
                <a:solidFill>
                  <a:srgbClr val="0000FF"/>
                </a:solidFill>
                <a:latin typeface="Courier New" pitchFamily="49" charset="0"/>
                <a:ea typeface="新細明體" pitchFamily="18" charset="-120"/>
              </a:rPr>
              <a:t>// class implementation</a:t>
            </a:r>
          </a:p>
          <a:p>
            <a:pPr lvl="4">
              <a:lnSpc>
                <a:spcPct val="90000"/>
              </a:lnSpc>
              <a:spcBef>
                <a:spcPct val="0"/>
              </a:spcBef>
              <a:buFontTx/>
              <a:buNone/>
            </a:pPr>
            <a:r>
              <a:rPr lang="en-US" altLang="zh-TW" sz="1600" dirty="0">
                <a:solidFill>
                  <a:srgbClr val="0000FF"/>
                </a:solidFill>
                <a:latin typeface="Courier New" pitchFamily="49" charset="0"/>
                <a:ea typeface="新細明體" pitchFamily="18" charset="-120"/>
              </a:rPr>
              <a:t>// constructor</a:t>
            </a:r>
          </a:p>
          <a:p>
            <a:pPr lvl="4">
              <a:lnSpc>
                <a:spcPct val="90000"/>
              </a:lnSpc>
              <a:spcBef>
                <a:spcPct val="0"/>
              </a:spcBef>
              <a:buFontTx/>
              <a:buNone/>
            </a:pPr>
            <a:r>
              <a:rPr lang="en-US" altLang="zh-TW" sz="1600" dirty="0">
                <a:solidFill>
                  <a:srgbClr val="0000FF"/>
                </a:solidFill>
                <a:latin typeface="Courier New" pitchFamily="49" charset="0"/>
                <a:ea typeface="新細明體" pitchFamily="18" charset="-120"/>
              </a:rPr>
              <a:t>Circle::Circle(double r) 	</a:t>
            </a:r>
            <a:r>
              <a:rPr lang="en-US" altLang="zh-TW" sz="1600" dirty="0" smtClean="0">
                <a:solidFill>
                  <a:srgbClr val="0000FF"/>
                </a:solidFill>
                <a:latin typeface="Courier New" pitchFamily="49" charset="0"/>
                <a:ea typeface="新細明體" pitchFamily="18" charset="-120"/>
              </a:rPr>
              <a:t>// </a:t>
            </a:r>
            <a:r>
              <a:rPr lang="en-US" altLang="zh-TW" sz="1600" dirty="0">
                <a:solidFill>
                  <a:srgbClr val="0000FF"/>
                </a:solidFill>
                <a:latin typeface="Courier New" pitchFamily="49" charset="0"/>
                <a:ea typeface="新細明體" pitchFamily="18" charset="-120"/>
              </a:rPr>
              <a:t>constructor</a:t>
            </a:r>
          </a:p>
          <a:p>
            <a:pPr lvl="4">
              <a:lnSpc>
                <a:spcPct val="90000"/>
              </a:lnSpc>
              <a:spcBef>
                <a:spcPct val="0"/>
              </a:spcBef>
              <a:buFontTx/>
              <a:buNone/>
            </a:pPr>
            <a:r>
              <a:rPr lang="en-US" altLang="zh-TW" sz="1600" dirty="0">
                <a:solidFill>
                  <a:srgbClr val="0000FF"/>
                </a:solidFill>
                <a:latin typeface="Courier New" pitchFamily="49" charset="0"/>
                <a:ea typeface="新細明體" pitchFamily="18" charset="-120"/>
              </a:rPr>
              <a:t>{</a:t>
            </a:r>
          </a:p>
          <a:p>
            <a:pPr lvl="4">
              <a:lnSpc>
                <a:spcPct val="90000"/>
              </a:lnSpc>
              <a:spcBef>
                <a:spcPct val="0"/>
              </a:spcBef>
              <a:buFontTx/>
              <a:buNone/>
            </a:pPr>
            <a:r>
              <a:rPr lang="en-US" altLang="zh-TW" sz="1600" dirty="0">
                <a:solidFill>
                  <a:srgbClr val="0000FF"/>
                </a:solidFill>
                <a:latin typeface="Courier New" pitchFamily="49" charset="0"/>
                <a:ea typeface="新細明體" pitchFamily="18" charset="-120"/>
              </a:rPr>
              <a:t>  radius = r;</a:t>
            </a:r>
          </a:p>
          <a:p>
            <a:pPr lvl="4">
              <a:lnSpc>
                <a:spcPct val="90000"/>
              </a:lnSpc>
              <a:spcBef>
                <a:spcPct val="0"/>
              </a:spcBef>
              <a:buFontTx/>
              <a:buNone/>
            </a:pPr>
            <a:r>
              <a:rPr lang="en-US" altLang="zh-TW" sz="1600" dirty="0">
                <a:solidFill>
                  <a:srgbClr val="0000FF"/>
                </a:solidFill>
                <a:latin typeface="Courier New" pitchFamily="49" charset="0"/>
                <a:ea typeface="新細明體" pitchFamily="18" charset="-120"/>
              </a:rPr>
              <a:t>}</a:t>
            </a:r>
          </a:p>
          <a:p>
            <a:pPr lvl="4">
              <a:lnSpc>
                <a:spcPct val="90000"/>
              </a:lnSpc>
              <a:spcBef>
                <a:spcPct val="0"/>
              </a:spcBef>
              <a:buFontTx/>
              <a:buNone/>
            </a:pPr>
            <a:r>
              <a:rPr lang="en-US" altLang="zh-TW" sz="1600" dirty="0">
                <a:solidFill>
                  <a:srgbClr val="0000FF"/>
                </a:solidFill>
                <a:latin typeface="Courier New" pitchFamily="49" charset="0"/>
                <a:ea typeface="新細明體" pitchFamily="18" charset="-120"/>
              </a:rPr>
              <a:t>// calculate the area of a circle</a:t>
            </a:r>
          </a:p>
          <a:p>
            <a:pPr lvl="4">
              <a:lnSpc>
                <a:spcPct val="90000"/>
              </a:lnSpc>
              <a:spcBef>
                <a:spcPct val="0"/>
              </a:spcBef>
              <a:buFontTx/>
              <a:buNone/>
            </a:pPr>
            <a:r>
              <a:rPr lang="en-US" altLang="zh-TW" sz="1600" dirty="0">
                <a:solidFill>
                  <a:srgbClr val="0000FF"/>
                </a:solidFill>
                <a:latin typeface="Courier New" pitchFamily="49" charset="0"/>
                <a:ea typeface="新細明體" pitchFamily="18" charset="-120"/>
              </a:rPr>
              <a:t>double Circle::</a:t>
            </a:r>
            <a:r>
              <a:rPr lang="en-US" altLang="zh-TW" sz="1600" dirty="0" err="1">
                <a:solidFill>
                  <a:srgbClr val="0000FF"/>
                </a:solidFill>
                <a:latin typeface="Courier New" pitchFamily="49" charset="0"/>
                <a:ea typeface="新細明體" pitchFamily="18" charset="-120"/>
              </a:rPr>
              <a:t>calcval</a:t>
            </a:r>
            <a:r>
              <a:rPr lang="en-US" altLang="zh-TW" sz="1600" dirty="0">
                <a:solidFill>
                  <a:srgbClr val="0000FF"/>
                </a:solidFill>
                <a:latin typeface="Courier New" pitchFamily="49" charset="0"/>
                <a:ea typeface="新細明體" pitchFamily="18" charset="-120"/>
              </a:rPr>
              <a:t>()</a:t>
            </a:r>
          </a:p>
          <a:p>
            <a:pPr lvl="4">
              <a:lnSpc>
                <a:spcPct val="90000"/>
              </a:lnSpc>
              <a:spcBef>
                <a:spcPct val="0"/>
              </a:spcBef>
              <a:buFontTx/>
              <a:buNone/>
            </a:pPr>
            <a:r>
              <a:rPr lang="en-US" altLang="zh-TW" sz="1600" dirty="0">
                <a:solidFill>
                  <a:srgbClr val="0000FF"/>
                </a:solidFill>
                <a:latin typeface="Courier New" pitchFamily="49" charset="0"/>
                <a:ea typeface="新細明體" pitchFamily="18" charset="-120"/>
              </a:rPr>
              <a:t>{</a:t>
            </a:r>
          </a:p>
          <a:p>
            <a:pPr lvl="4">
              <a:lnSpc>
                <a:spcPct val="90000"/>
              </a:lnSpc>
              <a:spcBef>
                <a:spcPct val="0"/>
              </a:spcBef>
              <a:buFontTx/>
              <a:buNone/>
            </a:pPr>
            <a:r>
              <a:rPr lang="en-US" altLang="zh-TW" sz="1600" dirty="0">
                <a:solidFill>
                  <a:srgbClr val="0000FF"/>
                </a:solidFill>
                <a:latin typeface="Courier New" pitchFamily="49" charset="0"/>
                <a:ea typeface="新細明體" pitchFamily="18" charset="-120"/>
              </a:rPr>
              <a:t>  return(PI * radius * radius);</a:t>
            </a:r>
          </a:p>
          <a:p>
            <a:pPr lvl="4">
              <a:lnSpc>
                <a:spcPct val="90000"/>
              </a:lnSpc>
              <a:spcBef>
                <a:spcPct val="0"/>
              </a:spcBef>
              <a:buFontTx/>
              <a:buNone/>
            </a:pPr>
            <a:r>
              <a:rPr lang="en-US" altLang="zh-TW" sz="1600" dirty="0">
                <a:solidFill>
                  <a:srgbClr val="0000FF"/>
                </a:solidFill>
                <a:latin typeface="Courier New" pitchFamily="49" charset="0"/>
                <a:ea typeface="新細明體" pitchFamily="18" charset="-120"/>
              </a:rPr>
              <a:t>}</a:t>
            </a:r>
          </a:p>
        </p:txBody>
      </p:sp>
    </p:spTree>
    <p:extLst>
      <p:ext uri="{BB962C8B-B14F-4D97-AF65-F5344CB8AC3E}">
        <p14:creationId xmlns:p14="http://schemas.microsoft.com/office/powerpoint/2010/main" val="34628495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457200" y="274638"/>
            <a:ext cx="8229600" cy="563562"/>
          </a:xfrm>
        </p:spPr>
        <p:txBody>
          <a:bodyPr/>
          <a:lstStyle/>
          <a:p>
            <a:r>
              <a:rPr lang="en-US" altLang="zh-TW" dirty="0">
                <a:ea typeface="新細明體" pitchFamily="18" charset="-120"/>
              </a:rPr>
              <a:t>Access Specifications</a:t>
            </a:r>
          </a:p>
        </p:txBody>
      </p:sp>
      <p:sp>
        <p:nvSpPr>
          <p:cNvPr id="199683" name="Rectangle 3"/>
          <p:cNvSpPr>
            <a:spLocks noGrp="1" noChangeArrowheads="1"/>
          </p:cNvSpPr>
          <p:nvPr>
            <p:ph type="body" idx="1"/>
          </p:nvPr>
        </p:nvSpPr>
        <p:spPr>
          <a:xfrm>
            <a:off x="457200" y="1066800"/>
            <a:ext cx="8229600" cy="5181600"/>
          </a:xfrm>
        </p:spPr>
        <p:txBody>
          <a:bodyPr/>
          <a:lstStyle/>
          <a:p>
            <a:r>
              <a:rPr lang="en-US" altLang="zh-TW">
                <a:ea typeface="新細明體" pitchFamily="18" charset="-120"/>
              </a:rPr>
              <a:t>Example: Derived </a:t>
            </a:r>
            <a:r>
              <a:rPr lang="en-US" altLang="zh-TW">
                <a:latin typeface="Courier New" pitchFamily="49" charset="0"/>
                <a:ea typeface="新細明體" pitchFamily="18" charset="-120"/>
              </a:rPr>
              <a:t>Cylinder</a:t>
            </a:r>
            <a:r>
              <a:rPr lang="en-US" altLang="zh-TW">
                <a:ea typeface="新細明體" pitchFamily="18" charset="-120"/>
              </a:rPr>
              <a:t> class</a:t>
            </a:r>
          </a:p>
          <a:p>
            <a:pPr lvl="2">
              <a:spcBef>
                <a:spcPct val="0"/>
              </a:spcBef>
              <a:buFontTx/>
              <a:buNone/>
            </a:pPr>
            <a:endParaRPr lang="en-US" altLang="zh-TW" sz="1600">
              <a:ea typeface="新細明體" pitchFamily="18" charset="-120"/>
            </a:endParaRPr>
          </a:p>
          <a:p>
            <a:pPr lvl="2">
              <a:spcBef>
                <a:spcPct val="0"/>
              </a:spcBef>
              <a:buFontTx/>
              <a:buNone/>
            </a:pPr>
            <a:r>
              <a:rPr lang="en-US" altLang="zh-TW" sz="1600">
                <a:solidFill>
                  <a:srgbClr val="0000FF"/>
                </a:solidFill>
                <a:latin typeface="Courier New" pitchFamily="49" charset="0"/>
                <a:ea typeface="新細明體" pitchFamily="18" charset="-120"/>
              </a:rPr>
              <a:t>// class declaration where</a:t>
            </a:r>
          </a:p>
          <a:p>
            <a:pPr lvl="2">
              <a:spcBef>
                <a:spcPct val="0"/>
              </a:spcBef>
              <a:buFontTx/>
              <a:buNone/>
            </a:pPr>
            <a:r>
              <a:rPr lang="en-US" altLang="zh-TW" sz="1600">
                <a:solidFill>
                  <a:srgbClr val="0000FF"/>
                </a:solidFill>
                <a:latin typeface="Courier New" pitchFamily="49" charset="0"/>
                <a:ea typeface="新細明體" pitchFamily="18" charset="-120"/>
              </a:rPr>
              <a:t>// Cylinder is derived from Circle</a:t>
            </a:r>
          </a:p>
          <a:p>
            <a:pPr lvl="2">
              <a:spcBef>
                <a:spcPct val="0"/>
              </a:spcBef>
              <a:buFontTx/>
              <a:buNone/>
            </a:pPr>
            <a:r>
              <a:rPr lang="en-US" altLang="zh-TW" sz="1600">
                <a:solidFill>
                  <a:srgbClr val="0000FF"/>
                </a:solidFill>
                <a:latin typeface="Courier New" pitchFamily="49" charset="0"/>
                <a:ea typeface="新細明體" pitchFamily="18" charset="-120"/>
              </a:rPr>
              <a:t>class Cylinder : public Circle</a:t>
            </a:r>
          </a:p>
          <a:p>
            <a:pPr lvl="2">
              <a:spcBef>
                <a:spcPct val="0"/>
              </a:spcBef>
              <a:buFontTx/>
              <a:buNone/>
            </a:pPr>
            <a:r>
              <a:rPr lang="en-US" altLang="zh-TW" sz="1600">
                <a:solidFill>
                  <a:srgbClr val="0000FF"/>
                </a:solidFill>
                <a:latin typeface="Courier New" pitchFamily="49" charset="0"/>
                <a:ea typeface="新細明體" pitchFamily="18" charset="-120"/>
              </a:rPr>
              <a:t>{</a:t>
            </a:r>
          </a:p>
          <a:p>
            <a:pPr lvl="2">
              <a:spcBef>
                <a:spcPct val="0"/>
              </a:spcBef>
              <a:buFontTx/>
              <a:buNone/>
            </a:pPr>
            <a:r>
              <a:rPr lang="en-US" altLang="zh-TW" sz="1600">
                <a:solidFill>
                  <a:srgbClr val="0000FF"/>
                </a:solidFill>
                <a:latin typeface="Courier New" pitchFamily="49" charset="0"/>
                <a:ea typeface="新細明體" pitchFamily="18" charset="-120"/>
              </a:rPr>
              <a:t>  protected:</a:t>
            </a:r>
          </a:p>
          <a:p>
            <a:pPr lvl="2">
              <a:spcBef>
                <a:spcPct val="0"/>
              </a:spcBef>
              <a:buFontTx/>
              <a:buNone/>
            </a:pPr>
            <a:r>
              <a:rPr lang="en-US" altLang="zh-TW" sz="1600">
                <a:solidFill>
                  <a:srgbClr val="0000FF"/>
                </a:solidFill>
                <a:latin typeface="Courier New" pitchFamily="49" charset="0"/>
                <a:ea typeface="新細明體" pitchFamily="18" charset="-120"/>
              </a:rPr>
              <a:t>    double length; // add one additional data member and</a:t>
            </a:r>
          </a:p>
          <a:p>
            <a:pPr lvl="2">
              <a:spcBef>
                <a:spcPct val="0"/>
              </a:spcBef>
              <a:buFontTx/>
              <a:buNone/>
            </a:pPr>
            <a:r>
              <a:rPr lang="en-US" altLang="zh-TW" sz="1600">
                <a:solidFill>
                  <a:srgbClr val="0000FF"/>
                </a:solidFill>
                <a:latin typeface="Courier New" pitchFamily="49" charset="0"/>
                <a:ea typeface="新細明體" pitchFamily="18" charset="-120"/>
              </a:rPr>
              <a:t>  public:          // two additional function members</a:t>
            </a:r>
          </a:p>
          <a:p>
            <a:pPr lvl="2">
              <a:spcBef>
                <a:spcPct val="0"/>
              </a:spcBef>
              <a:buFontTx/>
              <a:buNone/>
            </a:pPr>
            <a:r>
              <a:rPr lang="en-US" altLang="zh-TW" sz="1600">
                <a:solidFill>
                  <a:srgbClr val="0000FF"/>
                </a:solidFill>
                <a:latin typeface="Courier New" pitchFamily="49" charset="0"/>
                <a:ea typeface="新細明體" pitchFamily="18" charset="-120"/>
              </a:rPr>
              <a:t>    Cylinder(double r = 1.0, double l = 1.0) : Circle(r), 	length(l) {}</a:t>
            </a:r>
          </a:p>
          <a:p>
            <a:pPr lvl="2">
              <a:spcBef>
                <a:spcPct val="0"/>
              </a:spcBef>
              <a:buFontTx/>
              <a:buNone/>
            </a:pPr>
            <a:r>
              <a:rPr lang="en-US" altLang="zh-TW" sz="1600">
                <a:solidFill>
                  <a:srgbClr val="0000FF"/>
                </a:solidFill>
                <a:latin typeface="Courier New" pitchFamily="49" charset="0"/>
                <a:ea typeface="新細明體" pitchFamily="18" charset="-120"/>
              </a:rPr>
              <a:t>    double calcval();</a:t>
            </a:r>
          </a:p>
          <a:p>
            <a:pPr lvl="2">
              <a:spcBef>
                <a:spcPct val="0"/>
              </a:spcBef>
              <a:buFontTx/>
              <a:buNone/>
            </a:pPr>
            <a:r>
              <a:rPr lang="en-US" altLang="zh-TW" sz="1600">
                <a:solidFill>
                  <a:srgbClr val="0000FF"/>
                </a:solidFill>
                <a:latin typeface="Courier New" pitchFamily="49" charset="0"/>
                <a:ea typeface="新細明體" pitchFamily="18" charset="-120"/>
              </a:rPr>
              <a:t>};</a:t>
            </a:r>
          </a:p>
          <a:p>
            <a:pPr lvl="2">
              <a:spcBef>
                <a:spcPct val="0"/>
              </a:spcBef>
              <a:buFontTx/>
              <a:buNone/>
            </a:pPr>
            <a:r>
              <a:rPr lang="en-US" altLang="zh-TW" sz="1600">
                <a:solidFill>
                  <a:srgbClr val="0000FF"/>
                </a:solidFill>
                <a:latin typeface="Courier New" pitchFamily="49" charset="0"/>
                <a:ea typeface="新細明體" pitchFamily="18" charset="-120"/>
              </a:rPr>
              <a:t>// class implementation</a:t>
            </a:r>
          </a:p>
          <a:p>
            <a:pPr lvl="2">
              <a:spcBef>
                <a:spcPct val="0"/>
              </a:spcBef>
              <a:buFontTx/>
              <a:buNone/>
            </a:pPr>
            <a:r>
              <a:rPr lang="en-US" altLang="zh-TW" sz="1600">
                <a:solidFill>
                  <a:srgbClr val="0000FF"/>
                </a:solidFill>
                <a:latin typeface="Courier New" pitchFamily="49" charset="0"/>
                <a:ea typeface="新細明體" pitchFamily="18" charset="-120"/>
              </a:rPr>
              <a:t>double Cylinder::calcval() 	// this calculates a volume</a:t>
            </a:r>
          </a:p>
          <a:p>
            <a:pPr lvl="2">
              <a:spcBef>
                <a:spcPct val="0"/>
              </a:spcBef>
              <a:buFontTx/>
              <a:buNone/>
            </a:pPr>
            <a:r>
              <a:rPr lang="en-US" altLang="zh-TW" sz="1600">
                <a:solidFill>
                  <a:srgbClr val="0000FF"/>
                </a:solidFill>
                <a:latin typeface="Courier New" pitchFamily="49" charset="0"/>
                <a:ea typeface="新細明體" pitchFamily="18" charset="-120"/>
              </a:rPr>
              <a:t>{</a:t>
            </a:r>
          </a:p>
          <a:p>
            <a:pPr lvl="2">
              <a:spcBef>
                <a:spcPct val="0"/>
              </a:spcBef>
              <a:buFontTx/>
              <a:buNone/>
            </a:pPr>
            <a:r>
              <a:rPr lang="en-US" altLang="zh-TW" sz="1600">
                <a:solidFill>
                  <a:srgbClr val="0000FF"/>
                </a:solidFill>
                <a:latin typeface="Courier New" pitchFamily="49" charset="0"/>
                <a:ea typeface="新細明體" pitchFamily="18" charset="-120"/>
              </a:rPr>
              <a:t>   return (length * Circle::calcval()); // note the base 					   // function call</a:t>
            </a:r>
          </a:p>
          <a:p>
            <a:pPr lvl="2">
              <a:spcBef>
                <a:spcPct val="0"/>
              </a:spcBef>
              <a:buFontTx/>
              <a:buNone/>
            </a:pPr>
            <a:r>
              <a:rPr lang="en-US" altLang="zh-TW" sz="1600">
                <a:solidFill>
                  <a:srgbClr val="0000FF"/>
                </a:solidFill>
                <a:latin typeface="Courier New" pitchFamily="49" charset="0"/>
                <a:ea typeface="新細明體" pitchFamily="18" charset="-120"/>
              </a:rPr>
              <a:t>}</a:t>
            </a:r>
          </a:p>
          <a:p>
            <a:pPr lvl="2">
              <a:buFontTx/>
              <a:buNone/>
            </a:pPr>
            <a:endParaRPr lang="en-US" altLang="zh-TW">
              <a:solidFill>
                <a:srgbClr val="0000FF"/>
              </a:solidFill>
              <a:ea typeface="新細明體" pitchFamily="18" charset="-120"/>
            </a:endParaRPr>
          </a:p>
        </p:txBody>
      </p:sp>
    </p:spTree>
    <p:extLst>
      <p:ext uri="{BB962C8B-B14F-4D97-AF65-F5344CB8AC3E}">
        <p14:creationId xmlns:p14="http://schemas.microsoft.com/office/powerpoint/2010/main" val="31542384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altLang="zh-TW" dirty="0">
                <a:ea typeface="新細明體" pitchFamily="18" charset="-120"/>
              </a:rPr>
              <a:t>Access Specifications</a:t>
            </a:r>
          </a:p>
        </p:txBody>
      </p:sp>
      <p:sp>
        <p:nvSpPr>
          <p:cNvPr id="277510" name="Rectangle 6"/>
          <p:cNvSpPr>
            <a:spLocks noChangeArrowheads="1"/>
          </p:cNvSpPr>
          <p:nvPr/>
        </p:nvSpPr>
        <p:spPr bwMode="auto">
          <a:xfrm>
            <a:off x="228600" y="1355725"/>
            <a:ext cx="8763000" cy="4664075"/>
          </a:xfrm>
          <a:prstGeom prst="rect">
            <a:avLst/>
          </a:prstGeom>
          <a:noFill/>
          <a:ln w="9525">
            <a:noFill/>
            <a:miter lim="800000"/>
            <a:headEnd/>
            <a:tailEnd/>
          </a:ln>
          <a:effectLst/>
        </p:spPr>
        <p:txBody>
          <a:bodyPr anchor="ctr">
            <a:spAutoFit/>
          </a:bodyPr>
          <a:lstStyle/>
          <a:p>
            <a:pPr>
              <a:buFont typeface="Wingdings" pitchFamily="2" charset="2"/>
              <a:buChar char="n"/>
              <a:tabLst>
                <a:tab pos="304800" algn="r"/>
                <a:tab pos="2743200" algn="ctr"/>
                <a:tab pos="5486400" algn="r"/>
              </a:tabLst>
            </a:pPr>
            <a:r>
              <a:rPr lang="en-US" altLang="zh-TW" sz="2000" dirty="0">
                <a:solidFill>
                  <a:srgbClr val="0000FF"/>
                </a:solidFill>
                <a:latin typeface="Courier New" pitchFamily="49" charset="0"/>
                <a:ea typeface="新細明體" pitchFamily="18" charset="-120"/>
              </a:rPr>
              <a:t> Program </a:t>
            </a:r>
            <a:r>
              <a:rPr lang="en-US" altLang="zh-TW" sz="2000" dirty="0" smtClean="0">
                <a:solidFill>
                  <a:srgbClr val="0000FF"/>
                </a:solidFill>
                <a:latin typeface="Courier New" pitchFamily="49" charset="0"/>
                <a:ea typeface="新細明體" pitchFamily="18" charset="-120"/>
              </a:rPr>
              <a:t>12.8</a:t>
            </a:r>
            <a:endParaRPr lang="en-US" altLang="zh-TW" sz="200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#include &lt;</a:t>
            </a:r>
            <a:r>
              <a:rPr lang="en-US" altLang="zh-TW" sz="2000" b="0" dirty="0" err="1">
                <a:solidFill>
                  <a:srgbClr val="0000FF"/>
                </a:solidFill>
                <a:latin typeface="Courier New" pitchFamily="49" charset="0"/>
                <a:ea typeface="新細明體" pitchFamily="18" charset="-120"/>
              </a:rPr>
              <a:t>iostream</a:t>
            </a:r>
            <a:r>
              <a:rPr lang="en-US" altLang="zh-TW" sz="2000" b="0" dirty="0">
                <a:solidFill>
                  <a:srgbClr val="0000FF"/>
                </a:solidFill>
                <a:latin typeface="Courier New" pitchFamily="49" charset="0"/>
                <a:ea typeface="新細明體" pitchFamily="18" charset="-120"/>
              </a:rPr>
              <a:t>&gt; </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#include &lt;</a:t>
            </a:r>
            <a:r>
              <a:rPr lang="en-US" altLang="zh-TW" sz="2000" b="0" dirty="0" err="1">
                <a:solidFill>
                  <a:srgbClr val="0000FF"/>
                </a:solidFill>
                <a:latin typeface="Courier New" pitchFamily="49" charset="0"/>
                <a:ea typeface="新細明體" pitchFamily="18" charset="-120"/>
              </a:rPr>
              <a:t>cmath</a:t>
            </a:r>
            <a:r>
              <a:rPr lang="en-US" altLang="zh-TW" sz="2000" b="0" dirty="0">
                <a:solidFill>
                  <a:srgbClr val="0000FF"/>
                </a:solidFill>
                <a:latin typeface="Courier New" pitchFamily="49" charset="0"/>
                <a:ea typeface="新細明體" pitchFamily="18" charset="-120"/>
              </a:rPr>
              <a:t>&gt;</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using namespace std;</a:t>
            </a:r>
          </a:p>
          <a:p>
            <a:pPr>
              <a:tabLst>
                <a:tab pos="304800" algn="r"/>
                <a:tab pos="2743200" algn="ctr"/>
                <a:tab pos="5486400" algn="r"/>
              </a:tabLst>
            </a:pPr>
            <a:endParaRPr lang="en-US" altLang="zh-TW" sz="2000" b="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class declaration</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const double PI = 2.0 * </a:t>
            </a:r>
            <a:r>
              <a:rPr lang="en-US" altLang="zh-TW" sz="2000" b="0" dirty="0" err="1">
                <a:solidFill>
                  <a:srgbClr val="0000FF"/>
                </a:solidFill>
                <a:latin typeface="Courier New" pitchFamily="49" charset="0"/>
                <a:ea typeface="新細明體" pitchFamily="18" charset="-120"/>
              </a:rPr>
              <a:t>asin</a:t>
            </a:r>
            <a:r>
              <a:rPr lang="en-US" altLang="zh-TW" sz="2000" b="0" dirty="0">
                <a:solidFill>
                  <a:srgbClr val="0000FF"/>
                </a:solidFill>
                <a:latin typeface="Courier New" pitchFamily="49" charset="0"/>
                <a:ea typeface="新細明體" pitchFamily="18" charset="-120"/>
              </a:rPr>
              <a:t>(1.0);</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class Circle</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protected:</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double radius;</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public:</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Circle(double = 1.0);  // constructor</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double </a:t>
            </a:r>
            <a:r>
              <a:rPr lang="en-US" altLang="zh-TW" sz="2000" b="0" dirty="0" err="1">
                <a:solidFill>
                  <a:srgbClr val="0000FF"/>
                </a:solidFill>
                <a:latin typeface="Courier New" pitchFamily="49" charset="0"/>
                <a:ea typeface="新細明體" pitchFamily="18" charset="-120"/>
              </a:rPr>
              <a:t>calcval</a:t>
            </a:r>
            <a:r>
              <a:rPr lang="en-US" altLang="zh-TW" sz="2000"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a:t>
            </a:r>
          </a:p>
        </p:txBody>
      </p:sp>
    </p:spTree>
    <p:extLst>
      <p:ext uri="{BB962C8B-B14F-4D97-AF65-F5344CB8AC3E}">
        <p14:creationId xmlns:p14="http://schemas.microsoft.com/office/powerpoint/2010/main" val="345943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7"/>
          <p:cNvSpPr>
            <a:spLocks noGrp="1"/>
          </p:cNvSpPr>
          <p:nvPr>
            <p:ph idx="1"/>
          </p:nvPr>
        </p:nvSpPr>
        <p:spPr>
          <a:xfrm>
            <a:off x="533400" y="1600200"/>
            <a:ext cx="8077200" cy="2743200"/>
          </a:xfrm>
        </p:spPr>
        <p:txBody>
          <a:bodyPr/>
          <a:lstStyle/>
          <a:p>
            <a:r>
              <a:rPr lang="en-US" altLang="zh-TW" dirty="0" smtClean="0"/>
              <a:t>The insertion operator is being overridden in the  existing C++ class </a:t>
            </a:r>
            <a:r>
              <a:rPr lang="en-US" altLang="zh-TW" dirty="0" err="1" smtClean="0">
                <a:latin typeface="Courier New" pitchFamily="49" charset="0"/>
                <a:cs typeface="Courier New" pitchFamily="49" charset="0"/>
              </a:rPr>
              <a:t>ostream</a:t>
            </a:r>
            <a:r>
              <a:rPr lang="en-US" altLang="zh-TW" dirty="0" smtClean="0"/>
              <a:t>, not one in the user-defined </a:t>
            </a:r>
            <a:r>
              <a:rPr lang="en-US" altLang="zh-TW" dirty="0" smtClean="0">
                <a:latin typeface="Courier New" pitchFamily="49" charset="0"/>
              </a:rPr>
              <a:t>Complex</a:t>
            </a:r>
            <a:r>
              <a:rPr lang="en-US" altLang="zh-TW" dirty="0" smtClean="0"/>
              <a:t> class </a:t>
            </a:r>
          </a:p>
          <a:p>
            <a:r>
              <a:rPr lang="en-US" altLang="zh-TW" dirty="0" smtClean="0"/>
              <a:t>This is possible only because the insertion operator function is defined as public in the </a:t>
            </a:r>
            <a:r>
              <a:rPr lang="en-US" altLang="zh-TW" dirty="0" err="1" smtClean="0">
                <a:latin typeface="Courier New" pitchFamily="49" charset="0"/>
                <a:cs typeface="Courier New" pitchFamily="49" charset="0"/>
              </a:rPr>
              <a:t>ostream</a:t>
            </a:r>
            <a:r>
              <a:rPr lang="en-US" altLang="zh-TW" dirty="0" smtClean="0">
                <a:latin typeface="Courier New" pitchFamily="49" charset="0"/>
                <a:cs typeface="Courier New" pitchFamily="49" charset="0"/>
              </a:rPr>
              <a:t> </a:t>
            </a:r>
            <a:r>
              <a:rPr lang="en-US" altLang="zh-TW" dirty="0" smtClean="0"/>
              <a:t>class </a:t>
            </a:r>
          </a:p>
          <a:p>
            <a:endParaRPr lang="en-US" altLang="zh-TW" dirty="0" smtClean="0"/>
          </a:p>
          <a:p>
            <a:endParaRPr lang="en-US" altLang="zh-TW" dirty="0" smtClean="0"/>
          </a:p>
        </p:txBody>
      </p:sp>
      <p:sp>
        <p:nvSpPr>
          <p:cNvPr id="11267" name="Rectangle 2"/>
          <p:cNvSpPr>
            <a:spLocks noGrp="1" noChangeArrowheads="1"/>
          </p:cNvSpPr>
          <p:nvPr>
            <p:ph type="title"/>
          </p:nvPr>
        </p:nvSpPr>
        <p:spPr/>
        <p:txBody>
          <a:bodyPr/>
          <a:lstStyle/>
          <a:p>
            <a:r>
              <a:rPr lang="en-US" altLang="zh-TW" smtClean="0"/>
              <a:t>Step 1: Overload the </a:t>
            </a:r>
            <a:r>
              <a:rPr lang="en-US" altLang="zh-TW" smtClean="0">
                <a:latin typeface="Courier New" pitchFamily="49" charset="0"/>
                <a:cs typeface="Courier New" pitchFamily="49" charset="0"/>
              </a:rPr>
              <a:t>ostream</a:t>
            </a:r>
            <a:r>
              <a:rPr lang="en-US" altLang="zh-TW" smtClean="0"/>
              <a:t> Insertion Operator &lt;&lt;</a:t>
            </a:r>
          </a:p>
        </p:txBody>
      </p:sp>
      <p:sp>
        <p:nvSpPr>
          <p:cNvPr id="5" name="Rectangle 5"/>
          <p:cNvSpPr txBox="1">
            <a:spLocks noChangeArrowheads="1"/>
          </p:cNvSpPr>
          <p:nvPr/>
        </p:nvSpPr>
        <p:spPr bwMode="auto">
          <a:xfrm>
            <a:off x="609600" y="5029200"/>
            <a:ext cx="8534400" cy="91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6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2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268288" lvl="2">
              <a:buFontTx/>
              <a:buNone/>
            </a:pPr>
            <a:r>
              <a:rPr lang="en-US" altLang="zh-TW" sz="2200" dirty="0" err="1">
                <a:solidFill>
                  <a:srgbClr val="0000FF"/>
                </a:solidFill>
                <a:latin typeface="Courier New" pitchFamily="49" charset="0"/>
                <a:ea typeface="新細明體" pitchFamily="18" charset="-120"/>
              </a:rPr>
              <a:t>c</a:t>
            </a:r>
            <a:r>
              <a:rPr lang="en-US" altLang="zh-TW" sz="2200" dirty="0" err="1" smtClean="0">
                <a:solidFill>
                  <a:srgbClr val="0000FF"/>
                </a:solidFill>
                <a:latin typeface="Courier New" pitchFamily="49" charset="0"/>
                <a:ea typeface="新細明體" pitchFamily="18" charset="-120"/>
              </a:rPr>
              <a:t>out</a:t>
            </a:r>
            <a:r>
              <a:rPr lang="en-US" altLang="zh-TW" sz="2200" dirty="0" smtClean="0">
                <a:solidFill>
                  <a:srgbClr val="0000FF"/>
                </a:solidFill>
                <a:latin typeface="Courier New" pitchFamily="49" charset="0"/>
                <a:ea typeface="新細明體" pitchFamily="18" charset="-120"/>
              </a:rPr>
              <a:t> &lt;&lt; “The complex number is “ &lt;&lt; </a:t>
            </a:r>
            <a:r>
              <a:rPr lang="en-US" altLang="zh-TW" sz="2200" dirty="0" err="1" smtClean="0">
                <a:solidFill>
                  <a:srgbClr val="0000FF"/>
                </a:solidFill>
                <a:latin typeface="Courier New" pitchFamily="49" charset="0"/>
                <a:ea typeface="新細明體" pitchFamily="18" charset="-120"/>
              </a:rPr>
              <a:t>complexOne</a:t>
            </a:r>
            <a:r>
              <a:rPr lang="en-US" altLang="zh-TW" sz="2200" dirty="0" smtClean="0">
                <a:solidFill>
                  <a:srgbClr val="0000FF"/>
                </a:solidFill>
                <a:latin typeface="Courier New" pitchFamily="49" charset="0"/>
                <a:ea typeface="新細明體" pitchFamily="18" charset="-120"/>
              </a:rPr>
              <a:t>;</a:t>
            </a:r>
            <a:endParaRPr lang="en-US" altLang="zh-TW" sz="2200" b="1" dirty="0" smtClean="0">
              <a:solidFill>
                <a:srgbClr val="0000FF"/>
              </a:solidFill>
              <a:latin typeface="Courier New" pitchFamily="49" charset="0"/>
              <a:ea typeface="新細明體" pitchFamily="18" charset="-120"/>
            </a:endParaRPr>
          </a:p>
        </p:txBody>
      </p:sp>
    </p:spTree>
    <p:extLst>
      <p:ext uri="{BB962C8B-B14F-4D97-AF65-F5344CB8AC3E}">
        <p14:creationId xmlns:p14="http://schemas.microsoft.com/office/powerpoint/2010/main" val="1061538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altLang="zh-TW" dirty="0">
                <a:ea typeface="新細明體" pitchFamily="18" charset="-120"/>
              </a:rPr>
              <a:t>Access Specifications</a:t>
            </a:r>
          </a:p>
        </p:txBody>
      </p:sp>
      <p:sp>
        <p:nvSpPr>
          <p:cNvPr id="279555" name="Rectangle 3"/>
          <p:cNvSpPr>
            <a:spLocks noChangeArrowheads="1"/>
          </p:cNvSpPr>
          <p:nvPr/>
        </p:nvSpPr>
        <p:spPr bwMode="auto">
          <a:xfrm>
            <a:off x="228600" y="1355725"/>
            <a:ext cx="8763000" cy="4664075"/>
          </a:xfrm>
          <a:prstGeom prst="rect">
            <a:avLst/>
          </a:prstGeom>
          <a:noFill/>
          <a:ln w="9525">
            <a:noFill/>
            <a:miter lim="800000"/>
            <a:headEnd/>
            <a:tailEnd/>
          </a:ln>
          <a:effectLst/>
        </p:spPr>
        <p:txBody>
          <a:bodyPr anchor="ctr">
            <a:spAutoFit/>
          </a:bodyPr>
          <a:lstStyle/>
          <a:p>
            <a:pPr>
              <a:buFont typeface="Wingdings" pitchFamily="2" charset="2"/>
              <a:buChar char="n"/>
              <a:tabLst>
                <a:tab pos="304800" algn="r"/>
                <a:tab pos="2743200" algn="ctr"/>
                <a:tab pos="5486400" algn="r"/>
              </a:tabLst>
            </a:pPr>
            <a:r>
              <a:rPr lang="en-US" altLang="zh-TW" sz="2000" dirty="0">
                <a:solidFill>
                  <a:srgbClr val="0000FF"/>
                </a:solidFill>
                <a:latin typeface="Courier New" pitchFamily="49" charset="0"/>
                <a:ea typeface="新細明體" pitchFamily="18" charset="-120"/>
              </a:rPr>
              <a:t> Program </a:t>
            </a:r>
            <a:r>
              <a:rPr lang="en-US" altLang="zh-TW" sz="2000" dirty="0" smtClean="0">
                <a:solidFill>
                  <a:srgbClr val="0000FF"/>
                </a:solidFill>
                <a:latin typeface="Courier New" pitchFamily="49" charset="0"/>
                <a:ea typeface="新細明體" pitchFamily="18" charset="-120"/>
              </a:rPr>
              <a:t>12.8 </a:t>
            </a:r>
            <a:r>
              <a:rPr lang="en-US" altLang="zh-TW" sz="2000" dirty="0">
                <a:solidFill>
                  <a:srgbClr val="0000FF"/>
                </a:solidFill>
                <a:latin typeface="Courier New" pitchFamily="49" charset="0"/>
                <a:ea typeface="新細明體" pitchFamily="18" charset="-120"/>
              </a:rPr>
              <a:t>(Continued)</a:t>
            </a:r>
          </a:p>
          <a:p>
            <a:pPr>
              <a:buFont typeface="Wingdings" pitchFamily="2" charset="2"/>
              <a:buChar char="n"/>
              <a:tabLst>
                <a:tab pos="304800" algn="r"/>
                <a:tab pos="2743200" algn="ctr"/>
                <a:tab pos="5486400" algn="r"/>
              </a:tabLst>
            </a:pPr>
            <a:endParaRPr lang="en-US" altLang="zh-TW" sz="200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implementation section for Circle</a:t>
            </a:r>
          </a:p>
          <a:p>
            <a:pPr>
              <a:tabLst>
                <a:tab pos="304800" algn="r"/>
                <a:tab pos="2743200" algn="ctr"/>
                <a:tab pos="5486400" algn="r"/>
              </a:tabLst>
            </a:pPr>
            <a:endParaRPr lang="en-US" altLang="zh-TW" sz="2000" b="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constructor</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Circle::Circle(double r)</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radius = r;</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a:t>
            </a:r>
          </a:p>
          <a:p>
            <a:pPr>
              <a:tabLst>
                <a:tab pos="304800" algn="r"/>
                <a:tab pos="2743200" algn="ctr"/>
                <a:tab pos="5486400" algn="r"/>
              </a:tabLst>
            </a:pPr>
            <a:endParaRPr lang="en-US" altLang="zh-TW" sz="2000" b="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calculate the area of a circle</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double Circle::</a:t>
            </a:r>
            <a:r>
              <a:rPr lang="en-US" altLang="zh-TW" sz="2000" b="0" dirty="0" err="1">
                <a:solidFill>
                  <a:srgbClr val="0000FF"/>
                </a:solidFill>
                <a:latin typeface="Courier New" pitchFamily="49" charset="0"/>
                <a:ea typeface="新細明體" pitchFamily="18" charset="-120"/>
              </a:rPr>
              <a:t>calcval</a:t>
            </a:r>
            <a:r>
              <a:rPr lang="en-US" altLang="zh-TW" sz="2000"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return(PI * radius * radius);</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a:t>
            </a:r>
          </a:p>
        </p:txBody>
      </p:sp>
    </p:spTree>
    <p:extLst>
      <p:ext uri="{BB962C8B-B14F-4D97-AF65-F5344CB8AC3E}">
        <p14:creationId xmlns:p14="http://schemas.microsoft.com/office/powerpoint/2010/main" val="105481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altLang="zh-TW" dirty="0">
                <a:ea typeface="新細明體" pitchFamily="18" charset="-120"/>
              </a:rPr>
              <a:t>Access Specifications</a:t>
            </a:r>
          </a:p>
        </p:txBody>
      </p:sp>
      <p:sp>
        <p:nvSpPr>
          <p:cNvPr id="281603" name="Rectangle 3"/>
          <p:cNvSpPr>
            <a:spLocks noChangeArrowheads="1"/>
          </p:cNvSpPr>
          <p:nvPr/>
        </p:nvSpPr>
        <p:spPr bwMode="auto">
          <a:xfrm>
            <a:off x="228600" y="1287463"/>
            <a:ext cx="8763000" cy="4797425"/>
          </a:xfrm>
          <a:prstGeom prst="rect">
            <a:avLst/>
          </a:prstGeom>
          <a:noFill/>
          <a:ln w="9525">
            <a:noFill/>
            <a:miter lim="800000"/>
            <a:headEnd/>
            <a:tailEnd/>
          </a:ln>
          <a:effectLst/>
        </p:spPr>
        <p:txBody>
          <a:bodyPr anchor="ctr">
            <a:spAutoFit/>
          </a:bodyPr>
          <a:lstStyle/>
          <a:p>
            <a:pPr>
              <a:buFont typeface="Wingdings" pitchFamily="2" charset="2"/>
              <a:buChar char="n"/>
              <a:tabLst>
                <a:tab pos="304800" algn="r"/>
                <a:tab pos="2743200" algn="ctr"/>
                <a:tab pos="5486400" algn="r"/>
              </a:tabLst>
            </a:pPr>
            <a:r>
              <a:rPr lang="en-US" altLang="zh-TW" dirty="0">
                <a:solidFill>
                  <a:srgbClr val="0000FF"/>
                </a:solidFill>
                <a:latin typeface="Courier New" pitchFamily="49" charset="0"/>
                <a:ea typeface="新細明體" pitchFamily="18" charset="-120"/>
              </a:rPr>
              <a:t> Program </a:t>
            </a:r>
            <a:r>
              <a:rPr lang="en-US" altLang="zh-TW" dirty="0" smtClean="0">
                <a:solidFill>
                  <a:srgbClr val="0000FF"/>
                </a:solidFill>
                <a:latin typeface="Courier New" pitchFamily="49" charset="0"/>
                <a:ea typeface="新細明體" pitchFamily="18" charset="-120"/>
              </a:rPr>
              <a:t>12.8 </a:t>
            </a:r>
            <a:r>
              <a:rPr lang="en-US" altLang="zh-TW" dirty="0">
                <a:solidFill>
                  <a:srgbClr val="0000FF"/>
                </a:solidFill>
                <a:latin typeface="Courier New" pitchFamily="49" charset="0"/>
                <a:ea typeface="新細明體" pitchFamily="18" charset="-120"/>
              </a:rPr>
              <a:t>(Continued)</a:t>
            </a:r>
          </a:p>
          <a:p>
            <a:pPr>
              <a:buFont typeface="Wingdings" pitchFamily="2" charset="2"/>
              <a:buChar char="n"/>
              <a:tabLst>
                <a:tab pos="304800" algn="r"/>
                <a:tab pos="2743200" algn="ctr"/>
                <a:tab pos="5486400" algn="r"/>
              </a:tabLst>
            </a:pPr>
            <a:endParaRPr lang="en-US" altLang="zh-TW"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class declaration for the derived class</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Cylinder which is derived from Circle</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class Cylinder : public Circle</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protected:</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double length;  // add one additional data member and</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public:           // two additional function members</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Cylinder(double r = 1.0, double l = 1.0) : Circle(r), length(l) {}</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double </a:t>
            </a:r>
            <a:r>
              <a:rPr lang="en-US" altLang="zh-TW" sz="1600" b="0" dirty="0" err="1">
                <a:solidFill>
                  <a:srgbClr val="0000FF"/>
                </a:solidFill>
                <a:latin typeface="Courier New" pitchFamily="49" charset="0"/>
                <a:ea typeface="新細明體" pitchFamily="18" charset="-120"/>
              </a:rPr>
              <a:t>calcval</a:t>
            </a:r>
            <a:r>
              <a:rPr lang="en-US" altLang="zh-TW" sz="1600"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a:t>
            </a:r>
          </a:p>
          <a:p>
            <a:pPr>
              <a:tabLst>
                <a:tab pos="304800" algn="r"/>
                <a:tab pos="2743200" algn="ctr"/>
                <a:tab pos="5486400" algn="r"/>
              </a:tabLst>
            </a:pPr>
            <a:endParaRPr lang="en-US" altLang="zh-TW" sz="1600" b="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implementation section for Cylinder</a:t>
            </a:r>
          </a:p>
          <a:p>
            <a:pPr>
              <a:tabLst>
                <a:tab pos="304800" algn="r"/>
                <a:tab pos="2743200" algn="ctr"/>
                <a:tab pos="5486400" algn="r"/>
              </a:tabLst>
            </a:pPr>
            <a:endParaRPr lang="en-US" altLang="zh-TW" sz="1600" b="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double Cylinder::</a:t>
            </a:r>
            <a:r>
              <a:rPr lang="en-US" altLang="zh-TW" sz="1600" b="0" dirty="0" err="1">
                <a:solidFill>
                  <a:srgbClr val="0000FF"/>
                </a:solidFill>
                <a:latin typeface="Courier New" pitchFamily="49" charset="0"/>
                <a:ea typeface="新細明體" pitchFamily="18" charset="-120"/>
              </a:rPr>
              <a:t>calcval</a:t>
            </a:r>
            <a:r>
              <a:rPr lang="en-US" altLang="zh-TW" sz="1600" b="0" dirty="0">
                <a:solidFill>
                  <a:srgbClr val="0000FF"/>
                </a:solidFill>
                <a:latin typeface="Courier New" pitchFamily="49" charset="0"/>
                <a:ea typeface="新細明體" pitchFamily="18" charset="-120"/>
              </a:rPr>
              <a:t>(void)   // this calculates a volume</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return length * Circle::</a:t>
            </a:r>
            <a:r>
              <a:rPr lang="en-US" altLang="zh-TW" sz="1600" b="0" dirty="0" err="1">
                <a:solidFill>
                  <a:srgbClr val="0000FF"/>
                </a:solidFill>
                <a:latin typeface="Courier New" pitchFamily="49" charset="0"/>
                <a:ea typeface="新細明體" pitchFamily="18" charset="-120"/>
              </a:rPr>
              <a:t>calcval</a:t>
            </a:r>
            <a:r>
              <a:rPr lang="en-US" altLang="zh-TW" sz="1600" b="0" dirty="0">
                <a:solidFill>
                  <a:srgbClr val="0000FF"/>
                </a:solidFill>
                <a:latin typeface="Courier New" pitchFamily="49" charset="0"/>
                <a:ea typeface="新細明體" pitchFamily="18" charset="-120"/>
              </a:rPr>
              <a:t>(); // note the base function call</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a:t>
            </a:r>
          </a:p>
        </p:txBody>
      </p:sp>
    </p:spTree>
    <p:extLst>
      <p:ext uri="{BB962C8B-B14F-4D97-AF65-F5344CB8AC3E}">
        <p14:creationId xmlns:p14="http://schemas.microsoft.com/office/powerpoint/2010/main" val="23620119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altLang="zh-TW" dirty="0">
                <a:ea typeface="新細明體" pitchFamily="18" charset="-120"/>
              </a:rPr>
              <a:t>Access Specifications</a:t>
            </a:r>
          </a:p>
        </p:txBody>
      </p:sp>
      <p:sp>
        <p:nvSpPr>
          <p:cNvPr id="283651" name="Rectangle 3"/>
          <p:cNvSpPr>
            <a:spLocks noChangeArrowheads="1"/>
          </p:cNvSpPr>
          <p:nvPr/>
        </p:nvSpPr>
        <p:spPr bwMode="auto">
          <a:xfrm>
            <a:off x="228600" y="1290638"/>
            <a:ext cx="8763000" cy="4797425"/>
          </a:xfrm>
          <a:prstGeom prst="rect">
            <a:avLst/>
          </a:prstGeom>
          <a:noFill/>
          <a:ln w="9525">
            <a:noFill/>
            <a:miter lim="800000"/>
            <a:headEnd/>
            <a:tailEnd/>
          </a:ln>
          <a:effectLst/>
        </p:spPr>
        <p:txBody>
          <a:bodyPr anchor="ctr">
            <a:spAutoFit/>
          </a:bodyPr>
          <a:lstStyle/>
          <a:p>
            <a:pPr>
              <a:buFont typeface="Wingdings" pitchFamily="2" charset="2"/>
              <a:buChar char="n"/>
              <a:tabLst>
                <a:tab pos="304800" algn="r"/>
                <a:tab pos="2743200" algn="ctr"/>
                <a:tab pos="5486400" algn="r"/>
              </a:tabLst>
            </a:pPr>
            <a:r>
              <a:rPr lang="en-US" altLang="zh-TW" dirty="0">
                <a:solidFill>
                  <a:srgbClr val="0000FF"/>
                </a:solidFill>
                <a:latin typeface="Courier New" pitchFamily="49" charset="0"/>
                <a:ea typeface="新細明體" pitchFamily="18" charset="-120"/>
              </a:rPr>
              <a:t> Program </a:t>
            </a:r>
            <a:r>
              <a:rPr lang="en-US" altLang="zh-TW" dirty="0" smtClean="0">
                <a:solidFill>
                  <a:srgbClr val="0000FF"/>
                </a:solidFill>
                <a:latin typeface="Courier New" pitchFamily="49" charset="0"/>
                <a:ea typeface="新細明體" pitchFamily="18" charset="-120"/>
              </a:rPr>
              <a:t>12.8 </a:t>
            </a:r>
            <a:r>
              <a:rPr lang="en-US" altLang="zh-TW" dirty="0">
                <a:solidFill>
                  <a:srgbClr val="0000FF"/>
                </a:solidFill>
                <a:latin typeface="Courier New" pitchFamily="49" charset="0"/>
                <a:ea typeface="新細明體" pitchFamily="18" charset="-120"/>
              </a:rPr>
              <a:t>(Continued)</a:t>
            </a:r>
          </a:p>
          <a:p>
            <a:pPr>
              <a:buFont typeface="Wingdings" pitchFamily="2" charset="2"/>
              <a:buNone/>
              <a:tabLst>
                <a:tab pos="304800" algn="r"/>
                <a:tab pos="2743200" algn="ctr"/>
                <a:tab pos="5486400" algn="r"/>
              </a:tabLst>
            </a:pPr>
            <a:endParaRPr lang="en-US" altLang="zh-TW"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sz="1600" b="0" dirty="0" err="1">
                <a:solidFill>
                  <a:srgbClr val="0000FF"/>
                </a:solidFill>
                <a:latin typeface="Courier New" pitchFamily="49" charset="0"/>
                <a:ea typeface="新細明體" pitchFamily="18" charset="-120"/>
              </a:rPr>
              <a:t>int</a:t>
            </a:r>
            <a:r>
              <a:rPr lang="en-US" altLang="zh-TW" sz="1600" b="0" dirty="0">
                <a:solidFill>
                  <a:srgbClr val="0000FF"/>
                </a:solidFill>
                <a:latin typeface="Courier New" pitchFamily="49" charset="0"/>
                <a:ea typeface="新細明體" pitchFamily="18" charset="-120"/>
              </a:rPr>
              <a:t> main()</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Circle circle_1, circle_2(2);  // create two Circle objects</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Cylinder cylinder_1(3,4);      // create one Cylinder object</a:t>
            </a:r>
          </a:p>
          <a:p>
            <a:pPr>
              <a:tabLst>
                <a:tab pos="304800" algn="r"/>
                <a:tab pos="2743200" algn="ctr"/>
                <a:tab pos="5486400" algn="r"/>
              </a:tabLst>
            </a:pPr>
            <a:endParaRPr lang="en-US" altLang="zh-TW" sz="1600" b="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a:t>
            </a:r>
            <a:r>
              <a:rPr lang="en-US" altLang="zh-TW" sz="1600" b="0" dirty="0" err="1">
                <a:solidFill>
                  <a:srgbClr val="0000FF"/>
                </a:solidFill>
                <a:latin typeface="Courier New" pitchFamily="49" charset="0"/>
                <a:ea typeface="新細明體" pitchFamily="18" charset="-120"/>
              </a:rPr>
              <a:t>cout</a:t>
            </a:r>
            <a:r>
              <a:rPr lang="en-US" altLang="zh-TW" sz="1600" b="0" dirty="0">
                <a:solidFill>
                  <a:srgbClr val="0000FF"/>
                </a:solidFill>
                <a:latin typeface="Courier New" pitchFamily="49" charset="0"/>
                <a:ea typeface="新細明體" pitchFamily="18" charset="-120"/>
              </a:rPr>
              <a:t> &lt;&lt; "\</a:t>
            </a:r>
            <a:r>
              <a:rPr lang="en-US" altLang="zh-TW" sz="1600" b="0" dirty="0" err="1">
                <a:solidFill>
                  <a:srgbClr val="0000FF"/>
                </a:solidFill>
                <a:latin typeface="Courier New" pitchFamily="49" charset="0"/>
                <a:ea typeface="新細明體" pitchFamily="18" charset="-120"/>
              </a:rPr>
              <a:t>nThe</a:t>
            </a:r>
            <a:r>
              <a:rPr lang="en-US" altLang="zh-TW" sz="1600" b="0" dirty="0">
                <a:solidFill>
                  <a:srgbClr val="0000FF"/>
                </a:solidFill>
                <a:latin typeface="Courier New" pitchFamily="49" charset="0"/>
                <a:ea typeface="新細明體" pitchFamily="18" charset="-120"/>
              </a:rPr>
              <a:t> area of circle_1 is " &lt;&lt; circle_1.calcval() &lt;&lt; </a:t>
            </a:r>
            <a:r>
              <a:rPr lang="en-US" altLang="zh-TW" sz="1600" b="0" dirty="0" err="1">
                <a:solidFill>
                  <a:srgbClr val="0000FF"/>
                </a:solidFill>
                <a:latin typeface="Courier New" pitchFamily="49" charset="0"/>
                <a:ea typeface="新細明體" pitchFamily="18" charset="-120"/>
              </a:rPr>
              <a:t>endl</a:t>
            </a:r>
            <a:r>
              <a:rPr lang="en-US" altLang="zh-TW" sz="1600"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a:t>
            </a:r>
            <a:r>
              <a:rPr lang="en-US" altLang="zh-TW" sz="1600" b="0" dirty="0" err="1">
                <a:solidFill>
                  <a:srgbClr val="0000FF"/>
                </a:solidFill>
                <a:latin typeface="Courier New" pitchFamily="49" charset="0"/>
                <a:ea typeface="新細明體" pitchFamily="18" charset="-120"/>
              </a:rPr>
              <a:t>cout</a:t>
            </a:r>
            <a:r>
              <a:rPr lang="en-US" altLang="zh-TW" sz="1600" b="0" dirty="0">
                <a:solidFill>
                  <a:srgbClr val="0000FF"/>
                </a:solidFill>
                <a:latin typeface="Courier New" pitchFamily="49" charset="0"/>
                <a:ea typeface="新細明體" pitchFamily="18" charset="-120"/>
              </a:rPr>
              <a:t> &lt;&lt; "The area of circle_2 is " &lt;&lt; circle_2.calcval() &lt;&lt; </a:t>
            </a:r>
            <a:r>
              <a:rPr lang="en-US" altLang="zh-TW" sz="1600" b="0" dirty="0" err="1">
                <a:solidFill>
                  <a:srgbClr val="0000FF"/>
                </a:solidFill>
                <a:latin typeface="Courier New" pitchFamily="49" charset="0"/>
                <a:ea typeface="新細明體" pitchFamily="18" charset="-120"/>
              </a:rPr>
              <a:t>endl</a:t>
            </a:r>
            <a:r>
              <a:rPr lang="en-US" altLang="zh-TW" sz="1600"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a:t>
            </a:r>
            <a:r>
              <a:rPr lang="en-US" altLang="zh-TW" sz="1600" b="0" dirty="0" err="1">
                <a:solidFill>
                  <a:srgbClr val="0000FF"/>
                </a:solidFill>
                <a:latin typeface="Courier New" pitchFamily="49" charset="0"/>
                <a:ea typeface="新細明體" pitchFamily="18" charset="-120"/>
              </a:rPr>
              <a:t>cout</a:t>
            </a:r>
            <a:r>
              <a:rPr lang="en-US" altLang="zh-TW" sz="1600" b="0" dirty="0">
                <a:solidFill>
                  <a:srgbClr val="0000FF"/>
                </a:solidFill>
                <a:latin typeface="Courier New" pitchFamily="49" charset="0"/>
                <a:ea typeface="新細明體" pitchFamily="18" charset="-120"/>
              </a:rPr>
              <a:t> &lt;&lt; "The volume of cylinder_1 is " &lt;&lt; cylinder_1.calcval() </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&lt;&lt; </a:t>
            </a:r>
            <a:r>
              <a:rPr lang="en-US" altLang="zh-TW" sz="1600" b="0" dirty="0" err="1">
                <a:solidFill>
                  <a:srgbClr val="0000FF"/>
                </a:solidFill>
                <a:latin typeface="Courier New" pitchFamily="49" charset="0"/>
                <a:ea typeface="新細明體" pitchFamily="18" charset="-120"/>
              </a:rPr>
              <a:t>endl</a:t>
            </a:r>
            <a:r>
              <a:rPr lang="en-US" altLang="zh-TW" sz="1600" b="0" dirty="0">
                <a:solidFill>
                  <a:srgbClr val="0000FF"/>
                </a:solidFill>
                <a:latin typeface="Courier New" pitchFamily="49" charset="0"/>
                <a:ea typeface="新細明體" pitchFamily="18" charset="-120"/>
              </a:rPr>
              <a:t>;</a:t>
            </a:r>
          </a:p>
          <a:p>
            <a:pPr>
              <a:tabLst>
                <a:tab pos="304800" algn="r"/>
                <a:tab pos="2743200" algn="ctr"/>
                <a:tab pos="5486400" algn="r"/>
              </a:tabLst>
            </a:pPr>
            <a:endParaRPr lang="en-US" altLang="zh-TW" sz="1600" b="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circle_1 = cylinder_1;  // assign a cylinder to a Circle</a:t>
            </a:r>
          </a:p>
          <a:p>
            <a:pPr>
              <a:tabLst>
                <a:tab pos="304800" algn="r"/>
                <a:tab pos="2743200" algn="ctr"/>
                <a:tab pos="5486400" algn="r"/>
              </a:tabLst>
            </a:pPr>
            <a:endParaRPr lang="en-US" altLang="zh-TW" sz="1600" b="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a:t>
            </a:r>
            <a:r>
              <a:rPr lang="en-US" altLang="zh-TW" sz="1600" b="0" dirty="0" err="1">
                <a:solidFill>
                  <a:srgbClr val="0000FF"/>
                </a:solidFill>
                <a:latin typeface="Courier New" pitchFamily="49" charset="0"/>
                <a:ea typeface="新細明體" pitchFamily="18" charset="-120"/>
              </a:rPr>
              <a:t>cout</a:t>
            </a:r>
            <a:r>
              <a:rPr lang="en-US" altLang="zh-TW" sz="1600" b="0" dirty="0">
                <a:solidFill>
                  <a:srgbClr val="0000FF"/>
                </a:solidFill>
                <a:latin typeface="Courier New" pitchFamily="49" charset="0"/>
                <a:ea typeface="新細明體" pitchFamily="18" charset="-120"/>
              </a:rPr>
              <a:t> &lt;&lt; "\</a:t>
            </a:r>
            <a:r>
              <a:rPr lang="en-US" altLang="zh-TW" sz="1600" b="0" dirty="0" err="1">
                <a:solidFill>
                  <a:srgbClr val="0000FF"/>
                </a:solidFill>
                <a:latin typeface="Courier New" pitchFamily="49" charset="0"/>
                <a:ea typeface="新細明體" pitchFamily="18" charset="-120"/>
              </a:rPr>
              <a:t>nThe</a:t>
            </a:r>
            <a:r>
              <a:rPr lang="en-US" altLang="zh-TW" sz="1600" b="0" dirty="0">
                <a:solidFill>
                  <a:srgbClr val="0000FF"/>
                </a:solidFill>
                <a:latin typeface="Courier New" pitchFamily="49" charset="0"/>
                <a:ea typeface="新細明體" pitchFamily="18" charset="-120"/>
              </a:rPr>
              <a:t> area of circle_1 is now " </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&lt;&lt; circle_1.calcval() &lt;&lt; </a:t>
            </a:r>
            <a:r>
              <a:rPr lang="en-US" altLang="zh-TW" sz="1600" b="0" dirty="0" err="1">
                <a:solidFill>
                  <a:srgbClr val="0000FF"/>
                </a:solidFill>
                <a:latin typeface="Courier New" pitchFamily="49" charset="0"/>
                <a:ea typeface="新細明體" pitchFamily="18" charset="-120"/>
              </a:rPr>
              <a:t>endl</a:t>
            </a:r>
            <a:r>
              <a:rPr lang="en-US" altLang="zh-TW" sz="1600" b="0" dirty="0">
                <a:solidFill>
                  <a:srgbClr val="0000FF"/>
                </a:solidFill>
                <a:latin typeface="Courier New" pitchFamily="49" charset="0"/>
                <a:ea typeface="新細明體" pitchFamily="18" charset="-120"/>
              </a:rPr>
              <a:t>;</a:t>
            </a:r>
          </a:p>
          <a:p>
            <a:pPr>
              <a:tabLst>
                <a:tab pos="304800" algn="r"/>
                <a:tab pos="2743200" algn="ctr"/>
                <a:tab pos="5486400" algn="r"/>
              </a:tabLst>
            </a:pPr>
            <a:endParaRPr lang="en-US" altLang="zh-TW" sz="1600" b="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return 0;</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a:t>
            </a:r>
          </a:p>
        </p:txBody>
      </p:sp>
    </p:spTree>
    <p:extLst>
      <p:ext uri="{BB962C8B-B14F-4D97-AF65-F5344CB8AC3E}">
        <p14:creationId xmlns:p14="http://schemas.microsoft.com/office/powerpoint/2010/main" val="12760864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7"/>
          <p:cNvSpPr>
            <a:spLocks noGrp="1"/>
          </p:cNvSpPr>
          <p:nvPr>
            <p:ph idx="1"/>
          </p:nvPr>
        </p:nvSpPr>
        <p:spPr>
          <a:xfrm>
            <a:off x="533400" y="1600200"/>
            <a:ext cx="8077200" cy="4267200"/>
          </a:xfrm>
        </p:spPr>
        <p:txBody>
          <a:bodyPr/>
          <a:lstStyle/>
          <a:p>
            <a:r>
              <a:rPr lang="en-US" altLang="zh-TW" smtClean="0"/>
              <a:t>Polymorphism permits using the same function name to invoke:</a:t>
            </a:r>
          </a:p>
          <a:p>
            <a:pPr lvl="1"/>
            <a:r>
              <a:rPr lang="en-US" altLang="zh-TW" smtClean="0"/>
              <a:t>One response in a base class’s objects</a:t>
            </a:r>
          </a:p>
          <a:p>
            <a:pPr lvl="1"/>
            <a:r>
              <a:rPr lang="en-US" altLang="zh-TW" smtClean="0"/>
              <a:t>Another response in a derived class’s objects</a:t>
            </a:r>
          </a:p>
          <a:p>
            <a:pPr>
              <a:buFontTx/>
              <a:buNone/>
            </a:pPr>
            <a:endParaRPr lang="en-US" altLang="zh-TW" smtClean="0"/>
          </a:p>
          <a:p>
            <a:endParaRPr lang="en-US" altLang="zh-TW" smtClean="0"/>
          </a:p>
        </p:txBody>
      </p:sp>
      <p:sp>
        <p:nvSpPr>
          <p:cNvPr id="38915" name="Rectangle 2"/>
          <p:cNvSpPr>
            <a:spLocks noGrp="1" noChangeArrowheads="1"/>
          </p:cNvSpPr>
          <p:nvPr>
            <p:ph type="title"/>
          </p:nvPr>
        </p:nvSpPr>
        <p:spPr/>
        <p:txBody>
          <a:bodyPr/>
          <a:lstStyle/>
          <a:p>
            <a:pPr eaLnBrk="1" hangingPunct="1"/>
            <a:r>
              <a:rPr lang="en-US" altLang="zh-TW" smtClean="0"/>
              <a:t>Virtual Functions</a:t>
            </a:r>
          </a:p>
        </p:txBody>
      </p:sp>
    </p:spTree>
    <p:extLst>
      <p:ext uri="{BB962C8B-B14F-4D97-AF65-F5344CB8AC3E}">
        <p14:creationId xmlns:p14="http://schemas.microsoft.com/office/powerpoint/2010/main" val="5367665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7"/>
          <p:cNvSpPr>
            <a:spLocks noGrp="1"/>
          </p:cNvSpPr>
          <p:nvPr>
            <p:ph idx="1"/>
          </p:nvPr>
        </p:nvSpPr>
        <p:spPr>
          <a:xfrm>
            <a:off x="533400" y="1600200"/>
            <a:ext cx="8077200" cy="4495800"/>
          </a:xfrm>
        </p:spPr>
        <p:txBody>
          <a:bodyPr/>
          <a:lstStyle/>
          <a:p>
            <a:r>
              <a:rPr lang="en-US" altLang="zh-TW" smtClean="0"/>
              <a:t>Two types of function binding </a:t>
            </a:r>
          </a:p>
          <a:p>
            <a:pPr lvl="1"/>
            <a:r>
              <a:rPr lang="en-US" altLang="zh-TW" smtClean="0"/>
              <a:t>Static binding: Determination of function to call is made at compile time</a:t>
            </a:r>
          </a:p>
          <a:p>
            <a:pPr lvl="1"/>
            <a:r>
              <a:rPr lang="en-US" altLang="zh-TW" smtClean="0"/>
              <a:t>Dynamic binding: Determination of function to call is made at runtime based on object type making call</a:t>
            </a:r>
          </a:p>
          <a:p>
            <a:pPr lvl="2"/>
            <a:r>
              <a:rPr lang="en-US" altLang="zh-TW" smtClean="0"/>
              <a:t>Depends on virtual functions</a:t>
            </a:r>
          </a:p>
          <a:p>
            <a:r>
              <a:rPr lang="en-US" altLang="zh-TW" smtClean="0"/>
              <a:t>Virtual function </a:t>
            </a:r>
          </a:p>
          <a:p>
            <a:pPr lvl="1"/>
            <a:r>
              <a:rPr lang="en-US" altLang="zh-TW" smtClean="0"/>
              <a:t>Compiler creates a pointer to a function; assigns value to pointer upon function call</a:t>
            </a:r>
          </a:p>
          <a:p>
            <a:pPr>
              <a:buFontTx/>
              <a:buNone/>
            </a:pPr>
            <a:endParaRPr lang="en-US" altLang="zh-TW" smtClean="0"/>
          </a:p>
          <a:p>
            <a:endParaRPr lang="en-US" altLang="zh-TW" smtClean="0"/>
          </a:p>
        </p:txBody>
      </p:sp>
      <p:sp>
        <p:nvSpPr>
          <p:cNvPr id="39939" name="Rectangle 2"/>
          <p:cNvSpPr>
            <a:spLocks noGrp="1" noChangeArrowheads="1"/>
          </p:cNvSpPr>
          <p:nvPr>
            <p:ph type="title"/>
          </p:nvPr>
        </p:nvSpPr>
        <p:spPr/>
        <p:txBody>
          <a:bodyPr/>
          <a:lstStyle/>
          <a:p>
            <a:pPr eaLnBrk="1" hangingPunct="1"/>
            <a:r>
              <a:rPr lang="en-US" altLang="zh-TW" dirty="0" smtClean="0"/>
              <a:t>Virtual Functions</a:t>
            </a:r>
          </a:p>
        </p:txBody>
      </p:sp>
    </p:spTree>
    <p:extLst>
      <p:ext uri="{BB962C8B-B14F-4D97-AF65-F5344CB8AC3E}">
        <p14:creationId xmlns:p14="http://schemas.microsoft.com/office/powerpoint/2010/main" val="4808233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457200" y="274638"/>
            <a:ext cx="8229600" cy="1020762"/>
          </a:xfrm>
        </p:spPr>
        <p:txBody>
          <a:bodyPr/>
          <a:lstStyle/>
          <a:p>
            <a:r>
              <a:rPr lang="en-US" altLang="zh-TW" dirty="0"/>
              <a:t>Virtual Functions</a:t>
            </a:r>
            <a:endParaRPr lang="en-US" altLang="zh-TW" dirty="0">
              <a:ea typeface="新細明體" pitchFamily="18" charset="-120"/>
            </a:endParaRPr>
          </a:p>
        </p:txBody>
      </p:sp>
      <p:sp>
        <p:nvSpPr>
          <p:cNvPr id="285701" name="Rectangle 5"/>
          <p:cNvSpPr>
            <a:spLocks noChangeArrowheads="1"/>
          </p:cNvSpPr>
          <p:nvPr/>
        </p:nvSpPr>
        <p:spPr bwMode="auto">
          <a:xfrm>
            <a:off x="228600" y="1203325"/>
            <a:ext cx="8763000" cy="4968875"/>
          </a:xfrm>
          <a:prstGeom prst="rect">
            <a:avLst/>
          </a:prstGeom>
          <a:noFill/>
          <a:ln w="9525">
            <a:noFill/>
            <a:miter lim="800000"/>
            <a:headEnd/>
            <a:tailEnd/>
          </a:ln>
          <a:effectLst/>
        </p:spPr>
        <p:txBody>
          <a:bodyPr anchor="ctr">
            <a:spAutoFit/>
          </a:bodyPr>
          <a:lstStyle/>
          <a:p>
            <a:pPr>
              <a:buFont typeface="Wingdings" pitchFamily="2" charset="2"/>
              <a:buChar char="n"/>
              <a:tabLst>
                <a:tab pos="304800" algn="r"/>
                <a:tab pos="2743200" algn="ctr"/>
                <a:tab pos="5486400" algn="r"/>
              </a:tabLst>
            </a:pPr>
            <a:r>
              <a:rPr lang="en-US" altLang="zh-TW" sz="2000" dirty="0">
                <a:solidFill>
                  <a:srgbClr val="0000FF"/>
                </a:solidFill>
                <a:latin typeface="Courier New" pitchFamily="49" charset="0"/>
                <a:ea typeface="新細明體" pitchFamily="18" charset="-120"/>
              </a:rPr>
              <a:t> Program </a:t>
            </a:r>
            <a:r>
              <a:rPr lang="en-US" altLang="zh-TW" sz="2000" dirty="0" smtClean="0">
                <a:solidFill>
                  <a:srgbClr val="0000FF"/>
                </a:solidFill>
                <a:latin typeface="Courier New" pitchFamily="49" charset="0"/>
                <a:ea typeface="新細明體" pitchFamily="18" charset="-120"/>
              </a:rPr>
              <a:t>12.10</a:t>
            </a:r>
            <a:endParaRPr lang="en-US" altLang="zh-TW" sz="200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#include &lt;</a:t>
            </a:r>
            <a:r>
              <a:rPr lang="en-US" altLang="zh-TW" sz="2000" b="0" dirty="0" err="1">
                <a:solidFill>
                  <a:srgbClr val="0000FF"/>
                </a:solidFill>
                <a:latin typeface="Courier New" pitchFamily="49" charset="0"/>
                <a:ea typeface="新細明體" pitchFamily="18" charset="-120"/>
              </a:rPr>
              <a:t>iostream</a:t>
            </a:r>
            <a:r>
              <a:rPr lang="en-US" altLang="zh-TW" sz="2000" b="0" dirty="0">
                <a:solidFill>
                  <a:srgbClr val="0000FF"/>
                </a:solidFill>
                <a:latin typeface="Courier New" pitchFamily="49" charset="0"/>
                <a:ea typeface="新細明體" pitchFamily="18" charset="-120"/>
              </a:rPr>
              <a:t>&gt; </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#include &lt;</a:t>
            </a:r>
            <a:r>
              <a:rPr lang="en-US" altLang="zh-TW" sz="2000" b="0" dirty="0" err="1">
                <a:solidFill>
                  <a:srgbClr val="0000FF"/>
                </a:solidFill>
                <a:latin typeface="Courier New" pitchFamily="49" charset="0"/>
                <a:ea typeface="新細明體" pitchFamily="18" charset="-120"/>
              </a:rPr>
              <a:t>cmath</a:t>
            </a:r>
            <a:r>
              <a:rPr lang="en-US" altLang="zh-TW" sz="2000" b="0" dirty="0">
                <a:solidFill>
                  <a:srgbClr val="0000FF"/>
                </a:solidFill>
                <a:latin typeface="Courier New" pitchFamily="49" charset="0"/>
                <a:ea typeface="新細明體" pitchFamily="18" charset="-120"/>
              </a:rPr>
              <a:t>&gt;                                               </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using namespace std;</a:t>
            </a:r>
          </a:p>
          <a:p>
            <a:pPr>
              <a:tabLst>
                <a:tab pos="304800" algn="r"/>
                <a:tab pos="2743200" algn="ctr"/>
                <a:tab pos="5486400" algn="r"/>
              </a:tabLst>
            </a:pPr>
            <a:endParaRPr lang="en-US" altLang="zh-TW" sz="2000" b="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class declaration for the base class</a:t>
            </a:r>
          </a:p>
          <a:p>
            <a:pPr>
              <a:tabLst>
                <a:tab pos="304800" algn="r"/>
                <a:tab pos="2743200" algn="ctr"/>
                <a:tab pos="5486400" algn="r"/>
              </a:tabLst>
            </a:pPr>
            <a:endParaRPr lang="en-US" altLang="zh-TW" sz="2000" b="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class One</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protected:</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double a;</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public:</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One(double = </a:t>
            </a:r>
            <a:r>
              <a:rPr lang="en-US" altLang="zh-TW" sz="2000" b="0" dirty="0" smtClean="0">
                <a:solidFill>
                  <a:srgbClr val="0000FF"/>
                </a:solidFill>
                <a:latin typeface="Courier New" pitchFamily="49" charset="0"/>
                <a:ea typeface="新細明體" pitchFamily="18" charset="-120"/>
              </a:rPr>
              <a:t>2.0);   </a:t>
            </a:r>
            <a:r>
              <a:rPr lang="en-US" altLang="zh-TW" sz="2000" b="0" dirty="0">
                <a:solidFill>
                  <a:srgbClr val="0000FF"/>
                </a:solidFill>
                <a:latin typeface="Courier New" pitchFamily="49" charset="0"/>
                <a:ea typeface="新細明體" pitchFamily="18" charset="-120"/>
              </a:rPr>
              <a:t>// constructor</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virtual double f1(double);   // a member function</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double f2(double);   // another member function</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a:t>
            </a:r>
          </a:p>
        </p:txBody>
      </p:sp>
    </p:spTree>
    <p:extLst>
      <p:ext uri="{BB962C8B-B14F-4D97-AF65-F5344CB8AC3E}">
        <p14:creationId xmlns:p14="http://schemas.microsoft.com/office/powerpoint/2010/main" val="8776655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457200" y="274638"/>
            <a:ext cx="8229600" cy="1020762"/>
          </a:xfrm>
        </p:spPr>
        <p:txBody>
          <a:bodyPr/>
          <a:lstStyle/>
          <a:p>
            <a:r>
              <a:rPr lang="en-US" altLang="zh-TW" dirty="0"/>
              <a:t>Virtual Functions</a:t>
            </a:r>
            <a:endParaRPr lang="en-US" altLang="zh-TW" dirty="0">
              <a:ea typeface="新細明體" pitchFamily="18" charset="-120"/>
            </a:endParaRPr>
          </a:p>
        </p:txBody>
      </p:sp>
      <p:sp>
        <p:nvSpPr>
          <p:cNvPr id="287747" name="Rectangle 3"/>
          <p:cNvSpPr>
            <a:spLocks noChangeArrowheads="1"/>
          </p:cNvSpPr>
          <p:nvPr/>
        </p:nvSpPr>
        <p:spPr bwMode="auto">
          <a:xfrm>
            <a:off x="228600" y="1219200"/>
            <a:ext cx="8763000" cy="4664075"/>
          </a:xfrm>
          <a:prstGeom prst="rect">
            <a:avLst/>
          </a:prstGeom>
          <a:noFill/>
          <a:ln w="9525">
            <a:noFill/>
            <a:miter lim="800000"/>
            <a:headEnd/>
            <a:tailEnd/>
          </a:ln>
          <a:effectLst/>
        </p:spPr>
        <p:txBody>
          <a:bodyPr anchor="ctr">
            <a:spAutoFit/>
          </a:bodyPr>
          <a:lstStyle/>
          <a:p>
            <a:pPr>
              <a:buFont typeface="Wingdings" pitchFamily="2" charset="2"/>
              <a:buChar char="n"/>
              <a:tabLst>
                <a:tab pos="304800" algn="r"/>
                <a:tab pos="2743200" algn="ctr"/>
                <a:tab pos="5486400" algn="r"/>
              </a:tabLst>
            </a:pPr>
            <a:r>
              <a:rPr lang="en-US" altLang="zh-TW" sz="2000" dirty="0">
                <a:solidFill>
                  <a:srgbClr val="0000FF"/>
                </a:solidFill>
                <a:latin typeface="Courier New" pitchFamily="49" charset="0"/>
                <a:ea typeface="新細明體" pitchFamily="18" charset="-120"/>
              </a:rPr>
              <a:t> Program </a:t>
            </a:r>
            <a:r>
              <a:rPr lang="en-US" altLang="zh-TW" sz="2000" dirty="0" smtClean="0">
                <a:solidFill>
                  <a:srgbClr val="0000FF"/>
                </a:solidFill>
                <a:latin typeface="Courier New" pitchFamily="49" charset="0"/>
                <a:ea typeface="新細明體" pitchFamily="18" charset="-120"/>
              </a:rPr>
              <a:t>12.10 </a:t>
            </a:r>
            <a:r>
              <a:rPr lang="en-US" altLang="zh-TW" sz="2000" dirty="0">
                <a:solidFill>
                  <a:srgbClr val="0000FF"/>
                </a:solidFill>
                <a:latin typeface="Courier New" pitchFamily="49" charset="0"/>
                <a:ea typeface="新細明體" pitchFamily="18" charset="-120"/>
              </a:rPr>
              <a:t>(Continued)</a:t>
            </a:r>
          </a:p>
          <a:p>
            <a:pPr>
              <a:buFont typeface="Wingdings" pitchFamily="2" charset="2"/>
              <a:buChar char="n"/>
              <a:tabLst>
                <a:tab pos="304800" algn="r"/>
                <a:tab pos="2743200" algn="ctr"/>
                <a:tab pos="5486400" algn="r"/>
              </a:tabLst>
            </a:pPr>
            <a:endParaRPr lang="en-US" altLang="zh-TW" sz="200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class implementation for One</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One::One(double </a:t>
            </a:r>
            <a:r>
              <a:rPr lang="en-US" altLang="zh-TW" sz="2000" b="0" dirty="0" err="1">
                <a:solidFill>
                  <a:srgbClr val="0000FF"/>
                </a:solidFill>
                <a:latin typeface="Courier New" pitchFamily="49" charset="0"/>
                <a:ea typeface="新細明體" pitchFamily="18" charset="-120"/>
              </a:rPr>
              <a:t>val</a:t>
            </a:r>
            <a:r>
              <a:rPr lang="en-US" altLang="zh-TW" sz="2000" b="0" dirty="0">
                <a:solidFill>
                  <a:srgbClr val="0000FF"/>
                </a:solidFill>
                <a:latin typeface="Courier New" pitchFamily="49" charset="0"/>
                <a:ea typeface="新細明體" pitchFamily="18" charset="-120"/>
              </a:rPr>
              <a:t>)   // constructor</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a = </a:t>
            </a:r>
            <a:r>
              <a:rPr lang="en-US" altLang="zh-TW" sz="2000" b="0" dirty="0" err="1">
                <a:solidFill>
                  <a:srgbClr val="0000FF"/>
                </a:solidFill>
                <a:latin typeface="Courier New" pitchFamily="49" charset="0"/>
                <a:ea typeface="新細明體" pitchFamily="18" charset="-120"/>
              </a:rPr>
              <a:t>val</a:t>
            </a:r>
            <a:r>
              <a:rPr lang="en-US" altLang="zh-TW" sz="2000"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double One::f1(double num)  // a member function</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return(num/2);</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double One::f2(double num)  // another member function</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return( </a:t>
            </a:r>
            <a:r>
              <a:rPr lang="en-US" altLang="zh-TW" sz="2000" b="0" dirty="0" err="1">
                <a:solidFill>
                  <a:srgbClr val="0000FF"/>
                </a:solidFill>
                <a:latin typeface="Courier New" pitchFamily="49" charset="0"/>
                <a:ea typeface="新細明體" pitchFamily="18" charset="-120"/>
              </a:rPr>
              <a:t>pow</a:t>
            </a:r>
            <a:r>
              <a:rPr lang="en-US" altLang="zh-TW" sz="2000" b="0" dirty="0">
                <a:solidFill>
                  <a:srgbClr val="0000FF"/>
                </a:solidFill>
                <a:latin typeface="Courier New" pitchFamily="49" charset="0"/>
                <a:ea typeface="新細明體" pitchFamily="18" charset="-120"/>
              </a:rPr>
              <a:t>(f1(num),2) );  // square the result of f1()</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a:t>
            </a:r>
          </a:p>
        </p:txBody>
      </p:sp>
    </p:spTree>
    <p:extLst>
      <p:ext uri="{BB962C8B-B14F-4D97-AF65-F5344CB8AC3E}">
        <p14:creationId xmlns:p14="http://schemas.microsoft.com/office/powerpoint/2010/main" val="37150283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457200" y="274638"/>
            <a:ext cx="8229600" cy="1020762"/>
          </a:xfrm>
        </p:spPr>
        <p:txBody>
          <a:bodyPr/>
          <a:lstStyle/>
          <a:p>
            <a:r>
              <a:rPr lang="en-US" altLang="zh-TW" dirty="0"/>
              <a:t>Virtual Functions</a:t>
            </a:r>
            <a:endParaRPr lang="en-US" altLang="zh-TW" dirty="0">
              <a:ea typeface="新細明體" pitchFamily="18" charset="-120"/>
            </a:endParaRPr>
          </a:p>
        </p:txBody>
      </p:sp>
      <p:sp>
        <p:nvSpPr>
          <p:cNvPr id="289795" name="Rectangle 3"/>
          <p:cNvSpPr>
            <a:spLocks noChangeArrowheads="1"/>
          </p:cNvSpPr>
          <p:nvPr/>
        </p:nvSpPr>
        <p:spPr bwMode="auto">
          <a:xfrm>
            <a:off x="228600" y="1219200"/>
            <a:ext cx="8763000" cy="4664075"/>
          </a:xfrm>
          <a:prstGeom prst="rect">
            <a:avLst/>
          </a:prstGeom>
          <a:noFill/>
          <a:ln w="9525">
            <a:noFill/>
            <a:miter lim="800000"/>
            <a:headEnd/>
            <a:tailEnd/>
          </a:ln>
          <a:effectLst/>
        </p:spPr>
        <p:txBody>
          <a:bodyPr anchor="ctr">
            <a:spAutoFit/>
          </a:bodyPr>
          <a:lstStyle/>
          <a:p>
            <a:pPr>
              <a:buFont typeface="Wingdings" pitchFamily="2" charset="2"/>
              <a:buChar char="n"/>
              <a:tabLst>
                <a:tab pos="304800" algn="r"/>
                <a:tab pos="2743200" algn="ctr"/>
                <a:tab pos="5486400" algn="r"/>
              </a:tabLst>
            </a:pPr>
            <a:r>
              <a:rPr lang="en-US" altLang="zh-TW" sz="2000" dirty="0">
                <a:solidFill>
                  <a:srgbClr val="0000FF"/>
                </a:solidFill>
                <a:latin typeface="Courier New" pitchFamily="49" charset="0"/>
                <a:ea typeface="新細明體" pitchFamily="18" charset="-120"/>
              </a:rPr>
              <a:t> Program </a:t>
            </a:r>
            <a:r>
              <a:rPr lang="en-US" altLang="zh-TW" sz="2000" dirty="0" smtClean="0">
                <a:solidFill>
                  <a:srgbClr val="0000FF"/>
                </a:solidFill>
                <a:latin typeface="Courier New" pitchFamily="49" charset="0"/>
                <a:ea typeface="新細明體" pitchFamily="18" charset="-120"/>
              </a:rPr>
              <a:t>12.10 </a:t>
            </a:r>
            <a:r>
              <a:rPr lang="en-US" altLang="zh-TW" sz="2000" dirty="0">
                <a:solidFill>
                  <a:srgbClr val="0000FF"/>
                </a:solidFill>
                <a:latin typeface="Courier New" pitchFamily="49" charset="0"/>
                <a:ea typeface="新細明體" pitchFamily="18" charset="-120"/>
              </a:rPr>
              <a:t>(Continued)</a:t>
            </a:r>
          </a:p>
          <a:p>
            <a:pPr>
              <a:buFont typeface="Wingdings" pitchFamily="2" charset="2"/>
              <a:buChar char="n"/>
              <a:tabLst>
                <a:tab pos="304800" algn="r"/>
                <a:tab pos="2743200" algn="ctr"/>
                <a:tab pos="5486400" algn="r"/>
              </a:tabLst>
            </a:pPr>
            <a:endParaRPr lang="en-US" altLang="zh-TW" sz="200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class declaration for the derived class</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class Two : public One</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public:</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virtual double f1(double);    // this overrides </a:t>
            </a:r>
            <a:r>
              <a:rPr lang="en-US" altLang="zh-TW" sz="2000" b="0" dirty="0" smtClean="0">
                <a:solidFill>
                  <a:srgbClr val="0000FF"/>
                </a:solidFill>
                <a:latin typeface="Courier New" pitchFamily="49" charset="0"/>
                <a:ea typeface="新細明體" pitchFamily="18" charset="-120"/>
              </a:rPr>
              <a:t>              </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a:t>
            </a:r>
            <a:r>
              <a:rPr lang="en-US" altLang="zh-TW" sz="2000" b="0" dirty="0" smtClean="0">
                <a:solidFill>
                  <a:srgbClr val="0000FF"/>
                </a:solidFill>
                <a:latin typeface="Courier New" pitchFamily="49" charset="0"/>
                <a:ea typeface="新細明體" pitchFamily="18" charset="-120"/>
              </a:rPr>
              <a:t>                                 // class </a:t>
            </a:r>
            <a:r>
              <a:rPr lang="en-US" altLang="zh-TW" sz="2000" b="0" dirty="0">
                <a:solidFill>
                  <a:srgbClr val="0000FF"/>
                </a:solidFill>
                <a:latin typeface="Courier New" pitchFamily="49" charset="0"/>
                <a:ea typeface="新細明體" pitchFamily="18" charset="-120"/>
              </a:rPr>
              <a:t>One's f1()</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a:t>
            </a:r>
          </a:p>
          <a:p>
            <a:pPr>
              <a:tabLst>
                <a:tab pos="304800" algn="r"/>
                <a:tab pos="2743200" algn="ctr"/>
                <a:tab pos="5486400" algn="r"/>
              </a:tabLst>
            </a:pPr>
            <a:endParaRPr lang="en-US" altLang="zh-TW" sz="2000" b="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class implementation for Two</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double Two::f1(double num)</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  return(num/3);</a:t>
            </a:r>
          </a:p>
          <a:p>
            <a:pPr>
              <a:tabLst>
                <a:tab pos="304800" algn="r"/>
                <a:tab pos="2743200" algn="ctr"/>
                <a:tab pos="5486400" algn="r"/>
              </a:tabLst>
            </a:pPr>
            <a:r>
              <a:rPr lang="en-US" altLang="zh-TW" sz="2000" b="0" dirty="0">
                <a:solidFill>
                  <a:srgbClr val="0000FF"/>
                </a:solidFill>
                <a:latin typeface="Courier New" pitchFamily="49" charset="0"/>
                <a:ea typeface="新細明體" pitchFamily="18" charset="-120"/>
              </a:rPr>
              <a:t>}</a:t>
            </a:r>
          </a:p>
        </p:txBody>
      </p:sp>
    </p:spTree>
    <p:extLst>
      <p:ext uri="{BB962C8B-B14F-4D97-AF65-F5344CB8AC3E}">
        <p14:creationId xmlns:p14="http://schemas.microsoft.com/office/powerpoint/2010/main" val="11396896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457200" y="274638"/>
            <a:ext cx="8229600" cy="1020762"/>
          </a:xfrm>
        </p:spPr>
        <p:txBody>
          <a:bodyPr/>
          <a:lstStyle/>
          <a:p>
            <a:r>
              <a:rPr lang="en-US" altLang="zh-TW" dirty="0"/>
              <a:t>Virtual Functions</a:t>
            </a:r>
            <a:endParaRPr lang="en-US" altLang="zh-TW" dirty="0">
              <a:ea typeface="新細明體" pitchFamily="18" charset="-120"/>
            </a:endParaRPr>
          </a:p>
        </p:txBody>
      </p:sp>
      <p:sp>
        <p:nvSpPr>
          <p:cNvPr id="291843" name="Rectangle 3"/>
          <p:cNvSpPr>
            <a:spLocks noChangeArrowheads="1"/>
          </p:cNvSpPr>
          <p:nvPr/>
        </p:nvSpPr>
        <p:spPr bwMode="auto">
          <a:xfrm>
            <a:off x="152400" y="990600"/>
            <a:ext cx="8991600" cy="4124206"/>
          </a:xfrm>
          <a:prstGeom prst="rect">
            <a:avLst/>
          </a:prstGeom>
          <a:noFill/>
          <a:ln w="9525">
            <a:noFill/>
            <a:miter lim="800000"/>
            <a:headEnd/>
            <a:tailEnd/>
          </a:ln>
          <a:effectLst/>
        </p:spPr>
        <p:txBody>
          <a:bodyPr wrap="square" anchor="ctr">
            <a:spAutoFit/>
          </a:bodyPr>
          <a:lstStyle/>
          <a:p>
            <a:pPr>
              <a:buFont typeface="Wingdings" pitchFamily="2" charset="2"/>
              <a:buChar char="n"/>
              <a:tabLst>
                <a:tab pos="304800" algn="r"/>
                <a:tab pos="2743200" algn="ctr"/>
                <a:tab pos="5486400" algn="r"/>
              </a:tabLst>
            </a:pPr>
            <a:r>
              <a:rPr lang="en-US" altLang="zh-TW" sz="1600" dirty="0">
                <a:solidFill>
                  <a:srgbClr val="0000FF"/>
                </a:solidFill>
                <a:latin typeface="Courier New" pitchFamily="49" charset="0"/>
                <a:ea typeface="新細明體" pitchFamily="18" charset="-120"/>
              </a:rPr>
              <a:t> Program </a:t>
            </a:r>
            <a:r>
              <a:rPr lang="en-US" altLang="zh-TW" sz="1600" dirty="0" smtClean="0">
                <a:solidFill>
                  <a:srgbClr val="0000FF"/>
                </a:solidFill>
                <a:latin typeface="Courier New" pitchFamily="49" charset="0"/>
                <a:ea typeface="新細明體" pitchFamily="18" charset="-120"/>
              </a:rPr>
              <a:t>12.10 </a:t>
            </a:r>
            <a:r>
              <a:rPr lang="en-US" altLang="zh-TW" sz="1600" dirty="0">
                <a:solidFill>
                  <a:srgbClr val="0000FF"/>
                </a:solidFill>
                <a:latin typeface="Courier New" pitchFamily="49" charset="0"/>
                <a:ea typeface="新細明體" pitchFamily="18" charset="-120"/>
              </a:rPr>
              <a:t>(Continued)</a:t>
            </a:r>
          </a:p>
          <a:p>
            <a:pPr>
              <a:buFont typeface="Wingdings" pitchFamily="2" charset="2"/>
              <a:buChar char="n"/>
              <a:tabLst>
                <a:tab pos="304800" algn="r"/>
                <a:tab pos="2743200" algn="ctr"/>
                <a:tab pos="5486400" algn="r"/>
              </a:tabLst>
            </a:pPr>
            <a:endParaRPr lang="en-US" altLang="zh-TW" sz="160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sz="1600" b="0" dirty="0" err="1">
                <a:solidFill>
                  <a:srgbClr val="0000FF"/>
                </a:solidFill>
                <a:latin typeface="Courier New" pitchFamily="49" charset="0"/>
                <a:ea typeface="新細明體" pitchFamily="18" charset="-120"/>
              </a:rPr>
              <a:t>int</a:t>
            </a:r>
            <a:r>
              <a:rPr lang="en-US" altLang="zh-TW" sz="1600" b="0" dirty="0">
                <a:solidFill>
                  <a:srgbClr val="0000FF"/>
                </a:solidFill>
                <a:latin typeface="Courier New" pitchFamily="49" charset="0"/>
                <a:ea typeface="新細明體" pitchFamily="18" charset="-120"/>
              </a:rPr>
              <a:t> main()</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One object_1;  // object_1 is an object of the base class</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Two object_2;  // object_2 is an object of the derived class</a:t>
            </a:r>
          </a:p>
          <a:p>
            <a:pPr>
              <a:tabLst>
                <a:tab pos="304800" algn="r"/>
                <a:tab pos="2743200" algn="ctr"/>
                <a:tab pos="5486400" algn="r"/>
              </a:tabLst>
            </a:pPr>
            <a:endParaRPr lang="en-US" altLang="zh-TW" sz="1600" b="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 call f2() using a base class object call</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a:t>
            </a:r>
            <a:r>
              <a:rPr lang="en-US" altLang="zh-TW" sz="1600" b="0" dirty="0" err="1">
                <a:solidFill>
                  <a:srgbClr val="0000FF"/>
                </a:solidFill>
                <a:latin typeface="Courier New" pitchFamily="49" charset="0"/>
                <a:ea typeface="新細明體" pitchFamily="18" charset="-120"/>
              </a:rPr>
              <a:t>cout</a:t>
            </a:r>
            <a:r>
              <a:rPr lang="en-US" altLang="zh-TW" sz="1600" b="0" dirty="0">
                <a:solidFill>
                  <a:srgbClr val="0000FF"/>
                </a:solidFill>
                <a:latin typeface="Courier New" pitchFamily="49" charset="0"/>
                <a:ea typeface="新細明體" pitchFamily="18" charset="-120"/>
              </a:rPr>
              <a:t> &lt;&lt; "The computed value using a base class object call is "</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&lt;&lt; object_1.f2(12) &lt;&lt; </a:t>
            </a:r>
            <a:r>
              <a:rPr lang="en-US" altLang="zh-TW" sz="1600" b="0" dirty="0" err="1">
                <a:solidFill>
                  <a:srgbClr val="0000FF"/>
                </a:solidFill>
                <a:latin typeface="Courier New" pitchFamily="49" charset="0"/>
                <a:ea typeface="新細明體" pitchFamily="18" charset="-120"/>
              </a:rPr>
              <a:t>endl</a:t>
            </a:r>
            <a:r>
              <a:rPr lang="en-US" altLang="zh-TW" sz="1600" b="0" dirty="0">
                <a:solidFill>
                  <a:srgbClr val="0000FF"/>
                </a:solidFill>
                <a:latin typeface="Courier New" pitchFamily="49" charset="0"/>
                <a:ea typeface="新細明體" pitchFamily="18" charset="-120"/>
              </a:rPr>
              <a:t>;</a:t>
            </a:r>
          </a:p>
          <a:p>
            <a:pPr>
              <a:tabLst>
                <a:tab pos="304800" algn="r"/>
                <a:tab pos="2743200" algn="ctr"/>
                <a:tab pos="5486400" algn="r"/>
              </a:tabLst>
            </a:pPr>
            <a:endParaRPr lang="en-US" altLang="zh-TW" sz="1600" b="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a:t>
            </a:r>
            <a:r>
              <a:rPr lang="en-US" altLang="zh-TW" sz="1600" b="0" dirty="0" smtClean="0">
                <a:solidFill>
                  <a:srgbClr val="0000FF"/>
                </a:solidFill>
                <a:latin typeface="Courier New" pitchFamily="49" charset="0"/>
                <a:ea typeface="新細明體" pitchFamily="18" charset="-120"/>
              </a:rPr>
              <a:t>// </a:t>
            </a:r>
            <a:r>
              <a:rPr lang="en-US" altLang="zh-TW" sz="1600" b="0" dirty="0">
                <a:solidFill>
                  <a:srgbClr val="0000FF"/>
                </a:solidFill>
                <a:latin typeface="Courier New" pitchFamily="49" charset="0"/>
                <a:ea typeface="新細明體" pitchFamily="18" charset="-120"/>
              </a:rPr>
              <a:t>call f2() using a derived class object call</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a:t>
            </a:r>
            <a:r>
              <a:rPr lang="en-US" altLang="zh-TW" sz="1600" b="0" dirty="0" err="1">
                <a:solidFill>
                  <a:srgbClr val="0000FF"/>
                </a:solidFill>
                <a:latin typeface="Courier New" pitchFamily="49" charset="0"/>
                <a:ea typeface="新細明體" pitchFamily="18" charset="-120"/>
              </a:rPr>
              <a:t>cout</a:t>
            </a:r>
            <a:r>
              <a:rPr lang="en-US" altLang="zh-TW" sz="1600" b="0" dirty="0">
                <a:solidFill>
                  <a:srgbClr val="0000FF"/>
                </a:solidFill>
                <a:latin typeface="Courier New" pitchFamily="49" charset="0"/>
                <a:ea typeface="新細明體" pitchFamily="18" charset="-120"/>
              </a:rPr>
              <a:t> &lt;&lt; "The computed value using a derived class object call is "</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&lt;&lt; object_2.f2(12) &lt;&lt; </a:t>
            </a:r>
            <a:r>
              <a:rPr lang="en-US" altLang="zh-TW" sz="1600" b="0" dirty="0" err="1">
                <a:solidFill>
                  <a:srgbClr val="0000FF"/>
                </a:solidFill>
                <a:latin typeface="Courier New" pitchFamily="49" charset="0"/>
                <a:ea typeface="新細明體" pitchFamily="18" charset="-120"/>
              </a:rPr>
              <a:t>endl</a:t>
            </a:r>
            <a:r>
              <a:rPr lang="en-US" altLang="zh-TW" sz="1600"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return 0;</a:t>
            </a:r>
          </a:p>
          <a:p>
            <a:pPr>
              <a:tabLst>
                <a:tab pos="304800" algn="r"/>
                <a:tab pos="2743200" algn="ctr"/>
                <a:tab pos="5486400" algn="r"/>
              </a:tabLst>
            </a:pPr>
            <a:r>
              <a:rPr lang="en-US" altLang="zh-TW" sz="1600" b="0" dirty="0">
                <a:solidFill>
                  <a:srgbClr val="0000FF"/>
                </a:solidFill>
                <a:latin typeface="Courier New" pitchFamily="49" charset="0"/>
                <a:ea typeface="新細明體" pitchFamily="18" charset="-120"/>
              </a:rPr>
              <a:t>}                                                                           </a:t>
            </a:r>
          </a:p>
        </p:txBody>
      </p:sp>
      <p:sp>
        <p:nvSpPr>
          <p:cNvPr id="4" name="Rectangle 5"/>
          <p:cNvSpPr>
            <a:spLocks noChangeArrowheads="1"/>
          </p:cNvSpPr>
          <p:nvPr/>
        </p:nvSpPr>
        <p:spPr bwMode="auto">
          <a:xfrm>
            <a:off x="152400" y="5153561"/>
            <a:ext cx="8915400" cy="1323439"/>
          </a:xfrm>
          <a:prstGeom prst="rect">
            <a:avLst/>
          </a:prstGeom>
          <a:noFill/>
          <a:ln w="9525">
            <a:noFill/>
            <a:miter lim="800000"/>
            <a:headEnd/>
            <a:tailEnd/>
          </a:ln>
          <a:effectLst/>
        </p:spPr>
        <p:txBody>
          <a:bodyPr wrap="square" anchor="ctr">
            <a:spAutoFit/>
          </a:bodyPr>
          <a:lstStyle/>
          <a:p>
            <a:pPr>
              <a:buFont typeface="Wingdings" pitchFamily="2" charset="2"/>
              <a:buChar char="n"/>
              <a:tabLst>
                <a:tab pos="304800" algn="r"/>
                <a:tab pos="2743200" algn="ctr"/>
                <a:tab pos="5486400" algn="r"/>
              </a:tabLst>
            </a:pPr>
            <a:r>
              <a:rPr lang="en-US" altLang="zh-TW" sz="1400" dirty="0">
                <a:solidFill>
                  <a:srgbClr val="006600"/>
                </a:solidFill>
                <a:latin typeface="Courier New" pitchFamily="49" charset="0"/>
                <a:ea typeface="新細明體" pitchFamily="18" charset="-120"/>
              </a:rPr>
              <a:t> </a:t>
            </a:r>
            <a:r>
              <a:rPr lang="en-US" altLang="zh-TW" dirty="0">
                <a:solidFill>
                  <a:srgbClr val="006600"/>
                </a:solidFill>
                <a:latin typeface="Courier New" pitchFamily="49" charset="0"/>
                <a:ea typeface="新細明體" pitchFamily="18" charset="-120"/>
              </a:rPr>
              <a:t>The Output from Program </a:t>
            </a:r>
            <a:r>
              <a:rPr lang="en-US" altLang="zh-TW" dirty="0" smtClean="0">
                <a:solidFill>
                  <a:srgbClr val="006600"/>
                </a:solidFill>
                <a:latin typeface="Courier New" pitchFamily="49" charset="0"/>
                <a:ea typeface="新細明體" pitchFamily="18" charset="-120"/>
              </a:rPr>
              <a:t>12.10</a:t>
            </a:r>
          </a:p>
          <a:p>
            <a:pPr>
              <a:tabLst>
                <a:tab pos="304800" algn="r"/>
                <a:tab pos="2743200" algn="ctr"/>
                <a:tab pos="5486400" algn="r"/>
              </a:tabLst>
            </a:pPr>
            <a:endParaRPr lang="en-US" altLang="zh-TW" sz="1400" dirty="0">
              <a:solidFill>
                <a:srgbClr val="006600"/>
              </a:solidFill>
              <a:latin typeface="Courier New" pitchFamily="49" charset="0"/>
              <a:ea typeface="新細明體" pitchFamily="18" charset="-120"/>
            </a:endParaRPr>
          </a:p>
          <a:p>
            <a:pPr>
              <a:buFont typeface="Wingdings" pitchFamily="2" charset="2"/>
              <a:buNone/>
              <a:tabLst>
                <a:tab pos="304800" algn="r"/>
                <a:tab pos="2743200" algn="ctr"/>
                <a:tab pos="5486400" algn="r"/>
              </a:tabLst>
            </a:pPr>
            <a:r>
              <a:rPr lang="en-US" altLang="zh-TW" b="0" dirty="0" smtClean="0">
                <a:solidFill>
                  <a:srgbClr val="006600"/>
                </a:solidFill>
                <a:latin typeface="Courier New" pitchFamily="49" charset="0"/>
                <a:ea typeface="新細明體" pitchFamily="18" charset="-120"/>
              </a:rPr>
              <a:t>The computed value using a base class object call is 36</a:t>
            </a:r>
          </a:p>
          <a:p>
            <a:pPr>
              <a:tabLst>
                <a:tab pos="304800" algn="r"/>
                <a:tab pos="2743200" algn="ctr"/>
                <a:tab pos="5486400" algn="r"/>
              </a:tabLst>
            </a:pPr>
            <a:r>
              <a:rPr lang="en-US" altLang="zh-TW" b="0" dirty="0">
                <a:solidFill>
                  <a:srgbClr val="006600"/>
                </a:solidFill>
                <a:latin typeface="Courier New" pitchFamily="49" charset="0"/>
                <a:ea typeface="新細明體" pitchFamily="18" charset="-120"/>
              </a:rPr>
              <a:t>The computed value using a </a:t>
            </a:r>
            <a:r>
              <a:rPr lang="en-US" altLang="zh-TW" b="0" dirty="0" smtClean="0">
                <a:solidFill>
                  <a:srgbClr val="006600"/>
                </a:solidFill>
                <a:latin typeface="Courier New" pitchFamily="49" charset="0"/>
                <a:ea typeface="新細明體" pitchFamily="18" charset="-120"/>
              </a:rPr>
              <a:t>derived </a:t>
            </a:r>
            <a:r>
              <a:rPr lang="en-US" altLang="zh-TW" b="0" dirty="0">
                <a:solidFill>
                  <a:srgbClr val="006600"/>
                </a:solidFill>
                <a:latin typeface="Courier New" pitchFamily="49" charset="0"/>
                <a:ea typeface="新細明體" pitchFamily="18" charset="-120"/>
              </a:rPr>
              <a:t>class object call is </a:t>
            </a:r>
            <a:r>
              <a:rPr lang="en-US" altLang="zh-TW" b="0" dirty="0" smtClean="0">
                <a:solidFill>
                  <a:srgbClr val="006600"/>
                </a:solidFill>
                <a:latin typeface="Courier New" pitchFamily="49" charset="0"/>
                <a:ea typeface="新細明體" pitchFamily="18" charset="-120"/>
              </a:rPr>
              <a:t>16</a:t>
            </a:r>
            <a:endParaRPr lang="en-US" altLang="zh-TW" b="0" dirty="0">
              <a:solidFill>
                <a:srgbClr val="006600"/>
              </a:solidFill>
              <a:latin typeface="Courier New" pitchFamily="49" charset="0"/>
              <a:ea typeface="新細明體" pitchFamily="18" charset="-120"/>
            </a:endParaRPr>
          </a:p>
          <a:p>
            <a:pPr>
              <a:buFont typeface="Wingdings" pitchFamily="2" charset="2"/>
              <a:buNone/>
              <a:tabLst>
                <a:tab pos="304800" algn="r"/>
                <a:tab pos="2743200" algn="ctr"/>
                <a:tab pos="5486400" algn="r"/>
              </a:tabLst>
            </a:pPr>
            <a:endParaRPr lang="en-US" altLang="zh-TW" sz="1200" b="0" dirty="0">
              <a:solidFill>
                <a:srgbClr val="006600"/>
              </a:solidFill>
              <a:latin typeface="Courier New" pitchFamily="49" charset="0"/>
              <a:ea typeface="新細明體" pitchFamily="18" charset="-120"/>
            </a:endParaRPr>
          </a:p>
        </p:txBody>
      </p:sp>
    </p:spTree>
    <p:extLst>
      <p:ext uri="{BB962C8B-B14F-4D97-AF65-F5344CB8AC3E}">
        <p14:creationId xmlns:p14="http://schemas.microsoft.com/office/powerpoint/2010/main" val="30778723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57200" y="5711825"/>
            <a:ext cx="7924800" cy="369888"/>
          </a:xfrm>
          <a:prstGeom prst="rect">
            <a:avLst/>
          </a:prstGeom>
          <a:noFill/>
        </p:spPr>
        <p:txBody>
          <a:bodyPr>
            <a:spAutoFit/>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algn="ctr" eaLnBrk="1" hangingPunct="1"/>
            <a:r>
              <a:rPr lang="en-US" altLang="zh-TW" sz="1800" b="1">
                <a:solidFill>
                  <a:srgbClr val="222222"/>
                </a:solidFill>
                <a:latin typeface="Calibri" pitchFamily="34" charset="0"/>
              </a:rPr>
              <a:t>Figure 12.8</a:t>
            </a:r>
            <a:r>
              <a:rPr lang="en-US" altLang="zh-TW" sz="1800">
                <a:solidFill>
                  <a:srgbClr val="222222"/>
                </a:solidFill>
                <a:latin typeface="Calibri" pitchFamily="34" charset="0"/>
              </a:rPr>
              <a:t>  An inheritance diagram</a:t>
            </a:r>
            <a:endParaRPr lang="en-US" altLang="zh-TW" sz="1800" b="1">
              <a:solidFill>
                <a:srgbClr val="222222"/>
              </a:solidFill>
              <a:latin typeface="Calibri" pitchFamily="34" charset="0"/>
            </a:endParaRPr>
          </a:p>
        </p:txBody>
      </p:sp>
      <p:sp>
        <p:nvSpPr>
          <p:cNvPr id="40963" name="Rectangle 2"/>
          <p:cNvSpPr>
            <a:spLocks noGrp="1" noChangeArrowheads="1"/>
          </p:cNvSpPr>
          <p:nvPr>
            <p:ph type="title"/>
          </p:nvPr>
        </p:nvSpPr>
        <p:spPr/>
        <p:txBody>
          <a:bodyPr/>
          <a:lstStyle/>
          <a:p>
            <a:pPr eaLnBrk="1" hangingPunct="1"/>
            <a:r>
              <a:rPr lang="en-US" altLang="zh-TW" dirty="0" smtClean="0"/>
              <a:t>Virtual Functions</a:t>
            </a:r>
          </a:p>
        </p:txBody>
      </p:sp>
      <p:grpSp>
        <p:nvGrpSpPr>
          <p:cNvPr id="6" name="群組 5"/>
          <p:cNvGrpSpPr/>
          <p:nvPr/>
        </p:nvGrpSpPr>
        <p:grpSpPr>
          <a:xfrm>
            <a:off x="3429000" y="1600200"/>
            <a:ext cx="2286000" cy="3810000"/>
            <a:chOff x="3429000" y="1600200"/>
            <a:chExt cx="2286000" cy="3810000"/>
          </a:xfrm>
        </p:grpSpPr>
        <p:sp>
          <p:nvSpPr>
            <p:cNvPr id="7" name="流程圖: 結束點 6"/>
            <p:cNvSpPr/>
            <p:nvPr/>
          </p:nvSpPr>
          <p:spPr bwMode="auto">
            <a:xfrm>
              <a:off x="3429000" y="1600200"/>
              <a:ext cx="2286000" cy="838200"/>
            </a:xfrm>
            <a:prstGeom prst="flowChartTerminator">
              <a:avLst/>
            </a:prstGeom>
            <a:solidFill>
              <a:schemeClr val="accent1"/>
            </a:solidFill>
            <a:ln w="9525" cap="flat" cmpd="sng" algn="ctr">
              <a:solidFill>
                <a:schemeClr val="tx1"/>
              </a:solidFill>
              <a:prstDash val="solid"/>
              <a:round/>
              <a:headEnd type="none" w="med" len="med"/>
              <a:tailEnd type="none" w="med" len="med"/>
            </a:ln>
            <a:effectLst/>
            <a:scene3d>
              <a:camera prst="perspectiveBelow"/>
              <a:lightRig rig="threePt" dir="t"/>
            </a:scene3d>
            <a:sp3d extrusionH="298450">
              <a:bevelB w="6350" h="0"/>
              <a:extrusionClr>
                <a:schemeClr val="bg2">
                  <a:lumMod val="40000"/>
                  <a:lumOff val="60000"/>
                </a:schemeClr>
              </a:extrusionClr>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TW" sz="700" b="1" i="0" u="none" strike="noStrike" cap="none" normalizeH="0" baseline="0" dirty="0" smtClean="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Arial" pitchFamily="34" charset="0"/>
                </a:rPr>
                <a:t>class A</a:t>
              </a:r>
              <a:endParaRPr kumimoji="0" lang="zh-TW" altLang="en-US" sz="2000" b="1" i="0" u="none" strike="noStrike" cap="none" normalizeH="0" baseline="0" dirty="0" smtClean="0">
                <a:ln>
                  <a:noFill/>
                </a:ln>
                <a:solidFill>
                  <a:schemeClr val="tx1"/>
                </a:solidFill>
                <a:effectLst/>
                <a:latin typeface="Arial" pitchFamily="34" charset="0"/>
              </a:endParaRPr>
            </a:p>
          </p:txBody>
        </p:sp>
        <p:sp>
          <p:nvSpPr>
            <p:cNvPr id="8" name="流程圖: 結束點 7"/>
            <p:cNvSpPr/>
            <p:nvPr/>
          </p:nvSpPr>
          <p:spPr bwMode="auto">
            <a:xfrm>
              <a:off x="3429000" y="3124200"/>
              <a:ext cx="2286000" cy="838200"/>
            </a:xfrm>
            <a:prstGeom prst="flowChartTerminator">
              <a:avLst/>
            </a:prstGeom>
            <a:solidFill>
              <a:schemeClr val="accent1"/>
            </a:solidFill>
            <a:ln w="9525" cap="flat" cmpd="sng" algn="ctr">
              <a:solidFill>
                <a:schemeClr val="tx1"/>
              </a:solidFill>
              <a:prstDash val="solid"/>
              <a:round/>
              <a:headEnd type="none" w="med" len="med"/>
              <a:tailEnd type="none" w="med" len="med"/>
            </a:ln>
            <a:effectLst/>
            <a:scene3d>
              <a:camera prst="perspectiveBelow"/>
              <a:lightRig rig="threePt" dir="t"/>
            </a:scene3d>
            <a:sp3d extrusionH="298450">
              <a:bevelB w="6350" h="0"/>
              <a:extrusionClr>
                <a:schemeClr val="bg2">
                  <a:lumMod val="40000"/>
                  <a:lumOff val="60000"/>
                </a:schemeClr>
              </a:extrusionClr>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TW" sz="700" b="1" i="0" u="none" strike="noStrike" cap="none" normalizeH="0" baseline="0" dirty="0" smtClean="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Arial" pitchFamily="34" charset="0"/>
                </a:rPr>
                <a:t>class B</a:t>
              </a:r>
              <a:endParaRPr kumimoji="0" lang="zh-TW" altLang="en-US" sz="2000" b="1" i="0" u="none" strike="noStrike" cap="none" normalizeH="0" baseline="0" dirty="0" smtClean="0">
                <a:ln>
                  <a:noFill/>
                </a:ln>
                <a:solidFill>
                  <a:schemeClr val="tx1"/>
                </a:solidFill>
                <a:effectLst/>
                <a:latin typeface="Arial" pitchFamily="34" charset="0"/>
              </a:endParaRPr>
            </a:p>
          </p:txBody>
        </p:sp>
        <p:sp>
          <p:nvSpPr>
            <p:cNvPr id="9" name="流程圖: 結束點 8"/>
            <p:cNvSpPr/>
            <p:nvPr/>
          </p:nvSpPr>
          <p:spPr bwMode="auto">
            <a:xfrm>
              <a:off x="3429000" y="4572000"/>
              <a:ext cx="2286000" cy="838200"/>
            </a:xfrm>
            <a:prstGeom prst="flowChartTerminator">
              <a:avLst/>
            </a:prstGeom>
            <a:solidFill>
              <a:schemeClr val="accent1"/>
            </a:solidFill>
            <a:ln w="9525" cap="flat" cmpd="sng" algn="ctr">
              <a:solidFill>
                <a:schemeClr val="tx1"/>
              </a:solidFill>
              <a:prstDash val="solid"/>
              <a:round/>
              <a:headEnd type="none" w="med" len="med"/>
              <a:tailEnd type="none" w="med" len="med"/>
            </a:ln>
            <a:effectLst/>
            <a:scene3d>
              <a:camera prst="perspectiveBelow"/>
              <a:lightRig rig="threePt" dir="t"/>
            </a:scene3d>
            <a:sp3d extrusionH="298450">
              <a:bevelB w="6350" h="0"/>
              <a:extrusionClr>
                <a:schemeClr val="bg2">
                  <a:lumMod val="40000"/>
                  <a:lumOff val="60000"/>
                </a:schemeClr>
              </a:extrusionClr>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TW" sz="700" b="1" i="0" u="none" strike="noStrike" cap="none" normalizeH="0" baseline="0" dirty="0" smtClean="0">
                <a:ln>
                  <a:noFill/>
                </a:ln>
                <a:solidFill>
                  <a:schemeClr val="tx1"/>
                </a:solidFill>
                <a:effectLst/>
                <a:latin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smtClean="0">
                  <a:ln>
                    <a:noFill/>
                  </a:ln>
                  <a:solidFill>
                    <a:schemeClr val="tx1"/>
                  </a:solidFill>
                  <a:effectLst/>
                  <a:latin typeface="Arial" pitchFamily="34" charset="0"/>
                </a:rPr>
                <a:t>class C</a:t>
              </a:r>
              <a:endParaRPr kumimoji="0" lang="zh-TW" altLang="en-US" sz="2000" b="1" i="0" u="none" strike="noStrike" cap="none" normalizeH="0" baseline="0" dirty="0" smtClean="0">
                <a:ln>
                  <a:noFill/>
                </a:ln>
                <a:solidFill>
                  <a:schemeClr val="tx1"/>
                </a:solidFill>
                <a:effectLst/>
                <a:latin typeface="Arial" pitchFamily="34" charset="0"/>
              </a:endParaRPr>
            </a:p>
          </p:txBody>
        </p:sp>
        <p:sp>
          <p:nvSpPr>
            <p:cNvPr id="11" name="向上箭號 10"/>
            <p:cNvSpPr/>
            <p:nvPr/>
          </p:nvSpPr>
          <p:spPr bwMode="auto">
            <a:xfrm>
              <a:off x="4343400" y="2438400"/>
              <a:ext cx="533400" cy="609600"/>
            </a:xfrm>
            <a:prstGeom prst="upArrow">
              <a:avLst/>
            </a:prstGeom>
            <a:solidFill>
              <a:srgbClr val="FFC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smtClean="0">
                <a:ln>
                  <a:noFill/>
                </a:ln>
                <a:solidFill>
                  <a:schemeClr val="tx1"/>
                </a:solidFill>
                <a:effectLst/>
                <a:latin typeface="Arial" pitchFamily="34" charset="0"/>
              </a:endParaRPr>
            </a:p>
          </p:txBody>
        </p:sp>
        <p:sp>
          <p:nvSpPr>
            <p:cNvPr id="12" name="向上箭號 11"/>
            <p:cNvSpPr/>
            <p:nvPr/>
          </p:nvSpPr>
          <p:spPr bwMode="auto">
            <a:xfrm>
              <a:off x="4343400" y="3886200"/>
              <a:ext cx="533400" cy="609600"/>
            </a:xfrm>
            <a:prstGeom prst="upArrow">
              <a:avLst/>
            </a:prstGeom>
            <a:solidFill>
              <a:srgbClr val="FFC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1800" b="1" i="0" u="none" strike="noStrike" cap="none" normalizeH="0" baseline="0" smtClean="0">
                <a:ln>
                  <a:noFill/>
                </a:ln>
                <a:solidFill>
                  <a:schemeClr val="tx1"/>
                </a:solidFill>
                <a:effectLst/>
                <a:latin typeface="Arial" pitchFamily="34" charset="0"/>
              </a:endParaRPr>
            </a:p>
          </p:txBody>
        </p:sp>
      </p:grpSp>
    </p:spTree>
    <p:extLst>
      <p:ext uri="{BB962C8B-B14F-4D97-AF65-F5344CB8AC3E}">
        <p14:creationId xmlns:p14="http://schemas.microsoft.com/office/powerpoint/2010/main" val="3469286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7"/>
          <p:cNvSpPr>
            <a:spLocks noGrp="1"/>
          </p:cNvSpPr>
          <p:nvPr>
            <p:ph idx="1"/>
          </p:nvPr>
        </p:nvSpPr>
        <p:spPr>
          <a:xfrm>
            <a:off x="533400" y="1600200"/>
            <a:ext cx="8077200" cy="1295400"/>
          </a:xfrm>
        </p:spPr>
        <p:txBody>
          <a:bodyPr/>
          <a:lstStyle/>
          <a:p>
            <a:r>
              <a:rPr lang="en-US" altLang="zh-TW" smtClean="0"/>
              <a:t>The operator definition must adhere to the following syntax required by the </a:t>
            </a:r>
            <a:r>
              <a:rPr lang="en-US" altLang="zh-TW" smtClean="0">
                <a:latin typeface="Courier New" pitchFamily="49" charset="0"/>
                <a:cs typeface="Courier New" pitchFamily="49" charset="0"/>
              </a:rPr>
              <a:t>ostream</a:t>
            </a:r>
            <a:r>
              <a:rPr lang="en-US" altLang="zh-TW" smtClean="0"/>
              <a:t> class:</a:t>
            </a:r>
          </a:p>
        </p:txBody>
      </p:sp>
      <p:sp>
        <p:nvSpPr>
          <p:cNvPr id="12291" name="Rectangle 2"/>
          <p:cNvSpPr>
            <a:spLocks noGrp="1" noChangeArrowheads="1"/>
          </p:cNvSpPr>
          <p:nvPr>
            <p:ph type="title"/>
          </p:nvPr>
        </p:nvSpPr>
        <p:spPr/>
        <p:txBody>
          <a:bodyPr/>
          <a:lstStyle/>
          <a:p>
            <a:r>
              <a:rPr lang="en-US" altLang="zh-TW" dirty="0" smtClean="0"/>
              <a:t>Step 1: Overload the </a:t>
            </a:r>
            <a:r>
              <a:rPr lang="en-US" altLang="zh-TW" dirty="0" err="1" smtClean="0">
                <a:latin typeface="Courier New" pitchFamily="49" charset="0"/>
                <a:cs typeface="Courier New" pitchFamily="49" charset="0"/>
              </a:rPr>
              <a:t>ostream</a:t>
            </a:r>
            <a:r>
              <a:rPr lang="en-US" altLang="zh-TW" dirty="0" smtClean="0"/>
              <a:t> Insertion Operator &lt;&lt;</a:t>
            </a:r>
          </a:p>
        </p:txBody>
      </p:sp>
      <p:sp>
        <p:nvSpPr>
          <p:cNvPr id="6" name="Rectangle 5"/>
          <p:cNvSpPr txBox="1">
            <a:spLocks noChangeArrowheads="1"/>
          </p:cNvSpPr>
          <p:nvPr/>
        </p:nvSpPr>
        <p:spPr bwMode="auto">
          <a:xfrm>
            <a:off x="430404" y="3516923"/>
            <a:ext cx="8534400" cy="2133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6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2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268288" lvl="2">
              <a:buFontTx/>
              <a:buNone/>
            </a:pPr>
            <a:r>
              <a:rPr lang="en-US" altLang="zh-TW" sz="1600" dirty="0" err="1" smtClean="0">
                <a:solidFill>
                  <a:srgbClr val="0000FF"/>
                </a:solidFill>
                <a:latin typeface="Courier New" pitchFamily="49" charset="0"/>
                <a:ea typeface="新細明體" pitchFamily="18" charset="-120"/>
              </a:rPr>
              <a:t>ostream</a:t>
            </a:r>
            <a:r>
              <a:rPr lang="en-US" altLang="zh-TW" sz="1600" dirty="0" smtClean="0">
                <a:solidFill>
                  <a:srgbClr val="0000FF"/>
                </a:solidFill>
                <a:latin typeface="Courier New" pitchFamily="49" charset="0"/>
                <a:ea typeface="新細明體" pitchFamily="18" charset="-120"/>
              </a:rPr>
              <a:t>&amp; operator&lt;&lt;(</a:t>
            </a:r>
            <a:r>
              <a:rPr lang="en-US" altLang="zh-TW" sz="1600" dirty="0" err="1" smtClean="0">
                <a:solidFill>
                  <a:srgbClr val="0000FF"/>
                </a:solidFill>
                <a:latin typeface="Courier New" pitchFamily="49" charset="0"/>
                <a:ea typeface="新細明體" pitchFamily="18" charset="-120"/>
              </a:rPr>
              <a:t>ostream</a:t>
            </a:r>
            <a:r>
              <a:rPr lang="en-US" altLang="zh-TW" sz="1600" dirty="0" smtClean="0">
                <a:solidFill>
                  <a:srgbClr val="0000FF"/>
                </a:solidFill>
                <a:latin typeface="Courier New" pitchFamily="49" charset="0"/>
                <a:ea typeface="新細明體" pitchFamily="18" charset="-120"/>
              </a:rPr>
              <a:t>&amp; </a:t>
            </a:r>
            <a:r>
              <a:rPr lang="en-US" altLang="zh-TW" sz="1600" i="1" dirty="0" err="1" smtClean="0">
                <a:solidFill>
                  <a:srgbClr val="0000FF"/>
                </a:solidFill>
                <a:latin typeface="Courier New" pitchFamily="49" charset="0"/>
                <a:ea typeface="新細明體" pitchFamily="18" charset="-120"/>
              </a:rPr>
              <a:t>variableName</a:t>
            </a:r>
            <a:r>
              <a:rPr lang="en-US" altLang="zh-TW" sz="1600" dirty="0" smtClean="0">
                <a:solidFill>
                  <a:srgbClr val="0000FF"/>
                </a:solidFill>
                <a:latin typeface="Courier New" pitchFamily="49" charset="0"/>
                <a:ea typeface="新細明體" pitchFamily="18" charset="-120"/>
              </a:rPr>
              <a:t>, </a:t>
            </a:r>
            <a:r>
              <a:rPr lang="en-US" altLang="zh-TW" sz="1600" i="1" dirty="0" err="1" smtClean="0">
                <a:solidFill>
                  <a:srgbClr val="0000FF"/>
                </a:solidFill>
                <a:latin typeface="Courier New" pitchFamily="49" charset="0"/>
                <a:ea typeface="新細明體" pitchFamily="18" charset="-120"/>
              </a:rPr>
              <a:t>className</a:t>
            </a:r>
            <a:r>
              <a:rPr lang="en-US" altLang="zh-TW" sz="1600" i="1" dirty="0" smtClean="0">
                <a:solidFill>
                  <a:srgbClr val="0000FF"/>
                </a:solidFill>
                <a:latin typeface="Courier New" pitchFamily="49" charset="0"/>
                <a:ea typeface="新細明體" pitchFamily="18" charset="-120"/>
              </a:rPr>
              <a:t>&amp; </a:t>
            </a:r>
            <a:r>
              <a:rPr lang="en-US" altLang="zh-TW" sz="1600" i="1" dirty="0" err="1" smtClean="0">
                <a:solidFill>
                  <a:srgbClr val="0000FF"/>
                </a:solidFill>
                <a:latin typeface="Courier New" pitchFamily="49" charset="0"/>
                <a:ea typeface="新細明體" pitchFamily="18" charset="-120"/>
              </a:rPr>
              <a:t>objectName</a:t>
            </a:r>
            <a:r>
              <a:rPr lang="en-US" altLang="zh-TW" sz="1600" dirty="0" smtClean="0">
                <a:solidFill>
                  <a:srgbClr val="0000FF"/>
                </a:solidFill>
                <a:latin typeface="Courier New" pitchFamily="49" charset="0"/>
                <a:ea typeface="新細明體" pitchFamily="18" charset="-120"/>
              </a:rPr>
              <a:t>)</a:t>
            </a:r>
          </a:p>
          <a:p>
            <a:pPr marL="268288" lvl="2">
              <a:buFontTx/>
              <a:buNone/>
            </a:pPr>
            <a:r>
              <a:rPr lang="en-US" altLang="zh-TW" sz="1600" b="1" dirty="0" smtClean="0">
                <a:solidFill>
                  <a:srgbClr val="0000FF"/>
                </a:solidFill>
                <a:latin typeface="Courier New" pitchFamily="49" charset="0"/>
                <a:ea typeface="新細明體" pitchFamily="18" charset="-120"/>
              </a:rPr>
              <a:t>{</a:t>
            </a:r>
          </a:p>
          <a:p>
            <a:pPr marL="268288" lvl="2">
              <a:buFontTx/>
              <a:buNone/>
            </a:pPr>
            <a:r>
              <a:rPr lang="en-US" altLang="zh-TW" sz="1600" b="1" dirty="0" smtClean="0">
                <a:solidFill>
                  <a:srgbClr val="0000FF"/>
                </a:solidFill>
                <a:latin typeface="Courier New" pitchFamily="49" charset="0"/>
                <a:ea typeface="新細明體" pitchFamily="18" charset="-120"/>
              </a:rPr>
              <a:t>  // </a:t>
            </a:r>
            <a:r>
              <a:rPr lang="en-US" altLang="zh-TW" sz="1600" dirty="0" smtClean="0">
                <a:solidFill>
                  <a:srgbClr val="0000FF"/>
                </a:solidFill>
                <a:latin typeface="Courier New" pitchFamily="49" charset="0"/>
                <a:ea typeface="新細明體" pitchFamily="18" charset="-120"/>
              </a:rPr>
              <a:t>statements placing data on the output stream</a:t>
            </a:r>
          </a:p>
          <a:p>
            <a:pPr marL="268288" lvl="2">
              <a:buFontTx/>
              <a:buNone/>
            </a:pPr>
            <a:r>
              <a:rPr lang="en-US" altLang="zh-TW" sz="1600" b="1" dirty="0">
                <a:solidFill>
                  <a:srgbClr val="0000FF"/>
                </a:solidFill>
                <a:latin typeface="Courier New" pitchFamily="49" charset="0"/>
                <a:ea typeface="新細明體" pitchFamily="18" charset="-120"/>
              </a:rPr>
              <a:t> </a:t>
            </a:r>
            <a:r>
              <a:rPr lang="en-US" altLang="zh-TW" sz="1600" b="1" dirty="0" smtClean="0">
                <a:solidFill>
                  <a:srgbClr val="0000FF"/>
                </a:solidFill>
                <a:latin typeface="Courier New" pitchFamily="49" charset="0"/>
                <a:ea typeface="新細明體" pitchFamily="18" charset="-120"/>
              </a:rPr>
              <a:t> // referenced by the identifier </a:t>
            </a:r>
            <a:r>
              <a:rPr lang="en-US" altLang="zh-TW" sz="1600" b="1" i="1" dirty="0" err="1" smtClean="0">
                <a:solidFill>
                  <a:srgbClr val="0000FF"/>
                </a:solidFill>
                <a:latin typeface="Courier New" pitchFamily="49" charset="0"/>
                <a:ea typeface="新細明體" pitchFamily="18" charset="-120"/>
              </a:rPr>
              <a:t>variableName</a:t>
            </a:r>
            <a:endParaRPr lang="en-US" altLang="zh-TW" sz="1600" b="1" i="1" dirty="0" smtClean="0">
              <a:solidFill>
                <a:srgbClr val="0000FF"/>
              </a:solidFill>
              <a:latin typeface="Courier New" pitchFamily="49" charset="0"/>
              <a:ea typeface="新細明體" pitchFamily="18" charset="-120"/>
            </a:endParaRPr>
          </a:p>
          <a:p>
            <a:pPr marL="268288" lvl="2">
              <a:buFontTx/>
              <a:buNone/>
            </a:pPr>
            <a:endParaRPr lang="en-US" altLang="zh-TW" sz="1600" dirty="0">
              <a:solidFill>
                <a:srgbClr val="0000FF"/>
              </a:solidFill>
              <a:latin typeface="Courier New" pitchFamily="49" charset="0"/>
              <a:ea typeface="新細明體" pitchFamily="18" charset="-120"/>
            </a:endParaRPr>
          </a:p>
          <a:p>
            <a:pPr marL="268288" lvl="2">
              <a:buFontTx/>
              <a:buNone/>
            </a:pPr>
            <a:r>
              <a:rPr lang="en-US" altLang="zh-TW" sz="1600" b="1" dirty="0" smtClean="0">
                <a:solidFill>
                  <a:srgbClr val="0000FF"/>
                </a:solidFill>
                <a:latin typeface="Courier New" pitchFamily="49" charset="0"/>
                <a:ea typeface="新細明體" pitchFamily="18" charset="-120"/>
              </a:rPr>
              <a:t>  return </a:t>
            </a:r>
            <a:r>
              <a:rPr lang="en-US" altLang="zh-TW" sz="1600" b="1" i="1" dirty="0" err="1" smtClean="0">
                <a:solidFill>
                  <a:srgbClr val="0000FF"/>
                </a:solidFill>
                <a:latin typeface="Courier New" pitchFamily="49" charset="0"/>
                <a:ea typeface="新細明體" pitchFamily="18" charset="-120"/>
              </a:rPr>
              <a:t>variableName</a:t>
            </a:r>
            <a:r>
              <a:rPr lang="en-US" altLang="zh-TW" sz="1600" b="1" dirty="0" smtClean="0">
                <a:solidFill>
                  <a:srgbClr val="0000FF"/>
                </a:solidFill>
                <a:latin typeface="Courier New" pitchFamily="49" charset="0"/>
                <a:ea typeface="新細明體" pitchFamily="18" charset="-120"/>
              </a:rPr>
              <a:t>;</a:t>
            </a:r>
          </a:p>
          <a:p>
            <a:pPr marL="268288" lvl="2">
              <a:buFontTx/>
              <a:buNone/>
            </a:pPr>
            <a:r>
              <a:rPr lang="en-US" altLang="zh-TW" sz="1600" b="1" dirty="0" smtClean="0">
                <a:solidFill>
                  <a:srgbClr val="0000FF"/>
                </a:solidFill>
                <a:latin typeface="Courier New" pitchFamily="49" charset="0"/>
                <a:ea typeface="新細明體" pitchFamily="18" charset="-120"/>
              </a:rPr>
              <a:t>};</a:t>
            </a:r>
          </a:p>
        </p:txBody>
      </p:sp>
    </p:spTree>
    <p:extLst>
      <p:ext uri="{BB962C8B-B14F-4D97-AF65-F5344CB8AC3E}">
        <p14:creationId xmlns:p14="http://schemas.microsoft.com/office/powerpoint/2010/main" val="11863347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7"/>
          <p:cNvSpPr>
            <a:spLocks noGrp="1"/>
          </p:cNvSpPr>
          <p:nvPr>
            <p:ph idx="1"/>
          </p:nvPr>
        </p:nvSpPr>
        <p:spPr>
          <a:xfrm>
            <a:off x="533400" y="1524000"/>
            <a:ext cx="8077200" cy="4267200"/>
          </a:xfrm>
        </p:spPr>
        <p:txBody>
          <a:bodyPr/>
          <a:lstStyle/>
          <a:p>
            <a:r>
              <a:rPr lang="en-US" altLang="zh-TW" dirty="0" smtClean="0"/>
              <a:t>Using a </a:t>
            </a:r>
            <a:r>
              <a:rPr lang="en-US" altLang="zh-TW" dirty="0" err="1" smtClean="0">
                <a:latin typeface="Courier New" pitchFamily="49" charset="0"/>
                <a:cs typeface="Courier New" pitchFamily="49" charset="0"/>
              </a:rPr>
              <a:t>const</a:t>
            </a:r>
            <a:r>
              <a:rPr lang="en-US" altLang="zh-TW" dirty="0" smtClean="0"/>
              <a:t> reference parameter in both the function prototype and header when overloading the extraction operator, &gt;&gt;</a:t>
            </a:r>
          </a:p>
          <a:p>
            <a:r>
              <a:rPr lang="en-US" altLang="zh-TW" dirty="0" smtClean="0"/>
              <a:t>Using the </a:t>
            </a:r>
            <a:r>
              <a:rPr lang="en-US" altLang="zh-TW" dirty="0" smtClean="0">
                <a:latin typeface="Courier New" pitchFamily="49" charset="0"/>
                <a:cs typeface="Courier New" pitchFamily="49" charset="0"/>
              </a:rPr>
              <a:t>static</a:t>
            </a:r>
            <a:r>
              <a:rPr lang="en-US" altLang="zh-TW" dirty="0" smtClean="0"/>
              <a:t> keyword when defining a </a:t>
            </a:r>
            <a:r>
              <a:rPr lang="en-US" altLang="zh-TW" dirty="0" smtClean="0">
                <a:latin typeface="Courier New" pitchFamily="49" charset="0"/>
                <a:cs typeface="Courier New" pitchFamily="49" charset="0"/>
              </a:rPr>
              <a:t>static</a:t>
            </a:r>
            <a:r>
              <a:rPr lang="en-US" altLang="zh-TW" dirty="0" smtClean="0"/>
              <a:t> data member or member function</a:t>
            </a:r>
          </a:p>
          <a:p>
            <a:r>
              <a:rPr lang="en-US" altLang="zh-TW" dirty="0" smtClean="0"/>
              <a:t>The </a:t>
            </a:r>
            <a:r>
              <a:rPr lang="en-US" altLang="zh-TW" dirty="0" smtClean="0">
                <a:latin typeface="Courier New" pitchFamily="49" charset="0"/>
                <a:cs typeface="Courier New" pitchFamily="49" charset="0"/>
              </a:rPr>
              <a:t>static</a:t>
            </a:r>
            <a:r>
              <a:rPr lang="en-US" altLang="zh-TW" dirty="0" smtClean="0"/>
              <a:t> keyword should be used only when a data member is being declared in the class’s declaration section</a:t>
            </a:r>
          </a:p>
          <a:p>
            <a:r>
              <a:rPr lang="en-US" altLang="zh-TW" dirty="0" smtClean="0"/>
              <a:t>Failing to instantiate static data members in a class’s implementation section</a:t>
            </a:r>
          </a:p>
          <a:p>
            <a:endParaRPr lang="en-US" altLang="zh-TW" dirty="0" smtClean="0"/>
          </a:p>
        </p:txBody>
      </p:sp>
      <p:sp>
        <p:nvSpPr>
          <p:cNvPr id="41987" name="Rectangle 2"/>
          <p:cNvSpPr>
            <a:spLocks noGrp="1" noChangeArrowheads="1"/>
          </p:cNvSpPr>
          <p:nvPr>
            <p:ph type="title"/>
          </p:nvPr>
        </p:nvSpPr>
        <p:spPr/>
        <p:txBody>
          <a:bodyPr/>
          <a:lstStyle/>
          <a:p>
            <a:r>
              <a:rPr lang="en-US" altLang="zh-TW" smtClean="0"/>
              <a:t>Common Programming Errors</a:t>
            </a:r>
          </a:p>
        </p:txBody>
      </p:sp>
    </p:spTree>
    <p:extLst>
      <p:ext uri="{BB962C8B-B14F-4D97-AF65-F5344CB8AC3E}">
        <p14:creationId xmlns:p14="http://schemas.microsoft.com/office/powerpoint/2010/main" val="13573088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7"/>
          <p:cNvSpPr>
            <a:spLocks noGrp="1"/>
          </p:cNvSpPr>
          <p:nvPr>
            <p:ph idx="1"/>
          </p:nvPr>
        </p:nvSpPr>
        <p:spPr>
          <a:xfrm>
            <a:off x="533400" y="1524000"/>
            <a:ext cx="8077200" cy="4267200"/>
          </a:xfrm>
        </p:spPr>
        <p:txBody>
          <a:bodyPr/>
          <a:lstStyle/>
          <a:p>
            <a:r>
              <a:rPr lang="en-US" altLang="zh-TW" smtClean="0"/>
              <a:t>Attempting to make a conversion operator function a friend rather than a member function</a:t>
            </a:r>
          </a:p>
          <a:p>
            <a:r>
              <a:rPr lang="en-US" altLang="zh-TW" smtClean="0"/>
              <a:t>Attempting to specify a return type for a conversion operator function</a:t>
            </a:r>
          </a:p>
          <a:p>
            <a:r>
              <a:rPr lang="en-US" altLang="zh-TW" smtClean="0"/>
              <a:t>Attempting to override a virtual function without using the same type and number of arguments as the original function</a:t>
            </a:r>
          </a:p>
          <a:p>
            <a:pPr>
              <a:buFontTx/>
              <a:buNone/>
            </a:pPr>
            <a:endParaRPr lang="en-US" altLang="zh-TW" smtClean="0"/>
          </a:p>
          <a:p>
            <a:endParaRPr lang="en-US" altLang="zh-TW" smtClean="0"/>
          </a:p>
        </p:txBody>
      </p:sp>
      <p:sp>
        <p:nvSpPr>
          <p:cNvPr id="43011" name="Rectangle 2"/>
          <p:cNvSpPr>
            <a:spLocks noGrp="1" noChangeArrowheads="1"/>
          </p:cNvSpPr>
          <p:nvPr>
            <p:ph type="title"/>
          </p:nvPr>
        </p:nvSpPr>
        <p:spPr/>
        <p:txBody>
          <a:bodyPr/>
          <a:lstStyle/>
          <a:p>
            <a:pPr eaLnBrk="1" hangingPunct="1"/>
            <a:r>
              <a:rPr lang="en-US" altLang="zh-TW" dirty="0" smtClean="0"/>
              <a:t>Common Programming Errors</a:t>
            </a:r>
          </a:p>
        </p:txBody>
      </p:sp>
    </p:spTree>
    <p:extLst>
      <p:ext uri="{BB962C8B-B14F-4D97-AF65-F5344CB8AC3E}">
        <p14:creationId xmlns:p14="http://schemas.microsoft.com/office/powerpoint/2010/main" val="23341386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7"/>
          <p:cNvSpPr>
            <a:spLocks noGrp="1"/>
          </p:cNvSpPr>
          <p:nvPr>
            <p:ph idx="1"/>
          </p:nvPr>
        </p:nvSpPr>
        <p:spPr>
          <a:xfrm>
            <a:off x="533400" y="1524000"/>
            <a:ext cx="8077200" cy="4267200"/>
          </a:xfrm>
        </p:spPr>
        <p:txBody>
          <a:bodyPr/>
          <a:lstStyle/>
          <a:p>
            <a:r>
              <a:rPr lang="en-US" altLang="zh-TW" smtClean="0"/>
              <a:t>Using the </a:t>
            </a:r>
            <a:r>
              <a:rPr lang="en-US" altLang="zh-TW" smtClean="0">
                <a:latin typeface="Courier New" pitchFamily="49" charset="0"/>
                <a:cs typeface="Courier New" pitchFamily="49" charset="0"/>
              </a:rPr>
              <a:t>virtual</a:t>
            </a:r>
            <a:r>
              <a:rPr lang="en-US" altLang="zh-TW" smtClean="0"/>
              <a:t> keyword in the class’s implementation section</a:t>
            </a:r>
          </a:p>
          <a:p>
            <a:r>
              <a:rPr lang="en-US" altLang="zh-TW" smtClean="0"/>
              <a:t>Functions are declared as virtual only in the class’s declaration section</a:t>
            </a:r>
          </a:p>
          <a:p>
            <a:pPr>
              <a:buFontTx/>
              <a:buNone/>
            </a:pPr>
            <a:endParaRPr lang="en-US" altLang="zh-TW" smtClean="0"/>
          </a:p>
          <a:p>
            <a:endParaRPr lang="en-US" altLang="zh-TW" smtClean="0"/>
          </a:p>
        </p:txBody>
      </p:sp>
      <p:sp>
        <p:nvSpPr>
          <p:cNvPr id="44035" name="Rectangle 2"/>
          <p:cNvSpPr>
            <a:spLocks noGrp="1" noChangeArrowheads="1"/>
          </p:cNvSpPr>
          <p:nvPr>
            <p:ph type="title"/>
          </p:nvPr>
        </p:nvSpPr>
        <p:spPr/>
        <p:txBody>
          <a:bodyPr/>
          <a:lstStyle/>
          <a:p>
            <a:pPr eaLnBrk="1" hangingPunct="1"/>
            <a:r>
              <a:rPr lang="en-US" altLang="zh-TW" dirty="0" smtClean="0"/>
              <a:t>Common Programming Errors</a:t>
            </a:r>
          </a:p>
        </p:txBody>
      </p:sp>
    </p:spTree>
    <p:extLst>
      <p:ext uri="{BB962C8B-B14F-4D97-AF65-F5344CB8AC3E}">
        <p14:creationId xmlns:p14="http://schemas.microsoft.com/office/powerpoint/2010/main" val="1581190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6"/>
          <p:cNvSpPr>
            <a:spLocks noGrp="1"/>
          </p:cNvSpPr>
          <p:nvPr>
            <p:ph idx="1"/>
          </p:nvPr>
        </p:nvSpPr>
        <p:spPr>
          <a:xfrm>
            <a:off x="533400" y="1524000"/>
            <a:ext cx="8077200" cy="4038600"/>
          </a:xfrm>
        </p:spPr>
        <p:txBody>
          <a:bodyPr/>
          <a:lstStyle/>
          <a:p>
            <a:r>
              <a:rPr lang="en-US" altLang="zh-TW" smtClean="0"/>
              <a:t>The </a:t>
            </a:r>
            <a:r>
              <a:rPr lang="en-US" altLang="zh-TW" smtClean="0">
                <a:latin typeface="Courier New" pitchFamily="49" charset="0"/>
                <a:cs typeface="Courier New" pitchFamily="49" charset="0"/>
              </a:rPr>
              <a:t>ostream</a:t>
            </a:r>
            <a:r>
              <a:rPr lang="en-US" altLang="zh-TW" smtClean="0"/>
              <a:t> class’s insertion operator, &lt;&lt;, can be overloaded to display objects.</a:t>
            </a:r>
          </a:p>
          <a:p>
            <a:r>
              <a:rPr lang="en-US" altLang="zh-TW" smtClean="0"/>
              <a:t>The </a:t>
            </a:r>
            <a:r>
              <a:rPr lang="en-US" altLang="zh-TW" smtClean="0">
                <a:latin typeface="Courier New" pitchFamily="49" charset="0"/>
                <a:cs typeface="Courier New" pitchFamily="49" charset="0"/>
              </a:rPr>
              <a:t>istream</a:t>
            </a:r>
            <a:r>
              <a:rPr lang="en-US" altLang="zh-TW" smtClean="0"/>
              <a:t> class’s extraction operator, &gt;&gt;, can be overloaded to input values in an object’s data members. </a:t>
            </a:r>
          </a:p>
          <a:p>
            <a:endParaRPr lang="en-US" altLang="zh-TW" smtClean="0"/>
          </a:p>
        </p:txBody>
      </p:sp>
      <p:sp>
        <p:nvSpPr>
          <p:cNvPr id="45059" name="Rectangle 2"/>
          <p:cNvSpPr>
            <a:spLocks noGrp="1" noChangeArrowheads="1"/>
          </p:cNvSpPr>
          <p:nvPr>
            <p:ph type="title"/>
          </p:nvPr>
        </p:nvSpPr>
        <p:spPr/>
        <p:txBody>
          <a:bodyPr/>
          <a:lstStyle/>
          <a:p>
            <a:pPr eaLnBrk="1" hangingPunct="1"/>
            <a:r>
              <a:rPr lang="en-US" altLang="zh-TW" smtClean="0"/>
              <a:t>Summary</a:t>
            </a:r>
          </a:p>
        </p:txBody>
      </p:sp>
    </p:spTree>
    <p:extLst>
      <p:ext uri="{BB962C8B-B14F-4D97-AF65-F5344CB8AC3E}">
        <p14:creationId xmlns:p14="http://schemas.microsoft.com/office/powerpoint/2010/main" val="27683915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7"/>
          <p:cNvSpPr>
            <a:spLocks noGrp="1"/>
          </p:cNvSpPr>
          <p:nvPr>
            <p:ph idx="1"/>
          </p:nvPr>
        </p:nvSpPr>
        <p:spPr>
          <a:xfrm>
            <a:off x="533400" y="1219200"/>
            <a:ext cx="8077200" cy="4876800"/>
          </a:xfrm>
        </p:spPr>
        <p:txBody>
          <a:bodyPr/>
          <a:lstStyle/>
          <a:p>
            <a:r>
              <a:rPr lang="en-US" altLang="zh-TW" sz="2400" dirty="0" smtClean="0"/>
              <a:t>Four categories of data type conversions</a:t>
            </a:r>
          </a:p>
          <a:p>
            <a:pPr lvl="1"/>
            <a:r>
              <a:rPr lang="en-US" altLang="zh-TW" dirty="0" smtClean="0"/>
              <a:t>Built-in types to built-in types</a:t>
            </a:r>
          </a:p>
          <a:p>
            <a:pPr lvl="1"/>
            <a:r>
              <a:rPr lang="en-US" altLang="zh-TW" dirty="0" smtClean="0"/>
              <a:t>Class types to built-in types</a:t>
            </a:r>
          </a:p>
          <a:p>
            <a:pPr lvl="1"/>
            <a:r>
              <a:rPr lang="en-US" altLang="zh-TW" dirty="0" smtClean="0"/>
              <a:t>Built-in types to class types</a:t>
            </a:r>
          </a:p>
          <a:p>
            <a:pPr lvl="1"/>
            <a:r>
              <a:rPr lang="en-US" altLang="zh-TW" dirty="0" smtClean="0"/>
              <a:t>Class types to class types</a:t>
            </a:r>
          </a:p>
          <a:p>
            <a:r>
              <a:rPr lang="en-US" altLang="zh-TW" sz="2400" dirty="0" smtClean="0"/>
              <a:t>Type conversion constructor: First argument is not a member of its class; any remaining arguments have default values</a:t>
            </a:r>
          </a:p>
          <a:p>
            <a:r>
              <a:rPr lang="en-US" altLang="zh-TW" sz="2400" dirty="0" smtClean="0"/>
              <a:t>Conversion operator function: Member function having the name of a class</a:t>
            </a:r>
          </a:p>
          <a:p>
            <a:pPr lvl="1"/>
            <a:r>
              <a:rPr lang="en-US" altLang="zh-TW" dirty="0" smtClean="0"/>
              <a:t>No explicit arguments or return type</a:t>
            </a:r>
          </a:p>
          <a:p>
            <a:endParaRPr lang="en-US" altLang="zh-TW" sz="2400" dirty="0" smtClean="0"/>
          </a:p>
        </p:txBody>
      </p:sp>
      <p:sp>
        <p:nvSpPr>
          <p:cNvPr id="46083" name="Rectangle 2"/>
          <p:cNvSpPr>
            <a:spLocks noGrp="1" noChangeArrowheads="1"/>
          </p:cNvSpPr>
          <p:nvPr>
            <p:ph type="title"/>
          </p:nvPr>
        </p:nvSpPr>
        <p:spPr/>
        <p:txBody>
          <a:bodyPr/>
          <a:lstStyle/>
          <a:p>
            <a:pPr eaLnBrk="1" hangingPunct="1"/>
            <a:r>
              <a:rPr lang="en-US" altLang="zh-TW" dirty="0" smtClean="0"/>
              <a:t>Summary</a:t>
            </a:r>
          </a:p>
        </p:txBody>
      </p:sp>
    </p:spTree>
    <p:extLst>
      <p:ext uri="{BB962C8B-B14F-4D97-AF65-F5344CB8AC3E}">
        <p14:creationId xmlns:p14="http://schemas.microsoft.com/office/powerpoint/2010/main" val="32090551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7"/>
          <p:cNvSpPr>
            <a:spLocks noGrp="1"/>
          </p:cNvSpPr>
          <p:nvPr>
            <p:ph idx="1"/>
          </p:nvPr>
        </p:nvSpPr>
        <p:spPr>
          <a:xfrm>
            <a:off x="533400" y="1524000"/>
            <a:ext cx="8077200" cy="4267200"/>
          </a:xfrm>
        </p:spPr>
        <p:txBody>
          <a:bodyPr/>
          <a:lstStyle/>
          <a:p>
            <a:r>
              <a:rPr lang="en-US" altLang="zh-TW" smtClean="0"/>
              <a:t>Data members are local to the objects in which they’re created</a:t>
            </a:r>
          </a:p>
          <a:p>
            <a:pPr lvl="1"/>
            <a:r>
              <a:rPr lang="en-US" altLang="zh-TW" smtClean="0"/>
              <a:t>If a global variable name is used in a class, the global variable is hidden by the object’s data member of the same name, if one exists</a:t>
            </a:r>
          </a:p>
          <a:p>
            <a:pPr lvl="1"/>
            <a:r>
              <a:rPr lang="en-US" altLang="zh-TW" smtClean="0"/>
              <a:t>In this case, the global variable can be accessed by using the scope resolution operator, </a:t>
            </a:r>
            <a:r>
              <a:rPr lang="en-US" altLang="zh-TW" smtClean="0">
                <a:latin typeface="Courier New" pitchFamily="49" charset="0"/>
                <a:cs typeface="Courier New" pitchFamily="49" charset="0"/>
              </a:rPr>
              <a:t>::</a:t>
            </a:r>
          </a:p>
          <a:p>
            <a:r>
              <a:rPr lang="en-US" altLang="zh-TW" smtClean="0"/>
              <a:t>The scope of all member functions is the file in which they’re defined</a:t>
            </a:r>
          </a:p>
        </p:txBody>
      </p:sp>
      <p:sp>
        <p:nvSpPr>
          <p:cNvPr id="47107" name="Rectangle 2"/>
          <p:cNvSpPr>
            <a:spLocks noGrp="1" noChangeArrowheads="1"/>
          </p:cNvSpPr>
          <p:nvPr>
            <p:ph type="title"/>
          </p:nvPr>
        </p:nvSpPr>
        <p:spPr/>
        <p:txBody>
          <a:bodyPr/>
          <a:lstStyle/>
          <a:p>
            <a:pPr eaLnBrk="1" hangingPunct="1"/>
            <a:r>
              <a:rPr lang="en-US" altLang="zh-TW" dirty="0" smtClean="0"/>
              <a:t>Summary</a:t>
            </a:r>
          </a:p>
        </p:txBody>
      </p:sp>
    </p:spTree>
    <p:extLst>
      <p:ext uri="{BB962C8B-B14F-4D97-AF65-F5344CB8AC3E}">
        <p14:creationId xmlns:p14="http://schemas.microsoft.com/office/powerpoint/2010/main" val="29388932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7"/>
          <p:cNvSpPr>
            <a:spLocks noGrp="1"/>
          </p:cNvSpPr>
          <p:nvPr>
            <p:ph idx="1"/>
          </p:nvPr>
        </p:nvSpPr>
        <p:spPr>
          <a:xfrm>
            <a:off x="457200" y="1447800"/>
            <a:ext cx="8382000" cy="4724400"/>
          </a:xfrm>
        </p:spPr>
        <p:txBody>
          <a:bodyPr/>
          <a:lstStyle/>
          <a:p>
            <a:r>
              <a:rPr lang="en-US" altLang="zh-TW" dirty="0" smtClean="0"/>
              <a:t>A static data member is shared by all class objects and provides a means of communication between objects</a:t>
            </a:r>
          </a:p>
          <a:p>
            <a:pPr lvl="1"/>
            <a:r>
              <a:rPr lang="en-US" altLang="zh-TW" dirty="0" smtClean="0"/>
              <a:t>Static data members must be declared in the class’s declaration section and are defined outside the declaration section</a:t>
            </a:r>
          </a:p>
          <a:p>
            <a:pPr lvl="1"/>
            <a:r>
              <a:rPr lang="en-US" altLang="zh-TW" dirty="0" smtClean="0"/>
              <a:t>Static member functions can access only static data members and other static member functions</a:t>
            </a:r>
          </a:p>
          <a:p>
            <a:pPr lvl="1"/>
            <a:r>
              <a:rPr lang="en-US" altLang="zh-TW" dirty="0" smtClean="0"/>
              <a:t>They must be declared in the class’s declaration section and are defined outside the declaration section</a:t>
            </a:r>
          </a:p>
        </p:txBody>
      </p:sp>
      <p:sp>
        <p:nvSpPr>
          <p:cNvPr id="48131" name="Rectangle 2"/>
          <p:cNvSpPr>
            <a:spLocks noGrp="1" noChangeArrowheads="1"/>
          </p:cNvSpPr>
          <p:nvPr>
            <p:ph type="title"/>
          </p:nvPr>
        </p:nvSpPr>
        <p:spPr/>
        <p:txBody>
          <a:bodyPr/>
          <a:lstStyle/>
          <a:p>
            <a:pPr eaLnBrk="1" hangingPunct="1"/>
            <a:r>
              <a:rPr lang="en-US" altLang="zh-TW" dirty="0" smtClean="0"/>
              <a:t>Summary</a:t>
            </a:r>
          </a:p>
        </p:txBody>
      </p:sp>
    </p:spTree>
    <p:extLst>
      <p:ext uri="{BB962C8B-B14F-4D97-AF65-F5344CB8AC3E}">
        <p14:creationId xmlns:p14="http://schemas.microsoft.com/office/powerpoint/2010/main" val="401353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7"/>
          <p:cNvSpPr>
            <a:spLocks noGrp="1"/>
          </p:cNvSpPr>
          <p:nvPr>
            <p:ph idx="1"/>
          </p:nvPr>
        </p:nvSpPr>
        <p:spPr>
          <a:xfrm>
            <a:off x="533400" y="1600200"/>
            <a:ext cx="8077200" cy="4267200"/>
          </a:xfrm>
        </p:spPr>
        <p:txBody>
          <a:bodyPr/>
          <a:lstStyle/>
          <a:p>
            <a:r>
              <a:rPr lang="en-US" altLang="zh-TW" smtClean="0"/>
              <a:t>Inheritance: Capability of deriving one class from another class</a:t>
            </a:r>
          </a:p>
          <a:p>
            <a:pPr lvl="1"/>
            <a:r>
              <a:rPr lang="en-US" altLang="zh-TW" smtClean="0"/>
              <a:t>Initial class used as basis for derived class: base, parent, or superclass</a:t>
            </a:r>
          </a:p>
          <a:p>
            <a:pPr lvl="1"/>
            <a:r>
              <a:rPr lang="en-US" altLang="zh-TW" smtClean="0"/>
              <a:t>Derived class: child or subclass</a:t>
            </a:r>
          </a:p>
          <a:p>
            <a:r>
              <a:rPr lang="en-US" altLang="zh-TW" smtClean="0"/>
              <a:t>Base class functions can be overridden by derived class functions with same name</a:t>
            </a:r>
          </a:p>
          <a:p>
            <a:r>
              <a:rPr lang="en-US" altLang="zh-TW" smtClean="0"/>
              <a:t>Polymorphism: Capability of having the same function name invoke different responses based on the object making the call</a:t>
            </a:r>
          </a:p>
          <a:p>
            <a:endParaRPr lang="en-US" altLang="zh-TW" smtClean="0"/>
          </a:p>
        </p:txBody>
      </p:sp>
      <p:sp>
        <p:nvSpPr>
          <p:cNvPr id="49155" name="Rectangle 2"/>
          <p:cNvSpPr>
            <a:spLocks noGrp="1" noChangeArrowheads="1"/>
          </p:cNvSpPr>
          <p:nvPr>
            <p:ph type="title"/>
          </p:nvPr>
        </p:nvSpPr>
        <p:spPr/>
        <p:txBody>
          <a:bodyPr/>
          <a:lstStyle/>
          <a:p>
            <a:pPr eaLnBrk="1" hangingPunct="1"/>
            <a:r>
              <a:rPr lang="en-US" altLang="zh-TW" dirty="0" smtClean="0"/>
              <a:t>Summary</a:t>
            </a:r>
          </a:p>
        </p:txBody>
      </p:sp>
    </p:spTree>
    <p:extLst>
      <p:ext uri="{BB962C8B-B14F-4D97-AF65-F5344CB8AC3E}">
        <p14:creationId xmlns:p14="http://schemas.microsoft.com/office/powerpoint/2010/main" val="34732071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7"/>
          <p:cNvSpPr>
            <a:spLocks noGrp="1"/>
          </p:cNvSpPr>
          <p:nvPr>
            <p:ph idx="1"/>
          </p:nvPr>
        </p:nvSpPr>
        <p:spPr>
          <a:xfrm>
            <a:off x="381000" y="1524000"/>
            <a:ext cx="8763000" cy="4114800"/>
          </a:xfrm>
        </p:spPr>
        <p:txBody>
          <a:bodyPr/>
          <a:lstStyle/>
          <a:p>
            <a:r>
              <a:rPr lang="en-US" altLang="zh-TW" smtClean="0"/>
              <a:t>Override functions and virtual functions can be used to implement polymorphism</a:t>
            </a:r>
          </a:p>
          <a:p>
            <a:r>
              <a:rPr lang="en-US" altLang="zh-TW" smtClean="0"/>
              <a:t>In static binding, the determination of which function is called is made at compile time; in dynamic binding, the determination is made at runtime</a:t>
            </a:r>
          </a:p>
          <a:p>
            <a:r>
              <a:rPr lang="en-US" altLang="zh-TW" smtClean="0"/>
              <a:t>Virtual function: Dynamic binding should take place</a:t>
            </a:r>
          </a:p>
          <a:p>
            <a:pPr lvl="1"/>
            <a:r>
              <a:rPr lang="en-US" altLang="zh-TW" smtClean="0"/>
              <a:t>Specification made in function’s prototype by placing keyword </a:t>
            </a:r>
            <a:r>
              <a:rPr lang="en-US" altLang="zh-TW" smtClean="0">
                <a:latin typeface="Courier New" pitchFamily="49" charset="0"/>
                <a:cs typeface="Courier New" pitchFamily="49" charset="0"/>
              </a:rPr>
              <a:t>virtual</a:t>
            </a:r>
            <a:r>
              <a:rPr lang="en-US" altLang="zh-TW" smtClean="0"/>
              <a:t> before the function’s return type</a:t>
            </a:r>
          </a:p>
          <a:p>
            <a:pPr lvl="1"/>
            <a:r>
              <a:rPr lang="en-US" altLang="zh-TW" smtClean="0"/>
              <a:t>After a function is declared </a:t>
            </a:r>
            <a:r>
              <a:rPr lang="en-US" altLang="zh-TW" smtClean="0">
                <a:latin typeface="Courier New" pitchFamily="49" charset="0"/>
                <a:cs typeface="Courier New" pitchFamily="49" charset="0"/>
              </a:rPr>
              <a:t>virtual</a:t>
            </a:r>
            <a:r>
              <a:rPr lang="en-US" altLang="zh-TW" smtClean="0"/>
              <a:t> it remains virtual for all derived classes</a:t>
            </a:r>
          </a:p>
          <a:p>
            <a:endParaRPr lang="en-US" altLang="zh-TW" smtClean="0"/>
          </a:p>
        </p:txBody>
      </p:sp>
      <p:sp>
        <p:nvSpPr>
          <p:cNvPr id="50179" name="Rectangle 2"/>
          <p:cNvSpPr>
            <a:spLocks noGrp="1" noChangeArrowheads="1"/>
          </p:cNvSpPr>
          <p:nvPr>
            <p:ph type="title"/>
          </p:nvPr>
        </p:nvSpPr>
        <p:spPr/>
        <p:txBody>
          <a:bodyPr/>
          <a:lstStyle/>
          <a:p>
            <a:pPr eaLnBrk="1" hangingPunct="1"/>
            <a:r>
              <a:rPr lang="en-US" altLang="zh-TW" dirty="0" smtClean="0"/>
              <a:t>Summary</a:t>
            </a:r>
          </a:p>
        </p:txBody>
      </p:sp>
    </p:spTree>
    <p:extLst>
      <p:ext uri="{BB962C8B-B14F-4D97-AF65-F5344CB8AC3E}">
        <p14:creationId xmlns:p14="http://schemas.microsoft.com/office/powerpoint/2010/main" val="4131884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7"/>
          <p:cNvSpPr>
            <a:spLocks noGrp="1"/>
          </p:cNvSpPr>
          <p:nvPr>
            <p:ph idx="1"/>
          </p:nvPr>
        </p:nvSpPr>
        <p:spPr>
          <a:xfrm>
            <a:off x="533400" y="1600200"/>
            <a:ext cx="8077200" cy="1524000"/>
          </a:xfrm>
        </p:spPr>
        <p:txBody>
          <a:bodyPr/>
          <a:lstStyle/>
          <a:p>
            <a:r>
              <a:rPr lang="en-US" altLang="zh-TW" smtClean="0"/>
              <a:t>For overloading the insertion operator to display </a:t>
            </a:r>
            <a:r>
              <a:rPr lang="en-US" altLang="zh-TW" smtClean="0">
                <a:latin typeface="Courier New" pitchFamily="49" charset="0"/>
                <a:cs typeface="Courier New" pitchFamily="49" charset="0"/>
              </a:rPr>
              <a:t>Complex</a:t>
            </a:r>
            <a:r>
              <a:rPr lang="en-US" altLang="zh-TW" smtClean="0"/>
              <a:t> objects, the user-selected names </a:t>
            </a:r>
            <a:r>
              <a:rPr lang="en-US" altLang="zh-TW" smtClean="0">
                <a:latin typeface="Courier New" pitchFamily="49" charset="0"/>
                <a:cs typeface="Courier New" pitchFamily="49" charset="0"/>
              </a:rPr>
              <a:t>out</a:t>
            </a:r>
            <a:r>
              <a:rPr lang="en-US" altLang="zh-TW" smtClean="0"/>
              <a:t> and </a:t>
            </a:r>
            <a:r>
              <a:rPr lang="en-US" altLang="zh-TW" smtClean="0">
                <a:latin typeface="Courier New" pitchFamily="49" charset="0"/>
                <a:cs typeface="Courier New" pitchFamily="49" charset="0"/>
              </a:rPr>
              <a:t>num</a:t>
            </a:r>
            <a:r>
              <a:rPr lang="en-US" altLang="zh-TW" smtClean="0"/>
              <a:t> and the class name </a:t>
            </a:r>
            <a:r>
              <a:rPr lang="en-US" altLang="zh-TW" smtClean="0">
                <a:latin typeface="Courier New" pitchFamily="49" charset="0"/>
                <a:cs typeface="Courier New" pitchFamily="49" charset="0"/>
              </a:rPr>
              <a:t>Complex</a:t>
            </a:r>
            <a:r>
              <a:rPr lang="en-US" altLang="zh-TW" smtClean="0"/>
              <a:t> are used:</a:t>
            </a:r>
          </a:p>
        </p:txBody>
      </p:sp>
      <p:sp>
        <p:nvSpPr>
          <p:cNvPr id="13315" name="Rectangle 2"/>
          <p:cNvSpPr>
            <a:spLocks noGrp="1" noChangeArrowheads="1"/>
          </p:cNvSpPr>
          <p:nvPr>
            <p:ph type="title"/>
          </p:nvPr>
        </p:nvSpPr>
        <p:spPr/>
        <p:txBody>
          <a:bodyPr/>
          <a:lstStyle/>
          <a:p>
            <a:r>
              <a:rPr lang="en-US" altLang="zh-TW" dirty="0" smtClean="0"/>
              <a:t>Step 1: Overload the </a:t>
            </a:r>
            <a:r>
              <a:rPr lang="en-US" altLang="zh-TW" dirty="0" err="1" smtClean="0">
                <a:latin typeface="Courier New" pitchFamily="49" charset="0"/>
                <a:cs typeface="Courier New" pitchFamily="49" charset="0"/>
              </a:rPr>
              <a:t>ostream</a:t>
            </a:r>
            <a:r>
              <a:rPr lang="en-US" altLang="zh-TW" dirty="0" smtClean="0"/>
              <a:t> Insertion Operator &lt;&lt;</a:t>
            </a:r>
          </a:p>
        </p:txBody>
      </p:sp>
      <p:sp>
        <p:nvSpPr>
          <p:cNvPr id="7" name="Rectangle 5"/>
          <p:cNvSpPr txBox="1">
            <a:spLocks noChangeArrowheads="1"/>
          </p:cNvSpPr>
          <p:nvPr/>
        </p:nvSpPr>
        <p:spPr bwMode="auto">
          <a:xfrm>
            <a:off x="762000" y="3593123"/>
            <a:ext cx="8305800" cy="273147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6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2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268288" lvl="2">
              <a:buFontTx/>
              <a:buNone/>
            </a:pPr>
            <a:r>
              <a:rPr lang="en-US" altLang="zh-TW" sz="2000" dirty="0" err="1" smtClean="0">
                <a:solidFill>
                  <a:srgbClr val="0000FF"/>
                </a:solidFill>
                <a:latin typeface="Courier New" pitchFamily="49" charset="0"/>
                <a:ea typeface="新細明體" pitchFamily="18" charset="-120"/>
              </a:rPr>
              <a:t>ostream</a:t>
            </a:r>
            <a:r>
              <a:rPr lang="en-US" altLang="zh-TW" sz="2000" dirty="0" smtClean="0">
                <a:solidFill>
                  <a:srgbClr val="0000FF"/>
                </a:solidFill>
                <a:latin typeface="Courier New" pitchFamily="49" charset="0"/>
                <a:ea typeface="新細明體" pitchFamily="18" charset="-120"/>
              </a:rPr>
              <a:t>&amp; operator&lt;&lt;(</a:t>
            </a:r>
            <a:r>
              <a:rPr lang="en-US" altLang="zh-TW" sz="2000" dirty="0" err="1" smtClean="0">
                <a:solidFill>
                  <a:srgbClr val="0000FF"/>
                </a:solidFill>
                <a:latin typeface="Courier New" pitchFamily="49" charset="0"/>
                <a:ea typeface="新細明體" pitchFamily="18" charset="-120"/>
              </a:rPr>
              <a:t>ostream</a:t>
            </a:r>
            <a:r>
              <a:rPr lang="en-US" altLang="zh-TW" sz="2000" dirty="0" smtClean="0">
                <a:solidFill>
                  <a:srgbClr val="0000FF"/>
                </a:solidFill>
                <a:latin typeface="Courier New" pitchFamily="49" charset="0"/>
                <a:ea typeface="新細明體" pitchFamily="18" charset="-120"/>
              </a:rPr>
              <a:t>&amp; out, </a:t>
            </a:r>
            <a:r>
              <a:rPr lang="en-US" altLang="zh-TW" sz="2000" dirty="0" err="1" smtClean="0">
                <a:solidFill>
                  <a:srgbClr val="0000FF"/>
                </a:solidFill>
                <a:latin typeface="Courier New" pitchFamily="49" charset="0"/>
                <a:ea typeface="新細明體" pitchFamily="18" charset="-120"/>
              </a:rPr>
              <a:t>const</a:t>
            </a:r>
            <a:r>
              <a:rPr lang="en-US" altLang="zh-TW" sz="2000" dirty="0" smtClean="0">
                <a:solidFill>
                  <a:srgbClr val="0000FF"/>
                </a:solidFill>
                <a:latin typeface="Courier New" pitchFamily="49" charset="0"/>
                <a:ea typeface="新細明體" pitchFamily="18" charset="-120"/>
              </a:rPr>
              <a:t> Complex&amp; </a:t>
            </a:r>
            <a:r>
              <a:rPr lang="en-US" altLang="zh-TW" sz="2000" dirty="0" err="1" smtClean="0">
                <a:solidFill>
                  <a:srgbClr val="0000FF"/>
                </a:solidFill>
                <a:latin typeface="Courier New" pitchFamily="49" charset="0"/>
                <a:ea typeface="新細明體" pitchFamily="18" charset="-120"/>
              </a:rPr>
              <a:t>num</a:t>
            </a:r>
            <a:r>
              <a:rPr lang="en-US" altLang="zh-TW" sz="2000" dirty="0" smtClean="0">
                <a:solidFill>
                  <a:srgbClr val="0000FF"/>
                </a:solidFill>
                <a:latin typeface="Courier New" pitchFamily="49" charset="0"/>
                <a:ea typeface="新細明體" pitchFamily="18" charset="-120"/>
              </a:rPr>
              <a:t>)</a:t>
            </a:r>
          </a:p>
          <a:p>
            <a:pPr marL="268288" lvl="2">
              <a:buFontTx/>
              <a:buNone/>
            </a:pPr>
            <a:r>
              <a:rPr lang="en-US" altLang="zh-TW" sz="2000" b="1" dirty="0" smtClean="0">
                <a:solidFill>
                  <a:srgbClr val="0000FF"/>
                </a:solidFill>
                <a:latin typeface="Courier New" pitchFamily="49" charset="0"/>
                <a:ea typeface="新細明體" pitchFamily="18" charset="-120"/>
              </a:rPr>
              <a:t>{</a:t>
            </a:r>
          </a:p>
          <a:p>
            <a:pPr marL="268288" lvl="2">
              <a:buFontTx/>
              <a:buNone/>
            </a:pPr>
            <a:r>
              <a:rPr lang="en-US" altLang="zh-TW" sz="2000" b="1" dirty="0" smtClean="0">
                <a:solidFill>
                  <a:srgbClr val="0000FF"/>
                </a:solidFill>
                <a:latin typeface="Courier New" pitchFamily="49" charset="0"/>
                <a:ea typeface="新細明體" pitchFamily="18" charset="-120"/>
              </a:rPr>
              <a:t>  // </a:t>
            </a:r>
            <a:r>
              <a:rPr lang="en-US" altLang="zh-TW" sz="2000" dirty="0" smtClean="0">
                <a:solidFill>
                  <a:srgbClr val="0000FF"/>
                </a:solidFill>
                <a:latin typeface="Courier New" pitchFamily="49" charset="0"/>
                <a:ea typeface="新細明體" pitchFamily="18" charset="-120"/>
              </a:rPr>
              <a:t>statements placing data on the output stream</a:t>
            </a:r>
          </a:p>
          <a:p>
            <a:pPr marL="268288" lvl="2">
              <a:buFontTx/>
              <a:buNone/>
            </a:pPr>
            <a:r>
              <a:rPr lang="en-US" altLang="zh-TW" sz="2000" b="1" dirty="0">
                <a:solidFill>
                  <a:srgbClr val="0000FF"/>
                </a:solidFill>
                <a:latin typeface="Courier New" pitchFamily="49" charset="0"/>
                <a:ea typeface="新細明體" pitchFamily="18" charset="-120"/>
              </a:rPr>
              <a:t> </a:t>
            </a:r>
            <a:r>
              <a:rPr lang="en-US" altLang="zh-TW" sz="2000" b="1" dirty="0" smtClean="0">
                <a:solidFill>
                  <a:srgbClr val="0000FF"/>
                </a:solidFill>
                <a:latin typeface="Courier New" pitchFamily="49" charset="0"/>
                <a:ea typeface="新細明體" pitchFamily="18" charset="-120"/>
              </a:rPr>
              <a:t> // referenced by the identifier out</a:t>
            </a:r>
          </a:p>
          <a:p>
            <a:pPr marL="268288" lvl="2">
              <a:buFontTx/>
              <a:buNone/>
            </a:pPr>
            <a:endParaRPr lang="en-US" altLang="zh-TW" sz="2000" dirty="0">
              <a:solidFill>
                <a:srgbClr val="0000FF"/>
              </a:solidFill>
              <a:latin typeface="Courier New" pitchFamily="49" charset="0"/>
              <a:ea typeface="新細明體" pitchFamily="18" charset="-120"/>
            </a:endParaRPr>
          </a:p>
          <a:p>
            <a:pPr marL="268288" lvl="2">
              <a:buFontTx/>
              <a:buNone/>
            </a:pPr>
            <a:r>
              <a:rPr lang="en-US" altLang="zh-TW" sz="2000" b="1" dirty="0" smtClean="0">
                <a:solidFill>
                  <a:srgbClr val="0000FF"/>
                </a:solidFill>
                <a:latin typeface="Courier New" pitchFamily="49" charset="0"/>
                <a:ea typeface="新細明體" pitchFamily="18" charset="-120"/>
              </a:rPr>
              <a:t>  return </a:t>
            </a:r>
            <a:r>
              <a:rPr lang="en-US" altLang="zh-TW" sz="2000" dirty="0" smtClean="0">
                <a:solidFill>
                  <a:srgbClr val="0000FF"/>
                </a:solidFill>
                <a:latin typeface="Courier New" pitchFamily="49" charset="0"/>
                <a:ea typeface="新細明體" pitchFamily="18" charset="-120"/>
              </a:rPr>
              <a:t>out</a:t>
            </a:r>
            <a:r>
              <a:rPr lang="en-US" altLang="zh-TW" sz="2000" b="1" dirty="0" smtClean="0">
                <a:solidFill>
                  <a:srgbClr val="0000FF"/>
                </a:solidFill>
                <a:latin typeface="Courier New" pitchFamily="49" charset="0"/>
                <a:ea typeface="新細明體" pitchFamily="18" charset="-120"/>
              </a:rPr>
              <a:t>;</a:t>
            </a:r>
          </a:p>
          <a:p>
            <a:pPr marL="268288" lvl="2">
              <a:buFontTx/>
              <a:buNone/>
            </a:pPr>
            <a:r>
              <a:rPr lang="en-US" altLang="zh-TW" sz="2000" b="1" dirty="0" smtClean="0">
                <a:solidFill>
                  <a:srgbClr val="0000FF"/>
                </a:solidFill>
                <a:latin typeface="Courier New" pitchFamily="49" charset="0"/>
                <a:ea typeface="新細明體" pitchFamily="18" charset="-120"/>
              </a:rPr>
              <a:t>};</a:t>
            </a:r>
          </a:p>
        </p:txBody>
      </p:sp>
    </p:spTree>
    <p:extLst>
      <p:ext uri="{BB962C8B-B14F-4D97-AF65-F5344CB8AC3E}">
        <p14:creationId xmlns:p14="http://schemas.microsoft.com/office/powerpoint/2010/main" val="2143814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533400" y="1600200"/>
            <a:ext cx="8077200" cy="2286000"/>
          </a:xfrm>
        </p:spPr>
        <p:txBody>
          <a:bodyPr/>
          <a:lstStyle/>
          <a:p>
            <a:r>
              <a:rPr lang="en-US" altLang="zh-TW" smtClean="0"/>
              <a:t>Access to the </a:t>
            </a:r>
            <a:r>
              <a:rPr lang="en-US" altLang="zh-TW" smtClean="0">
                <a:latin typeface="Courier New" pitchFamily="49" charset="0"/>
                <a:cs typeface="Courier New" pitchFamily="49" charset="0"/>
              </a:rPr>
              <a:t>Complex</a:t>
            </a:r>
            <a:r>
              <a:rPr lang="en-US" altLang="zh-TW" smtClean="0"/>
              <a:t> class is achieved by declaring the overloaded function as a friend</a:t>
            </a:r>
          </a:p>
          <a:p>
            <a:r>
              <a:rPr lang="en-US" altLang="zh-TW" smtClean="0"/>
              <a:t>Include the overloaded function’s prototype in the </a:t>
            </a:r>
            <a:r>
              <a:rPr lang="en-US" altLang="zh-TW" smtClean="0">
                <a:latin typeface="Courier New" pitchFamily="49" charset="0"/>
                <a:cs typeface="Courier New" pitchFamily="49" charset="0"/>
              </a:rPr>
              <a:t>Complex</a:t>
            </a:r>
            <a:r>
              <a:rPr lang="en-US" altLang="zh-TW" smtClean="0"/>
              <a:t> class’s declaration section, preceded by the keyword </a:t>
            </a:r>
            <a:r>
              <a:rPr lang="en-US" altLang="zh-TW" smtClean="0">
                <a:latin typeface="Courier New" pitchFamily="49" charset="0"/>
                <a:cs typeface="Courier New" pitchFamily="49" charset="0"/>
              </a:rPr>
              <a:t>friend</a:t>
            </a:r>
            <a:endParaRPr lang="en-US" altLang="zh-TW" smtClean="0"/>
          </a:p>
        </p:txBody>
      </p:sp>
      <p:sp>
        <p:nvSpPr>
          <p:cNvPr id="14339" name="Title 1"/>
          <p:cNvSpPr>
            <a:spLocks noGrp="1"/>
          </p:cNvSpPr>
          <p:nvPr>
            <p:ph type="title"/>
          </p:nvPr>
        </p:nvSpPr>
        <p:spPr>
          <a:xfrm>
            <a:off x="533400" y="304800"/>
            <a:ext cx="8077200" cy="1143000"/>
          </a:xfrm>
        </p:spPr>
        <p:txBody>
          <a:bodyPr/>
          <a:lstStyle/>
          <a:p>
            <a:r>
              <a:rPr lang="en-US" altLang="zh-TW" smtClean="0"/>
              <a:t>Step 2: Provide Access to the </a:t>
            </a:r>
            <a:r>
              <a:rPr lang="en-US" altLang="zh-TW" smtClean="0">
                <a:latin typeface="Courier New" pitchFamily="49" charset="0"/>
                <a:cs typeface="Courier New" pitchFamily="49" charset="0"/>
              </a:rPr>
              <a:t>Complex</a:t>
            </a:r>
            <a:r>
              <a:rPr lang="en-US" altLang="zh-TW" smtClean="0"/>
              <a:t> Class</a:t>
            </a:r>
          </a:p>
        </p:txBody>
      </p:sp>
      <p:sp>
        <p:nvSpPr>
          <p:cNvPr id="6" name="Rectangle 5"/>
          <p:cNvSpPr txBox="1">
            <a:spLocks noChangeArrowheads="1"/>
          </p:cNvSpPr>
          <p:nvPr/>
        </p:nvSpPr>
        <p:spPr bwMode="auto">
          <a:xfrm>
            <a:off x="517358" y="4572000"/>
            <a:ext cx="8305800" cy="60373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6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2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268288" lvl="2">
              <a:buFontTx/>
              <a:buNone/>
            </a:pPr>
            <a:r>
              <a:rPr lang="en-US" altLang="zh-TW" sz="2000" dirty="0" smtClean="0">
                <a:solidFill>
                  <a:srgbClr val="0000FF"/>
                </a:solidFill>
                <a:latin typeface="Courier New" pitchFamily="49" charset="0"/>
                <a:ea typeface="新細明體" pitchFamily="18" charset="-120"/>
              </a:rPr>
              <a:t>friend </a:t>
            </a:r>
            <a:r>
              <a:rPr lang="en-US" altLang="zh-TW" sz="2000" dirty="0" err="1" smtClean="0">
                <a:solidFill>
                  <a:srgbClr val="0000FF"/>
                </a:solidFill>
                <a:latin typeface="Courier New" pitchFamily="49" charset="0"/>
                <a:ea typeface="新細明體" pitchFamily="18" charset="-120"/>
              </a:rPr>
              <a:t>ostream</a:t>
            </a:r>
            <a:r>
              <a:rPr lang="en-US" altLang="zh-TW" sz="2000" dirty="0" smtClean="0">
                <a:solidFill>
                  <a:srgbClr val="0000FF"/>
                </a:solidFill>
                <a:latin typeface="Courier New" pitchFamily="49" charset="0"/>
                <a:ea typeface="新細明體" pitchFamily="18" charset="-120"/>
              </a:rPr>
              <a:t>&amp; operator&lt;&lt;(</a:t>
            </a:r>
            <a:r>
              <a:rPr lang="en-US" altLang="zh-TW" sz="2000" dirty="0" err="1" smtClean="0">
                <a:solidFill>
                  <a:srgbClr val="0000FF"/>
                </a:solidFill>
                <a:latin typeface="Courier New" pitchFamily="49" charset="0"/>
                <a:ea typeface="新細明體" pitchFamily="18" charset="-120"/>
              </a:rPr>
              <a:t>ostream</a:t>
            </a:r>
            <a:r>
              <a:rPr lang="en-US" altLang="zh-TW" sz="2000" dirty="0" smtClean="0">
                <a:solidFill>
                  <a:srgbClr val="0000FF"/>
                </a:solidFill>
                <a:latin typeface="Courier New" pitchFamily="49" charset="0"/>
                <a:ea typeface="新細明體" pitchFamily="18" charset="-120"/>
              </a:rPr>
              <a:t>&amp;,  </a:t>
            </a:r>
            <a:r>
              <a:rPr lang="en-US" altLang="zh-TW" sz="2000" dirty="0" err="1" smtClean="0">
                <a:solidFill>
                  <a:srgbClr val="0000FF"/>
                </a:solidFill>
                <a:latin typeface="Courier New" pitchFamily="49" charset="0"/>
                <a:ea typeface="新細明體" pitchFamily="18" charset="-120"/>
              </a:rPr>
              <a:t>const</a:t>
            </a:r>
            <a:r>
              <a:rPr lang="en-US" altLang="zh-TW" sz="2000" dirty="0" smtClean="0">
                <a:solidFill>
                  <a:srgbClr val="0000FF"/>
                </a:solidFill>
                <a:latin typeface="Courier New" pitchFamily="49" charset="0"/>
                <a:ea typeface="新細明體" pitchFamily="18" charset="-120"/>
              </a:rPr>
              <a:t> Complex&amp;);</a:t>
            </a:r>
          </a:p>
        </p:txBody>
      </p:sp>
    </p:spTree>
    <p:extLst>
      <p:ext uri="{BB962C8B-B14F-4D97-AF65-F5344CB8AC3E}">
        <p14:creationId xmlns:p14="http://schemas.microsoft.com/office/powerpoint/2010/main" val="727507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ltLang="zh-TW" dirty="0"/>
              <a:t>Providing Class I/O Capabilities</a:t>
            </a:r>
            <a:endParaRPr lang="en-US" altLang="zh-TW" dirty="0">
              <a:ea typeface="新細明體" pitchFamily="18" charset="-120"/>
            </a:endParaRPr>
          </a:p>
        </p:txBody>
      </p:sp>
      <p:sp>
        <p:nvSpPr>
          <p:cNvPr id="261125" name="Rectangle 5"/>
          <p:cNvSpPr>
            <a:spLocks noChangeArrowheads="1"/>
          </p:cNvSpPr>
          <p:nvPr/>
        </p:nvSpPr>
        <p:spPr bwMode="auto">
          <a:xfrm>
            <a:off x="152400" y="1129099"/>
            <a:ext cx="8915400" cy="5109091"/>
          </a:xfrm>
          <a:prstGeom prst="rect">
            <a:avLst/>
          </a:prstGeom>
          <a:noFill/>
          <a:ln w="9525">
            <a:noFill/>
            <a:miter lim="800000"/>
            <a:headEnd/>
            <a:tailEnd/>
          </a:ln>
          <a:effectLst/>
        </p:spPr>
        <p:txBody>
          <a:bodyPr wrap="square" anchor="ctr">
            <a:spAutoFit/>
          </a:bodyPr>
          <a:lstStyle/>
          <a:p>
            <a:pPr>
              <a:buFont typeface="Wingdings" pitchFamily="2" charset="2"/>
              <a:buChar char="n"/>
              <a:tabLst>
                <a:tab pos="304800" algn="r"/>
                <a:tab pos="2743200" algn="ctr"/>
                <a:tab pos="5486400" algn="r"/>
              </a:tabLst>
            </a:pPr>
            <a:r>
              <a:rPr lang="en-US" altLang="zh-TW" sz="2000" dirty="0">
                <a:solidFill>
                  <a:srgbClr val="0000FF"/>
                </a:solidFill>
                <a:latin typeface="Courier New" pitchFamily="49" charset="0"/>
                <a:ea typeface="新細明體" pitchFamily="18" charset="-120"/>
              </a:rPr>
              <a:t> Program </a:t>
            </a:r>
            <a:r>
              <a:rPr lang="en-US" altLang="zh-TW" sz="2000" dirty="0" smtClean="0">
                <a:solidFill>
                  <a:srgbClr val="0000FF"/>
                </a:solidFill>
                <a:latin typeface="Courier New" pitchFamily="49" charset="0"/>
                <a:ea typeface="新細明體" pitchFamily="18" charset="-120"/>
              </a:rPr>
              <a:t>12.1</a:t>
            </a:r>
            <a:endParaRPr lang="en-US" altLang="zh-TW" sz="200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#include &lt;</a:t>
            </a:r>
            <a:r>
              <a:rPr lang="en-US" altLang="zh-TW" b="0" dirty="0" err="1">
                <a:solidFill>
                  <a:srgbClr val="0000FF"/>
                </a:solidFill>
                <a:latin typeface="Courier New" pitchFamily="49" charset="0"/>
                <a:ea typeface="新細明體" pitchFamily="18" charset="-120"/>
              </a:rPr>
              <a:t>iostream</a:t>
            </a:r>
            <a:r>
              <a:rPr lang="en-US" altLang="zh-TW" b="0" dirty="0">
                <a:solidFill>
                  <a:srgbClr val="0000FF"/>
                </a:solidFill>
                <a:latin typeface="Courier New" pitchFamily="49" charset="0"/>
                <a:ea typeface="新細明體" pitchFamily="18" charset="-120"/>
              </a:rPr>
              <a:t>&gt;</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using namespace </a:t>
            </a:r>
            <a:r>
              <a:rPr lang="en-US" altLang="zh-TW" b="0" dirty="0" err="1">
                <a:solidFill>
                  <a:srgbClr val="0000FF"/>
                </a:solidFill>
                <a:latin typeface="Courier New" pitchFamily="49" charset="0"/>
                <a:ea typeface="新細明體" pitchFamily="18" charset="-120"/>
              </a:rPr>
              <a:t>std</a:t>
            </a:r>
            <a:r>
              <a:rPr lang="en-US" altLang="zh-TW" b="0" dirty="0">
                <a:solidFill>
                  <a:srgbClr val="0000FF"/>
                </a:solidFill>
                <a:latin typeface="Courier New" pitchFamily="49" charset="0"/>
                <a:ea typeface="新細明體" pitchFamily="18" charset="-120"/>
              </a:rPr>
              <a:t>;</a:t>
            </a:r>
          </a:p>
          <a:p>
            <a:pPr>
              <a:tabLst>
                <a:tab pos="304800" algn="r"/>
                <a:tab pos="2743200" algn="ctr"/>
                <a:tab pos="5486400" algn="r"/>
              </a:tabLst>
            </a:pPr>
            <a:endParaRPr lang="en-US" altLang="zh-TW" b="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declaration section</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class Complex</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prototype for the overloaded insertion operator</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friend </a:t>
            </a:r>
            <a:r>
              <a:rPr lang="en-US" altLang="zh-TW" b="0" dirty="0" err="1">
                <a:solidFill>
                  <a:srgbClr val="0000FF"/>
                </a:solidFill>
                <a:latin typeface="Courier New" pitchFamily="49" charset="0"/>
                <a:ea typeface="新細明體" pitchFamily="18" charset="-120"/>
              </a:rPr>
              <a:t>ostream</a:t>
            </a:r>
            <a:r>
              <a:rPr lang="en-US" altLang="zh-TW" b="0" dirty="0">
                <a:solidFill>
                  <a:srgbClr val="0000FF"/>
                </a:solidFill>
                <a:latin typeface="Courier New" pitchFamily="49" charset="0"/>
                <a:ea typeface="新細明體" pitchFamily="18" charset="-120"/>
              </a:rPr>
              <a:t>&amp; operator&lt;&lt;(</a:t>
            </a:r>
            <a:r>
              <a:rPr lang="en-US" altLang="zh-TW" b="0" dirty="0" err="1">
                <a:solidFill>
                  <a:srgbClr val="0000FF"/>
                </a:solidFill>
                <a:latin typeface="Courier New" pitchFamily="49" charset="0"/>
                <a:ea typeface="新細明體" pitchFamily="18" charset="-120"/>
              </a:rPr>
              <a:t>ostream</a:t>
            </a:r>
            <a:r>
              <a:rPr lang="en-US" altLang="zh-TW" b="0" dirty="0">
                <a:solidFill>
                  <a:srgbClr val="0000FF"/>
                </a:solidFill>
                <a:latin typeface="Courier New" pitchFamily="49" charset="0"/>
                <a:ea typeface="新細明體" pitchFamily="18" charset="-120"/>
              </a:rPr>
              <a:t>&amp;, </a:t>
            </a:r>
            <a:r>
              <a:rPr lang="en-US" altLang="zh-TW" b="0" dirty="0" err="1">
                <a:solidFill>
                  <a:srgbClr val="0000FF"/>
                </a:solidFill>
                <a:latin typeface="Courier New" pitchFamily="49" charset="0"/>
                <a:ea typeface="新細明體" pitchFamily="18" charset="-120"/>
              </a:rPr>
              <a:t>const</a:t>
            </a:r>
            <a:r>
              <a:rPr lang="en-US" altLang="zh-TW" b="0" dirty="0">
                <a:solidFill>
                  <a:srgbClr val="0000FF"/>
                </a:solidFill>
                <a:latin typeface="Courier New" pitchFamily="49" charset="0"/>
                <a:ea typeface="新細明體" pitchFamily="18" charset="-120"/>
              </a:rPr>
              <a:t> Complex&amp;);</a:t>
            </a:r>
          </a:p>
          <a:p>
            <a:pPr>
              <a:tabLst>
                <a:tab pos="304800" algn="r"/>
                <a:tab pos="2743200" algn="ctr"/>
                <a:tab pos="5486400" algn="r"/>
              </a:tabLst>
            </a:pPr>
            <a:endParaRPr lang="en-US" altLang="zh-TW" b="0" dirty="0">
              <a:solidFill>
                <a:srgbClr val="800000"/>
              </a:solidFill>
              <a:latin typeface="Courier New" pitchFamily="49" charset="0"/>
              <a:ea typeface="新細明體" pitchFamily="18" charset="-120"/>
            </a:endParaRP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private:</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double </a:t>
            </a:r>
            <a:r>
              <a:rPr lang="en-US" altLang="zh-TW" b="0" dirty="0" err="1">
                <a:solidFill>
                  <a:srgbClr val="0000FF"/>
                </a:solidFill>
                <a:latin typeface="Courier New" pitchFamily="49" charset="0"/>
                <a:ea typeface="新細明體" pitchFamily="18" charset="-120"/>
              </a:rPr>
              <a:t>realPart</a:t>
            </a:r>
            <a:r>
              <a:rPr lang="en-US" altLang="zh-TW"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double </a:t>
            </a:r>
            <a:r>
              <a:rPr lang="en-US" altLang="zh-TW" b="0" dirty="0" err="1">
                <a:solidFill>
                  <a:srgbClr val="0000FF"/>
                </a:solidFill>
                <a:latin typeface="Courier New" pitchFamily="49" charset="0"/>
                <a:ea typeface="新細明體" pitchFamily="18" charset="-120"/>
              </a:rPr>
              <a:t>imaginaryPart</a:t>
            </a:r>
            <a:r>
              <a:rPr lang="en-US" altLang="zh-TW"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b="0" dirty="0" smtClean="0">
                <a:solidFill>
                  <a:srgbClr val="0000FF"/>
                </a:solidFill>
                <a:latin typeface="Courier New" pitchFamily="49" charset="0"/>
                <a:ea typeface="新細明體" pitchFamily="18" charset="-120"/>
              </a:rPr>
              <a:t>// </a:t>
            </a:r>
            <a:r>
              <a:rPr lang="en-US" altLang="zh-TW" b="0" dirty="0">
                <a:solidFill>
                  <a:srgbClr val="0000FF"/>
                </a:solidFill>
                <a:latin typeface="Courier New" pitchFamily="49" charset="0"/>
                <a:ea typeface="新細明體" pitchFamily="18" charset="-120"/>
              </a:rPr>
              <a:t>function prototypes</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public:</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Complex(double real = 0.0, double </a:t>
            </a:r>
            <a:r>
              <a:rPr lang="en-US" altLang="zh-TW" b="0" dirty="0" err="1">
                <a:solidFill>
                  <a:srgbClr val="0000FF"/>
                </a:solidFill>
                <a:latin typeface="Courier New" pitchFamily="49" charset="0"/>
                <a:ea typeface="新細明體" pitchFamily="18" charset="-120"/>
              </a:rPr>
              <a:t>imag</a:t>
            </a:r>
            <a:r>
              <a:rPr lang="en-US" altLang="zh-TW" b="0" dirty="0">
                <a:solidFill>
                  <a:srgbClr val="0000FF"/>
                </a:solidFill>
                <a:latin typeface="Courier New" pitchFamily="49" charset="0"/>
                <a:ea typeface="新細明體" pitchFamily="18" charset="-120"/>
              </a:rPr>
              <a:t> = 0.0)</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a:t>
            </a:r>
            <a:r>
              <a:rPr lang="en-US" altLang="zh-TW" b="0" dirty="0" smtClean="0">
                <a:solidFill>
                  <a:srgbClr val="0000FF"/>
                </a:solidFill>
                <a:latin typeface="Courier New" pitchFamily="49" charset="0"/>
                <a:ea typeface="新細明體" pitchFamily="18" charset="-120"/>
              </a:rPr>
              <a:t>    { </a:t>
            </a:r>
            <a:r>
              <a:rPr lang="en-US" altLang="zh-TW" b="0" dirty="0" err="1" smtClean="0">
                <a:solidFill>
                  <a:srgbClr val="0000FF"/>
                </a:solidFill>
                <a:latin typeface="Courier New" pitchFamily="49" charset="0"/>
                <a:ea typeface="新細明體" pitchFamily="18" charset="-120"/>
              </a:rPr>
              <a:t>realPart</a:t>
            </a:r>
            <a:r>
              <a:rPr lang="en-US" altLang="zh-TW" b="0" dirty="0" smtClean="0">
                <a:solidFill>
                  <a:srgbClr val="0000FF"/>
                </a:solidFill>
                <a:latin typeface="Courier New" pitchFamily="49" charset="0"/>
                <a:ea typeface="新細明體" pitchFamily="18" charset="-120"/>
              </a:rPr>
              <a:t> </a:t>
            </a:r>
            <a:r>
              <a:rPr lang="en-US" altLang="zh-TW" b="0" dirty="0">
                <a:solidFill>
                  <a:srgbClr val="0000FF"/>
                </a:solidFill>
                <a:latin typeface="Courier New" pitchFamily="49" charset="0"/>
                <a:ea typeface="新細明體" pitchFamily="18" charset="-120"/>
              </a:rPr>
              <a:t>= real; </a:t>
            </a:r>
            <a:r>
              <a:rPr lang="en-US" altLang="zh-TW" b="0" dirty="0" err="1">
                <a:solidFill>
                  <a:srgbClr val="0000FF"/>
                </a:solidFill>
                <a:latin typeface="Courier New" pitchFamily="49" charset="0"/>
                <a:ea typeface="新細明體" pitchFamily="18" charset="-120"/>
              </a:rPr>
              <a:t>imaginaryPart</a:t>
            </a:r>
            <a:r>
              <a:rPr lang="en-US" altLang="zh-TW" b="0" dirty="0">
                <a:solidFill>
                  <a:srgbClr val="0000FF"/>
                </a:solidFill>
                <a:latin typeface="Courier New" pitchFamily="49" charset="0"/>
                <a:ea typeface="新細明體" pitchFamily="18" charset="-120"/>
              </a:rPr>
              <a:t> = </a:t>
            </a:r>
            <a:r>
              <a:rPr lang="en-US" altLang="zh-TW" b="0" dirty="0" err="1">
                <a:solidFill>
                  <a:srgbClr val="0000FF"/>
                </a:solidFill>
                <a:latin typeface="Courier New" pitchFamily="49" charset="0"/>
                <a:ea typeface="新細明體" pitchFamily="18" charset="-120"/>
              </a:rPr>
              <a:t>imag</a:t>
            </a:r>
            <a:r>
              <a:rPr lang="en-US" altLang="zh-TW" b="0" dirty="0" smtClean="0">
                <a:solidFill>
                  <a:srgbClr val="0000FF"/>
                </a:solidFill>
                <a:latin typeface="Courier New" pitchFamily="49" charset="0"/>
                <a:ea typeface="新細明體" pitchFamily="18" charset="-120"/>
              </a:rPr>
              <a:t>; }</a:t>
            </a:r>
            <a:endParaRPr lang="en-US" altLang="zh-TW" b="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b="0" dirty="0" smtClean="0">
                <a:solidFill>
                  <a:srgbClr val="0000FF"/>
                </a:solidFill>
                <a:latin typeface="Courier New" pitchFamily="49" charset="0"/>
                <a:ea typeface="新細明體" pitchFamily="18" charset="-120"/>
              </a:rPr>
              <a:t>};</a:t>
            </a:r>
            <a:endParaRPr lang="en-US" altLang="zh-TW" b="0" dirty="0">
              <a:solidFill>
                <a:srgbClr val="0000FF"/>
              </a:solidFill>
              <a:latin typeface="Courier New" pitchFamily="49" charset="0"/>
              <a:ea typeface="新細明體" pitchFamily="18" charset="-120"/>
            </a:endParaRPr>
          </a:p>
        </p:txBody>
      </p:sp>
    </p:spTree>
    <p:extLst>
      <p:ext uri="{BB962C8B-B14F-4D97-AF65-F5344CB8AC3E}">
        <p14:creationId xmlns:p14="http://schemas.microsoft.com/office/powerpoint/2010/main" val="1281775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ltLang="zh-TW" dirty="0"/>
              <a:t>Providing Class I/O Capabilities</a:t>
            </a:r>
            <a:endParaRPr lang="en-US" altLang="zh-TW" dirty="0">
              <a:ea typeface="新細明體" pitchFamily="18" charset="-120"/>
            </a:endParaRPr>
          </a:p>
        </p:txBody>
      </p:sp>
      <p:sp>
        <p:nvSpPr>
          <p:cNvPr id="261125" name="Rectangle 5"/>
          <p:cNvSpPr>
            <a:spLocks noChangeArrowheads="1"/>
          </p:cNvSpPr>
          <p:nvPr/>
        </p:nvSpPr>
        <p:spPr bwMode="auto">
          <a:xfrm>
            <a:off x="152400" y="1129099"/>
            <a:ext cx="8915400" cy="5109091"/>
          </a:xfrm>
          <a:prstGeom prst="rect">
            <a:avLst/>
          </a:prstGeom>
          <a:noFill/>
          <a:ln w="9525">
            <a:noFill/>
            <a:miter lim="800000"/>
            <a:headEnd/>
            <a:tailEnd/>
          </a:ln>
          <a:effectLst/>
        </p:spPr>
        <p:txBody>
          <a:bodyPr wrap="square" anchor="ctr">
            <a:spAutoFit/>
          </a:bodyPr>
          <a:lstStyle/>
          <a:p>
            <a:pPr>
              <a:buFont typeface="Wingdings" pitchFamily="2" charset="2"/>
              <a:buChar char="n"/>
              <a:tabLst>
                <a:tab pos="304800" algn="r"/>
                <a:tab pos="2743200" algn="ctr"/>
                <a:tab pos="5486400" algn="r"/>
              </a:tabLst>
            </a:pPr>
            <a:r>
              <a:rPr lang="en-US" altLang="zh-TW" sz="2000" dirty="0">
                <a:solidFill>
                  <a:srgbClr val="0000FF"/>
                </a:solidFill>
                <a:latin typeface="Courier New" pitchFamily="49" charset="0"/>
                <a:ea typeface="新細明體" pitchFamily="18" charset="-120"/>
              </a:rPr>
              <a:t> Program </a:t>
            </a:r>
            <a:r>
              <a:rPr lang="en-US" altLang="zh-TW" sz="2000" dirty="0" smtClean="0">
                <a:solidFill>
                  <a:srgbClr val="0000FF"/>
                </a:solidFill>
                <a:latin typeface="Courier New" pitchFamily="49" charset="0"/>
                <a:ea typeface="新細明體" pitchFamily="18" charset="-120"/>
              </a:rPr>
              <a:t>12.1 (Continued)</a:t>
            </a:r>
            <a:endParaRPr lang="en-US" altLang="zh-TW" sz="200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overloaded insertion operator function</a:t>
            </a:r>
          </a:p>
          <a:p>
            <a:pPr>
              <a:tabLst>
                <a:tab pos="304800" algn="r"/>
                <a:tab pos="2743200" algn="ctr"/>
                <a:tab pos="5486400" algn="r"/>
              </a:tabLst>
            </a:pPr>
            <a:r>
              <a:rPr lang="en-US" altLang="zh-TW" b="0" dirty="0" err="1">
                <a:solidFill>
                  <a:srgbClr val="0000FF"/>
                </a:solidFill>
                <a:latin typeface="Courier New" pitchFamily="49" charset="0"/>
                <a:ea typeface="新細明體" pitchFamily="18" charset="-120"/>
              </a:rPr>
              <a:t>ostream</a:t>
            </a:r>
            <a:r>
              <a:rPr lang="en-US" altLang="zh-TW" b="0" dirty="0">
                <a:solidFill>
                  <a:srgbClr val="0000FF"/>
                </a:solidFill>
                <a:latin typeface="Courier New" pitchFamily="49" charset="0"/>
                <a:ea typeface="新細明體" pitchFamily="18" charset="-120"/>
              </a:rPr>
              <a:t>&amp; operator&lt;&lt;(</a:t>
            </a:r>
            <a:r>
              <a:rPr lang="en-US" altLang="zh-TW" b="0" dirty="0" err="1">
                <a:solidFill>
                  <a:srgbClr val="0000FF"/>
                </a:solidFill>
                <a:latin typeface="Courier New" pitchFamily="49" charset="0"/>
                <a:ea typeface="新細明體" pitchFamily="18" charset="-120"/>
              </a:rPr>
              <a:t>ostream</a:t>
            </a:r>
            <a:r>
              <a:rPr lang="en-US" altLang="zh-TW" b="0" dirty="0">
                <a:solidFill>
                  <a:srgbClr val="0000FF"/>
                </a:solidFill>
                <a:latin typeface="Courier New" pitchFamily="49" charset="0"/>
                <a:ea typeface="新細明體" pitchFamily="18" charset="-120"/>
              </a:rPr>
              <a:t>&amp; out, </a:t>
            </a:r>
            <a:r>
              <a:rPr lang="en-US" altLang="zh-TW" b="0" dirty="0" err="1">
                <a:solidFill>
                  <a:srgbClr val="0000FF"/>
                </a:solidFill>
                <a:latin typeface="Courier New" pitchFamily="49" charset="0"/>
                <a:ea typeface="新細明體" pitchFamily="18" charset="-120"/>
              </a:rPr>
              <a:t>const</a:t>
            </a:r>
            <a:r>
              <a:rPr lang="en-US" altLang="zh-TW" b="0" dirty="0">
                <a:solidFill>
                  <a:srgbClr val="0000FF"/>
                </a:solidFill>
                <a:latin typeface="Courier New" pitchFamily="49" charset="0"/>
                <a:ea typeface="新細明體" pitchFamily="18" charset="-120"/>
              </a:rPr>
              <a:t> Complex&amp; </a:t>
            </a:r>
            <a:r>
              <a:rPr lang="en-US" altLang="zh-TW" b="0" dirty="0" err="1">
                <a:solidFill>
                  <a:srgbClr val="0000FF"/>
                </a:solidFill>
                <a:latin typeface="Courier New" pitchFamily="49" charset="0"/>
                <a:ea typeface="新細明體" pitchFamily="18" charset="-120"/>
              </a:rPr>
              <a:t>num</a:t>
            </a:r>
            <a:r>
              <a:rPr lang="en-US" altLang="zh-TW"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char sign = '+';</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if(</a:t>
            </a:r>
            <a:r>
              <a:rPr lang="en-US" altLang="zh-TW" b="0" dirty="0" err="1">
                <a:solidFill>
                  <a:srgbClr val="0000FF"/>
                </a:solidFill>
                <a:latin typeface="Courier New" pitchFamily="49" charset="0"/>
                <a:ea typeface="新細明體" pitchFamily="18" charset="-120"/>
              </a:rPr>
              <a:t>num.imaginaryPart</a:t>
            </a:r>
            <a:r>
              <a:rPr lang="en-US" altLang="zh-TW" b="0" dirty="0">
                <a:solidFill>
                  <a:srgbClr val="0000FF"/>
                </a:solidFill>
                <a:latin typeface="Courier New" pitchFamily="49" charset="0"/>
                <a:ea typeface="新細明體" pitchFamily="18" charset="-120"/>
              </a:rPr>
              <a:t> &lt; 0) sign = '-';</a:t>
            </a:r>
          </a:p>
          <a:p>
            <a:pPr>
              <a:tabLst>
                <a:tab pos="304800" algn="r"/>
                <a:tab pos="2743200" algn="ctr"/>
                <a:tab pos="5486400" algn="r"/>
              </a:tabLst>
            </a:pPr>
            <a:endParaRPr lang="en-US" altLang="zh-TW" b="0" dirty="0">
              <a:solidFill>
                <a:srgbClr val="0000FF"/>
              </a:solidFill>
              <a:latin typeface="Courier New" pitchFamily="49" charset="0"/>
              <a:ea typeface="新細明體" pitchFamily="18" charset="-120"/>
            </a:endParaRP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if(</a:t>
            </a:r>
            <a:r>
              <a:rPr lang="en-US" altLang="zh-TW" b="0" dirty="0" err="1">
                <a:solidFill>
                  <a:srgbClr val="0000FF"/>
                </a:solidFill>
                <a:latin typeface="Courier New" pitchFamily="49" charset="0"/>
                <a:ea typeface="新細明體" pitchFamily="18" charset="-120"/>
              </a:rPr>
              <a:t>num.realPart</a:t>
            </a:r>
            <a:r>
              <a:rPr lang="en-US" altLang="zh-TW" b="0" dirty="0">
                <a:solidFill>
                  <a:srgbClr val="0000FF"/>
                </a:solidFill>
                <a:latin typeface="Courier New" pitchFamily="49" charset="0"/>
                <a:ea typeface="新細明體" pitchFamily="18" charset="-120"/>
              </a:rPr>
              <a:t> == 0 &amp;&amp; </a:t>
            </a:r>
            <a:r>
              <a:rPr lang="en-US" altLang="zh-TW" b="0" dirty="0" err="1">
                <a:solidFill>
                  <a:srgbClr val="0000FF"/>
                </a:solidFill>
                <a:latin typeface="Courier New" pitchFamily="49" charset="0"/>
                <a:ea typeface="新細明體" pitchFamily="18" charset="-120"/>
              </a:rPr>
              <a:t>num.imaginaryPart</a:t>
            </a:r>
            <a:r>
              <a:rPr lang="en-US" altLang="zh-TW" b="0" dirty="0">
                <a:solidFill>
                  <a:srgbClr val="0000FF"/>
                </a:solidFill>
                <a:latin typeface="Courier New" pitchFamily="49" charset="0"/>
                <a:ea typeface="新細明體" pitchFamily="18" charset="-120"/>
              </a:rPr>
              <a:t> == 0)</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a:t>
            </a:r>
            <a:r>
              <a:rPr lang="en-US" altLang="zh-TW" b="0" dirty="0" err="1">
                <a:solidFill>
                  <a:srgbClr val="0000FF"/>
                </a:solidFill>
                <a:latin typeface="Courier New" pitchFamily="49" charset="0"/>
                <a:ea typeface="新細明體" pitchFamily="18" charset="-120"/>
              </a:rPr>
              <a:t>cout</a:t>
            </a:r>
            <a:r>
              <a:rPr lang="en-US" altLang="zh-TW" b="0" dirty="0">
                <a:solidFill>
                  <a:srgbClr val="0000FF"/>
                </a:solidFill>
                <a:latin typeface="Courier New" pitchFamily="49" charset="0"/>
                <a:ea typeface="新細明體" pitchFamily="18" charset="-120"/>
              </a:rPr>
              <a:t> &lt;&lt; 0;</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else if (</a:t>
            </a:r>
            <a:r>
              <a:rPr lang="en-US" altLang="zh-TW" b="0" dirty="0" err="1">
                <a:solidFill>
                  <a:srgbClr val="0000FF"/>
                </a:solidFill>
                <a:latin typeface="Courier New" pitchFamily="49" charset="0"/>
                <a:ea typeface="新細明體" pitchFamily="18" charset="-120"/>
              </a:rPr>
              <a:t>num.imaginaryPart</a:t>
            </a:r>
            <a:r>
              <a:rPr lang="en-US" altLang="zh-TW" b="0" dirty="0">
                <a:solidFill>
                  <a:srgbClr val="0000FF"/>
                </a:solidFill>
                <a:latin typeface="Courier New" pitchFamily="49" charset="0"/>
                <a:ea typeface="新細明體" pitchFamily="18" charset="-120"/>
              </a:rPr>
              <a:t> == 0)</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a:t>
            </a:r>
            <a:r>
              <a:rPr lang="en-US" altLang="zh-TW" b="0" dirty="0" err="1">
                <a:solidFill>
                  <a:srgbClr val="0000FF"/>
                </a:solidFill>
                <a:latin typeface="Courier New" pitchFamily="49" charset="0"/>
                <a:ea typeface="新細明體" pitchFamily="18" charset="-120"/>
              </a:rPr>
              <a:t>cout</a:t>
            </a:r>
            <a:r>
              <a:rPr lang="en-US" altLang="zh-TW" b="0" dirty="0">
                <a:solidFill>
                  <a:srgbClr val="0000FF"/>
                </a:solidFill>
                <a:latin typeface="Courier New" pitchFamily="49" charset="0"/>
                <a:ea typeface="新細明體" pitchFamily="18" charset="-120"/>
              </a:rPr>
              <a:t> &lt;&lt; </a:t>
            </a:r>
            <a:r>
              <a:rPr lang="en-US" altLang="zh-TW" b="0" dirty="0" err="1">
                <a:solidFill>
                  <a:srgbClr val="0000FF"/>
                </a:solidFill>
                <a:latin typeface="Courier New" pitchFamily="49" charset="0"/>
                <a:ea typeface="新細明體" pitchFamily="18" charset="-120"/>
              </a:rPr>
              <a:t>num.realPart</a:t>
            </a:r>
            <a:r>
              <a:rPr lang="en-US" altLang="zh-TW" b="0" dirty="0">
                <a:solidFill>
                  <a:srgbClr val="0000FF"/>
                </a:solidFill>
                <a:latin typeface="Courier New" pitchFamily="49" charset="0"/>
                <a:ea typeface="新細明體" pitchFamily="18" charset="-120"/>
              </a:rPr>
              <a:t>;</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else if (</a:t>
            </a:r>
            <a:r>
              <a:rPr lang="en-US" altLang="zh-TW" b="0" dirty="0" err="1">
                <a:solidFill>
                  <a:srgbClr val="0000FF"/>
                </a:solidFill>
                <a:latin typeface="Courier New" pitchFamily="49" charset="0"/>
                <a:ea typeface="新細明體" pitchFamily="18" charset="-120"/>
              </a:rPr>
              <a:t>num.realPart</a:t>
            </a:r>
            <a:r>
              <a:rPr lang="en-US" altLang="zh-TW" b="0" dirty="0">
                <a:solidFill>
                  <a:srgbClr val="0000FF"/>
                </a:solidFill>
                <a:latin typeface="Courier New" pitchFamily="49" charset="0"/>
                <a:ea typeface="新細明體" pitchFamily="18" charset="-120"/>
              </a:rPr>
              <a:t> == 0)</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a:t>
            </a:r>
            <a:r>
              <a:rPr lang="en-US" altLang="zh-TW" b="0" dirty="0" err="1">
                <a:solidFill>
                  <a:srgbClr val="0000FF"/>
                </a:solidFill>
                <a:latin typeface="Courier New" pitchFamily="49" charset="0"/>
                <a:ea typeface="新細明體" pitchFamily="18" charset="-120"/>
              </a:rPr>
              <a:t>cout</a:t>
            </a:r>
            <a:r>
              <a:rPr lang="en-US" altLang="zh-TW" b="0" dirty="0">
                <a:solidFill>
                  <a:srgbClr val="0000FF"/>
                </a:solidFill>
                <a:latin typeface="Courier New" pitchFamily="49" charset="0"/>
                <a:ea typeface="新細明體" pitchFamily="18" charset="-120"/>
              </a:rPr>
              <a:t> &lt;&lt; </a:t>
            </a:r>
            <a:r>
              <a:rPr lang="en-US" altLang="zh-TW" b="0" dirty="0" err="1">
                <a:solidFill>
                  <a:srgbClr val="0000FF"/>
                </a:solidFill>
                <a:latin typeface="Courier New" pitchFamily="49" charset="0"/>
                <a:ea typeface="新細明體" pitchFamily="18" charset="-120"/>
              </a:rPr>
              <a:t>num.imaginaryPart</a:t>
            </a:r>
            <a:r>
              <a:rPr lang="en-US" altLang="zh-TW" b="0" dirty="0">
                <a:solidFill>
                  <a:srgbClr val="0000FF"/>
                </a:solidFill>
                <a:latin typeface="Courier New" pitchFamily="49" charset="0"/>
                <a:ea typeface="新細明體" pitchFamily="18" charset="-120"/>
              </a:rPr>
              <a:t> &lt;&lt; 'i';</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else</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a:t>
            </a:r>
            <a:r>
              <a:rPr lang="en-US" altLang="zh-TW" b="0" dirty="0" err="1">
                <a:solidFill>
                  <a:srgbClr val="0000FF"/>
                </a:solidFill>
                <a:latin typeface="Courier New" pitchFamily="49" charset="0"/>
                <a:ea typeface="新細明體" pitchFamily="18" charset="-120"/>
              </a:rPr>
              <a:t>cout</a:t>
            </a:r>
            <a:r>
              <a:rPr lang="en-US" altLang="zh-TW" b="0" dirty="0">
                <a:solidFill>
                  <a:srgbClr val="0000FF"/>
                </a:solidFill>
                <a:latin typeface="Courier New" pitchFamily="49" charset="0"/>
                <a:ea typeface="新細明體" pitchFamily="18" charset="-120"/>
              </a:rPr>
              <a:t> &lt;&lt; </a:t>
            </a:r>
            <a:r>
              <a:rPr lang="en-US" altLang="zh-TW" b="0" dirty="0" err="1">
                <a:solidFill>
                  <a:srgbClr val="0000FF"/>
                </a:solidFill>
                <a:latin typeface="Courier New" pitchFamily="49" charset="0"/>
                <a:ea typeface="新細明體" pitchFamily="18" charset="-120"/>
              </a:rPr>
              <a:t>num.realPart</a:t>
            </a:r>
            <a:r>
              <a:rPr lang="en-US" altLang="zh-TW" b="0" dirty="0">
                <a:solidFill>
                  <a:srgbClr val="0000FF"/>
                </a:solidFill>
                <a:latin typeface="Courier New" pitchFamily="49" charset="0"/>
                <a:ea typeface="新細明體" pitchFamily="18" charset="-120"/>
              </a:rPr>
              <a:t> &lt;&lt; ' ' &lt;&lt; sign &lt;&lt; ' '</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&lt;&lt; abs(</a:t>
            </a:r>
            <a:r>
              <a:rPr lang="en-US" altLang="zh-TW" b="0" dirty="0" err="1">
                <a:solidFill>
                  <a:srgbClr val="0000FF"/>
                </a:solidFill>
                <a:latin typeface="Courier New" pitchFamily="49" charset="0"/>
                <a:ea typeface="新細明體" pitchFamily="18" charset="-120"/>
              </a:rPr>
              <a:t>num.imaginaryPart</a:t>
            </a:r>
            <a:r>
              <a:rPr lang="en-US" altLang="zh-TW" b="0" dirty="0">
                <a:solidFill>
                  <a:srgbClr val="0000FF"/>
                </a:solidFill>
                <a:latin typeface="Courier New" pitchFamily="49" charset="0"/>
                <a:ea typeface="新細明體" pitchFamily="18" charset="-120"/>
              </a:rPr>
              <a:t>) &lt;&lt; 'i';</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   return out;</a:t>
            </a:r>
          </a:p>
          <a:p>
            <a:pPr>
              <a:tabLst>
                <a:tab pos="304800" algn="r"/>
                <a:tab pos="2743200" algn="ctr"/>
                <a:tab pos="5486400" algn="r"/>
              </a:tabLst>
            </a:pPr>
            <a:r>
              <a:rPr lang="en-US" altLang="zh-TW" b="0" dirty="0">
                <a:solidFill>
                  <a:srgbClr val="0000FF"/>
                </a:solidFill>
                <a:latin typeface="Courier New" pitchFamily="49" charset="0"/>
                <a:ea typeface="新細明體" pitchFamily="18" charset="-120"/>
              </a:rPr>
              <a:t>}</a:t>
            </a:r>
          </a:p>
        </p:txBody>
      </p:sp>
    </p:spTree>
    <p:extLst>
      <p:ext uri="{BB962C8B-B14F-4D97-AF65-F5344CB8AC3E}">
        <p14:creationId xmlns:p14="http://schemas.microsoft.com/office/powerpoint/2010/main" val="1994178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C2_LECTURE_NOTE_01_V2</Template>
  <TotalTime>7316</TotalTime>
  <Words>3317</Words>
  <Application>Microsoft Office PowerPoint</Application>
  <PresentationFormat>如螢幕大小 (4:3)</PresentationFormat>
  <Paragraphs>593</Paragraphs>
  <Slides>58</Slides>
  <Notes>58</Notes>
  <HiddenSlides>0</HiddenSlides>
  <MMClips>0</MMClips>
  <ScaleCrop>false</ScaleCrop>
  <HeadingPairs>
    <vt:vector size="4" baseType="variant">
      <vt:variant>
        <vt:lpstr>佈景主題</vt:lpstr>
      </vt:variant>
      <vt:variant>
        <vt:i4>1</vt:i4>
      </vt:variant>
      <vt:variant>
        <vt:lpstr>投影片標題</vt:lpstr>
      </vt:variant>
      <vt:variant>
        <vt:i4>58</vt:i4>
      </vt:variant>
    </vt:vector>
  </HeadingPairs>
  <TitlesOfParts>
    <vt:vector size="59" baseType="lpstr">
      <vt:lpstr>1_Default Design</vt:lpstr>
      <vt:lpstr>PowerPoint 簡報</vt:lpstr>
      <vt:lpstr>Contents</vt:lpstr>
      <vt:lpstr>Providing Class I/O Capabilities</vt:lpstr>
      <vt:lpstr>Step 1: Overload the ostream Insertion Operator &lt;&lt;</vt:lpstr>
      <vt:lpstr>Step 1: Overload the ostream Insertion Operator &lt;&lt;</vt:lpstr>
      <vt:lpstr>Step 1: Overload the ostream Insertion Operator &lt;&lt;</vt:lpstr>
      <vt:lpstr>Step 2: Provide Access to the Complex Class</vt:lpstr>
      <vt:lpstr>Providing Class I/O Capabilities</vt:lpstr>
      <vt:lpstr>Providing Class I/O Capabilities</vt:lpstr>
      <vt:lpstr>Providing Class I/O Capabilities</vt:lpstr>
      <vt:lpstr>Adapting the istream Object cin</vt:lpstr>
      <vt:lpstr>Providing Class Conversion Capabilities</vt:lpstr>
      <vt:lpstr>Built-in to Built-in Conversion</vt:lpstr>
      <vt:lpstr>Class to Built-in Conversion</vt:lpstr>
      <vt:lpstr>Built-in to Class Conversion</vt:lpstr>
      <vt:lpstr>Built-in to Class Conversion</vt:lpstr>
      <vt:lpstr>Class to Class Conversion</vt:lpstr>
      <vt:lpstr>Class Scope and Duration Categories</vt:lpstr>
      <vt:lpstr>Class Scope</vt:lpstr>
      <vt:lpstr>Class Scope</vt:lpstr>
      <vt:lpstr>Static Data Members</vt:lpstr>
      <vt:lpstr>Static Class Members</vt:lpstr>
      <vt:lpstr>Static Member Functions</vt:lpstr>
      <vt:lpstr>Static Member Functions</vt:lpstr>
      <vt:lpstr>Static Member Functions</vt:lpstr>
      <vt:lpstr>Static Member Functions</vt:lpstr>
      <vt:lpstr>Class Inheritance and Polymorphism</vt:lpstr>
      <vt:lpstr>Class Inheritance and Polymorphism</vt:lpstr>
      <vt:lpstr>Class Inheritance and Polymorphism</vt:lpstr>
      <vt:lpstr>Class Inheritance and Polymorphism</vt:lpstr>
      <vt:lpstr>Class Inheritance and Polymorphism</vt:lpstr>
      <vt:lpstr>Class Inheritance and Polymorphism</vt:lpstr>
      <vt:lpstr>Access Specifications</vt:lpstr>
      <vt:lpstr>Access Specifications</vt:lpstr>
      <vt:lpstr>Access Specifications</vt:lpstr>
      <vt:lpstr>Access Specifications</vt:lpstr>
      <vt:lpstr>Access Specifications</vt:lpstr>
      <vt:lpstr>Access Specifications</vt:lpstr>
      <vt:lpstr>Access Specifications</vt:lpstr>
      <vt:lpstr>Access Specifications</vt:lpstr>
      <vt:lpstr>Access Specifications</vt:lpstr>
      <vt:lpstr>Access Specifications</vt:lpstr>
      <vt:lpstr>Virtual Functions</vt:lpstr>
      <vt:lpstr>Virtual Functions</vt:lpstr>
      <vt:lpstr>Virtual Functions</vt:lpstr>
      <vt:lpstr>Virtual Functions</vt:lpstr>
      <vt:lpstr>Virtual Functions</vt:lpstr>
      <vt:lpstr>Virtual Functions</vt:lpstr>
      <vt:lpstr>Virtual Functions</vt:lpstr>
      <vt:lpstr>Common Programming Errors</vt:lpstr>
      <vt:lpstr>Common Programming Errors</vt:lpstr>
      <vt:lpstr>Common Programming Errors</vt:lpstr>
      <vt:lpstr>Summary</vt:lpstr>
      <vt:lpstr>Summary</vt:lpstr>
      <vt:lpstr>Summary</vt:lpstr>
      <vt:lpstr>Summary</vt:lpstr>
      <vt:lpstr>Summary</vt:lpstr>
      <vt:lpstr>Summary</vt:lpstr>
    </vt:vector>
  </TitlesOfParts>
  <Company>National Taiwan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dc:title>
  <dc:creator>Ta-Te Lin</dc:creator>
  <cp:lastModifiedBy>TTLin</cp:lastModifiedBy>
  <cp:revision>331</cp:revision>
  <dcterms:created xsi:type="dcterms:W3CDTF">2004-12-27T16:03:07Z</dcterms:created>
  <dcterms:modified xsi:type="dcterms:W3CDTF">2014-01-02T07:22:22Z</dcterms:modified>
</cp:coreProperties>
</file>