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338" r:id="rId2"/>
    <p:sldId id="296" r:id="rId3"/>
    <p:sldId id="340" r:id="rId4"/>
    <p:sldId id="341" r:id="rId5"/>
    <p:sldId id="342" r:id="rId6"/>
    <p:sldId id="343" r:id="rId7"/>
    <p:sldId id="372" r:id="rId8"/>
    <p:sldId id="345" r:id="rId9"/>
    <p:sldId id="374" r:id="rId10"/>
    <p:sldId id="346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50" r:id="rId26"/>
    <p:sldId id="391" r:id="rId27"/>
    <p:sldId id="392" r:id="rId28"/>
    <p:sldId id="393" r:id="rId29"/>
    <p:sldId id="394" r:id="rId30"/>
    <p:sldId id="395" r:id="rId31"/>
    <p:sldId id="396" r:id="rId32"/>
    <p:sldId id="352" r:id="rId33"/>
    <p:sldId id="397" r:id="rId34"/>
    <p:sldId id="398" r:id="rId35"/>
    <p:sldId id="399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400" r:id="rId44"/>
    <p:sldId id="361" r:id="rId45"/>
    <p:sldId id="402" r:id="rId46"/>
    <p:sldId id="403" r:id="rId47"/>
    <p:sldId id="404" r:id="rId48"/>
    <p:sldId id="405" r:id="rId49"/>
    <p:sldId id="406" r:id="rId50"/>
    <p:sldId id="407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71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4" d="100"/>
          <a:sy n="64" d="100"/>
        </p:scale>
        <p:origin x="-86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4ED80ED-3FF2-4330-ADB8-FB2E82A9F1A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6BC6D78-BBF3-4ED2-86FA-95BC64314A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6FE68-E961-4039-92D3-0D9B8FBBA99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7025E3-3F72-4AE9-8295-631916591DF2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9BAB2-0AAD-481F-861D-91488403465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543DE-CB50-48D3-AB75-DFB158B4CBF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3F6F0-5A41-4DF0-8E48-4EE00C9CE45C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7A306-9071-48F4-83AF-9B0E5239FFA6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51DB2-092E-4FCA-B806-2DEDBB86F43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093EC-4C2E-4227-9429-68D80BDF8C1B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8F4370-4FD6-41BA-A846-818671A0BBA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198A2-AF5F-49BF-A04A-C3F63338FBBC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D30EB-600B-4DD4-B0FE-AE2B76C013A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06CF-46F4-4B8D-A4E4-C3EF594E1A2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E35C0-9069-4B42-A14C-8EF7261DFAE8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40A88-EB9D-4DEC-A661-4E5F86EAFA4A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4924D-11B7-497D-B02E-5DE83A44A1B0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BDD5D-7359-4C13-B1AA-175BEDE9655E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F6FC0-3219-4D11-9868-0C9BB7075EAF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03EBFA-A5D4-4861-8DAC-226CEEDD3FCE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7E6CD-F88F-4807-A7E7-C20F94D7CEC3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4977D-3F20-4130-938F-E5429AA42D15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5D04C-756E-4C1C-A448-52CCC0C0A2F9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BE11B-DD55-4F62-8ACC-68D1EED3EECC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E1A49-47D0-4647-B7E5-3628544F6F2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51D8A-0CA2-4998-BB60-DA0513C42551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C07F0-9E7B-47FF-A7D2-C3FB00AB4BCA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8E3DE-BE3A-4644-A97B-D26E20514C5C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B64CA-D852-4025-B03E-B6F2BB3853B8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D72F3-417E-47C0-A541-96892844AD2E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90CE0-46AA-49CA-B92F-58300D7DE933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15ED3-44BA-4EF7-BDA0-4086504D70C8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D7601-645F-40EF-B810-792D68D86A4A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58BA1-C662-42A0-A17D-B3324792799E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38DC4-78FF-48AC-850A-D9F4F2986D47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9E2E1-A6D2-4537-904A-B41AA5FB1481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426EB-19EC-41A1-9715-9B6130C1BBC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9ED6D-3803-4FF0-A030-479A35C1C280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C903FC-2DCC-4765-9781-349BFA077638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BC7BF-74A8-49B2-A468-9B0058C8AF67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96061-9A00-4F52-B2B2-4B897385B58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DBA06-E081-4345-91FD-F5DF15DBEA2F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7AD1A-B632-40C9-895F-451442E00AB9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0A084-24C4-4D52-86FE-1DF2F5173E1B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79718-DF68-41D5-A920-E37FEA3BEA89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C7B45-E2A2-46F4-8119-8B78A0CB06CB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A78BD-E695-473B-BD10-F9FC4F85974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FB8C7-D718-42B7-B41A-00DFB1D2A0D5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5ADA6-3DC5-41A9-AB09-F7D3F35EEC91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596B7-EB76-421B-ADB5-8DD92AF2B174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1ACAF-9CD2-44FE-A8C5-FF7E107F2A37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3E6C8-F7A0-422A-BD40-2A3F5DEA5317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22F45-028E-479E-8110-96EC5D11B01D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141CF-9021-4B3B-A638-8B24918697D2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0F192-6D4D-4703-8A6B-7C773EC8D1A6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ACA58-24C0-4E08-A5FC-FE5BC9BB01F2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C29FE-3563-4E64-81F7-EDA8D59BDAC6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F29F76-11B3-41B5-9C1C-628B353565C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28DEC-84D9-4DC4-A877-42AB17CB04D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AB338-2089-4D47-8C49-A421B298D2C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FD540-E835-41D1-A363-F56D3C37E550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19321C8C-EFF1-47D8-B0EA-95F2EE7A88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13-</a:t>
            </a:r>
            <a:fld id="{1D539775-ECA3-46A8-975C-367C785F53EE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720725" y="525463"/>
            <a:ext cx="1793875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13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46438"/>
            <a:ext cx="7086600" cy="91440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Structures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500188"/>
            <a:ext cx="88582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562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13.2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A list of structures</a:t>
            </a:r>
            <a:endParaRPr lang="en-US" altLang="zh-TW" sz="1800" b="1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of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of Structures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Declaring an array of structures:</a:t>
            </a:r>
            <a:r>
              <a:rPr lang="en-US" altLang="zh-TW">
                <a:ea typeface="新細明體" pitchFamily="18" charset="-120"/>
              </a:rPr>
              <a:t> Same as declaring an array of any other variable type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If data type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PayRecord</a:t>
            </a:r>
            <a:r>
              <a:rPr lang="en-US" altLang="zh-TW">
                <a:ea typeface="新細明體" pitchFamily="18" charset="-120"/>
              </a:rPr>
              <a:t> is declared as: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 PayRecord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int idNum;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name;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rate: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 lvl="1">
              <a:spcBef>
                <a:spcPct val="0"/>
              </a:spcBef>
            </a:pPr>
            <a:r>
              <a:rPr lang="en-US" altLang="zh-TW" sz="2400">
                <a:ea typeface="新細明體" pitchFamily="18" charset="-120"/>
              </a:rPr>
              <a:t>An array of ten such structures can be defined as: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PayRecord employee[10];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of Structures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Referencing an item in an array of structures:</a:t>
            </a:r>
          </a:p>
          <a:p>
            <a:pPr lvl="1">
              <a:buFontTx/>
              <a:buNone/>
            </a:pPr>
            <a:r>
              <a:rPr lang="en-US" altLang="zh-TW" i="1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employee[0].rate</a:t>
            </a:r>
            <a:r>
              <a:rPr lang="en-US" altLang="zh-TW" dirty="0">
                <a:ea typeface="新細明體" pitchFamily="18" charset="-120"/>
              </a:rPr>
              <a:t> refers to rate member of the first employee structure in employee array</a:t>
            </a:r>
          </a:p>
          <a:p>
            <a:r>
              <a:rPr lang="en-US" altLang="zh-TW" dirty="0">
                <a:ea typeface="新細明體" pitchFamily="18" charset="-120"/>
              </a:rPr>
              <a:t>Including structures as elements of array makes it possible to process list of structures using standard array programming techniques</a:t>
            </a:r>
          </a:p>
          <a:p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13.3 </a:t>
            </a:r>
            <a:r>
              <a:rPr lang="en-US" altLang="zh-TW" dirty="0">
                <a:ea typeface="新細明體" pitchFamily="18" charset="-120"/>
              </a:rPr>
              <a:t>displays first five employee records illustrated in Figure </a:t>
            </a:r>
            <a:r>
              <a:rPr lang="en-US" altLang="zh-TW" dirty="0" smtClean="0">
                <a:ea typeface="新細明體" pitchFamily="18" charset="-120"/>
              </a:rPr>
              <a:t>13.2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of Structures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533400" y="747713"/>
            <a:ext cx="8382000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13.3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PayRec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// this is a global declaration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name;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rate;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NUMRECS = 5;   // maximum number of records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PayRec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employee[NUMRECS] =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{ 32479, "Abrams, B.", 6.72},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{ 33623, "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Bohm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P.", 7.54},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{ 34145, "Donaldson, S.", 5.56},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{ 35987, "Ernst, T.", 5.43},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{ 36203, "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Gwodz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K.", 8.72}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               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of Structures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457200" y="1006475"/>
            <a:ext cx="8382000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13.3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// start on a new line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::left);  // left justify the output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NUMRECS;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(7)  &lt;&lt; employee[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].id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(15) &lt;&lt; employee[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].name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(6)  &lt;&lt; employee[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].rate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57200" y="4278313"/>
            <a:ext cx="8382000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330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13.3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32479  Abrams, B.     6.72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33623 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Bohm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, P.       7.54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34145  Donaldson, S.  5.56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35987  Ernst, T.      5.43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36203  </a:t>
            </a:r>
            <a:r>
              <a:rPr lang="en-US" altLang="zh-TW" sz="1600" b="0" dirty="0" err="1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Gwodz</a:t>
            </a:r>
            <a:r>
              <a:rPr lang="en-US" altLang="zh-TW" sz="1600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, K.      8.72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Structures as Function Arguments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Individual structure members are passed to a function in same manner as a scalar variable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Example: Given the structure definition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int idNum;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payRate;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hours;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>
                <a:ea typeface="新細明體" pitchFamily="18" charset="-120"/>
              </a:rPr>
              <a:t>    the statement 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display (emp.idNum);</a:t>
            </a:r>
            <a:r>
              <a:rPr lang="en-US" altLang="zh-TW">
                <a:ea typeface="新細明體" pitchFamily="18" charset="-120"/>
              </a:rPr>
              <a:t> passes a copy of the structure member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emp.idNum</a:t>
            </a:r>
            <a:r>
              <a:rPr lang="en-US" altLang="zh-TW">
                <a:ea typeface="新細明體" pitchFamily="18" charset="-120"/>
              </a:rPr>
              <a:t> to a function named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display()</a:t>
            </a:r>
            <a:endParaRPr lang="en-US" altLang="zh-TW" sz="240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Structures as Function Arguments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Passing complete copies of all members of structure to a function</a:t>
            </a:r>
          </a:p>
          <a:p>
            <a:pPr lvl="1"/>
            <a:r>
              <a:rPr lang="en-US" altLang="zh-TW">
                <a:ea typeface="新細明體" pitchFamily="18" charset="-120"/>
              </a:rPr>
              <a:t>Include name of structure as argument</a:t>
            </a:r>
          </a:p>
          <a:p>
            <a:r>
              <a:rPr lang="en-US" altLang="zh-TW" b="1">
                <a:ea typeface="新細明體" pitchFamily="18" charset="-120"/>
              </a:rPr>
              <a:t>Example:</a:t>
            </a:r>
            <a:r>
              <a:rPr lang="en-US" altLang="zh-TW">
                <a:ea typeface="新細明體" pitchFamily="18" charset="-120"/>
              </a:rPr>
              <a:t> The function call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calcNet(emp);</a:t>
            </a:r>
            <a:r>
              <a:rPr lang="en-US" altLang="zh-TW">
                <a:ea typeface="新細明體" pitchFamily="18" charset="-120"/>
              </a:rPr>
              <a:t> passes a copy of the complete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>
                <a:ea typeface="新細明體" pitchFamily="18" charset="-120"/>
              </a:rPr>
              <a:t> structure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calcNet()</a:t>
            </a:r>
          </a:p>
          <a:p>
            <a:pPr lvl="1"/>
            <a:r>
              <a:rPr lang="en-US" altLang="zh-TW">
                <a:ea typeface="新細明體" pitchFamily="18" charset="-120"/>
              </a:rPr>
              <a:t>A declaration must be made to receive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Structures as Function Arguments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Program </a:t>
            </a:r>
            <a:r>
              <a:rPr lang="en-US" altLang="zh-TW" dirty="0" smtClean="0">
                <a:ea typeface="新細明體" pitchFamily="18" charset="-120"/>
              </a:rPr>
              <a:t>13.4 </a:t>
            </a:r>
            <a:r>
              <a:rPr lang="en-US" altLang="zh-TW" dirty="0">
                <a:ea typeface="新細明體" pitchFamily="18" charset="-120"/>
              </a:rPr>
              <a:t>declares a global data type for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Employee</a:t>
            </a:r>
            <a:r>
              <a:rPr lang="en-US" altLang="zh-TW" dirty="0">
                <a:ea typeface="新細明體" pitchFamily="18" charset="-120"/>
              </a:rPr>
              <a:t> structure</a:t>
            </a:r>
          </a:p>
          <a:p>
            <a:r>
              <a:rPr lang="en-US" altLang="zh-TW" dirty="0">
                <a:ea typeface="新細明體" pitchFamily="18" charset="-120"/>
              </a:rPr>
              <a:t>This type is then used by both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functions to define specific structures with names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temp</a:t>
            </a:r>
          </a:p>
          <a:p>
            <a:r>
              <a:rPr lang="en-US" altLang="zh-TW" dirty="0">
                <a:ea typeface="新細明體" pitchFamily="18" charset="-120"/>
              </a:rPr>
              <a:t>The output produced by Program </a:t>
            </a:r>
            <a:r>
              <a:rPr lang="en-US" altLang="zh-TW" dirty="0" smtClean="0">
                <a:ea typeface="新細明體" pitchFamily="18" charset="-120"/>
              </a:rPr>
              <a:t>13.4 </a:t>
            </a:r>
            <a:r>
              <a:rPr lang="en-US" altLang="zh-TW" dirty="0">
                <a:ea typeface="新細明體" pitchFamily="18" charset="-120"/>
              </a:rPr>
              <a:t>is</a:t>
            </a:r>
          </a:p>
          <a:p>
            <a:pPr lvl="2">
              <a:buFontTx/>
              <a:buNone/>
            </a:pPr>
            <a:endParaRPr lang="en-US" altLang="zh-TW" sz="220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 lvl="2">
              <a:buFontTx/>
              <a:buNone/>
            </a:pPr>
            <a:r>
              <a:rPr lang="en-US" altLang="zh-TW" sz="220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net pay for employee 6782 is $361.66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Structures as Function Arguments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152400" y="1219200"/>
            <a:ext cx="88392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13.4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     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hours;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(Employee);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	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Employee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{6782, 8.93, 40.5};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// pass copies of the values in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Structures as Function Arguments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152400" y="1327150"/>
            <a:ext cx="8839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11.4 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set output formats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setw(10)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setiosflags(ios::fixed)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setiosflags(ios::showpoint)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setprecision(2);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"The net pay for employee " &lt;&lt; emp.idNum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 is $" &lt;&lt; netPay &lt;&lt; endl;;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calculateNet(Employee temp) // temp is of data type Employee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return(temp.payRate * temp.hours);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Single structures</a:t>
            </a:r>
          </a:p>
          <a:p>
            <a:r>
              <a:rPr lang="en-US" altLang="zh-TW" dirty="0" smtClean="0">
                <a:ea typeface="新細明體" pitchFamily="18" charset="-120"/>
              </a:rPr>
              <a:t>Arrays of structures</a:t>
            </a:r>
          </a:p>
          <a:p>
            <a:r>
              <a:rPr lang="en-US" altLang="zh-TW" dirty="0" smtClean="0">
                <a:ea typeface="新細明體" pitchFamily="18" charset="-120"/>
              </a:rPr>
              <a:t>Structures as function arguments</a:t>
            </a:r>
          </a:p>
          <a:p>
            <a:r>
              <a:rPr lang="en-US" altLang="zh-TW" dirty="0" smtClean="0">
                <a:ea typeface="新細明體" pitchFamily="18" charset="-120"/>
              </a:rPr>
              <a:t>Linked lists</a:t>
            </a:r>
          </a:p>
          <a:p>
            <a:r>
              <a:rPr lang="en-US" altLang="zh-TW" dirty="0" smtClean="0">
                <a:ea typeface="新細明體" pitchFamily="18" charset="-120"/>
              </a:rPr>
              <a:t>Dynamic data structure allocation</a:t>
            </a:r>
          </a:p>
          <a:p>
            <a:r>
              <a:rPr lang="en-US" altLang="zh-TW" dirty="0" smtClean="0">
                <a:ea typeface="新細明體" pitchFamily="18" charset="-120"/>
              </a:rPr>
              <a:t>Unions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Structures as Function Arguments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In Program </a:t>
            </a:r>
            <a:r>
              <a:rPr lang="en-US" altLang="zh-TW" dirty="0" smtClean="0">
                <a:ea typeface="新細明體" pitchFamily="18" charset="-120"/>
              </a:rPr>
              <a:t>13.4</a:t>
            </a:r>
            <a:r>
              <a:rPr lang="en-US" altLang="zh-TW" dirty="0">
                <a:ea typeface="新細明體" pitchFamily="18" charset="-120"/>
              </a:rPr>
              <a:t>, both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use the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Employee</a:t>
            </a:r>
            <a:r>
              <a:rPr lang="en-US" altLang="zh-TW" dirty="0">
                <a:ea typeface="新細明體" pitchFamily="18" charset="-120"/>
              </a:rPr>
              <a:t> data type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variables defined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are different structures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Changes to local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temp</a:t>
            </a:r>
            <a:r>
              <a:rPr lang="en-US" altLang="zh-TW" dirty="0">
                <a:ea typeface="新細明體" pitchFamily="18" charset="-120"/>
              </a:rPr>
              <a:t> variable in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are not reflected in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ea typeface="新細明體" pitchFamily="18" charset="-120"/>
              </a:rPr>
              <a:t> variable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Same structure variable name could have been used in both functions with no ambiguity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Both structure variables are local to their respective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7545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Using a pointer requires modifications to Program </a:t>
            </a:r>
            <a:r>
              <a:rPr lang="en-US" altLang="zh-TW" dirty="0" smtClean="0">
                <a:ea typeface="新細明體" pitchFamily="18" charset="-120"/>
              </a:rPr>
              <a:t>13.4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Call to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sz="2400" dirty="0">
                <a:ea typeface="新細明體" pitchFamily="18" charset="-120"/>
              </a:rPr>
              <a:t>: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(&amp;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lvl="1"/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sz="2400" dirty="0">
                <a:ea typeface="新細明體" pitchFamily="18" charset="-120"/>
              </a:rPr>
              <a:t> function definition: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					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(Employee *pt)</a:t>
            </a:r>
          </a:p>
          <a:p>
            <a:r>
              <a:rPr lang="en-US" altLang="zh-TW" dirty="0">
                <a:ea typeface="新細明體" pitchFamily="18" charset="-120"/>
              </a:rPr>
              <a:t>Example: Program </a:t>
            </a:r>
            <a:r>
              <a:rPr lang="en-US" altLang="zh-TW" dirty="0" smtClean="0">
                <a:ea typeface="新細明體" pitchFamily="18" charset="-120"/>
              </a:rPr>
              <a:t>13.4a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Declares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pt</a:t>
            </a:r>
            <a:r>
              <a:rPr lang="en-US" altLang="zh-TW" sz="2400" dirty="0">
                <a:ea typeface="新細明體" pitchFamily="18" charset="-120"/>
              </a:rPr>
              <a:t> as a pointer to structure of type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Employee</a:t>
            </a:r>
          </a:p>
          <a:p>
            <a:pPr lvl="1"/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pt</a:t>
            </a:r>
            <a:r>
              <a:rPr lang="en-US" altLang="zh-TW" sz="2400" dirty="0">
                <a:ea typeface="新細明體" pitchFamily="18" charset="-120"/>
              </a:rPr>
              <a:t> receives starting address of structure whenever </a:t>
            </a:r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sz="2400" dirty="0">
                <a:ea typeface="新細明體" pitchFamily="18" charset="-120"/>
              </a:rPr>
              <a:t> is called</a:t>
            </a:r>
          </a:p>
          <a:p>
            <a:pPr lvl="1"/>
            <a:r>
              <a:rPr lang="en-US" altLang="zh-TW" sz="2400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sz="2400" dirty="0">
                <a:ea typeface="新細明體" pitchFamily="18" charset="-120"/>
              </a:rPr>
              <a:t> uses </a:t>
            </a:r>
            <a:r>
              <a:rPr lang="en-US" altLang="zh-TW" sz="2400" dirty="0">
                <a:latin typeface="Courier New" pitchFamily="49" charset="0"/>
                <a:ea typeface="新細明體" pitchFamily="18" charset="-120"/>
              </a:rPr>
              <a:t>pt</a:t>
            </a:r>
            <a:r>
              <a:rPr lang="en-US" altLang="zh-TW" sz="2400" dirty="0">
                <a:ea typeface="新細明體" pitchFamily="18" charset="-120"/>
              </a:rPr>
              <a:t> to access members of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2400" y="1219200"/>
            <a:ext cx="8839200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13.4a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       // declare a global 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hours;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(Employee&amp;);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Employee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{6782, 8.93, 40.5};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 // pass a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152400" y="1327150"/>
            <a:ext cx="8839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13.4a 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// set output formats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(10)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::fixed)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showpoint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setprecision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(2);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net pay for employee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emp.idNum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 is $" &lt;&lt;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(Employee&amp; temp)   // temp is a reference variable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temp.payRate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temp.hours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Program </a:t>
            </a:r>
            <a:r>
              <a:rPr lang="en-US" altLang="zh-TW" dirty="0" smtClean="0">
                <a:ea typeface="新細明體" pitchFamily="18" charset="-120"/>
              </a:rPr>
              <a:t>13.4a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(*pt).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dirty="0">
                <a:ea typeface="新細明體" pitchFamily="18" charset="-120"/>
              </a:rPr>
              <a:t> refers to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dirty="0">
                <a:ea typeface="新細明體" pitchFamily="18" charset="-120"/>
              </a:rPr>
              <a:t> member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(*pt).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dirty="0">
                <a:ea typeface="新細明體" pitchFamily="18" charset="-120"/>
              </a:rPr>
              <a:t> refers to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dirty="0">
                <a:ea typeface="新細明體" pitchFamily="18" charset="-120"/>
              </a:rPr>
              <a:t> member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(*pt).hours</a:t>
            </a:r>
            <a:r>
              <a:rPr lang="en-US" altLang="zh-TW" dirty="0">
                <a:ea typeface="新細明體" pitchFamily="18" charset="-120"/>
              </a:rPr>
              <a:t> refers to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hours</a:t>
            </a:r>
            <a:r>
              <a:rPr lang="en-US" altLang="zh-TW" dirty="0">
                <a:ea typeface="新細明體" pitchFamily="18" charset="-120"/>
              </a:rPr>
              <a:t> member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These relationships illustrated in Figure 11.5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Parentheses around the expression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*pt</a:t>
            </a:r>
            <a:r>
              <a:rPr lang="en-US" altLang="zh-TW" dirty="0">
                <a:ea typeface="新細明體" pitchFamily="18" charset="-120"/>
              </a:rPr>
              <a:t> in Figure 11.5 are necessary to initially access “the structure whose address is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pt</a:t>
            </a:r>
            <a:r>
              <a:rPr lang="en-US" altLang="zh-TW" dirty="0">
                <a:ea typeface="新細明體" pitchFamily="18" charset="-12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 Pointer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315200" cy="279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4864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13.3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 pointer can be used to access structure members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Starting address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ea typeface="新細明體" pitchFamily="18" charset="-120"/>
              </a:rPr>
              <a:t> is also address of first member of the structure (Figure </a:t>
            </a:r>
            <a:r>
              <a:rPr lang="en-US" altLang="zh-TW" dirty="0" smtClean="0">
                <a:ea typeface="新細明體" pitchFamily="18" charset="-120"/>
              </a:rPr>
              <a:t>13.3)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Special notation commonly used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Expression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(*pointer).member</a:t>
            </a:r>
            <a:r>
              <a:rPr lang="en-US" altLang="zh-TW" dirty="0">
                <a:ea typeface="新細明體" pitchFamily="18" charset="-120"/>
              </a:rPr>
              <a:t> can always be replaced with notation 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pointer-&gt;member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following expressions are equivalent: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(*pt).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sz="2000" dirty="0">
                <a:ea typeface="新細明體" pitchFamily="18" charset="-120"/>
              </a:rPr>
              <a:t>	     	</a:t>
            </a:r>
            <a:r>
              <a:rPr lang="en-US" altLang="zh-TW" sz="2200" dirty="0">
                <a:ea typeface="新細明體" pitchFamily="18" charset="-120"/>
              </a:rPr>
              <a:t>can be replaced by</a:t>
            </a: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pt-&gt;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idNum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(*pt).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200" dirty="0">
                <a:ea typeface="新細明體" pitchFamily="18" charset="-120"/>
              </a:rPr>
              <a:t>can be replaced by</a:t>
            </a: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pt-&gt;</a:t>
            </a:r>
            <a:r>
              <a:rPr lang="en-US" altLang="zh-TW" sz="2000" dirty="0" err="1">
                <a:latin typeface="Courier New" pitchFamily="49" charset="0"/>
                <a:ea typeface="新細明體" pitchFamily="18" charset="-120"/>
              </a:rPr>
              <a:t>payRate</a:t>
            </a:r>
            <a:endParaRPr lang="en-US" altLang="zh-TW" sz="2000" dirty="0">
              <a:latin typeface="Courier New" pitchFamily="49" charset="0"/>
              <a:ea typeface="新細明體" pitchFamily="18" charset="-12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(*pt).hours</a:t>
            </a:r>
            <a:r>
              <a:rPr lang="en-US" altLang="zh-TW" sz="2000" dirty="0">
                <a:ea typeface="新細明體" pitchFamily="18" charset="-120"/>
              </a:rPr>
              <a:t>		</a:t>
            </a:r>
            <a:r>
              <a:rPr lang="en-US" altLang="zh-TW" sz="2200" dirty="0">
                <a:ea typeface="新細明體" pitchFamily="18" charset="-120"/>
              </a:rPr>
              <a:t>can be replaced by</a:t>
            </a: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>
                <a:latin typeface="Courier New" pitchFamily="49" charset="0"/>
                <a:ea typeface="新細明體" pitchFamily="18" charset="-120"/>
              </a:rPr>
              <a:t>pt-&gt;hours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Program </a:t>
            </a:r>
            <a:r>
              <a:rPr lang="en-US" altLang="zh-TW" smtClean="0">
                <a:ea typeface="新細明體" pitchFamily="18" charset="-120"/>
              </a:rPr>
              <a:t>13.5 </a:t>
            </a:r>
            <a:r>
              <a:rPr lang="en-US" altLang="zh-TW" dirty="0">
                <a:ea typeface="新細明體" pitchFamily="18" charset="-120"/>
              </a:rPr>
              <a:t>illustrates passing structure’s address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Uses a pointer with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-&gt;</a:t>
            </a:r>
            <a:r>
              <a:rPr lang="en-US" altLang="zh-TW" dirty="0">
                <a:ea typeface="新細明體" pitchFamily="18" charset="-120"/>
              </a:rPr>
              <a:t> notation to reference structure directly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When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is called with statement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calcNet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(&amp;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 err="1">
                <a:ea typeface="新細明體" pitchFamily="18" charset="-120"/>
              </a:rPr>
              <a:t>’s</a:t>
            </a:r>
            <a:r>
              <a:rPr lang="en-US" altLang="zh-TW" dirty="0">
                <a:ea typeface="新細明體" pitchFamily="18" charset="-120"/>
              </a:rPr>
              <a:t> starting address is passed to the function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Using this address as starting point, individual members of structure are accessed by including their names with pointer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 -&gt;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Incrementing or decrementing a pointer: Use increment or decrement operators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Expression 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++pt-&gt;hours;</a:t>
            </a:r>
            <a:r>
              <a:rPr lang="en-US" altLang="zh-TW">
                <a:ea typeface="新細明體" pitchFamily="18" charset="-120"/>
              </a:rPr>
              <a:t>  adds one to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hours</a:t>
            </a:r>
            <a:r>
              <a:rPr lang="en-US" altLang="zh-TW">
                <a:ea typeface="新細明體" pitchFamily="18" charset="-120"/>
              </a:rPr>
              <a:t> member of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>
                <a:ea typeface="新細明體" pitchFamily="18" charset="-120"/>
              </a:rPr>
              <a:t> structure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-&gt;</a:t>
            </a:r>
            <a:r>
              <a:rPr lang="en-US" altLang="zh-TW">
                <a:ea typeface="新細明體" pitchFamily="18" charset="-120"/>
              </a:rPr>
              <a:t> operator has higher priority than increment operator, therefore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hours</a:t>
            </a:r>
            <a:r>
              <a:rPr lang="en-US" altLang="zh-TW">
                <a:ea typeface="新細明體" pitchFamily="18" charset="-120"/>
              </a:rPr>
              <a:t> member is accessed first, then increment is applied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Expression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(++pt)-&gt;hours;</a:t>
            </a:r>
            <a:r>
              <a:rPr lang="en-US" altLang="zh-TW">
                <a:ea typeface="新細明體" pitchFamily="18" charset="-120"/>
              </a:rPr>
              <a:t> increments address before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hours</a:t>
            </a:r>
            <a:r>
              <a:rPr lang="en-US" altLang="zh-TW">
                <a:ea typeface="新細明體" pitchFamily="18" charset="-120"/>
              </a:rPr>
              <a:t> member is accessed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Expression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(pt++)-&gt;hours;</a:t>
            </a:r>
            <a:r>
              <a:rPr lang="en-US" altLang="zh-TW">
                <a:ea typeface="新細明體" pitchFamily="18" charset="-120"/>
              </a:rPr>
              <a:t> increments address after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hours</a:t>
            </a:r>
            <a:r>
              <a:rPr lang="en-US" altLang="zh-TW">
                <a:ea typeface="新細明體" pitchFamily="18" charset="-120"/>
              </a:rPr>
              <a:t> member is accessed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152400" y="1046163"/>
            <a:ext cx="88392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13.5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hours;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(Employee *);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Employee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{6786, 8.93, 40.5};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(&amp;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       // pass an address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Single Structures</a:t>
            </a:r>
          </a:p>
        </p:txBody>
      </p:sp>
      <p:sp>
        <p:nvSpPr>
          <p:cNvPr id="10245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Creating and using a structure involves two steps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Declare record structure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Assign specific values to structure elements</a:t>
            </a:r>
          </a:p>
          <a:p>
            <a:r>
              <a:rPr lang="en-US" altLang="zh-TW" dirty="0" smtClean="0">
                <a:ea typeface="新細明體" pitchFamily="18" charset="-120"/>
              </a:rPr>
              <a:t>Declaring a structure requires listing data types, data names, and arrangement of data items</a:t>
            </a:r>
          </a:p>
          <a:p>
            <a:r>
              <a:rPr lang="en-US" altLang="zh-TW" dirty="0" smtClean="0">
                <a:ea typeface="新細明體" pitchFamily="18" charset="-120"/>
              </a:rPr>
              <a:t>Data items, or fields, are called </a:t>
            </a:r>
            <a:r>
              <a:rPr lang="en-US" altLang="zh-TW" b="1" dirty="0" smtClean="0">
                <a:ea typeface="新細明體" pitchFamily="18" charset="-120"/>
              </a:rPr>
              <a:t>members</a:t>
            </a:r>
            <a:r>
              <a:rPr lang="en-US" altLang="zh-TW" dirty="0" smtClean="0">
                <a:ea typeface="新細明體" pitchFamily="18" charset="-120"/>
              </a:rPr>
              <a:t> of structure</a:t>
            </a:r>
          </a:p>
          <a:p>
            <a:r>
              <a:rPr lang="en-US" altLang="zh-TW" dirty="0" smtClean="0">
                <a:ea typeface="新細明體" pitchFamily="18" charset="-120"/>
              </a:rPr>
              <a:t>Assigning data values to members is called </a:t>
            </a:r>
            <a:r>
              <a:rPr lang="en-US" altLang="zh-TW" b="1" dirty="0" smtClean="0">
                <a:ea typeface="新細明體" pitchFamily="18" charset="-120"/>
              </a:rPr>
              <a:t>populating the structure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52400" y="1166813"/>
            <a:ext cx="88392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13.5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set output formats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(10)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::fixed)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::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showpoint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setprecision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(2);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net pay for employee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emp.idNum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 is $"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netPay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calculateNet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(Employee *pt)   // pt is a pointer to a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                               // structure of Employee 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return(pt-&gt;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 pt-&gt;hours);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Passing a Pointer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 (Fig </a:t>
            </a:r>
            <a:r>
              <a:rPr lang="en-US" altLang="zh-TW" dirty="0" smtClean="0">
                <a:ea typeface="新細明體" pitchFamily="18" charset="-120"/>
              </a:rPr>
              <a:t>13.4): </a:t>
            </a:r>
            <a:r>
              <a:rPr lang="en-US" altLang="zh-TW" dirty="0">
                <a:ea typeface="新細明體" pitchFamily="18" charset="-120"/>
              </a:rPr>
              <a:t>Array of three structures of type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employee</a:t>
            </a:r>
            <a:r>
              <a:rPr lang="en-US" altLang="zh-TW" dirty="0">
                <a:ea typeface="新細明體" pitchFamily="18" charset="-120"/>
              </a:rPr>
              <a:t> with address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[1]</a:t>
            </a:r>
            <a:r>
              <a:rPr lang="en-US" altLang="zh-TW" dirty="0">
                <a:ea typeface="新細明體" pitchFamily="18" charset="-120"/>
              </a:rPr>
              <a:t> stored in the pointer variable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Expression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++pt</a:t>
            </a:r>
            <a:r>
              <a:rPr lang="en-US" altLang="zh-TW" dirty="0">
                <a:ea typeface="新細明體" pitchFamily="18" charset="-120"/>
              </a:rPr>
              <a:t> changes address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pt</a:t>
            </a:r>
            <a:r>
              <a:rPr lang="en-US" altLang="zh-TW" dirty="0">
                <a:ea typeface="新細明體" pitchFamily="18" charset="-120"/>
              </a:rPr>
              <a:t> to starting address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[2]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Expression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--pt</a:t>
            </a:r>
            <a:r>
              <a:rPr lang="en-US" altLang="zh-TW" dirty="0">
                <a:ea typeface="新細明體" pitchFamily="18" charset="-120"/>
              </a:rPr>
              <a:t> changes address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pt</a:t>
            </a:r>
            <a:r>
              <a:rPr lang="en-US" altLang="zh-TW" dirty="0">
                <a:ea typeface="新細明體" pitchFamily="18" charset="-120"/>
              </a:rPr>
              <a:t> to starting address of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Passing a Pointer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7700963" cy="3216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4864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13.4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Changing pointer addresses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Returning Structures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Structure handling functions receive direct access to structure by receiving structure reference or address 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Equivalent to pass by reference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Changes to structure made in function</a:t>
            </a:r>
          </a:p>
          <a:p>
            <a:r>
              <a:rPr lang="en-US" altLang="zh-TW">
                <a:ea typeface="新細明體" pitchFamily="18" charset="-120"/>
              </a:rPr>
              <a:t>Functions can also return separate structure</a:t>
            </a:r>
          </a:p>
          <a:p>
            <a:pPr lvl="1"/>
            <a:r>
              <a:rPr lang="en-US" altLang="zh-TW">
                <a:ea typeface="新細明體" pitchFamily="18" charset="-120"/>
              </a:rPr>
              <a:t>Must declare function appropriately and alert calling function to type of data being returned</a:t>
            </a:r>
          </a:p>
          <a:p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Returning Structures</a:t>
            </a: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52400" y="914400"/>
            <a:ext cx="88392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13.6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Employee     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idNum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payRate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hours;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Employee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Employee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 id number is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emp.idNum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 pay rate is $"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emp.payRate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employee hours are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emp.hours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Returning Structures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152400" y="971550"/>
            <a:ext cx="88392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13.6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Employee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 // returns an employee structure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Employee next;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next.idNum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6789;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next.payRate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16.25;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next.hours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38.0;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return(next);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pic>
        <p:nvPicPr>
          <p:cNvPr id="4" name="圖片 3" descr="Chapter 08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2348345"/>
            <a:ext cx="2857500" cy="3766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classic data handling problem is making additions or deletions to existing structures that are maintained in a specific order</a:t>
            </a:r>
          </a:p>
          <a:p>
            <a:r>
              <a:rPr lang="en-US" altLang="zh-TW" smtClean="0">
                <a:ea typeface="新細明體" pitchFamily="18" charset="-120"/>
              </a:rPr>
              <a:t>Linked lists provide method for maintaining a constantly changing list</a:t>
            </a:r>
          </a:p>
          <a:p>
            <a:r>
              <a:rPr lang="en-US" altLang="zh-TW" b="1" smtClean="0">
                <a:ea typeface="新細明體" pitchFamily="18" charset="-120"/>
              </a:rPr>
              <a:t>Linked list: </a:t>
            </a:r>
            <a:r>
              <a:rPr lang="en-US" altLang="zh-TW" smtClean="0">
                <a:ea typeface="新細明體" pitchFamily="18" charset="-120"/>
              </a:rPr>
              <a:t>Set of structures in which each structure contains at least one member whose value is address of next logically ordered structure in list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Instead of requiring each record to be physically stored in correct order, each new structure is physically added wherever computer has free storage space</a:t>
            </a:r>
          </a:p>
          <a:p>
            <a:r>
              <a:rPr lang="en-US" altLang="zh-TW" smtClean="0">
                <a:ea typeface="新細明體" pitchFamily="18" charset="-120"/>
              </a:rPr>
              <a:t>Records are “linked” by including address of next record in the record immediately preceding it</a:t>
            </a:r>
          </a:p>
          <a:p>
            <a:r>
              <a:rPr lang="en-US" altLang="zh-TW" smtClean="0">
                <a:ea typeface="新細明體" pitchFamily="18" charset="-120"/>
              </a:rPr>
              <a:t>Current record contains address of next record no matter where next record is stored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Linked Lists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133600"/>
            <a:ext cx="6571347" cy="237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1054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13.5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Using pointers to link structures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Linked Lists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7181850" cy="2697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4953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13.6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Adjusting addresses to point to the correct structures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Single Structures</a:t>
            </a:r>
          </a:p>
        </p:txBody>
      </p:sp>
      <p:sp>
        <p:nvSpPr>
          <p:cNvPr id="11269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10668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 example structure definition:</a:t>
            </a:r>
          </a:p>
        </p:txBody>
      </p:sp>
      <p:sp>
        <p:nvSpPr>
          <p:cNvPr id="8" name="矩形 7"/>
          <p:cNvSpPr/>
          <p:nvPr/>
        </p:nvSpPr>
        <p:spPr>
          <a:xfrm>
            <a:off x="1905000" y="2362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endParaRPr lang="en-US" altLang="zh-TW" sz="24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2"/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2"/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 lvl="2"/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 lvl="2"/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year;</a:t>
            </a:r>
          </a:p>
          <a:p>
            <a:pPr lvl="2"/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birth;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62200"/>
            <a:ext cx="7620000" cy="183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0292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latin typeface="Arial" pitchFamily="34" charset="0"/>
                <a:ea typeface="新細明體" pitchFamily="18" charset="-120"/>
              </a:rPr>
              <a:t>Figure 13.7</a:t>
            </a:r>
            <a:r>
              <a:rPr lang="en-US" altLang="zh-TW" sz="1800">
                <a:latin typeface="Arial" pitchFamily="34" charset="0"/>
                <a:ea typeface="新細明體" pitchFamily="18" charset="-120"/>
              </a:rPr>
              <a:t>  Using initial and final pointer values</a:t>
            </a:r>
            <a:endParaRPr lang="en-US" altLang="zh-TW" sz="1800" b="1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86000"/>
            <a:ext cx="7467600" cy="1895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49530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13.8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Storing an address in a structure member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838200"/>
            <a:ext cx="4419600" cy="4844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58674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13.9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The relationship between structures in Program 13.8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Dynamic allocation of memory especially useful for lists of structures</a:t>
            </a:r>
          </a:p>
          <a:p>
            <a:pPr lvl="1"/>
            <a:r>
              <a:rPr lang="en-US" altLang="zh-TW">
                <a:ea typeface="新細明體" pitchFamily="18" charset="-120"/>
              </a:rPr>
              <a:t>Permits lists to expand and contract as records are added or deleted</a:t>
            </a:r>
          </a:p>
          <a:p>
            <a:r>
              <a:rPr lang="en-US" altLang="zh-TW">
                <a:ea typeface="新細明體" pitchFamily="18" charset="-120"/>
              </a:rPr>
              <a:t>Additional storage space: Use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>
                <a:ea typeface="新細明體" pitchFamily="18" charset="-120"/>
              </a:rPr>
              <a:t> operator and indicate amount of storage needed</a:t>
            </a:r>
          </a:p>
          <a:p>
            <a:pPr lvl="1"/>
            <a:r>
              <a:rPr lang="en-US" altLang="zh-TW">
                <a:ea typeface="新細明體" pitchFamily="18" charset="-120"/>
              </a:rPr>
              <a:t>Expression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new(int)</a:t>
            </a:r>
            <a:r>
              <a:rPr lang="en-US" altLang="zh-TW">
                <a:ea typeface="新細明體" pitchFamily="18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new int</a:t>
            </a:r>
            <a:r>
              <a:rPr lang="en-US" altLang="zh-TW">
                <a:ea typeface="新細明體" pitchFamily="18" charset="-120"/>
              </a:rPr>
              <a:t> requests enough space to store integer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1371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Dynamic structure allocation uses the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delete</a:t>
            </a:r>
            <a:r>
              <a:rPr lang="en-US" altLang="zh-TW" smtClean="0">
                <a:ea typeface="新細明體" pitchFamily="18" charset="-120"/>
              </a:rPr>
              <a:t> operators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Dynamic Structure Allocation</a:t>
            </a: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868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334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Table 13.1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Operators for Dynamic Allocation and Deallocation</a:t>
            </a:r>
            <a:endParaRPr lang="en-US" altLang="zh-TW" sz="1800" b="1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Dynamically requesting storage for a structure: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structure has been declared as follows: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name;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phoneNo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Expressions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new(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new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dirty="0">
                <a:ea typeface="新細明體" pitchFamily="18" charset="-120"/>
              </a:rPr>
              <a:t> reserve storage for one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structure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Program </a:t>
            </a:r>
            <a:r>
              <a:rPr lang="en-US" altLang="zh-TW" dirty="0" smtClean="0">
                <a:ea typeface="新細明體" pitchFamily="18" charset="-120"/>
              </a:rPr>
              <a:t>13.10 </a:t>
            </a:r>
            <a:r>
              <a:rPr lang="en-US" altLang="zh-TW" dirty="0">
                <a:ea typeface="新細明體" pitchFamily="18" charset="-120"/>
              </a:rPr>
              <a:t>illustrates use of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dirty="0">
                <a:ea typeface="新細明體" pitchFamily="18" charset="-120"/>
              </a:rPr>
              <a:t> to dynamically create a structure in response to user input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52400" y="1184275"/>
            <a:ext cx="89916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13.10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a program illustrating dynamic structure allocation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&lt;string&gt;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name;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string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phoneNo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populate(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*); // function prototype needed by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dispOne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*);  // function prototype needed by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key;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//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is a pointer to a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structure of type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52400" y="1168400"/>
            <a:ext cx="899160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13.10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"Do you wish to create a new record (respond with y or n):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key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(key == 'y')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key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cin.get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();      // get the Enter key in buffered input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new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populate(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dispOne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nNo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record has been created.";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52400" y="1182688"/>
            <a:ext cx="8991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13.10 </a:t>
            </a: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input a name and phone number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populate(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*record) // record is a pointer to a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                              // structure of type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name: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record-&gt;name);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the phone number: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getline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record-&gt;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phoneNo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display the contents of one record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dispOne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*contents)  // contents is a pointer to a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 		              // structure of type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TeleType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contents of the record just created is:"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nName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: " &lt;&lt; contents-&gt;name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"\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nPhone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Number: " &lt;&lt; contents-&gt;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phoneNo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Example: Program </a:t>
            </a:r>
            <a:r>
              <a:rPr lang="en-US" altLang="zh-TW" dirty="0" smtClean="0">
                <a:ea typeface="新細明體" pitchFamily="18" charset="-120"/>
              </a:rPr>
              <a:t>13.10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Two variables declared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pPr lvl="2"/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key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declared as a character variable</a:t>
            </a:r>
          </a:p>
          <a:p>
            <a:pPr lvl="2"/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dirty="0">
                <a:ea typeface="新細明體" pitchFamily="18" charset="-120"/>
              </a:rPr>
              <a:t> declared as pointer to structure of the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TeleType</a:t>
            </a:r>
            <a:r>
              <a:rPr lang="en-US" altLang="zh-TW" dirty="0">
                <a:ea typeface="新細明體" pitchFamily="18" charset="-120"/>
              </a:rPr>
              <a:t> type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If user enters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in response to first prompt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i="1" dirty="0"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a call to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dirty="0">
                <a:ea typeface="新細明體" pitchFamily="18" charset="-120"/>
              </a:rPr>
              <a:t> is made for memory to store structure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Address loaded into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recPoint</a:t>
            </a:r>
            <a:r>
              <a:rPr lang="en-US" altLang="zh-TW" dirty="0">
                <a:ea typeface="新細明體" pitchFamily="18" charset="-120"/>
              </a:rPr>
              <a:t> can be used to access newly created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Single Structures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5400" y="838200"/>
            <a:ext cx="72390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13.1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a program that defines and populates a record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year;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birth;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birth.month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12;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birth.day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28;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birth.year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86;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"My birth Date is "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birth.month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'/'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birth.day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&lt;&lt; '/'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birth.year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pic>
        <p:nvPicPr>
          <p:cNvPr id="4" name="圖片 3" descr="Chapter 08-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984664"/>
            <a:ext cx="2933700" cy="38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Dynamic Structure Allocation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Example: Program </a:t>
            </a:r>
            <a:r>
              <a:rPr lang="en-US" altLang="zh-TW" dirty="0" smtClean="0">
                <a:ea typeface="新細明體" pitchFamily="18" charset="-120"/>
              </a:rPr>
              <a:t>13.10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The function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populate()</a:t>
            </a:r>
            <a:r>
              <a:rPr lang="en-US" altLang="zh-TW" dirty="0">
                <a:ea typeface="新細明體" pitchFamily="18" charset="-120"/>
              </a:rPr>
              <a:t> prompts user for data to fill structure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The argument passed to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populate()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dirty="0">
                <a:ea typeface="新細明體" pitchFamily="18" charset="-120"/>
              </a:rPr>
              <a:t> is pointer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recPoint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disOne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function displays contents of newly created and populated structure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Address passed to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dispOne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is same address that was passed to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populate()</a:t>
            </a:r>
            <a:endParaRPr lang="en-US" altLang="zh-TW" sz="260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7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267200"/>
          </a:xfrm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Union:</a:t>
            </a:r>
            <a:r>
              <a:rPr lang="en-US" altLang="zh-TW" smtClean="0">
                <a:ea typeface="新細明體" pitchFamily="18" charset="-120"/>
              </a:rPr>
              <a:t> Data type that reserves same area in memory for two or more variables that can be different data types</a:t>
            </a:r>
          </a:p>
          <a:p>
            <a:r>
              <a:rPr lang="en-US" altLang="zh-TW" smtClean="0">
                <a:ea typeface="新細明體" pitchFamily="18" charset="-120"/>
              </a:rPr>
              <a:t>Definition of union has same form as structure definition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Keyword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union</a:t>
            </a:r>
            <a:r>
              <a:rPr lang="en-US" altLang="zh-TW" smtClean="0">
                <a:ea typeface="新細明體" pitchFamily="18" charset="-120"/>
              </a:rPr>
              <a:t> replaces keyword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struct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1752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Example: Union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val</a:t>
            </a:r>
            <a:r>
              <a:rPr lang="en-US" altLang="zh-TW" smtClean="0">
                <a:ea typeface="新細明體" pitchFamily="18" charset="-120"/>
              </a:rPr>
              <a:t> contains a single member that can be character variable named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key</a:t>
            </a:r>
            <a:r>
              <a:rPr lang="en-US" altLang="zh-TW" smtClean="0">
                <a:ea typeface="新細明體" pitchFamily="18" charset="-120"/>
              </a:rPr>
              <a:t>, integer named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num</a:t>
            </a:r>
            <a:r>
              <a:rPr lang="en-US" altLang="zh-TW" smtClean="0">
                <a:ea typeface="新細明體" pitchFamily="18" charset="-120"/>
              </a:rPr>
              <a:t>, or double-precision variable named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volts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Unions</a:t>
            </a:r>
          </a:p>
        </p:txBody>
      </p:sp>
      <p:sp>
        <p:nvSpPr>
          <p:cNvPr id="8" name="矩形 7"/>
          <p:cNvSpPr/>
          <p:nvPr/>
        </p:nvSpPr>
        <p:spPr>
          <a:xfrm>
            <a:off x="1600200" y="3429000"/>
            <a:ext cx="4572000" cy="2095958"/>
          </a:xfrm>
          <a:prstGeom prst="rect">
            <a:avLst/>
          </a:prstGeom>
        </p:spPr>
        <p:txBody>
          <a:bodyPr>
            <a:spAutoFit/>
          </a:bodyPr>
          <a:lstStyle/>
          <a:p>
            <a:pPr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union</a:t>
            </a:r>
          </a:p>
          <a:p>
            <a:pPr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key;</a:t>
            </a:r>
          </a:p>
          <a:p>
            <a:pPr lvl="3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num;</a:t>
            </a:r>
          </a:p>
          <a:p>
            <a:pPr lvl="3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double volts;</a:t>
            </a:r>
          </a:p>
          <a:p>
            <a:pPr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1371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Typically, second variable is used to keep track of current data type stored in union 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0" kern="0" dirty="0" smtClean="0">
                <a:latin typeface="+mj-lt"/>
                <a:ea typeface="+mj-ea"/>
                <a:cs typeface="+mj-cs"/>
              </a:rPr>
              <a:t>Unions</a:t>
            </a:r>
            <a:endParaRPr lang="en-US" sz="3600" b="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6600" y="2707279"/>
            <a:ext cx="3276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3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endParaRPr lang="en-US" altLang="zh-TW" sz="24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uType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union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char *text;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float rate;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}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uTax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flag;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1219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Example: Referencing union data member based on type indicator member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0" kern="0" dirty="0" smtClean="0">
                <a:latin typeface="+mj-lt"/>
                <a:ea typeface="+mj-ea"/>
                <a:cs typeface="+mj-cs"/>
              </a:rPr>
              <a:t>Unions</a:t>
            </a:r>
            <a:endParaRPr lang="en-US" sz="3600" b="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8001000" cy="2592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Switch(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uType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case ‘c’: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val.key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break;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case ‘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’: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val.num;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break;  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case ‘d’: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val.volts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break;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default :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“Invalid type in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uType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:” &lt;&lt;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uType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88900" lvl="3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Structures or unions cannot be used in relational expressions</a:t>
            </a:r>
          </a:p>
          <a:p>
            <a:r>
              <a:rPr lang="en-US" altLang="zh-TW" smtClean="0">
                <a:ea typeface="新細明體" pitchFamily="18" charset="-120"/>
              </a:rPr>
              <a:t>When pointer is used to point to a structure or a union, take care to use address in pointer to point to correct data type</a:t>
            </a:r>
          </a:p>
          <a:p>
            <a:r>
              <a:rPr lang="en-US" altLang="zh-TW" smtClean="0">
                <a:ea typeface="新細明體" pitchFamily="18" charset="-120"/>
              </a:rPr>
              <a:t>Be careful to keep track of the data stored in a union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Access data in a union by the wrong variable name is a troublesome error to locate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Structure allows grouping variables under a common variable name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Each variable in structure accessed by structure name, followed by period, followed by variable name</a:t>
            </a:r>
          </a:p>
          <a:p>
            <a:r>
              <a:rPr lang="en-US" altLang="zh-TW" smtClean="0">
                <a:ea typeface="新細明體" pitchFamily="18" charset="-120"/>
              </a:rPr>
              <a:t>One form for declaring a structure is: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4369272"/>
            <a:ext cx="51054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3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endParaRPr lang="en-US" altLang="zh-TW" sz="24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member declarations  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structureName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data type can be created from a structure by using this declaration form: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667000"/>
            <a:ext cx="48006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3">
              <a:lnSpc>
                <a:spcPct val="90000"/>
              </a:lnSpc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DataType</a:t>
            </a:r>
            <a:endParaRPr lang="en-US" altLang="zh-TW" sz="24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// member declarations  </a:t>
            </a:r>
          </a:p>
          <a:p>
            <a:pPr marL="88900" lvl="3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</a:rPr>
              <a:t>Structures are particularly useful as elements of arrays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Each structure becomes a record in a list of records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Complete structures can be used a function arguments, in which case called function receives a copy of the structure elements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Structure addresses can also be passed as a reference or a pointer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When passed as pointer or reference, function has access to change original structure member values</a:t>
            </a:r>
          </a:p>
          <a:p>
            <a:endParaRPr lang="en-US" altLang="zh-TW" sz="2600" dirty="0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7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4958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</a:rPr>
              <a:t>Structure members can be any valid C++ data type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May be other structures, unions, arrays, or pointers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When pointer included in structure, a linked list can be created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Unions are declared in same manner as structures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Definition of union creates a memory overlay area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Each union member uses the same memory storage locations</a:t>
            </a:r>
          </a:p>
          <a:p>
            <a:endParaRPr lang="en-US" altLang="zh-TW" sz="2600" dirty="0" smtClean="0"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Single Structures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990600"/>
            <a:ext cx="7239000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13.2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struct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Date    // this is a global declaration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month;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day;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year;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Date birth;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birth.month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12;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birth.day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28;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birth.year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86;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"My birth Date is "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birth.month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'/'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birth.day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&lt;&lt; '/'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birth.year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of Structures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Real power of structures realized when same structure is used for lists of data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Example:</a:t>
            </a:r>
            <a:r>
              <a:rPr lang="en-US" altLang="zh-TW" dirty="0">
                <a:ea typeface="新細明體" pitchFamily="18" charset="-120"/>
              </a:rPr>
              <a:t> Process employee data in Figure </a:t>
            </a:r>
            <a:r>
              <a:rPr lang="en-US" altLang="zh-TW" dirty="0" smtClean="0">
                <a:ea typeface="新細明體" pitchFamily="18" charset="-120"/>
              </a:rPr>
              <a:t>13.1</a:t>
            </a: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Option 1:</a:t>
            </a:r>
            <a:r>
              <a:rPr lang="en-US" altLang="zh-TW" dirty="0">
                <a:ea typeface="新細明體" pitchFamily="18" charset="-120"/>
              </a:rPr>
              <a:t> Consider each column in Figure </a:t>
            </a:r>
            <a:r>
              <a:rPr lang="en-US" altLang="zh-TW" dirty="0" smtClean="0">
                <a:ea typeface="新細明體" pitchFamily="18" charset="-120"/>
              </a:rPr>
              <a:t>13.1 </a:t>
            </a:r>
            <a:r>
              <a:rPr lang="en-US" altLang="zh-TW" dirty="0">
                <a:ea typeface="新細明體" pitchFamily="18" charset="-120"/>
              </a:rPr>
              <a:t>as a separate list, stored in its own array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Employee numbers stored in array of integers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Names stored in array of strings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Pay rate stored in array of double-precision numbers</a:t>
            </a:r>
          </a:p>
          <a:p>
            <a:pPr lvl="2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Correspondence between items for individual employee maintained by storing employee’s data in same array position in each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1557338"/>
            <a:ext cx="66389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55626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Figure 13.1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  A list of employee data</a:t>
            </a:r>
            <a:endParaRPr lang="en-US" altLang="zh-TW" sz="1800" b="1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of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of Structures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altLang="zh-TW" b="1" dirty="0">
                <a:ea typeface="新細明體" pitchFamily="18" charset="-120"/>
              </a:rPr>
              <a:t>Option 1 is not a good choice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Items related to single employee constitute a natural organization of data into structures</a:t>
            </a:r>
          </a:p>
          <a:p>
            <a:r>
              <a:rPr lang="en-US" altLang="zh-TW" b="1" dirty="0">
                <a:ea typeface="新細明體" pitchFamily="18" charset="-120"/>
              </a:rPr>
              <a:t>Better option:</a:t>
            </a:r>
            <a:r>
              <a:rPr lang="en-US" altLang="zh-TW" dirty="0">
                <a:ea typeface="新細明體" pitchFamily="18" charset="-120"/>
              </a:rPr>
              <a:t> Use structure shown in Figure </a:t>
            </a:r>
            <a:r>
              <a:rPr lang="en-US" altLang="zh-TW" dirty="0" smtClean="0">
                <a:ea typeface="新細明體" pitchFamily="18" charset="-120"/>
              </a:rPr>
              <a:t>13.2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Data can be processed as single array of ten structures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Maintains integrity of the data organization as a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0</TotalTime>
  <Words>2994</Words>
  <Application>Microsoft Office PowerPoint</Application>
  <PresentationFormat>如螢幕大小 (4:3)</PresentationFormat>
  <Paragraphs>602</Paragraphs>
  <Slides>59</Slides>
  <Notes>59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1_Default Design</vt:lpstr>
      <vt:lpstr>投影片 1</vt:lpstr>
      <vt:lpstr>Contents</vt:lpstr>
      <vt:lpstr>Single Structures</vt:lpstr>
      <vt:lpstr>Single Structures</vt:lpstr>
      <vt:lpstr>Single Structures</vt:lpstr>
      <vt:lpstr>Single Structures</vt:lpstr>
      <vt:lpstr>Arrays of Structures</vt:lpstr>
      <vt:lpstr>Arrays of Structures</vt:lpstr>
      <vt:lpstr>Arrays of Structures</vt:lpstr>
      <vt:lpstr>Arrays of Structures</vt:lpstr>
      <vt:lpstr>Arrays of Structures</vt:lpstr>
      <vt:lpstr>Arrays of Structures</vt:lpstr>
      <vt:lpstr>Arrays of Structures</vt:lpstr>
      <vt:lpstr>Arrays of Structures</vt:lpstr>
      <vt:lpstr>Structures as Function Arguments</vt:lpstr>
      <vt:lpstr>Structures as Function Arguments</vt:lpstr>
      <vt:lpstr>Structures as Function Arguments</vt:lpstr>
      <vt:lpstr>Structures as Function Arguments</vt:lpstr>
      <vt:lpstr>Structures as Function Arguments</vt:lpstr>
      <vt:lpstr>Structures as Function Arguments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Passing a Pointer</vt:lpstr>
      <vt:lpstr>Returning Structures</vt:lpstr>
      <vt:lpstr>Returning Structures</vt:lpstr>
      <vt:lpstr>Returning Structures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Dynamic Structure Allocation</vt:lpstr>
      <vt:lpstr>Dynamic Structure Allocation</vt:lpstr>
      <vt:lpstr>Dynamic Structure Allocation</vt:lpstr>
      <vt:lpstr>Dynamic Structure Allocation</vt:lpstr>
      <vt:lpstr>Dynamic Structure Allocation</vt:lpstr>
      <vt:lpstr>Dynamic Structure Allocation</vt:lpstr>
      <vt:lpstr>Dynamic Structure Allocation</vt:lpstr>
      <vt:lpstr>Dynamic Structure Allocation</vt:lpstr>
      <vt:lpstr>Unions</vt:lpstr>
      <vt:lpstr>Unions</vt:lpstr>
      <vt:lpstr>投影片 53</vt:lpstr>
      <vt:lpstr>投影片 54</vt:lpstr>
      <vt:lpstr>Common Programming Errors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/>
  <cp:lastModifiedBy/>
  <cp:revision>283</cp:revision>
  <dcterms:created xsi:type="dcterms:W3CDTF">2004-12-27T16:03:07Z</dcterms:created>
  <dcterms:modified xsi:type="dcterms:W3CDTF">2009-12-03T07:23:08Z</dcterms:modified>
</cp:coreProperties>
</file>