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gif" ContentType="image/gif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0" r:id="rId1"/>
  </p:sldMasterIdLst>
  <p:notesMasterIdLst>
    <p:notesMasterId r:id="rId67"/>
  </p:notesMasterIdLst>
  <p:handoutMasterIdLst>
    <p:handoutMasterId r:id="rId68"/>
  </p:handoutMasterIdLst>
  <p:sldIdLst>
    <p:sldId id="338" r:id="rId2"/>
    <p:sldId id="296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3" r:id="rId57"/>
    <p:sldId id="394" r:id="rId58"/>
    <p:sldId id="395" r:id="rId59"/>
    <p:sldId id="396" r:id="rId60"/>
    <p:sldId id="397" r:id="rId61"/>
    <p:sldId id="398" r:id="rId62"/>
    <p:sldId id="399" r:id="rId63"/>
    <p:sldId id="400" r:id="rId64"/>
    <p:sldId id="401" r:id="rId65"/>
    <p:sldId id="402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00"/>
    <a:srgbClr val="0033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64" d="100"/>
          <a:sy n="64" d="100"/>
        </p:scale>
        <p:origin x="-864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992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10138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10138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4ED80ED-3FF2-4330-ADB8-FB2E82A9F1A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6BC6D78-BBF3-4ED2-86FA-95BC64314A4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16FE68-E961-4039-92D3-0D9B8FBBA99C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23043-63A6-45A7-A027-2AE8F50A9AF8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E688B6-8AFC-4175-98E3-CBE2C042BB58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510BF2-DA0A-45D3-BADE-78A2D4FBA23F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57CDC5-9048-4A86-A160-4279E63BCFA3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AEA0D6-9879-4C24-AECD-368BEC8A1832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F81FB-5885-4AAD-88CD-A533A0546D96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43CF51-9980-4278-BD02-4DC7FE9D5D92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5FF021-04E8-4F1A-923A-C16F059536F8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270611-4AAE-4C6D-A01A-2C23896B106B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C1DF31-7E47-41AA-AD72-F5293A454637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506CF-46F4-4B8D-A4E4-C3EF594E1A25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05701E-DA2C-487D-9B06-7A425512E7F2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05A11-0189-41BF-8312-0BA353241652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A766D-AC70-434A-A139-2E15687AD745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2D195C-3F28-4617-98E9-546298801AA8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9CA7E-C197-4BB9-B9B6-9E1D894B01EA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01F608-0D04-470E-ABC1-764CA3D5C97A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B5B21D-E2D7-4B7A-B312-C9A7A0F91A57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7FC1C-68AA-4946-82D6-C74317328C98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6C18A5-1D95-4ED2-BC56-C551AC6CDA57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ACDB92-4700-49E3-ACC2-68723CC7BC31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07D44D-0242-4864-83D3-86FA1B5DCF50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5AAFE5-0FCE-46AC-BAC4-F4D3EB554139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763DE8-387F-4E38-B578-4DDA33AA1087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39B656-D4A6-4A1F-B6F3-13256625C760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79084C-2525-47B2-A94F-F6E9F981B4E2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5F609-DD57-420C-8511-0F5FB5A1B6A2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314265-700B-4F5A-BDB9-CC6D7794BAEB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B8B390-EE7B-4638-A181-3A5A954344D0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ACB8E0-3AD9-40C2-AD61-1A02940777B0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D3863-E76F-4C31-97D5-401538A310F9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063645-598B-475A-AB2D-41ED67835908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1C0B46-55F2-435D-8ED4-CF567A0C711F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422832-1AB0-4DA1-A970-34E3EFD078AD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D2223F-5BDA-4431-A009-32FA02EBF1B9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9D3EE-9AB4-421B-8EE1-3A982208C7E4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55EA2C-EC36-4E12-A1E8-6DF052C415A9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4D99C-B4CA-4FF1-BD38-B790574D731A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4E7E07-9B7A-4E65-94B5-10811CC621D1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D40907-71A1-4A74-8CEF-FE62765A0CE4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9FD2D7-518D-4E11-ACB2-3AEACAFDF062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16AA13-2DEF-4056-A008-0380AAAAEFF5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02A2A5-C9B7-4AF3-A01E-56EE64C10245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1FD14-5CC9-4581-8DAE-6E2771DF1221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FCFCA-CDB8-4E65-AAF8-03089AE94A80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CBE97-6B48-4EDA-A789-36BA77D616C9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4E453B-2BF4-44C9-99B0-0E4F680BECD3}" type="slidenum">
              <a:rPr lang="en-US" altLang="zh-TW"/>
              <a:pPr/>
              <a:t>52</a:t>
            </a:fld>
            <a:endParaRPr lang="en-US" altLang="zh-TW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6CF731-DB53-4671-A237-82BD304219C7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2AA77A-9FDB-4032-8A1E-24C467ABC590}" type="slidenum">
              <a:rPr lang="en-US" altLang="zh-TW"/>
              <a:pPr/>
              <a:t>54</a:t>
            </a:fld>
            <a:endParaRPr lang="en-US" altLang="zh-TW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89DDA-695C-4E6D-B88A-D73A82FB4CCE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1B8C36-2DFE-451B-85A5-00222376670B}" type="slidenum">
              <a:rPr lang="en-US" altLang="zh-TW"/>
              <a:pPr/>
              <a:t>56</a:t>
            </a:fld>
            <a:endParaRPr lang="en-US" altLang="zh-TW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5F166C-ABB4-4BAC-80E9-9A0E2C06AA89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99A2A0-BA4B-4DEA-B27A-F2C9B2401859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B3146-CF51-4E83-8EEB-1BB5799C16D3}" type="slidenum">
              <a:rPr lang="en-US" altLang="zh-TW"/>
              <a:pPr/>
              <a:t>59</a:t>
            </a:fld>
            <a:endParaRPr lang="en-US" altLang="zh-TW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67011A-E57E-46B7-923D-BE174FF8257B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B35408-DB01-47DD-9D3E-14D895C5A68E}" type="slidenum">
              <a:rPr lang="en-US" altLang="zh-TW"/>
              <a:pPr/>
              <a:t>60</a:t>
            </a:fld>
            <a:endParaRPr lang="en-US" altLang="zh-TW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BD4804-42FF-4306-A385-BB6D4BF450B1}" type="slidenum">
              <a:rPr lang="en-US" altLang="zh-TW"/>
              <a:pPr/>
              <a:t>61</a:t>
            </a:fld>
            <a:endParaRPr lang="en-US" altLang="zh-TW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9850D3-7F04-4D29-B56A-E43A42A08D59}" type="slidenum">
              <a:rPr lang="en-US" altLang="zh-TW"/>
              <a:pPr/>
              <a:t>62</a:t>
            </a:fld>
            <a:endParaRPr lang="en-US" altLang="zh-TW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6F5AF6-70B8-47FD-AAD0-AEDAF5A5A341}" type="slidenum">
              <a:rPr lang="en-US" altLang="zh-TW"/>
              <a:pPr/>
              <a:t>63</a:t>
            </a:fld>
            <a:endParaRPr lang="en-US" altLang="zh-TW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7BFE90-28FF-4712-96AE-EF260A6ACDAC}" type="slidenum">
              <a:rPr lang="en-US" altLang="zh-TW"/>
              <a:pPr/>
              <a:t>64</a:t>
            </a:fld>
            <a:endParaRPr lang="en-US" altLang="zh-TW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DD2C1A-027C-490E-B658-DA5916AF6F5C}" type="slidenum">
              <a:rPr lang="en-US" altLang="zh-TW"/>
              <a:pPr/>
              <a:t>65</a:t>
            </a:fld>
            <a:endParaRPr lang="en-US" altLang="zh-TW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7701D4-DF6C-492B-9749-DAE088F8BAAB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6B3363-9887-4D53-BE4B-0C99B5382421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379503-C966-412D-A9E5-3676F42FC9D6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600" i="1"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新細明體" pitchFamily="18" charset="-120"/>
              </a:defRPr>
            </a:lvl1pPr>
          </a:lstStyle>
          <a:p>
            <a:r>
              <a:rPr lang="zh-TW" altLang="en-US"/>
              <a:t>A First Book of C++: From Here To There, Third Edition</a:t>
            </a:r>
            <a:endParaRPr lang="en-US" altLang="zh-TW"/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新細明體" pitchFamily="18" charset="-120"/>
              </a:defRPr>
            </a:lvl1pPr>
          </a:lstStyle>
          <a:p>
            <a:fld id="{19321C8C-EFF1-47D8-B0EA-95F2EE7A880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0" y="147638"/>
            <a:ext cx="9144000" cy="80962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  <p:pic>
        <p:nvPicPr>
          <p:cNvPr id="249861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58200" y="6275388"/>
            <a:ext cx="609600" cy="517525"/>
          </a:xfrm>
          <a:prstGeom prst="rect">
            <a:avLst/>
          </a:prstGeom>
          <a:noFill/>
        </p:spPr>
      </p:pic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84138" y="6477000"/>
            <a:ext cx="434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TW" altLang="en-US" sz="1400" b="0" dirty="0">
                <a:ea typeface="標楷體" pitchFamily="65" charset="-120"/>
                <a:cs typeface="Times New Roman" pitchFamily="18" charset="0"/>
              </a:rPr>
              <a:t>6</a:t>
            </a:r>
            <a:r>
              <a:rPr kumimoji="1" lang="en-US" altLang="zh-TW" sz="1400" b="0" dirty="0">
                <a:ea typeface="標楷體" pitchFamily="65" charset="-120"/>
                <a:cs typeface="Times New Roman" pitchFamily="18" charset="0"/>
              </a:rPr>
              <a:t>11 18200 </a:t>
            </a:r>
            <a:r>
              <a:rPr kumimoji="1" lang="zh-TW" altLang="en-US" sz="1400" b="0" dirty="0">
                <a:ea typeface="標楷體" pitchFamily="65" charset="-120"/>
                <a:cs typeface="Times New Roman" pitchFamily="18" charset="0"/>
              </a:rPr>
              <a:t>計算機程式語言  </a:t>
            </a:r>
            <a:r>
              <a:rPr kumimoji="1" lang="en-US" altLang="zh-TW" sz="1400" b="0" dirty="0">
                <a:ea typeface="標楷體" pitchFamily="65" charset="-120"/>
                <a:cs typeface="Times New Roman" pitchFamily="18" charset="0"/>
              </a:rPr>
              <a:t>Lecture </a:t>
            </a:r>
            <a:r>
              <a:rPr kumimoji="1" lang="en-US" altLang="zh-TW" sz="1400" b="0" dirty="0" smtClean="0">
                <a:ea typeface="標楷體" pitchFamily="65" charset="-120"/>
                <a:cs typeface="Times New Roman" pitchFamily="18" charset="0"/>
              </a:rPr>
              <a:t>14-</a:t>
            </a:r>
            <a:fld id="{1D539775-ECA3-46A8-975C-367C785F53EE}" type="slidenum">
              <a:rPr kumimoji="1" lang="en-US" altLang="zh-TW" sz="1400" b="0">
                <a:ea typeface="標楷體" pitchFamily="65" charset="-120"/>
                <a:cs typeface="Times New Roman" pitchFamily="18" charset="0"/>
              </a:rPr>
              <a:pPr/>
              <a:t>‹#›</a:t>
            </a:fld>
            <a:r>
              <a:rPr kumimoji="1" lang="en-US" altLang="zh-TW" sz="1400" b="0" dirty="0">
                <a:ea typeface="標楷體" pitchFamily="65" charset="-120"/>
                <a:cs typeface="Times New Roman" pitchFamily="18" charset="0"/>
              </a:rPr>
              <a:t>  </a:t>
            </a: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6324600" y="6477000"/>
            <a:ext cx="215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TW" altLang="en-US" sz="1400" b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國立臺灣大學生物機電系</a:t>
            </a:r>
          </a:p>
        </p:txBody>
      </p:sp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0" y="228600"/>
            <a:ext cx="9144000" cy="6010275"/>
          </a:xfrm>
          <a:prstGeom prst="rect">
            <a:avLst/>
          </a:prstGeom>
          <a:gradFill rotWithShape="1">
            <a:gsLst>
              <a:gs pos="0">
                <a:srgbClr val="FFFFCC">
                  <a:alpha val="46001"/>
                </a:srgbClr>
              </a:gs>
              <a:gs pos="50000">
                <a:srgbClr val="FFFFCC">
                  <a:gamma/>
                  <a:tint val="79608"/>
                  <a:invGamma/>
                  <a:alpha val="0"/>
                </a:srgbClr>
              </a:gs>
              <a:gs pos="100000">
                <a:srgbClr val="FFFFCC">
                  <a:alpha val="46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0" y="6400800"/>
            <a:ext cx="4191000" cy="762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9866" name="Rectangle 10"/>
          <p:cNvSpPr>
            <a:spLocks noChangeArrowheads="1"/>
          </p:cNvSpPr>
          <p:nvPr/>
        </p:nvSpPr>
        <p:spPr bwMode="auto">
          <a:xfrm>
            <a:off x="0" y="6248400"/>
            <a:ext cx="5334000" cy="76200"/>
          </a:xfrm>
          <a:prstGeom prst="rect">
            <a:avLst/>
          </a:prstGeom>
          <a:gradFill rotWithShape="1">
            <a:gsLst>
              <a:gs pos="0">
                <a:srgbClr val="99CC00">
                  <a:gamma/>
                  <a:shade val="46275"/>
                  <a:invGamma/>
                </a:srgbClr>
              </a:gs>
              <a:gs pos="100000">
                <a:srgbClr val="99CC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9867" name="Rectangle 11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gi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0" y="1524000"/>
            <a:ext cx="9144000" cy="439261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47811" name="Rectangle 3"/>
          <p:cNvSpPr>
            <a:spLocks noChangeArrowheads="1"/>
          </p:cNvSpPr>
          <p:nvPr/>
        </p:nvSpPr>
        <p:spPr bwMode="auto">
          <a:xfrm>
            <a:off x="720725" y="525463"/>
            <a:ext cx="1793875" cy="1477328"/>
          </a:xfrm>
          <a:prstGeom prst="rect">
            <a:avLst/>
          </a:prstGeom>
          <a:solidFill>
            <a:srgbClr val="FDC382"/>
          </a:solidFill>
          <a:ln w="9525">
            <a:noFill/>
            <a:miter lim="800000"/>
            <a:headEnd/>
            <a:tailEnd/>
          </a:ln>
          <a:effectLst>
            <a:outerShdw dist="63500" dir="2212194" algn="ctr" rotWithShape="0">
              <a:srgbClr val="5F5F5F"/>
            </a:outerShdw>
          </a:effectLst>
        </p:spPr>
        <p:txBody>
          <a:bodyPr lIns="182880" tIns="0" rIns="182880" bIns="0" anchor="ctr">
            <a:spAutoFit/>
          </a:bodyPr>
          <a:lstStyle/>
          <a:p>
            <a:pPr algn="ctr"/>
            <a:r>
              <a:rPr lang="en-US" altLang="zh-TW" sz="9600" dirty="0" smtClean="0">
                <a:solidFill>
                  <a:srgbClr val="FF0000"/>
                </a:solidFill>
                <a:ea typeface="新細明體" pitchFamily="18" charset="-120"/>
              </a:rPr>
              <a:t>14</a:t>
            </a:r>
            <a:endParaRPr lang="en-US" altLang="zh-TW" sz="96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47800" y="3246438"/>
            <a:ext cx="7086600" cy="923330"/>
          </a:xfrm>
          <a:noFill/>
          <a:ln/>
        </p:spPr>
        <p:txBody>
          <a:bodyPr anchor="ctr">
            <a:spAutoFit/>
          </a:bodyPr>
          <a:lstStyle/>
          <a:p>
            <a:pPr algn="ctr">
              <a:buFontTx/>
              <a:buNone/>
            </a:pPr>
            <a:r>
              <a:rPr lang="en-US" altLang="zh-TW" sz="5400" b="1" dirty="0" smtClean="0">
                <a:solidFill>
                  <a:srgbClr val="0000FF"/>
                </a:solidFill>
                <a:ea typeface="新細明體" pitchFamily="18" charset="-120"/>
              </a:rPr>
              <a:t>Numerical Methods</a:t>
            </a:r>
            <a:endParaRPr lang="en-US" altLang="zh-TW" sz="6000" b="1" dirty="0">
              <a:solidFill>
                <a:srgbClr val="4F87C6"/>
              </a:solidFill>
              <a:ea typeface="新細明體" pitchFamily="18" charset="-120"/>
            </a:endParaRPr>
          </a:p>
        </p:txBody>
      </p:sp>
      <p:sp>
        <p:nvSpPr>
          <p:cNvPr id="247813" name="Rectangle 5"/>
          <p:cNvSpPr>
            <a:spLocks noChangeArrowheads="1"/>
          </p:cNvSpPr>
          <p:nvPr/>
        </p:nvSpPr>
        <p:spPr bwMode="auto">
          <a:xfrm>
            <a:off x="0" y="1520825"/>
            <a:ext cx="577850" cy="4400550"/>
          </a:xfrm>
          <a:prstGeom prst="rect">
            <a:avLst/>
          </a:prstGeom>
          <a:solidFill>
            <a:srgbClr val="66FFCC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Introduction to Root Finding</a:t>
            </a:r>
          </a:p>
        </p:txBody>
      </p:sp>
      <p:sp>
        <p:nvSpPr>
          <p:cNvPr id="18437" name="Content Placeholder 7"/>
          <p:cNvSpPr>
            <a:spLocks noGrp="1"/>
          </p:cNvSpPr>
          <p:nvPr>
            <p:ph idx="1"/>
          </p:nvPr>
        </p:nvSpPr>
        <p:spPr>
          <a:xfrm>
            <a:off x="457200" y="1676400"/>
            <a:ext cx="8077200" cy="4343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Sketch function before attempting root solving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Use graphing routines </a:t>
            </a:r>
            <a:r>
              <a:rPr lang="en-US" altLang="zh-TW" i="1" smtClean="0">
                <a:ea typeface="新細明體" pitchFamily="18" charset="-120"/>
              </a:rPr>
              <a:t>or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Generate table of function values and graph by hand</a:t>
            </a:r>
          </a:p>
          <a:p>
            <a:r>
              <a:rPr lang="en-US" altLang="zh-TW" smtClean="0">
                <a:ea typeface="新細明體" pitchFamily="18" charset="-120"/>
              </a:rPr>
              <a:t>Graphs are useful to programmers in: 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Estimating first guess for root 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Anticipating potential difficulties</a:t>
            </a:r>
          </a:p>
          <a:p>
            <a:endParaRPr lang="en-US" altLang="zh-TW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Introduction to Root Finding</a:t>
            </a: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62163"/>
            <a:ext cx="8686800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5257800"/>
            <a:ext cx="91440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latin typeface="Arial" pitchFamily="34" charset="0"/>
                <a:ea typeface="新細明體" pitchFamily="18" charset="-120"/>
              </a:rPr>
              <a:t>Figure 14.1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</a:rPr>
              <a:t>  Graph of </a:t>
            </a:r>
            <a:r>
              <a:rPr lang="en-US" altLang="zh-TW" sz="1800" i="1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</a:t>
            </a:r>
            <a:r>
              <a:rPr lang="en-US" altLang="zh-TW" sz="1800" i="1" baseline="300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-x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</a:rPr>
              <a:t> and sin(½</a:t>
            </a:r>
            <a:r>
              <a:rPr lang="el-GR" sz="1800" dirty="0">
                <a:latin typeface="Arial" pitchFamily="34" charset="0"/>
              </a:rPr>
              <a:t>π</a:t>
            </a:r>
            <a:r>
              <a:rPr lang="en-US" altLang="zh-TW" sz="1800" i="1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</a:rPr>
              <a:t>) for locating the intersection points</a:t>
            </a:r>
            <a:endParaRPr lang="en-US" altLang="zh-TW" sz="1800" b="1" dirty="0"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Introduction to Root Finding</a:t>
            </a:r>
          </a:p>
        </p:txBody>
      </p:sp>
      <p:sp>
        <p:nvSpPr>
          <p:cNvPr id="20485" name="Content Placeholder 7"/>
          <p:cNvSpPr>
            <a:spLocks noGrp="1"/>
          </p:cNvSpPr>
          <p:nvPr>
            <p:ph idx="1"/>
          </p:nvPr>
        </p:nvSpPr>
        <p:spPr>
          <a:xfrm>
            <a:off x="533400" y="1828800"/>
            <a:ext cx="8077200" cy="4343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Because the sine oscillates, there is an infinite number of positive roots</a:t>
            </a:r>
          </a:p>
          <a:p>
            <a:r>
              <a:rPr lang="en-US" altLang="zh-TW" smtClean="0">
                <a:ea typeface="新細明體" pitchFamily="18" charset="-120"/>
              </a:rPr>
              <a:t>Concentrate on improving estimate of first root near 0.4</a:t>
            </a:r>
          </a:p>
          <a:p>
            <a:r>
              <a:rPr lang="en-US" altLang="zh-TW" smtClean="0">
                <a:ea typeface="新細明體" pitchFamily="18" charset="-120"/>
              </a:rPr>
              <a:t>Establish a procedure based on most obvious method of attack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Begin at some value of </a:t>
            </a:r>
            <a:r>
              <a:rPr lang="en-US" altLang="zh-TW" i="1" smtClean="0">
                <a:ea typeface="新細明體" pitchFamily="18" charset="-120"/>
              </a:rPr>
              <a:t>x</a:t>
            </a:r>
            <a:r>
              <a:rPr lang="en-US" altLang="zh-TW" smtClean="0">
                <a:ea typeface="新細明體" pitchFamily="18" charset="-120"/>
              </a:rPr>
              <a:t> just before the root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Step along </a:t>
            </a:r>
            <a:r>
              <a:rPr lang="en-US" altLang="zh-TW" i="1" smtClean="0">
                <a:ea typeface="新細明體" pitchFamily="18" charset="-120"/>
              </a:rPr>
              <a:t>x</a:t>
            </a:r>
            <a:r>
              <a:rPr lang="en-US" altLang="zh-TW" smtClean="0">
                <a:ea typeface="新細明體" pitchFamily="18" charset="-120"/>
              </a:rPr>
              <a:t>-axis carefully watching magnitude and sign of function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Introduction to Root Finding</a:t>
            </a: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71663"/>
            <a:ext cx="84582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Content Placeholder 7"/>
          <p:cNvSpPr>
            <a:spLocks noGrp="1"/>
          </p:cNvSpPr>
          <p:nvPr>
            <p:ph idx="1"/>
          </p:nvPr>
        </p:nvSpPr>
        <p:spPr>
          <a:xfrm>
            <a:off x="533400" y="3276600"/>
            <a:ext cx="8077200" cy="22098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Notice that function changed sign between 0.4 and 0.5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Indicates root between these two </a:t>
            </a:r>
            <a:r>
              <a:rPr lang="en-US" altLang="zh-TW" i="1" smtClean="0">
                <a:ea typeface="新細明體" pitchFamily="18" charset="-120"/>
              </a:rPr>
              <a:t>x</a:t>
            </a:r>
            <a:r>
              <a:rPr lang="en-US" altLang="zh-TW" smtClean="0">
                <a:ea typeface="新細明體" pitchFamily="18" charset="-120"/>
              </a:rPr>
              <a:t> values</a:t>
            </a:r>
          </a:p>
          <a:p>
            <a:endParaRPr lang="en-US" altLang="zh-TW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Introduction to Root Finding</a:t>
            </a:r>
          </a:p>
        </p:txBody>
      </p:sp>
      <p:sp>
        <p:nvSpPr>
          <p:cNvPr id="22533" name="Content Placeholder 7"/>
          <p:cNvSpPr>
            <a:spLocks noGrp="1"/>
          </p:cNvSpPr>
          <p:nvPr>
            <p:ph idx="1"/>
          </p:nvPr>
        </p:nvSpPr>
        <p:spPr>
          <a:xfrm>
            <a:off x="533400" y="1828800"/>
            <a:ext cx="8077200" cy="4343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For next approximation use midpoint value, </a:t>
            </a:r>
            <a:r>
              <a:rPr lang="en-US" altLang="zh-TW" i="1" smtClean="0">
                <a:ea typeface="新細明體" pitchFamily="18" charset="-120"/>
              </a:rPr>
              <a:t>x</a:t>
            </a:r>
            <a:r>
              <a:rPr lang="en-US" altLang="zh-TW" smtClean="0">
                <a:ea typeface="新細明體" pitchFamily="18" charset="-120"/>
              </a:rPr>
              <a:t> = 0.45</a:t>
            </a:r>
          </a:p>
          <a:p>
            <a:endParaRPr lang="en-US" altLang="zh-TW" smtClean="0">
              <a:ea typeface="新細明體" pitchFamily="18" charset="-120"/>
            </a:endParaRPr>
          </a:p>
          <a:p>
            <a:endParaRPr lang="en-US" altLang="zh-TW" smtClean="0">
              <a:ea typeface="新細明體" pitchFamily="18" charset="-120"/>
            </a:endParaRPr>
          </a:p>
          <a:p>
            <a:r>
              <a:rPr lang="en-US" altLang="zh-TW" smtClean="0">
                <a:ea typeface="新細明體" pitchFamily="18" charset="-120"/>
              </a:rPr>
              <a:t>Function is again negative at 0.45 indicating root between 0.4 and 0.45</a:t>
            </a:r>
          </a:p>
          <a:p>
            <a:r>
              <a:rPr lang="en-US" altLang="zh-TW" smtClean="0">
                <a:ea typeface="新細明體" pitchFamily="18" charset="-120"/>
              </a:rPr>
              <a:t>Next approximation is midpoint, 0.425 </a:t>
            </a:r>
          </a:p>
        </p:txBody>
      </p:sp>
      <p:pic>
        <p:nvPicPr>
          <p:cNvPr id="2253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952750"/>
            <a:ext cx="84582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Introduction to Root Finding</a:t>
            </a:r>
          </a:p>
        </p:txBody>
      </p:sp>
      <p:sp>
        <p:nvSpPr>
          <p:cNvPr id="23557" name="Content Placeholder 7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343400"/>
          </a:xfrm>
        </p:spPr>
        <p:txBody>
          <a:bodyPr/>
          <a:lstStyle/>
          <a:p>
            <a:r>
              <a:rPr lang="en-US" altLang="zh-TW" sz="2600" dirty="0" smtClean="0">
                <a:ea typeface="新細明體" pitchFamily="18" charset="-120"/>
              </a:rPr>
              <a:t>In this way, proceed systematically to a computation of the root to any degree of accuracy</a:t>
            </a:r>
          </a:p>
          <a:p>
            <a:endParaRPr lang="en-US" altLang="zh-TW" sz="2600" dirty="0" smtClean="0">
              <a:ea typeface="新細明體" pitchFamily="18" charset="-120"/>
            </a:endParaRPr>
          </a:p>
          <a:p>
            <a:endParaRPr lang="en-US" altLang="zh-TW" sz="2600" dirty="0" smtClean="0">
              <a:ea typeface="新細明體" pitchFamily="18" charset="-120"/>
            </a:endParaRPr>
          </a:p>
          <a:p>
            <a:endParaRPr lang="en-US" altLang="zh-TW" sz="2600" dirty="0">
              <a:ea typeface="新細明體" pitchFamily="18" charset="-120"/>
            </a:endParaRPr>
          </a:p>
          <a:p>
            <a:endParaRPr lang="en-US" altLang="zh-TW" sz="2600" dirty="0" smtClean="0">
              <a:ea typeface="新細明體" pitchFamily="18" charset="-120"/>
            </a:endParaRPr>
          </a:p>
          <a:p>
            <a:r>
              <a:rPr lang="en-US" altLang="zh-TW" sz="2600" dirty="0" smtClean="0">
                <a:ea typeface="新細明體" pitchFamily="18" charset="-120"/>
              </a:rPr>
              <a:t>Key element in this procedure is monitoring the sign of function</a:t>
            </a:r>
          </a:p>
          <a:p>
            <a:r>
              <a:rPr lang="en-US" altLang="zh-TW" sz="2600" dirty="0" smtClean="0">
                <a:ea typeface="新細明體" pitchFamily="18" charset="-120"/>
              </a:rPr>
              <a:t>When sign changes, specific action is taken to refine estimate of root</a:t>
            </a:r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933700"/>
            <a:ext cx="84582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The Bisection Method</a:t>
            </a:r>
          </a:p>
        </p:txBody>
      </p:sp>
      <p:sp>
        <p:nvSpPr>
          <p:cNvPr id="24581" name="Content Placeholder 7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876800"/>
          </a:xfrm>
        </p:spPr>
        <p:txBody>
          <a:bodyPr/>
          <a:lstStyle/>
          <a:p>
            <a:r>
              <a:rPr lang="en-US" altLang="zh-TW" sz="2400" dirty="0" smtClean="0">
                <a:ea typeface="新細明體" pitchFamily="18" charset="-120"/>
              </a:rPr>
              <a:t>Root-solving procedure previously explained is suitable for hand calculations</a:t>
            </a:r>
          </a:p>
          <a:p>
            <a:r>
              <a:rPr lang="en-US" altLang="zh-TW" sz="2400" dirty="0" smtClean="0">
                <a:ea typeface="新細明體" pitchFamily="18" charset="-120"/>
              </a:rPr>
              <a:t>A slight modification makes it more systematic and easier to adapt to computer coding</a:t>
            </a:r>
          </a:p>
          <a:p>
            <a:r>
              <a:rPr lang="en-US" altLang="zh-TW" sz="2400" dirty="0" smtClean="0">
                <a:ea typeface="新細明體" pitchFamily="18" charset="-120"/>
              </a:rPr>
              <a:t>Modified computational technique is known as the  </a:t>
            </a:r>
            <a:r>
              <a:rPr lang="en-US" altLang="zh-TW" sz="2400" b="1" dirty="0" smtClean="0">
                <a:ea typeface="新細明體" pitchFamily="18" charset="-120"/>
              </a:rPr>
              <a:t>bisection method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Suppose you already know there’s a root between    </a:t>
            </a:r>
            <a:r>
              <a:rPr lang="en-US" altLang="zh-TW" sz="2400" i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 = a</a:t>
            </a:r>
            <a:r>
              <a:rPr lang="en-US" altLang="zh-TW" sz="2400" dirty="0" smtClean="0">
                <a:ea typeface="新細明體" pitchFamily="18" charset="-120"/>
              </a:rPr>
              <a:t> and </a:t>
            </a:r>
            <a:r>
              <a:rPr lang="en-US" altLang="zh-TW" sz="2400" i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 = b</a:t>
            </a:r>
          </a:p>
          <a:p>
            <a:pPr lvl="2"/>
            <a:r>
              <a:rPr lang="en-US" altLang="zh-TW" sz="2000" dirty="0" smtClean="0">
                <a:ea typeface="新細明體" pitchFamily="18" charset="-120"/>
              </a:rPr>
              <a:t>Function changes sign in this interval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Assume </a:t>
            </a:r>
          </a:p>
          <a:p>
            <a:pPr lvl="2"/>
            <a:r>
              <a:rPr lang="en-US" altLang="zh-TW" sz="2000" dirty="0" smtClean="0">
                <a:ea typeface="新細明體" pitchFamily="18" charset="-120"/>
              </a:rPr>
              <a:t>Only one root between </a:t>
            </a:r>
            <a:r>
              <a:rPr lang="en-US" altLang="zh-TW" sz="2000" i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 = a</a:t>
            </a:r>
            <a:r>
              <a:rPr lang="en-US" altLang="zh-TW" sz="2000" dirty="0" smtClean="0">
                <a:ea typeface="新細明體" pitchFamily="18" charset="-120"/>
              </a:rPr>
              <a:t> and </a:t>
            </a:r>
            <a:r>
              <a:rPr lang="en-US" altLang="zh-TW" sz="2000" i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 = b</a:t>
            </a:r>
          </a:p>
          <a:p>
            <a:pPr lvl="2"/>
            <a:r>
              <a:rPr lang="en-US" altLang="zh-TW" sz="2000" dirty="0" smtClean="0">
                <a:ea typeface="新細明體" pitchFamily="18" charset="-120"/>
                <a:cs typeface="Courier New" pitchFamily="49" charset="0"/>
              </a:rPr>
              <a:t>Function is continuous in this interval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The Bisection Method</a:t>
            </a: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7848600" cy="377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5638800"/>
            <a:ext cx="9144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latin typeface="Arial" pitchFamily="34" charset="0"/>
                <a:ea typeface="新細明體" pitchFamily="18" charset="-120"/>
              </a:rPr>
              <a:t>Figure 14.2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</a:rPr>
              <a:t>  A sketch of a function with one root between </a:t>
            </a:r>
            <a:r>
              <a:rPr lang="en-US" altLang="zh-TW" sz="1800" i="1" dirty="0">
                <a:latin typeface="Arial" pitchFamily="34" charset="0"/>
                <a:ea typeface="新細明體" pitchFamily="18" charset="-120"/>
              </a:rPr>
              <a:t>a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</a:rPr>
              <a:t> and </a:t>
            </a:r>
            <a:r>
              <a:rPr lang="en-US" altLang="zh-TW" sz="1800" i="1" dirty="0">
                <a:latin typeface="Arial" pitchFamily="34" charset="0"/>
                <a:ea typeface="新細明體" pitchFamily="18" charset="-120"/>
              </a:rPr>
              <a:t>b</a:t>
            </a:r>
            <a:endParaRPr lang="en-US" altLang="zh-TW" sz="1800" b="1" dirty="0"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The Bisection Method</a:t>
            </a:r>
          </a:p>
        </p:txBody>
      </p:sp>
      <p:sp>
        <p:nvSpPr>
          <p:cNvPr id="26629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077200" cy="4343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After determining a second time whether the left or right half contains the root, interval is again replaced by the left or right half-interval</a:t>
            </a:r>
          </a:p>
          <a:p>
            <a:r>
              <a:rPr lang="en-US" altLang="zh-TW" smtClean="0">
                <a:ea typeface="新細明體" pitchFamily="18" charset="-120"/>
              </a:rPr>
              <a:t>Continue process until narrow in on the root at previously assigned accuracy</a:t>
            </a:r>
          </a:p>
          <a:p>
            <a:r>
              <a:rPr lang="en-US" altLang="zh-TW" smtClean="0">
                <a:ea typeface="新細明體" pitchFamily="18" charset="-120"/>
              </a:rPr>
              <a:t>Each step halves interval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After </a:t>
            </a:r>
            <a:r>
              <a:rPr lang="en-US" altLang="zh-TW" i="1" smtClean="0">
                <a:ea typeface="新細明體" pitchFamily="18" charset="-120"/>
              </a:rPr>
              <a:t>n</a:t>
            </a:r>
            <a:r>
              <a:rPr lang="en-US" altLang="zh-TW" smtClean="0">
                <a:ea typeface="新細明體" pitchFamily="18" charset="-120"/>
              </a:rPr>
              <a:t> intervals, interval’s size containing root is </a:t>
            </a:r>
          </a:p>
          <a:p>
            <a:pPr lvl="2"/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i="1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b – a)/2n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The Bisection Method</a:t>
            </a:r>
          </a:p>
        </p:txBody>
      </p:sp>
      <p:sp>
        <p:nvSpPr>
          <p:cNvPr id="27653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077200" cy="4343400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If required to find root to within the tolerance, the number of iterations can be determined by:</a:t>
            </a:r>
          </a:p>
          <a:p>
            <a:endParaRPr lang="en-US" altLang="zh-TW" smtClean="0">
              <a:ea typeface="新細明體" pitchFamily="18" charset="-120"/>
            </a:endParaRPr>
          </a:p>
        </p:txBody>
      </p:sp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590800"/>
            <a:ext cx="1356987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733800"/>
            <a:ext cx="7902575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ea typeface="新細明體" pitchFamily="18" charset="-120"/>
              </a:rPr>
              <a:t>Contents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Root finding</a:t>
            </a:r>
          </a:p>
          <a:p>
            <a:r>
              <a:rPr lang="en-US" altLang="zh-TW" dirty="0" smtClean="0">
                <a:ea typeface="新細明體" pitchFamily="18" charset="-120"/>
              </a:rPr>
              <a:t>The bisection method</a:t>
            </a:r>
          </a:p>
          <a:p>
            <a:r>
              <a:rPr lang="en-US" altLang="zh-TW" dirty="0" smtClean="0">
                <a:ea typeface="新細明體" pitchFamily="18" charset="-120"/>
              </a:rPr>
              <a:t>Refinements to the bisection method</a:t>
            </a:r>
          </a:p>
          <a:p>
            <a:r>
              <a:rPr lang="en-US" altLang="zh-TW" dirty="0" smtClean="0">
                <a:ea typeface="新細明體" pitchFamily="18" charset="-120"/>
              </a:rPr>
              <a:t>The secant method</a:t>
            </a:r>
          </a:p>
          <a:p>
            <a:r>
              <a:rPr lang="en-US" altLang="zh-TW" dirty="0" smtClean="0">
                <a:ea typeface="新細明體" pitchFamily="18" charset="-120"/>
              </a:rPr>
              <a:t>Numerical integration</a:t>
            </a:r>
          </a:p>
          <a:p>
            <a:r>
              <a:rPr lang="en-US" altLang="zh-TW" dirty="0" smtClean="0">
                <a:ea typeface="新細明體" pitchFamily="18" charset="-120"/>
              </a:rPr>
              <a:t>The trapezoidal rule</a:t>
            </a:r>
          </a:p>
          <a:p>
            <a:r>
              <a:rPr lang="en-US" altLang="zh-TW" dirty="0" smtClean="0">
                <a:ea typeface="新細明體" pitchFamily="18" charset="-120"/>
              </a:rPr>
              <a:t>Simpson’s Rule</a:t>
            </a:r>
          </a:p>
          <a:p>
            <a:r>
              <a:rPr lang="en-US" altLang="zh-TW" dirty="0" smtClean="0">
                <a:ea typeface="新細明體" pitchFamily="18" charset="-120"/>
              </a:rPr>
              <a:t>Common programming errors</a:t>
            </a:r>
            <a:endParaRPr lang="en-US" altLang="zh-TW" dirty="0">
              <a:ea typeface="新細明體" pitchFamily="18" charset="-120"/>
            </a:endParaRPr>
          </a:p>
          <a:p>
            <a:endParaRPr lang="en-US" altLang="zh-TW" dirty="0">
              <a:ea typeface="新細明體" pitchFamily="18" charset="-120"/>
            </a:endParaRPr>
          </a:p>
          <a:p>
            <a:pPr>
              <a:buFontTx/>
              <a:buNone/>
            </a:pPr>
            <a:endParaRPr lang="zh-TW" altLang="en-US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The Bisection Method</a:t>
            </a:r>
          </a:p>
        </p:txBody>
      </p:sp>
      <p:sp>
        <p:nvSpPr>
          <p:cNvPr id="28677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077200" cy="43434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Program 14.1 computes roots of equations</a:t>
            </a:r>
          </a:p>
          <a:p>
            <a:r>
              <a:rPr lang="en-US" altLang="zh-TW" dirty="0" smtClean="0">
                <a:ea typeface="新細明體" pitchFamily="18" charset="-120"/>
              </a:rPr>
              <a:t>Note following features: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In each iteration after the first one, there is only one function evaluation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Program contains several checks for potential problems along with diagnostic messages along with diagnostic messages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Criterion for success is based on interval’s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ffectLst/>
                <a:ea typeface="新細明體" pitchFamily="18" charset="-120"/>
              </a:rPr>
              <a:t>Refinements to the Bisection Method</a:t>
            </a: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29699" name="Content Placeholder 7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2672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Bisection method presents the basics on which most root-finding methods are constructed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Brute-force is rarely used</a:t>
            </a:r>
          </a:p>
          <a:p>
            <a:r>
              <a:rPr lang="en-US" altLang="zh-TW" smtClean="0">
                <a:ea typeface="新細明體" pitchFamily="18" charset="-120"/>
              </a:rPr>
              <a:t>All refinements of bisection method attempt to use as much information as available about the function’s behavior in each iteration</a:t>
            </a:r>
          </a:p>
          <a:p>
            <a:r>
              <a:rPr lang="en-US" altLang="zh-TW" smtClean="0">
                <a:ea typeface="新細明體" pitchFamily="18" charset="-120"/>
              </a:rPr>
              <a:t>In ordinary bisection method only feature of function monitored is its 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ffectLst/>
                <a:ea typeface="新細明體" pitchFamily="18" charset="-120"/>
              </a:rPr>
              <a:t>Regula Falsi Method</a:t>
            </a: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30723" name="Content Placeholder 7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2672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Essentially same as bisection method, except it uses interpolated value for root</a:t>
            </a:r>
          </a:p>
          <a:p>
            <a:r>
              <a:rPr lang="en-US" altLang="zh-TW" smtClean="0">
                <a:ea typeface="新細明體" pitchFamily="18" charset="-120"/>
              </a:rPr>
              <a:t>Root is known to exist in interval (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</a:t>
            </a:r>
            <a:r>
              <a:rPr lang="en-US" altLang="zh-TW" baseline="-2500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 ↔ x</a:t>
            </a:r>
            <a:r>
              <a:rPr lang="en-US" altLang="zh-TW" baseline="-2500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 )</a:t>
            </a:r>
          </a:p>
          <a:p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In drawing, </a:t>
            </a:r>
            <a:r>
              <a:rPr lang="en-US" altLang="zh-TW" i="1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</a:t>
            </a:r>
            <a:r>
              <a:rPr lang="en-US" altLang="zh-TW" baseline="-2500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 is negative and </a:t>
            </a:r>
            <a:r>
              <a:rPr lang="en-US" altLang="zh-TW" i="1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</a:t>
            </a:r>
            <a:r>
              <a:rPr lang="en-US" altLang="zh-TW" baseline="-2500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 is positive</a:t>
            </a:r>
          </a:p>
          <a:p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Interpolated position of root is </a:t>
            </a:r>
            <a:r>
              <a:rPr lang="en-US" altLang="zh-TW" i="1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</a:t>
            </a:r>
            <a:r>
              <a:rPr lang="en-US" altLang="zh-TW" baseline="-2500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</a:t>
            </a:r>
          </a:p>
          <a:p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Length of sides is related, yielding: </a:t>
            </a:r>
          </a:p>
          <a:p>
            <a:endParaRPr lang="en-US" altLang="zh-TW" smtClean="0">
              <a:ea typeface="新細明體" pitchFamily="18" charset="-120"/>
              <a:cs typeface="Courier New" pitchFamily="49" charset="0"/>
            </a:endParaRPr>
          </a:p>
          <a:p>
            <a:endParaRPr lang="en-US" altLang="zh-TW" smtClean="0">
              <a:ea typeface="新細明體" pitchFamily="18" charset="-120"/>
              <a:cs typeface="Courier New" pitchFamily="49" charset="0"/>
            </a:endParaRPr>
          </a:p>
          <a:p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Value of </a:t>
            </a:r>
            <a:r>
              <a:rPr lang="en-US" altLang="zh-TW" i="1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</a:t>
            </a:r>
            <a:r>
              <a:rPr lang="en-US" altLang="zh-TW" i="1" baseline="-2500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 replaces the midpoint in bisection</a:t>
            </a:r>
          </a:p>
          <a:p>
            <a:endParaRPr lang="en-US" altLang="zh-TW" baseline="-25000" smtClean="0"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pic>
        <p:nvPicPr>
          <p:cNvPr id="3072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572000"/>
            <a:ext cx="37480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95400"/>
            <a:ext cx="7772400" cy="4052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5562600"/>
            <a:ext cx="91440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latin typeface="Arial" pitchFamily="34" charset="0"/>
                <a:ea typeface="新細明體" pitchFamily="18" charset="-120"/>
              </a:rPr>
              <a:t>Figure 14.3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</a:rPr>
              <a:t>  Estimating the root by interpolation</a:t>
            </a:r>
            <a:endParaRPr lang="en-US" altLang="zh-TW" sz="18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/>
          <a:lstStyle/>
          <a:p>
            <a:r>
              <a:rPr lang="en-US" altLang="zh-TW" dirty="0" err="1" smtClean="0">
                <a:effectLst/>
                <a:ea typeface="新細明體" pitchFamily="18" charset="-120"/>
              </a:rPr>
              <a:t>Regula</a:t>
            </a:r>
            <a:r>
              <a:rPr lang="en-US" altLang="zh-TW" dirty="0" smtClean="0">
                <a:effectLst/>
                <a:ea typeface="新細明體" pitchFamily="18" charset="-120"/>
              </a:rPr>
              <a:t> </a:t>
            </a:r>
            <a:r>
              <a:rPr lang="en-US" altLang="zh-TW" dirty="0" err="1" smtClean="0">
                <a:effectLst/>
                <a:ea typeface="新細明體" pitchFamily="18" charset="-120"/>
              </a:rPr>
              <a:t>Falsi</a:t>
            </a:r>
            <a:r>
              <a:rPr lang="en-US" altLang="zh-TW" dirty="0" smtClean="0">
                <a:effectLst/>
                <a:ea typeface="新細明體" pitchFamily="18" charset="-120"/>
              </a:rPr>
              <a:t> Method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20999"/>
            <a:ext cx="7024688" cy="404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5715000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latin typeface="Arial" pitchFamily="34" charset="0"/>
                <a:ea typeface="新細明體" pitchFamily="18" charset="-120"/>
              </a:rPr>
              <a:t>Figure 14.4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</a:rPr>
              <a:t>  Illustration of several iterations of the </a:t>
            </a:r>
            <a:r>
              <a:rPr lang="en-US" altLang="zh-TW" sz="1800" dirty="0" err="1">
                <a:latin typeface="Arial" pitchFamily="34" charset="0"/>
                <a:ea typeface="新細明體" pitchFamily="18" charset="-120"/>
              </a:rPr>
              <a:t>regula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1800" dirty="0" err="1">
                <a:latin typeface="Arial" pitchFamily="34" charset="0"/>
                <a:ea typeface="新細明體" pitchFamily="18" charset="-120"/>
              </a:rPr>
              <a:t>falsi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</a:rPr>
              <a:t> method</a:t>
            </a:r>
            <a:endParaRPr lang="en-US" altLang="zh-TW" sz="18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effectLst/>
                <a:ea typeface="新細明體" pitchFamily="18" charset="-120"/>
              </a:rPr>
              <a:t>Regula</a:t>
            </a:r>
            <a:r>
              <a:rPr lang="en-US" altLang="zh-TW" dirty="0" smtClean="0">
                <a:effectLst/>
                <a:ea typeface="新細明體" pitchFamily="18" charset="-120"/>
              </a:rPr>
              <a:t> </a:t>
            </a:r>
            <a:r>
              <a:rPr lang="en-US" altLang="zh-TW" dirty="0" err="1" smtClean="0">
                <a:effectLst/>
                <a:ea typeface="新細明體" pitchFamily="18" charset="-120"/>
              </a:rPr>
              <a:t>Falsi</a:t>
            </a:r>
            <a:r>
              <a:rPr lang="en-US" altLang="zh-TW" dirty="0" smtClean="0">
                <a:effectLst/>
                <a:ea typeface="新細明體" pitchFamily="18" charset="-120"/>
              </a:rPr>
              <a:t> Method</a:t>
            </a:r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Content Placeholder 7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343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Perhaps the procedure can be made to collapse from both directions from both directions</a:t>
            </a:r>
          </a:p>
          <a:p>
            <a:r>
              <a:rPr lang="en-US" altLang="zh-TW" smtClean="0">
                <a:ea typeface="新細明體" pitchFamily="18" charset="-120"/>
              </a:rPr>
              <a:t>The idea is as follows:</a:t>
            </a:r>
          </a:p>
          <a:p>
            <a:endParaRPr lang="en-US" altLang="zh-TW" smtClean="0">
              <a:ea typeface="新細明體" pitchFamily="18" charset="-120"/>
            </a:endParaRPr>
          </a:p>
          <a:p>
            <a:endParaRPr lang="en-US" altLang="zh-TW" smtClean="0">
              <a:ea typeface="新細明體" pitchFamily="18" charset="-120"/>
            </a:endParaRPr>
          </a:p>
          <a:p>
            <a:endParaRPr lang="en-US" altLang="zh-TW" smtClean="0">
              <a:ea typeface="新細明體" pitchFamily="18" charset="-120"/>
            </a:endParaRPr>
          </a:p>
          <a:p>
            <a:pPr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  </a:t>
            </a:r>
          </a:p>
        </p:txBody>
      </p:sp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5" y="3810000"/>
            <a:ext cx="79533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ffectLst/>
                <a:ea typeface="新細明體" pitchFamily="18" charset="-120"/>
              </a:rPr>
              <a:t>Modified Regula Falsi Method</a:t>
            </a:r>
            <a:endParaRPr lang="en-US" altLang="zh-TW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19200"/>
            <a:ext cx="6705600" cy="432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5867400"/>
            <a:ext cx="9067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latin typeface="Arial" pitchFamily="34" charset="0"/>
                <a:ea typeface="新細明體" pitchFamily="18" charset="-120"/>
              </a:rPr>
              <a:t>Figure 14.5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</a:rPr>
              <a:t>  Illustration of the modified </a:t>
            </a:r>
            <a:r>
              <a:rPr lang="en-US" altLang="zh-TW" sz="1800" dirty="0" err="1">
                <a:latin typeface="Arial" pitchFamily="34" charset="0"/>
                <a:ea typeface="新細明體" pitchFamily="18" charset="-120"/>
              </a:rPr>
              <a:t>regula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1800" dirty="0" err="1">
                <a:latin typeface="Arial" pitchFamily="34" charset="0"/>
                <a:ea typeface="新細明體" pitchFamily="18" charset="-120"/>
              </a:rPr>
              <a:t>falsi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</a:rPr>
              <a:t> method</a:t>
            </a:r>
            <a:endParaRPr lang="en-US" altLang="zh-TW" sz="18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48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Modified </a:t>
            </a:r>
            <a:r>
              <a:rPr lang="en-US" altLang="zh-TW" dirty="0" err="1" smtClean="0">
                <a:effectLst/>
                <a:ea typeface="新細明體" pitchFamily="18" charset="-120"/>
              </a:rPr>
              <a:t>Regula</a:t>
            </a:r>
            <a:r>
              <a:rPr lang="en-US" altLang="zh-TW" dirty="0" smtClean="0">
                <a:effectLst/>
                <a:ea typeface="新細明體" pitchFamily="18" charset="-120"/>
              </a:rPr>
              <a:t> </a:t>
            </a:r>
            <a:r>
              <a:rPr lang="en-US" altLang="zh-TW" dirty="0" err="1" smtClean="0">
                <a:effectLst/>
                <a:ea typeface="新細明體" pitchFamily="18" charset="-120"/>
              </a:rPr>
              <a:t>Falsi</a:t>
            </a:r>
            <a:r>
              <a:rPr lang="en-US" altLang="zh-TW" dirty="0" smtClean="0">
                <a:effectLst/>
                <a:ea typeface="新細明體" pitchFamily="18" charset="-120"/>
              </a:rPr>
              <a:t>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Modified </a:t>
            </a:r>
            <a:r>
              <a:rPr lang="en-US" altLang="zh-TW" dirty="0" err="1" smtClean="0">
                <a:effectLst/>
                <a:ea typeface="新細明體" pitchFamily="18" charset="-120"/>
              </a:rPr>
              <a:t>Regula</a:t>
            </a:r>
            <a:r>
              <a:rPr lang="en-US" altLang="zh-TW" dirty="0" smtClean="0">
                <a:effectLst/>
                <a:ea typeface="新細明體" pitchFamily="18" charset="-120"/>
              </a:rPr>
              <a:t> </a:t>
            </a:r>
            <a:r>
              <a:rPr lang="en-US" altLang="zh-TW" dirty="0" err="1" smtClean="0">
                <a:effectLst/>
                <a:ea typeface="新細明體" pitchFamily="18" charset="-120"/>
              </a:rPr>
              <a:t>Falsi</a:t>
            </a:r>
            <a:r>
              <a:rPr lang="en-US" altLang="zh-TW" dirty="0" smtClean="0">
                <a:effectLst/>
                <a:ea typeface="新細明體" pitchFamily="18" charset="-120"/>
              </a:rPr>
              <a:t> Method</a:t>
            </a:r>
          </a:p>
        </p:txBody>
      </p:sp>
      <p:sp>
        <p:nvSpPr>
          <p:cNvPr id="35845" name="Content Placeholder 7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343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Using this algorithm, slope of line is reduced </a:t>
            </a:r>
            <a:r>
              <a:rPr lang="en-US" altLang="zh-TW" i="1" smtClean="0">
                <a:ea typeface="新細明體" pitchFamily="18" charset="-120"/>
              </a:rPr>
              <a:t>artificially</a:t>
            </a:r>
            <a:endParaRPr lang="en-US" altLang="zh-TW" smtClean="0">
              <a:ea typeface="新細明體" pitchFamily="18" charset="-120"/>
            </a:endParaRPr>
          </a:p>
          <a:p>
            <a:r>
              <a:rPr lang="en-US" altLang="zh-TW" smtClean="0">
                <a:ea typeface="新細明體" pitchFamily="18" charset="-120"/>
              </a:rPr>
              <a:t>If root is in left of original interval, it: 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Eventually turns up in the right segment of a later interval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Subsequently alternates between left and right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00188"/>
            <a:ext cx="8686800" cy="314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4953000"/>
            <a:ext cx="91440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latin typeface="Arial" pitchFamily="34" charset="0"/>
                <a:ea typeface="新細明體" pitchFamily="18" charset="-120"/>
              </a:rPr>
              <a:t>Table 14.1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</a:rPr>
              <a:t>  Comparison of Root-Finding Methods Using the Function </a:t>
            </a:r>
            <a:r>
              <a:rPr lang="en-US" altLang="zh-TW" sz="1800" i="1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800" i="1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)=2e</a:t>
            </a:r>
            <a:r>
              <a:rPr lang="en-US" altLang="zh-TW" sz="1800" baseline="300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-2x 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-sin(</a:t>
            </a:r>
            <a:r>
              <a:rPr lang="el-GR" sz="1800" dirty="0">
                <a:latin typeface="Courier New" pitchFamily="49" charset="0"/>
                <a:cs typeface="Courier New" pitchFamily="49" charset="0"/>
              </a:rPr>
              <a:t>π</a:t>
            </a:r>
            <a:r>
              <a:rPr lang="en-US" altLang="zh-TW" sz="1800" i="1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sz="1800" b="1" dirty="0"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68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Modified </a:t>
            </a:r>
            <a:r>
              <a:rPr lang="en-US" altLang="zh-TW" dirty="0" err="1" smtClean="0">
                <a:effectLst/>
                <a:ea typeface="新細明體" pitchFamily="18" charset="-120"/>
              </a:rPr>
              <a:t>Regula</a:t>
            </a:r>
            <a:r>
              <a:rPr lang="en-US" altLang="zh-TW" dirty="0" smtClean="0">
                <a:effectLst/>
                <a:ea typeface="新細明體" pitchFamily="18" charset="-120"/>
              </a:rPr>
              <a:t> </a:t>
            </a:r>
            <a:r>
              <a:rPr lang="en-US" altLang="zh-TW" dirty="0" err="1" smtClean="0">
                <a:effectLst/>
                <a:ea typeface="新細明體" pitchFamily="18" charset="-120"/>
              </a:rPr>
              <a:t>Falsi</a:t>
            </a:r>
            <a:r>
              <a:rPr lang="en-US" altLang="zh-TW" dirty="0" smtClean="0">
                <a:effectLst/>
                <a:ea typeface="新細明體" pitchFamily="18" charset="-120"/>
              </a:rPr>
              <a:t>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Modified </a:t>
            </a:r>
            <a:r>
              <a:rPr lang="en-US" altLang="zh-TW" dirty="0" err="1" smtClean="0">
                <a:effectLst/>
                <a:ea typeface="新細明體" pitchFamily="18" charset="-120"/>
              </a:rPr>
              <a:t>Regula</a:t>
            </a:r>
            <a:r>
              <a:rPr lang="en-US" altLang="zh-TW" dirty="0" smtClean="0">
                <a:effectLst/>
                <a:ea typeface="新細明體" pitchFamily="18" charset="-120"/>
              </a:rPr>
              <a:t> </a:t>
            </a:r>
            <a:r>
              <a:rPr lang="en-US" altLang="zh-TW" dirty="0" err="1" smtClean="0">
                <a:effectLst/>
                <a:ea typeface="新細明體" pitchFamily="18" charset="-120"/>
              </a:rPr>
              <a:t>Falsi</a:t>
            </a:r>
            <a:r>
              <a:rPr lang="en-US" altLang="zh-TW" dirty="0" smtClean="0">
                <a:effectLst/>
                <a:ea typeface="新細明體" pitchFamily="18" charset="-120"/>
              </a:rPr>
              <a:t> Method</a:t>
            </a:r>
          </a:p>
        </p:txBody>
      </p:sp>
      <p:sp>
        <p:nvSpPr>
          <p:cNvPr id="37893" name="Content Placeholder 7"/>
          <p:cNvSpPr>
            <a:spLocks noGrp="1"/>
          </p:cNvSpPr>
          <p:nvPr>
            <p:ph idx="1"/>
          </p:nvPr>
        </p:nvSpPr>
        <p:spPr>
          <a:xfrm>
            <a:off x="533400" y="1828800"/>
            <a:ext cx="8077200" cy="4343400"/>
          </a:xfrm>
        </p:spPr>
        <p:txBody>
          <a:bodyPr/>
          <a:lstStyle/>
          <a:p>
            <a:r>
              <a:rPr lang="en-US" altLang="zh-TW" b="1" smtClean="0">
                <a:ea typeface="新細明體" pitchFamily="18" charset="-120"/>
              </a:rPr>
              <a:t>Relaxation factor: </a:t>
            </a:r>
            <a:r>
              <a:rPr lang="en-US" altLang="zh-TW" smtClean="0">
                <a:ea typeface="新細明體" pitchFamily="18" charset="-120"/>
              </a:rPr>
              <a:t>Number used to alter the results of one iteration before inserting them into the next</a:t>
            </a:r>
          </a:p>
          <a:p>
            <a:r>
              <a:rPr lang="en-US" altLang="zh-TW" smtClean="0">
                <a:ea typeface="新細明體" pitchFamily="18" charset="-120"/>
              </a:rPr>
              <a:t>Trial and error shows that a less drastic increase in the slope results in improved convergence</a:t>
            </a:r>
          </a:p>
          <a:p>
            <a:r>
              <a:rPr lang="en-US" altLang="zh-TW" smtClean="0">
                <a:ea typeface="新細明體" pitchFamily="18" charset="-120"/>
              </a:rPr>
              <a:t>Using a convergence factor of 0.9 should be adequate for most problems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Introduction to Root Finding</a:t>
            </a:r>
          </a:p>
        </p:txBody>
      </p:sp>
      <p:sp>
        <p:nvSpPr>
          <p:cNvPr id="11269" name="Content Placeholder 7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343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Root finding is useful in solving engineering problems</a:t>
            </a:r>
          </a:p>
          <a:p>
            <a:r>
              <a:rPr lang="en-US" altLang="zh-TW" smtClean="0">
                <a:ea typeface="新細明體" pitchFamily="18" charset="-120"/>
              </a:rPr>
              <a:t>Vital elements in numerical analysis are: 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Appreciating what can or can’t be solved 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Clearly understanding the accuracy of answers found</a:t>
            </a:r>
          </a:p>
          <a:p>
            <a:pPr lvl="1"/>
            <a:endParaRPr lang="en-US" altLang="zh-TW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Content Placeholder 7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343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Bisection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Success based on size of interval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Slow convergence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Predictable number of iterations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Interval halved in each iteration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Guaranteed to bracket a root 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ffectLst/>
                <a:ea typeface="新細明體" pitchFamily="18" charset="-120"/>
              </a:rPr>
              <a:t>Summary of the Bisection Methods</a:t>
            </a:r>
            <a:endParaRPr lang="en-US" altLang="zh-TW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Summary of Bisection Methods</a:t>
            </a:r>
          </a:p>
        </p:txBody>
      </p:sp>
      <p:sp>
        <p:nvSpPr>
          <p:cNvPr id="39941" name="Content Placeholder 7"/>
          <p:cNvSpPr>
            <a:spLocks noGrp="1"/>
          </p:cNvSpPr>
          <p:nvPr>
            <p:ph idx="1"/>
          </p:nvPr>
        </p:nvSpPr>
        <p:spPr>
          <a:xfrm>
            <a:off x="533400" y="1828800"/>
            <a:ext cx="8077200" cy="48006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Regula falsi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Success based on size of function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Faster convergence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Unpredictable number of iterations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Interval containing the root is not small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Summary of Bisection Methods</a:t>
            </a:r>
          </a:p>
        </p:txBody>
      </p:sp>
      <p:sp>
        <p:nvSpPr>
          <p:cNvPr id="40965" name="Content Placeholder 7"/>
          <p:cNvSpPr>
            <a:spLocks noGrp="1"/>
          </p:cNvSpPr>
          <p:nvPr>
            <p:ph idx="1"/>
          </p:nvPr>
        </p:nvSpPr>
        <p:spPr>
          <a:xfrm>
            <a:off x="533400" y="1828800"/>
            <a:ext cx="8077200" cy="48006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Modified regula falsi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Success based on size of interval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Faster convergence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Unpredictable number of iterations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Of three methods, most efficient for common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The Secant Method</a:t>
            </a:r>
          </a:p>
        </p:txBody>
      </p:sp>
      <p:sp>
        <p:nvSpPr>
          <p:cNvPr id="41987" name="Content Placeholder 7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2672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Identical to regula falsi method except sign of </a:t>
            </a:r>
            <a:r>
              <a:rPr lang="en-US" altLang="zh-TW" i="1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f(x)</a:t>
            </a:r>
            <a:r>
              <a:rPr lang="en-US" altLang="zh-TW" smtClean="0">
                <a:ea typeface="新細明體" pitchFamily="18" charset="-120"/>
              </a:rPr>
              <a:t> doesn’t need to be checked at each iteration </a:t>
            </a:r>
          </a:p>
        </p:txBody>
      </p:sp>
      <p:pic>
        <p:nvPicPr>
          <p:cNvPr id="4" name="圖片 3" descr="Chapter 08-0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3800" y="2895600"/>
            <a:ext cx="2438400" cy="3214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Content Placeholder 7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343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Integration of a function of a single variable can be thought of as opposite to differentiation, or as the area under the curve</a:t>
            </a:r>
          </a:p>
          <a:p>
            <a:r>
              <a:rPr lang="en-US" altLang="zh-TW" smtClean="0">
                <a:ea typeface="新細明體" pitchFamily="18" charset="-120"/>
              </a:rPr>
              <a:t>Integral of function </a:t>
            </a:r>
            <a:r>
              <a:rPr lang="en-US" altLang="zh-TW" i="1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f(x)</a:t>
            </a:r>
            <a:r>
              <a:rPr lang="en-US" altLang="zh-TW" smtClean="0">
                <a:ea typeface="新細明體" pitchFamily="18" charset="-120"/>
              </a:rPr>
              <a:t> from </a:t>
            </a:r>
            <a:r>
              <a:rPr lang="en-US" altLang="zh-TW" i="1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x=a</a:t>
            </a:r>
            <a:r>
              <a:rPr lang="en-US" altLang="zh-TW" smtClean="0">
                <a:ea typeface="新細明體" pitchFamily="18" charset="-120"/>
              </a:rPr>
              <a:t> to </a:t>
            </a:r>
            <a:r>
              <a:rPr lang="en-US" altLang="zh-TW" i="1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x=b</a:t>
            </a:r>
            <a:r>
              <a:rPr lang="en-US" altLang="zh-TW" smtClean="0">
                <a:ea typeface="新細明體" pitchFamily="18" charset="-120"/>
              </a:rPr>
              <a:t> will be evaluated by devising schemes to measure area under the graph of function over this interval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Integral designated as:</a:t>
            </a:r>
          </a:p>
        </p:txBody>
      </p:sp>
      <p:pic>
        <p:nvPicPr>
          <p:cNvPr id="430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5151437"/>
            <a:ext cx="2262188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ffectLst/>
                <a:ea typeface="新細明體" pitchFamily="18" charset="-120"/>
              </a:rPr>
              <a:t>Introduction to Numerical Integration</a:t>
            </a:r>
            <a:endParaRPr lang="en-US" altLang="zh-TW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371600"/>
            <a:ext cx="6553200" cy="383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5791200"/>
            <a:ext cx="9144000" cy="381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latin typeface="Arial" pitchFamily="34" charset="0"/>
                <a:ea typeface="新細明體" pitchFamily="18" charset="-120"/>
              </a:rPr>
              <a:t>Figure 14.7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</a:rPr>
              <a:t>  An integral as an area under a curve</a:t>
            </a:r>
            <a:endParaRPr lang="en-US" altLang="zh-TW" sz="18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40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Introduction to Numerical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Introduction to Numerical Integration</a:t>
            </a:r>
          </a:p>
        </p:txBody>
      </p:sp>
      <p:sp>
        <p:nvSpPr>
          <p:cNvPr id="45061" name="Content Placeholder 7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343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Numerical integration is a stable process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Consists of expressing the area as the sum of areas of smaller segments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Fairly safe from division by zero or round-off errors caused by subtracting numbers of approximately the same magnitude</a:t>
            </a:r>
          </a:p>
          <a:p>
            <a:r>
              <a:rPr lang="en-US" altLang="zh-TW" smtClean="0">
                <a:ea typeface="新細明體" pitchFamily="18" charset="-120"/>
              </a:rPr>
              <a:t>Many integrals in engineering or science cannot be expressed in any closed form </a:t>
            </a:r>
          </a:p>
          <a:p>
            <a:endParaRPr lang="en-US" altLang="zh-TW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Introduction to Numerical Integration</a:t>
            </a:r>
          </a:p>
        </p:txBody>
      </p:sp>
      <p:sp>
        <p:nvSpPr>
          <p:cNvPr id="46085" name="Content Placeholder 7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343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Trapezoidal rule approximation for integral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Replace function over limited range by straight line segments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Interval </a:t>
            </a:r>
            <a:r>
              <a:rPr lang="en-US" altLang="zh-TW" i="1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x=a</a:t>
            </a:r>
            <a:r>
              <a:rPr lang="en-US" altLang="zh-TW" smtClean="0">
                <a:ea typeface="新細明體" pitchFamily="18" charset="-120"/>
              </a:rPr>
              <a:t> to </a:t>
            </a:r>
            <a:r>
              <a:rPr lang="en-US" altLang="zh-TW" i="1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x=b</a:t>
            </a:r>
            <a:r>
              <a:rPr lang="en-US" altLang="zh-TW" smtClean="0">
                <a:ea typeface="新細明體" pitchFamily="18" charset="-120"/>
              </a:rPr>
              <a:t> is divided into subintervals of size ∆</a:t>
            </a:r>
            <a:r>
              <a:rPr lang="en-US" altLang="zh-TW" i="1" smtClean="0">
                <a:ea typeface="新細明體" pitchFamily="18" charset="-120"/>
              </a:rPr>
              <a:t>x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Function replaced by line segments over each subinterval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Area under function is then approximated by area under line segments</a:t>
            </a:r>
          </a:p>
          <a:p>
            <a:pPr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ffectLst/>
                <a:ea typeface="新細明體" pitchFamily="18" charset="-120"/>
              </a:rPr>
              <a:t>The Trapezoidal Rule</a:t>
            </a:r>
          </a:p>
        </p:txBody>
      </p:sp>
      <p:sp>
        <p:nvSpPr>
          <p:cNvPr id="47107" name="Content Placeholder 7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2672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Approximation of area under complicated curve is obtained by assuming function can be replaced by simpler function over a limited range</a:t>
            </a:r>
          </a:p>
          <a:p>
            <a:r>
              <a:rPr lang="en-US" altLang="zh-TW" smtClean="0">
                <a:ea typeface="新細明體" pitchFamily="18" charset="-120"/>
              </a:rPr>
              <a:t>A straight line, the simplest approximation to a function, lead to trapezoidal rule</a:t>
            </a:r>
          </a:p>
          <a:p>
            <a:r>
              <a:rPr lang="en-US" altLang="zh-TW" smtClean="0">
                <a:ea typeface="新細明體" pitchFamily="18" charset="-120"/>
              </a:rPr>
              <a:t>Trapezoidal rule for one panel, identified as </a:t>
            </a:r>
            <a:r>
              <a:rPr lang="en-US" altLang="zh-TW" i="1" smtClean="0">
                <a:ea typeface="新細明體" pitchFamily="18" charset="-120"/>
              </a:rPr>
              <a:t>T</a:t>
            </a:r>
            <a:r>
              <a:rPr lang="en-US" altLang="zh-TW" baseline="-25000" smtClean="0">
                <a:ea typeface="新細明體" pitchFamily="18" charset="-120"/>
              </a:rPr>
              <a:t>0</a:t>
            </a:r>
          </a:p>
          <a:p>
            <a:endParaRPr lang="en-US" altLang="zh-TW" smtClean="0">
              <a:ea typeface="新細明體" pitchFamily="18" charset="-120"/>
            </a:endParaRPr>
          </a:p>
          <a:p>
            <a:endParaRPr lang="en-US" altLang="zh-TW" smtClean="0">
              <a:ea typeface="新細明體" pitchFamily="18" charset="-120"/>
            </a:endParaRPr>
          </a:p>
        </p:txBody>
      </p:sp>
      <p:pic>
        <p:nvPicPr>
          <p:cNvPr id="471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029200"/>
            <a:ext cx="80105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219200"/>
            <a:ext cx="6934200" cy="438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5715000"/>
            <a:ext cx="9144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latin typeface="Arial" pitchFamily="34" charset="0"/>
                <a:ea typeface="新細明體" pitchFamily="18" charset="-120"/>
              </a:rPr>
              <a:t>Figure 14.8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</a:rPr>
              <a:t>  Approximating the area under a curve by a single trapezoid</a:t>
            </a:r>
            <a:endParaRPr lang="en-US" altLang="zh-TW" sz="18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The Trapezoidal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Introduction to Root Finding</a:t>
            </a:r>
          </a:p>
        </p:txBody>
      </p:sp>
      <p:sp>
        <p:nvSpPr>
          <p:cNvPr id="12293" name="Content Placeholder 7"/>
          <p:cNvSpPr>
            <a:spLocks noGrp="1"/>
          </p:cNvSpPr>
          <p:nvPr>
            <p:ph idx="1"/>
          </p:nvPr>
        </p:nvSpPr>
        <p:spPr>
          <a:xfrm>
            <a:off x="533400" y="1828800"/>
            <a:ext cx="8077200" cy="4343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Examples of the types of functions encountered in root-solving problems:</a:t>
            </a:r>
          </a:p>
          <a:p>
            <a:pPr lvl="1">
              <a:buFontTx/>
              <a:buNone/>
            </a:pPr>
            <a:endParaRPr lang="en-US" altLang="zh-TW" smtClean="0">
              <a:ea typeface="新細明體" pitchFamily="18" charset="-120"/>
            </a:endParaRPr>
          </a:p>
        </p:txBody>
      </p:sp>
      <p:pic>
        <p:nvPicPr>
          <p:cNvPr id="1229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3038475"/>
            <a:ext cx="82867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The Trapezoidal Rule</a:t>
            </a:r>
          </a:p>
        </p:txBody>
      </p:sp>
      <p:sp>
        <p:nvSpPr>
          <p:cNvPr id="49155" name="Content Placeholder 7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2672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Improve accuracy of approximation under curve by dividing interval in half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Function is approximated by straight-line segments over each half</a:t>
            </a:r>
          </a:p>
          <a:p>
            <a:r>
              <a:rPr lang="en-US" altLang="zh-TW" smtClean="0">
                <a:ea typeface="新細明體" pitchFamily="18" charset="-120"/>
              </a:rPr>
              <a:t>Area in example is approximated by area of two trapezoids</a:t>
            </a:r>
          </a:p>
          <a:p>
            <a:endParaRPr lang="en-US" altLang="zh-TW" smtClean="0">
              <a:ea typeface="新細明體" pitchFamily="18" charset="-120"/>
            </a:endParaRPr>
          </a:p>
          <a:p>
            <a:endParaRPr lang="en-US" altLang="zh-TW" smtClean="0">
              <a:ea typeface="新細明體" pitchFamily="18" charset="-120"/>
            </a:endParaRPr>
          </a:p>
          <a:p>
            <a:pPr lvl="1"/>
            <a:r>
              <a:rPr lang="en-US" altLang="zh-TW" smtClean="0">
                <a:ea typeface="新細明體" pitchFamily="18" charset="-120"/>
              </a:rPr>
              <a:t>Where</a:t>
            </a:r>
          </a:p>
        </p:txBody>
      </p:sp>
      <p:pic>
        <p:nvPicPr>
          <p:cNvPr id="491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191000"/>
            <a:ext cx="8229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4915741"/>
            <a:ext cx="2198688" cy="128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The Trapezoidal Rule</a:t>
            </a:r>
          </a:p>
        </p:txBody>
      </p:sp>
      <p:pic>
        <p:nvPicPr>
          <p:cNvPr id="501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371600"/>
            <a:ext cx="6858000" cy="411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5791200"/>
            <a:ext cx="9144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latin typeface="Arial" pitchFamily="34" charset="0"/>
                <a:ea typeface="新細明體" pitchFamily="18" charset="-120"/>
              </a:rPr>
              <a:t>Figure 14.9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</a:rPr>
              <a:t>  Two-panel approximation to the area</a:t>
            </a:r>
            <a:endParaRPr lang="en-US" altLang="zh-TW" sz="1800" b="1" dirty="0"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The Trapezoidal Rule</a:t>
            </a:r>
          </a:p>
        </p:txBody>
      </p:sp>
      <p:sp>
        <p:nvSpPr>
          <p:cNvPr id="51203" name="Content Placeholder 7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2672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Two-panel approximation </a:t>
            </a:r>
            <a:r>
              <a:rPr lang="en-US" altLang="zh-TW" i="1" smtClean="0">
                <a:ea typeface="新細明體" pitchFamily="18" charset="-120"/>
              </a:rPr>
              <a:t>T</a:t>
            </a:r>
            <a:r>
              <a:rPr lang="en-US" altLang="zh-TW" baseline="-25000" smtClean="0">
                <a:ea typeface="新細明體" pitchFamily="18" charset="-120"/>
              </a:rPr>
              <a:t>1</a:t>
            </a:r>
            <a:r>
              <a:rPr lang="en-US" altLang="zh-TW" smtClean="0">
                <a:ea typeface="新細明體" pitchFamily="18" charset="-120"/>
              </a:rPr>
              <a:t> can be related to one-panel results, </a:t>
            </a:r>
            <a:r>
              <a:rPr lang="en-US" altLang="zh-TW" i="1" smtClean="0">
                <a:ea typeface="新細明體" pitchFamily="18" charset="-120"/>
              </a:rPr>
              <a:t>T</a:t>
            </a:r>
            <a:r>
              <a:rPr lang="en-US" altLang="zh-TW" baseline="-25000" smtClean="0">
                <a:ea typeface="新細明體" pitchFamily="18" charset="-120"/>
              </a:rPr>
              <a:t>0</a:t>
            </a:r>
            <a:r>
              <a:rPr lang="en-US" altLang="zh-TW" smtClean="0">
                <a:ea typeface="新細明體" pitchFamily="18" charset="-120"/>
              </a:rPr>
              <a:t>, as:  </a:t>
            </a:r>
          </a:p>
          <a:p>
            <a:endParaRPr lang="en-US" altLang="zh-TW" smtClean="0">
              <a:ea typeface="新細明體" pitchFamily="18" charset="-120"/>
            </a:endParaRPr>
          </a:p>
          <a:p>
            <a:endParaRPr lang="en-US" altLang="zh-TW" smtClean="0">
              <a:ea typeface="新細明體" pitchFamily="18" charset="-120"/>
            </a:endParaRPr>
          </a:p>
          <a:p>
            <a:r>
              <a:rPr lang="en-US" altLang="zh-TW" smtClean="0">
                <a:ea typeface="新細明體" pitchFamily="18" charset="-120"/>
              </a:rPr>
              <a:t>Result for </a:t>
            </a:r>
            <a:r>
              <a:rPr lang="en-US" altLang="zh-TW" i="1" smtClean="0">
                <a:ea typeface="新細明體" pitchFamily="18" charset="-120"/>
              </a:rPr>
              <a:t>n</a:t>
            </a:r>
            <a:r>
              <a:rPr lang="en-US" altLang="zh-TW" smtClean="0">
                <a:ea typeface="新細明體" pitchFamily="18" charset="-120"/>
              </a:rPr>
              <a:t> panels is:</a:t>
            </a:r>
          </a:p>
          <a:p>
            <a:endParaRPr lang="en-US" altLang="zh-TW" smtClean="0">
              <a:ea typeface="新細明體" pitchFamily="18" charset="-120"/>
            </a:endParaRPr>
          </a:p>
        </p:txBody>
      </p:sp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8388" y="2697162"/>
            <a:ext cx="6932612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7750" y="4251325"/>
            <a:ext cx="664845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9363" y="5456237"/>
            <a:ext cx="44656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Computational Form of the Trapezoidal Rule</a:t>
            </a:r>
          </a:p>
        </p:txBody>
      </p:sp>
      <p:sp>
        <p:nvSpPr>
          <p:cNvPr id="52230" name="Content Placeholder 7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35052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Equation 14.9 was derived assuming widths of all panels the same and equal to ∆</a:t>
            </a:r>
            <a:r>
              <a:rPr lang="en-US" altLang="zh-TW" i="1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</a:t>
            </a:r>
            <a:r>
              <a:rPr lang="en-US" altLang="zh-TW" i="1" baseline="-2500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n</a:t>
            </a:r>
          </a:p>
          <a:p>
            <a:r>
              <a:rPr lang="en-US" altLang="zh-TW" smtClean="0">
                <a:ea typeface="新細明體" pitchFamily="18" charset="-120"/>
              </a:rPr>
              <a:t>Equation can be generalized to a partition of the interval into unequal panels</a:t>
            </a:r>
          </a:p>
          <a:p>
            <a:r>
              <a:rPr lang="en-US" altLang="zh-TW" smtClean="0">
                <a:ea typeface="新細明體" pitchFamily="18" charset="-120"/>
              </a:rPr>
              <a:t>By restricting panel widths to be equal and number of panels to be a power of 2, </a:t>
            </a:r>
          </a:p>
          <a:p>
            <a:pPr lvl="1">
              <a:buFontTx/>
              <a:buNone/>
            </a:pPr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	2</a:t>
            </a:r>
            <a:r>
              <a:rPr lang="en-US" altLang="zh-TW" smtClean="0">
                <a:ea typeface="新細明體" pitchFamily="18" charset="-120"/>
              </a:rPr>
              <a:t>∆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</a:t>
            </a:r>
            <a:r>
              <a:rPr lang="en-US" altLang="zh-TW" baseline="-2500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mtClean="0">
                <a:ea typeface="新細明體" pitchFamily="18" charset="-120"/>
              </a:rPr>
              <a:t>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lang="en-US" altLang="zh-TW" smtClean="0">
                <a:ea typeface="新細明體" pitchFamily="18" charset="-120"/>
              </a:rPr>
              <a:t> ∆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</a:t>
            </a:r>
            <a:r>
              <a:rPr lang="en-US" altLang="zh-TW" baseline="-2500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</a:t>
            </a:r>
          </a:p>
          <a:p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This results in:</a:t>
            </a:r>
          </a:p>
          <a:p>
            <a:pPr>
              <a:buFontTx/>
              <a:buNone/>
            </a:pPr>
            <a:endParaRPr lang="en-US" altLang="zh-TW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832944"/>
            <a:ext cx="6934200" cy="3529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5573713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latin typeface="Arial" pitchFamily="34" charset="0"/>
                <a:ea typeface="新細明體" pitchFamily="18" charset="-120"/>
              </a:rPr>
              <a:t>Figure 14.10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</a:rPr>
              <a:t>  Four-panel trapezoidal approximation, </a:t>
            </a:r>
            <a:r>
              <a:rPr lang="en-US" altLang="zh-TW" sz="1800" i="1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T</a:t>
            </a:r>
            <a:r>
              <a:rPr lang="en-US" altLang="zh-TW" sz="1800" i="1" baseline="-25000" dirty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</a:t>
            </a:r>
            <a:endParaRPr lang="en-US" altLang="zh-TW" sz="1800" b="1" i="1" baseline="-25000" dirty="0"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532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Computational Form of the Trapezoidal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Computational Form of the Trapezoidal Rule</a:t>
            </a:r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057400"/>
            <a:ext cx="85344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733800"/>
            <a:ext cx="8915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62000" y="4800600"/>
            <a:ext cx="2514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600" dirty="0">
                <a:latin typeface="+mn-lt"/>
              </a:rPr>
              <a:t>Where</a:t>
            </a:r>
          </a:p>
        </p:txBody>
      </p:sp>
      <p:pic>
        <p:nvPicPr>
          <p:cNvPr id="5428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4632325"/>
            <a:ext cx="22304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Computational Form of the Trapezoidal Rule</a:t>
            </a:r>
          </a:p>
        </p:txBody>
      </p:sp>
      <p:sp>
        <p:nvSpPr>
          <p:cNvPr id="55301" name="Content Placeholder 7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343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Procedure using Equation 14.11 to approximate an integral by the trapezoidal rule is: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Compute </a:t>
            </a:r>
            <a:r>
              <a:rPr lang="en-US" altLang="zh-TW" i="1" smtClean="0">
                <a:ea typeface="新細明體" pitchFamily="18" charset="-120"/>
                <a:cs typeface="Courier New" pitchFamily="49" charset="0"/>
              </a:rPr>
              <a:t>T</a:t>
            </a:r>
            <a:r>
              <a:rPr lang="en-US" altLang="zh-TW" baseline="-25000" smtClean="0"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mtClean="0">
                <a:ea typeface="新細明體" pitchFamily="18" charset="-120"/>
              </a:rPr>
              <a:t> by using Equation 14.6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Repeatedly apply Equation 14.11 for: </a:t>
            </a:r>
          </a:p>
          <a:p>
            <a:pPr lvl="2">
              <a:buFontTx/>
              <a:buNone/>
            </a:pPr>
            <a:r>
              <a:rPr lang="en-US" altLang="zh-TW" i="1" smtClean="0">
                <a:ea typeface="新細明體" pitchFamily="18" charset="-120"/>
                <a:cs typeface="Courier New" pitchFamily="49" charset="0"/>
              </a:rPr>
              <a:t>k</a:t>
            </a:r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 = 1, 2, . . .</a:t>
            </a:r>
            <a:r>
              <a:rPr lang="en-US" altLang="zh-TW" smtClean="0">
                <a:ea typeface="新細明體" pitchFamily="18" charset="-120"/>
              </a:rPr>
              <a:t> </a:t>
            </a:r>
          </a:p>
          <a:p>
            <a:pPr lvl="1"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	until sufficient accuracy is obtained</a:t>
            </a:r>
          </a:p>
          <a:p>
            <a:endParaRPr lang="en-US" altLang="zh-TW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286000"/>
            <a:ext cx="24003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smtClean="0">
                <a:effectLst/>
                <a:ea typeface="新細明體" pitchFamily="18" charset="-120"/>
              </a:rPr>
              <a:t>Example of a Trapezoidal Rule Calculation</a:t>
            </a:r>
          </a:p>
        </p:txBody>
      </p:sp>
      <p:sp>
        <p:nvSpPr>
          <p:cNvPr id="56326" name="Content Placeholder 7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343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Given the following integral:</a:t>
            </a:r>
          </a:p>
          <a:p>
            <a:endParaRPr lang="en-US" altLang="zh-TW" smtClean="0">
              <a:ea typeface="新細明體" pitchFamily="18" charset="-120"/>
            </a:endParaRPr>
          </a:p>
          <a:p>
            <a:endParaRPr lang="en-US" altLang="zh-TW" smtClean="0">
              <a:ea typeface="新細明體" pitchFamily="18" charset="-120"/>
            </a:endParaRPr>
          </a:p>
          <a:p>
            <a:r>
              <a:rPr lang="en-US" altLang="zh-TW" smtClean="0">
                <a:ea typeface="新細明體" pitchFamily="18" charset="-120"/>
              </a:rPr>
              <a:t>Trapezoidal rule approximation to the integral with </a:t>
            </a:r>
            <a:r>
              <a:rPr lang="en-US" altLang="zh-TW" i="1" smtClean="0">
                <a:ea typeface="新細明體" pitchFamily="18" charset="-120"/>
                <a:cs typeface="Courier New" pitchFamily="49" charset="0"/>
              </a:rPr>
              <a:t>a</a:t>
            </a:r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 = 1</a:t>
            </a:r>
            <a:r>
              <a:rPr lang="en-US" altLang="zh-TW" smtClean="0">
                <a:ea typeface="新細明體" pitchFamily="18" charset="-120"/>
              </a:rPr>
              <a:t> and </a:t>
            </a:r>
            <a:r>
              <a:rPr lang="en-US" altLang="zh-TW" i="1" smtClean="0">
                <a:ea typeface="新細明體" pitchFamily="18" charset="-120"/>
                <a:cs typeface="Courier New" pitchFamily="49" charset="0"/>
              </a:rPr>
              <a:t>b</a:t>
            </a:r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 = 2</a:t>
            </a:r>
            <a:r>
              <a:rPr lang="en-US" altLang="zh-TW" smtClean="0">
                <a:ea typeface="新細明體" pitchFamily="18" charset="-120"/>
              </a:rPr>
              <a:t> begins with Equation 14.6 to obtain </a:t>
            </a:r>
            <a:r>
              <a:rPr lang="en-US" altLang="zh-TW" i="1" smtClean="0">
                <a:ea typeface="新細明體" pitchFamily="18" charset="-120"/>
                <a:cs typeface="Courier New" pitchFamily="49" charset="0"/>
              </a:rPr>
              <a:t>T</a:t>
            </a:r>
            <a:r>
              <a:rPr lang="en-US" altLang="zh-TW" baseline="-25000" smtClean="0">
                <a:ea typeface="新細明體" pitchFamily="18" charset="-120"/>
                <a:cs typeface="Courier New" pitchFamily="49" charset="0"/>
              </a:rPr>
              <a:t>0</a:t>
            </a:r>
          </a:p>
          <a:p>
            <a:endParaRPr lang="en-US" altLang="zh-TW" smtClean="0">
              <a:ea typeface="新細明體" pitchFamily="18" charset="-120"/>
            </a:endParaRPr>
          </a:p>
        </p:txBody>
      </p:sp>
      <p:pic>
        <p:nvPicPr>
          <p:cNvPr id="563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664075"/>
            <a:ext cx="3686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203857"/>
            <a:ext cx="6248400" cy="396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Example of a Trapezoidal Rule Calculation</a:t>
            </a:r>
          </a:p>
        </p:txBody>
      </p:sp>
      <p:sp>
        <p:nvSpPr>
          <p:cNvPr id="57350" name="Content Placeholder 7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572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Repeated use of Equation 14.11 then yields:</a:t>
            </a:r>
          </a:p>
          <a:p>
            <a:endParaRPr lang="en-US" altLang="zh-TW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Example of a Trapezoidal Rule Calculation</a:t>
            </a:r>
          </a:p>
        </p:txBody>
      </p:sp>
      <p:sp>
        <p:nvSpPr>
          <p:cNvPr id="58373" name="Content Placeholder 7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343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Continuing the calculation through </a:t>
            </a:r>
            <a:r>
              <a:rPr lang="en-US" altLang="zh-TW" i="1" smtClean="0">
                <a:ea typeface="新細明體" pitchFamily="18" charset="-120"/>
                <a:cs typeface="Courier New" pitchFamily="49" charset="0"/>
              </a:rPr>
              <a:t>k</a:t>
            </a:r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 = 5</a:t>
            </a:r>
            <a:r>
              <a:rPr lang="en-US" altLang="zh-TW" smtClean="0">
                <a:ea typeface="新細明體" pitchFamily="18" charset="-120"/>
              </a:rPr>
              <a:t> yields</a:t>
            </a:r>
          </a:p>
          <a:p>
            <a:endParaRPr lang="en-US" altLang="zh-TW" smtClean="0">
              <a:ea typeface="新細明體" pitchFamily="18" charset="-120"/>
            </a:endParaRPr>
          </a:p>
        </p:txBody>
      </p:sp>
      <p:pic>
        <p:nvPicPr>
          <p:cNvPr id="583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495550"/>
            <a:ext cx="84582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Introduction to Root Finding</a:t>
            </a:r>
          </a:p>
        </p:txBody>
      </p:sp>
      <p:sp>
        <p:nvSpPr>
          <p:cNvPr id="13317" name="Content Placeholder 7"/>
          <p:cNvSpPr>
            <a:spLocks noGrp="1"/>
          </p:cNvSpPr>
          <p:nvPr>
            <p:ph idx="1"/>
          </p:nvPr>
        </p:nvSpPr>
        <p:spPr>
          <a:xfrm>
            <a:off x="533400" y="1828800"/>
            <a:ext cx="8077200" cy="4343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General quadratic equation, Equation 14.1, can be solved easily and exactly by using the following equation:</a:t>
            </a:r>
          </a:p>
        </p:txBody>
      </p:sp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505200"/>
            <a:ext cx="35829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ffectLst/>
                <a:ea typeface="新細明體" pitchFamily="18" charset="-120"/>
              </a:rPr>
              <a:t>Simpson’s Rule</a:t>
            </a:r>
          </a:p>
        </p:txBody>
      </p:sp>
      <p:sp>
        <p:nvSpPr>
          <p:cNvPr id="59395" name="Content Placeholder 7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2672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Trapezoidal rule is based on approximating the function by straight-line segments</a:t>
            </a:r>
          </a:p>
          <a:p>
            <a:r>
              <a:rPr lang="en-US" altLang="zh-TW" smtClean="0">
                <a:ea typeface="新細明體" pitchFamily="18" charset="-120"/>
              </a:rPr>
              <a:t>To improve the accuracy and convergence rate, another approach is approximating the function by parabolic segments, known as Simpson’s rule</a:t>
            </a:r>
          </a:p>
          <a:p>
            <a:r>
              <a:rPr lang="en-US" altLang="zh-TW" smtClean="0">
                <a:ea typeface="新細明體" pitchFamily="18" charset="-120"/>
              </a:rPr>
              <a:t>Specifying a parabola uniquely requires three points, so the lowest order Simpson’s rule has two panels</a:t>
            </a:r>
          </a:p>
          <a:p>
            <a:endParaRPr lang="en-US" altLang="zh-TW" smtClean="0">
              <a:ea typeface="新細明體" pitchFamily="18" charset="-120"/>
            </a:endParaRPr>
          </a:p>
          <a:p>
            <a:endParaRPr lang="en-US" altLang="zh-TW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393296"/>
            <a:ext cx="6934200" cy="409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Simpson’s Rule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715000"/>
            <a:ext cx="9144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latin typeface="Arial" pitchFamily="34" charset="0"/>
                <a:ea typeface="新細明體" pitchFamily="18" charset="-120"/>
              </a:rPr>
              <a:t>Figure 14.11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</a:rPr>
              <a:t>  Area under a parabola drawn through three points</a:t>
            </a:r>
            <a:endParaRPr lang="en-US" altLang="zh-TW" sz="1800" b="1" dirty="0"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Simpson’s Rule</a:t>
            </a:r>
          </a:p>
        </p:txBody>
      </p:sp>
      <p:pic>
        <p:nvPicPr>
          <p:cNvPr id="6144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8686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62000" y="3048000"/>
            <a:ext cx="13716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600" dirty="0">
                <a:latin typeface="+mn-lt"/>
              </a:rPr>
              <a:t>Where</a:t>
            </a:r>
          </a:p>
        </p:txBody>
      </p:sp>
      <p:pic>
        <p:nvPicPr>
          <p:cNvPr id="614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2971800"/>
            <a:ext cx="19272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4267200"/>
            <a:ext cx="1295400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600" dirty="0">
                <a:latin typeface="+mn-lt"/>
              </a:rPr>
              <a:t>And</a:t>
            </a:r>
          </a:p>
        </p:txBody>
      </p:sp>
      <p:pic>
        <p:nvPicPr>
          <p:cNvPr id="6144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4114800"/>
            <a:ext cx="3748088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489710"/>
            <a:ext cx="5334000" cy="404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5638800"/>
            <a:ext cx="91440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latin typeface="Arial" pitchFamily="34" charset="0"/>
                <a:ea typeface="新細明體" pitchFamily="18" charset="-120"/>
              </a:rPr>
              <a:t>Figure 14.12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</a:rPr>
              <a:t>  The second-order Simpson’s rule approximation is the area under two parabolas</a:t>
            </a:r>
            <a:endParaRPr lang="en-US" altLang="zh-TW" sz="1800" b="1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624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Simpson’s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Simpson’s Rule</a:t>
            </a:r>
          </a:p>
        </p:txBody>
      </p:sp>
      <p:sp>
        <p:nvSpPr>
          <p:cNvPr id="63491" name="Content Placeholder 7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2672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Generalization of Equation 14.12 for </a:t>
            </a:r>
            <a:r>
              <a:rPr lang="en-US" altLang="zh-TW" i="1" smtClean="0">
                <a:ea typeface="新細明體" pitchFamily="18" charset="-120"/>
              </a:rPr>
              <a:t>n</a:t>
            </a:r>
            <a:r>
              <a:rPr lang="en-US" altLang="zh-TW" smtClean="0">
                <a:ea typeface="新細明體" pitchFamily="18" charset="-120"/>
              </a:rPr>
              <a:t> = 2</a:t>
            </a:r>
            <a:r>
              <a:rPr lang="en-US" altLang="zh-TW" i="1" baseline="30000" smtClean="0">
                <a:ea typeface="新細明體" pitchFamily="18" charset="-120"/>
              </a:rPr>
              <a:t>k</a:t>
            </a:r>
            <a:r>
              <a:rPr lang="en-US" altLang="zh-TW" smtClean="0">
                <a:ea typeface="新細明體" pitchFamily="18" charset="-120"/>
              </a:rPr>
              <a:t> panels </a:t>
            </a:r>
          </a:p>
          <a:p>
            <a:endParaRPr lang="en-US" altLang="zh-TW" smtClean="0">
              <a:ea typeface="新細明體" pitchFamily="18" charset="-120"/>
            </a:endParaRPr>
          </a:p>
          <a:p>
            <a:endParaRPr lang="en-US" altLang="zh-TW" smtClean="0">
              <a:ea typeface="新細明體" pitchFamily="18" charset="-120"/>
            </a:endParaRPr>
          </a:p>
        </p:txBody>
      </p:sp>
      <p:pic>
        <p:nvPicPr>
          <p:cNvPr id="634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743200"/>
            <a:ext cx="8686800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圖片 4" descr="Chapter 08-04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3600" y="3733800"/>
            <a:ext cx="2095500" cy="2762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133600"/>
            <a:ext cx="21050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ffectLst/>
                <a:ea typeface="新細明體" pitchFamily="18" charset="-120"/>
              </a:rPr>
              <a:t>Example of Simpson’s Rule as an Approximation to an Integral</a:t>
            </a:r>
          </a:p>
        </p:txBody>
      </p:sp>
      <p:sp>
        <p:nvSpPr>
          <p:cNvPr id="64516" name="Content Placeholder 7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2672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Consider this integral:</a:t>
            </a:r>
          </a:p>
          <a:p>
            <a:endParaRPr lang="en-US" altLang="zh-TW" dirty="0" smtClean="0">
              <a:ea typeface="新細明體" pitchFamily="18" charset="-120"/>
            </a:endParaRPr>
          </a:p>
          <a:p>
            <a:endParaRPr lang="en-US" altLang="zh-TW" dirty="0" smtClean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Using Equation 14.13 first for k = 1 yields:</a:t>
            </a:r>
          </a:p>
          <a:p>
            <a:endParaRPr lang="en-US" altLang="zh-TW" dirty="0" smtClean="0">
              <a:ea typeface="新細明體" pitchFamily="18" charset="-120"/>
            </a:endParaRPr>
          </a:p>
          <a:p>
            <a:endParaRPr lang="en-US" altLang="zh-TW" dirty="0" smtClean="0">
              <a:ea typeface="新細明體" pitchFamily="18" charset="-120"/>
            </a:endParaRPr>
          </a:p>
        </p:txBody>
      </p:sp>
      <p:pic>
        <p:nvPicPr>
          <p:cNvPr id="645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3730625"/>
            <a:ext cx="548640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Content Placeholder 7"/>
          <p:cNvSpPr>
            <a:spLocks noGrp="1"/>
          </p:cNvSpPr>
          <p:nvPr>
            <p:ph idx="1"/>
          </p:nvPr>
        </p:nvSpPr>
        <p:spPr>
          <a:xfrm>
            <a:off x="533400" y="1905000"/>
            <a:ext cx="8077200" cy="42672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Repeating for k = 2 yields:</a:t>
            </a:r>
          </a:p>
          <a:p>
            <a:endParaRPr lang="en-US" altLang="zh-TW" smtClean="0">
              <a:ea typeface="新細明體" pitchFamily="18" charset="-120"/>
            </a:endParaRPr>
          </a:p>
          <a:p>
            <a:endParaRPr lang="en-US" altLang="zh-TW" smtClean="0">
              <a:ea typeface="新細明體" pitchFamily="18" charset="-120"/>
            </a:endParaRPr>
          </a:p>
        </p:txBody>
      </p:sp>
      <p:pic>
        <p:nvPicPr>
          <p:cNvPr id="655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514600"/>
            <a:ext cx="727233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Example of Simpson’s Rule as an Approximation to an Integral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Content Placeholder 7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343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Continuing the calculation yields:</a:t>
            </a:r>
          </a:p>
          <a:p>
            <a:endParaRPr lang="en-US" altLang="zh-TW" smtClean="0">
              <a:ea typeface="新細明體" pitchFamily="18" charset="-120"/>
            </a:endParaRPr>
          </a:p>
          <a:p>
            <a:endParaRPr lang="en-US" altLang="zh-TW" smtClean="0">
              <a:ea typeface="新細明體" pitchFamily="18" charset="-120"/>
            </a:endParaRPr>
          </a:p>
        </p:txBody>
      </p:sp>
      <p:pic>
        <p:nvPicPr>
          <p:cNvPr id="6656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362200"/>
            <a:ext cx="8686800" cy="274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5257800"/>
            <a:ext cx="9144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/>
            <a:r>
              <a:rPr lang="en-US" altLang="zh-TW" sz="1800" b="1" dirty="0">
                <a:latin typeface="Arial" pitchFamily="34" charset="0"/>
                <a:ea typeface="新細明體" pitchFamily="18" charset="-120"/>
              </a:rPr>
              <a:t>Figure 14.2</a:t>
            </a:r>
            <a:r>
              <a:rPr lang="en-US" altLang="zh-TW" sz="1800" dirty="0">
                <a:latin typeface="Arial" pitchFamily="34" charset="0"/>
                <a:ea typeface="新細明體" pitchFamily="18" charset="-120"/>
              </a:rPr>
              <a:t>  Trapezoidal and Simpson’s Rule Results for the Integral                    </a:t>
            </a:r>
            <a:endParaRPr lang="en-US" altLang="zh-TW" sz="1800" b="1" dirty="0"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66567" name="Picture 2"/>
          <p:cNvPicPr>
            <a:picLocks noChangeAspect="1" noChangeArrowheads="1"/>
          </p:cNvPicPr>
          <p:nvPr/>
        </p:nvPicPr>
        <p:blipFill>
          <a:blip r:embed="rId4" cstate="print"/>
          <a:srcRect r="7680"/>
          <a:stretch>
            <a:fillRect/>
          </a:stretch>
        </p:blipFill>
        <p:spPr bwMode="auto">
          <a:xfrm>
            <a:off x="7467600" y="5151438"/>
            <a:ext cx="91122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Example of Simpson’s Rule as an Approximation to an Integral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ffectLst/>
                <a:ea typeface="新細明體" pitchFamily="18" charset="-120"/>
              </a:rPr>
              <a:t>Common Programming Errors</a:t>
            </a:r>
          </a:p>
        </p:txBody>
      </p:sp>
      <p:sp>
        <p:nvSpPr>
          <p:cNvPr id="67587" name="Content Placeholder 7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2672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Two characteristics of this type of computation: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Round-off errors occur when the values of </a:t>
            </a:r>
            <a:r>
              <a:rPr lang="en-US" altLang="zh-TW" i="1" smtClean="0">
                <a:ea typeface="新細明體" pitchFamily="18" charset="-120"/>
              </a:rPr>
              <a:t>f</a:t>
            </a:r>
            <a:r>
              <a:rPr lang="en-US" altLang="zh-TW" smtClean="0">
                <a:ea typeface="新細明體" pitchFamily="18" charset="-120"/>
              </a:rPr>
              <a:t>(</a:t>
            </a:r>
            <a:r>
              <a:rPr lang="en-US" altLang="zh-TW" i="1" smtClean="0">
                <a:ea typeface="新細明體" pitchFamily="18" charset="-120"/>
              </a:rPr>
              <a:t>x</a:t>
            </a:r>
            <a:r>
              <a:rPr lang="en-US" altLang="zh-TW" baseline="-25000" smtClean="0">
                <a:ea typeface="新細明體" pitchFamily="18" charset="-120"/>
              </a:rPr>
              <a:t>1</a:t>
            </a:r>
            <a:r>
              <a:rPr lang="en-US" altLang="zh-TW" smtClean="0">
                <a:ea typeface="新細明體" pitchFamily="18" charset="-120"/>
              </a:rPr>
              <a:t>) and </a:t>
            </a:r>
            <a:r>
              <a:rPr lang="en-US" altLang="zh-TW" i="1" smtClean="0">
                <a:ea typeface="新細明體" pitchFamily="18" charset="-120"/>
              </a:rPr>
              <a:t>f</a:t>
            </a:r>
            <a:r>
              <a:rPr lang="en-US" altLang="zh-TW" smtClean="0">
                <a:ea typeface="新細明體" pitchFamily="18" charset="-120"/>
              </a:rPr>
              <a:t>(</a:t>
            </a:r>
            <a:r>
              <a:rPr lang="en-US" altLang="zh-TW" i="1" smtClean="0">
                <a:ea typeface="新細明體" pitchFamily="18" charset="-120"/>
              </a:rPr>
              <a:t>x</a:t>
            </a:r>
            <a:r>
              <a:rPr lang="en-US" altLang="zh-TW" baseline="-25000" smtClean="0">
                <a:ea typeface="新細明體" pitchFamily="18" charset="-120"/>
              </a:rPr>
              <a:t>3</a:t>
            </a:r>
            <a:r>
              <a:rPr lang="en-US" altLang="zh-TW" smtClean="0">
                <a:ea typeface="新細明體" pitchFamily="18" charset="-120"/>
              </a:rPr>
              <a:t>) are nearly equal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Prediction of exact number of iterations is not available</a:t>
            </a:r>
          </a:p>
          <a:p>
            <a:r>
              <a:rPr lang="en-US" altLang="zh-TW" smtClean="0">
                <a:ea typeface="新細明體" pitchFamily="18" charset="-120"/>
              </a:rPr>
              <a:t>Excessive and possibly infinite iterations must be prevented</a:t>
            </a:r>
          </a:p>
          <a:p>
            <a:r>
              <a:rPr lang="en-US" altLang="zh-TW" smtClean="0">
                <a:ea typeface="新細明體" pitchFamily="18" charset="-120"/>
              </a:rPr>
              <a:t>Excessive computation time might be a problem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Occurs if number of iterations exceeds fifty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Summary</a:t>
            </a:r>
          </a:p>
        </p:txBody>
      </p:sp>
      <p:sp>
        <p:nvSpPr>
          <p:cNvPr id="68611" name="Content Placeholder 7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2672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All root solving methods described in chapter are iterative</a:t>
            </a:r>
          </a:p>
          <a:p>
            <a:r>
              <a:rPr lang="en-US" altLang="zh-TW" smtClean="0">
                <a:ea typeface="新細明體" pitchFamily="18" charset="-120"/>
              </a:rPr>
              <a:t>Can be categorized into two classes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Starting from an interval containing a root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Starting from an initial estimate of a root</a:t>
            </a:r>
          </a:p>
          <a:p>
            <a:r>
              <a:rPr lang="en-US" altLang="zh-TW" smtClean="0">
                <a:ea typeface="新細明體" pitchFamily="18" charset="-120"/>
              </a:rPr>
              <a:t>Bisection algorithms refine initial interval by: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Repeated evaluation of function at points within interval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Monitoring the sign of the function and determining in which subinterval the root lies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Introduction to Root Finding</a:t>
            </a:r>
          </a:p>
        </p:txBody>
      </p:sp>
      <p:sp>
        <p:nvSpPr>
          <p:cNvPr id="14341" name="Content Placeholder 7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5720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Equation 14.2 can be solved for </a:t>
            </a:r>
            <a:r>
              <a:rPr lang="en-US" altLang="zh-TW" i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</a:t>
            </a:r>
            <a:r>
              <a:rPr lang="en-US" altLang="zh-TW" dirty="0" smtClean="0">
                <a:ea typeface="新細明體" pitchFamily="18" charset="-120"/>
              </a:rPr>
              <a:t> exactly by factoring the polynomial</a:t>
            </a:r>
          </a:p>
          <a:p>
            <a:r>
              <a:rPr lang="en-US" altLang="zh-TW" dirty="0" smtClean="0">
                <a:ea typeface="新細明體" pitchFamily="18" charset="-120"/>
              </a:rPr>
              <a:t>Equation 14.4 and 14.5 are </a:t>
            </a:r>
            <a:r>
              <a:rPr lang="en-US" altLang="zh-TW" b="1" dirty="0" smtClean="0">
                <a:ea typeface="新細明體" pitchFamily="18" charset="-120"/>
              </a:rPr>
              <a:t>transcendental equations</a:t>
            </a:r>
          </a:p>
          <a:p>
            <a:r>
              <a:rPr lang="en-US" altLang="zh-TW" dirty="0" smtClean="0">
                <a:ea typeface="新細明體" pitchFamily="18" charset="-120"/>
              </a:rPr>
              <a:t>Transcendental equations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Represent a different class of functions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Typically involve trigonometric, exponential, or logarithmic functions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Cannot be reduced to any polynomial equation in </a:t>
            </a:r>
            <a:r>
              <a:rPr lang="en-US" altLang="zh-TW" i="1" dirty="0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</a:t>
            </a:r>
            <a:endParaRPr lang="en-US" altLang="zh-TW" dirty="0" smtClean="0"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lvl="1"/>
            <a:endParaRPr lang="en-US" altLang="zh-TW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Summary</a:t>
            </a:r>
          </a:p>
        </p:txBody>
      </p:sp>
      <p:sp>
        <p:nvSpPr>
          <p:cNvPr id="69635" name="Content Placeholder 7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572000"/>
          </a:xfrm>
        </p:spPr>
        <p:txBody>
          <a:bodyPr/>
          <a:lstStyle/>
          <a:p>
            <a:r>
              <a:rPr lang="en-US" altLang="zh-TW" sz="2600" dirty="0" err="1" smtClean="0">
                <a:ea typeface="新細明體" pitchFamily="18" charset="-120"/>
              </a:rPr>
              <a:t>Regula</a:t>
            </a:r>
            <a:r>
              <a:rPr lang="en-US" altLang="zh-TW" sz="2600" dirty="0" smtClean="0">
                <a:ea typeface="新細明體" pitchFamily="18" charset="-120"/>
              </a:rPr>
              <a:t> </a:t>
            </a:r>
            <a:r>
              <a:rPr lang="en-US" altLang="zh-TW" sz="2600" dirty="0" err="1" smtClean="0">
                <a:ea typeface="新細明體" pitchFamily="18" charset="-120"/>
              </a:rPr>
              <a:t>falsi</a:t>
            </a:r>
            <a:r>
              <a:rPr lang="en-US" altLang="zh-TW" sz="2600" dirty="0" smtClean="0">
                <a:ea typeface="新細明體" pitchFamily="18" charset="-120"/>
              </a:rPr>
              <a:t> uses same conditions as bisection method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Straight line connecting points at the ends of the intervals is used to interpolate position of root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Intersection of this line with x-axis determines value of </a:t>
            </a:r>
            <a:r>
              <a:rPr lang="en-US" altLang="zh-TW" sz="2400" i="1" dirty="0" smtClean="0">
                <a:ea typeface="新細明體" pitchFamily="18" charset="-120"/>
              </a:rPr>
              <a:t>x</a:t>
            </a:r>
            <a:r>
              <a:rPr lang="en-US" altLang="zh-TW" sz="2400" baseline="-25000" dirty="0" smtClean="0">
                <a:ea typeface="新細明體" pitchFamily="18" charset="-120"/>
              </a:rPr>
              <a:t>2</a:t>
            </a:r>
            <a:r>
              <a:rPr lang="en-US" altLang="zh-TW" sz="2400" dirty="0" smtClean="0">
                <a:ea typeface="新細明體" pitchFamily="18" charset="-120"/>
              </a:rPr>
              <a:t> used in next step</a:t>
            </a:r>
          </a:p>
          <a:p>
            <a:r>
              <a:rPr lang="en-US" altLang="zh-TW" sz="2600" dirty="0" smtClean="0">
                <a:ea typeface="新細明體" pitchFamily="18" charset="-120"/>
              </a:rPr>
              <a:t>Modified </a:t>
            </a:r>
            <a:r>
              <a:rPr lang="en-US" altLang="zh-TW" sz="2600" dirty="0" err="1" smtClean="0">
                <a:ea typeface="新細明體" pitchFamily="18" charset="-120"/>
              </a:rPr>
              <a:t>regula</a:t>
            </a:r>
            <a:r>
              <a:rPr lang="en-US" altLang="zh-TW" sz="2600" dirty="0" smtClean="0">
                <a:ea typeface="新細明體" pitchFamily="18" charset="-120"/>
              </a:rPr>
              <a:t> </a:t>
            </a:r>
            <a:r>
              <a:rPr lang="en-US" altLang="zh-TW" sz="2600" dirty="0" err="1" smtClean="0">
                <a:ea typeface="新細明體" pitchFamily="18" charset="-120"/>
              </a:rPr>
              <a:t>falsi</a:t>
            </a:r>
            <a:r>
              <a:rPr lang="en-US" altLang="zh-TW" sz="2600" dirty="0" smtClean="0">
                <a:ea typeface="新細明體" pitchFamily="18" charset="-120"/>
              </a:rPr>
              <a:t> same as </a:t>
            </a:r>
            <a:r>
              <a:rPr lang="en-US" altLang="zh-TW" sz="2600" dirty="0" err="1" smtClean="0">
                <a:ea typeface="新細明體" pitchFamily="18" charset="-120"/>
              </a:rPr>
              <a:t>regula</a:t>
            </a:r>
            <a:r>
              <a:rPr lang="en-US" altLang="zh-TW" sz="2600" dirty="0" smtClean="0">
                <a:ea typeface="新細明體" pitchFamily="18" charset="-120"/>
              </a:rPr>
              <a:t> </a:t>
            </a:r>
            <a:r>
              <a:rPr lang="en-US" altLang="zh-TW" sz="2600" dirty="0" err="1" smtClean="0">
                <a:ea typeface="新細明體" pitchFamily="18" charset="-120"/>
              </a:rPr>
              <a:t>falsi</a:t>
            </a:r>
            <a:r>
              <a:rPr lang="en-US" altLang="zh-TW" sz="2600" dirty="0" smtClean="0">
                <a:ea typeface="新細明體" pitchFamily="18" charset="-120"/>
              </a:rPr>
              <a:t> except: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In each iteration when full interval replaced by subinterval containing root, relaxation factor used to modify function’s value at the fixed end of the subinterval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Summary</a:t>
            </a:r>
          </a:p>
        </p:txBody>
      </p:sp>
      <p:sp>
        <p:nvSpPr>
          <p:cNvPr id="70659" name="Content Placeholder 7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2672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Secant method replaces the function by: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Secant line through two points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Finds point of intersection of the line with </a:t>
            </a:r>
            <a:r>
              <a:rPr lang="en-US" altLang="zh-TW" i="1" smtClean="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x</a:t>
            </a:r>
            <a:r>
              <a:rPr lang="en-US" altLang="zh-TW" smtClean="0">
                <a:ea typeface="新細明體" pitchFamily="18" charset="-120"/>
              </a:rPr>
              <a:t>-axis</a:t>
            </a:r>
          </a:p>
          <a:p>
            <a:r>
              <a:rPr lang="en-US" altLang="zh-TW" smtClean="0">
                <a:ea typeface="新細明體" pitchFamily="18" charset="-120"/>
              </a:rPr>
              <a:t>Algorithm requires two input numbers:</a:t>
            </a:r>
          </a:p>
          <a:p>
            <a:pPr lvl="1"/>
            <a:r>
              <a:rPr lang="en-US" altLang="zh-TW" i="1" smtClean="0">
                <a:ea typeface="新細明體" pitchFamily="18" charset="-120"/>
                <a:cs typeface="Courier New" pitchFamily="49" charset="0"/>
              </a:rPr>
              <a:t>x</a:t>
            </a:r>
            <a:r>
              <a:rPr lang="en-US" altLang="zh-TW" baseline="-25000" smtClean="0"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mtClean="0">
                <a:ea typeface="新細明體" pitchFamily="18" charset="-120"/>
              </a:rPr>
              <a:t> and ∆</a:t>
            </a:r>
            <a:r>
              <a:rPr lang="en-US" altLang="zh-TW" i="1" smtClean="0">
                <a:ea typeface="新細明體" pitchFamily="18" charset="-120"/>
                <a:cs typeface="Courier New" pitchFamily="49" charset="0"/>
              </a:rPr>
              <a:t>x</a:t>
            </a:r>
            <a:r>
              <a:rPr lang="en-US" altLang="zh-TW" baseline="-25000" smtClean="0"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mtClean="0">
                <a:ea typeface="新細明體" pitchFamily="18" charset="-120"/>
              </a:rPr>
              <a:t> </a:t>
            </a:r>
          </a:p>
          <a:p>
            <a:r>
              <a:rPr lang="en-US" altLang="zh-TW" smtClean="0">
                <a:ea typeface="新細明體" pitchFamily="18" charset="-120"/>
              </a:rPr>
              <a:t>Pair of values then replaced by pair (</a:t>
            </a:r>
            <a:r>
              <a:rPr lang="en-US" altLang="zh-TW" i="1" smtClean="0">
                <a:ea typeface="新細明體" pitchFamily="18" charset="-120"/>
                <a:cs typeface="Courier New" pitchFamily="49" charset="0"/>
              </a:rPr>
              <a:t>x</a:t>
            </a:r>
            <a:r>
              <a:rPr lang="en-US" altLang="zh-TW" baseline="-25000" smtClean="0">
                <a:ea typeface="新細明體" pitchFamily="18" charset="-120"/>
                <a:cs typeface="Courier New" pitchFamily="49" charset="0"/>
              </a:rPr>
              <a:t>1,</a:t>
            </a:r>
            <a:r>
              <a:rPr lang="en-US" altLang="zh-TW" smtClean="0">
                <a:ea typeface="新細明體" pitchFamily="18" charset="-120"/>
              </a:rPr>
              <a:t> and ∆</a:t>
            </a:r>
            <a:r>
              <a:rPr lang="en-US" altLang="zh-TW" i="1" smtClean="0">
                <a:ea typeface="新細明體" pitchFamily="18" charset="-120"/>
                <a:cs typeface="Courier New" pitchFamily="49" charset="0"/>
              </a:rPr>
              <a:t>x</a:t>
            </a:r>
            <a:r>
              <a:rPr lang="en-US" altLang="zh-TW" baseline="-25000" smtClean="0"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) where </a:t>
            </a:r>
            <a:r>
              <a:rPr lang="en-US" altLang="zh-TW" i="1" smtClean="0">
                <a:ea typeface="新細明體" pitchFamily="18" charset="-120"/>
                <a:cs typeface="Courier New" pitchFamily="49" charset="0"/>
              </a:rPr>
              <a:t>x</a:t>
            </a:r>
            <a:r>
              <a:rPr lang="en-US" altLang="zh-TW" baseline="-25000" smtClean="0">
                <a:ea typeface="新細明體" pitchFamily="18" charset="-120"/>
                <a:cs typeface="Courier New" pitchFamily="49" charset="0"/>
              </a:rPr>
              <a:t>1 </a:t>
            </a:r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=</a:t>
            </a:r>
            <a:r>
              <a:rPr lang="en-US" altLang="zh-TW" baseline="-25000" smtClean="0"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i="1" smtClean="0">
                <a:ea typeface="新細明體" pitchFamily="18" charset="-120"/>
                <a:cs typeface="Courier New" pitchFamily="49" charset="0"/>
              </a:rPr>
              <a:t>x</a:t>
            </a:r>
            <a:r>
              <a:rPr lang="en-US" altLang="zh-TW" baseline="-25000" smtClean="0"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mtClean="0">
                <a:ea typeface="新細明體" pitchFamily="18" charset="-120"/>
                <a:cs typeface="Courier New" pitchFamily="49" charset="0"/>
              </a:rPr>
              <a:t> + </a:t>
            </a:r>
            <a:r>
              <a:rPr lang="en-US" altLang="zh-TW" smtClean="0">
                <a:ea typeface="新細明體" pitchFamily="18" charset="-120"/>
              </a:rPr>
              <a:t>∆</a:t>
            </a:r>
            <a:r>
              <a:rPr lang="en-US" altLang="zh-TW" i="1" smtClean="0">
                <a:ea typeface="新細明體" pitchFamily="18" charset="-120"/>
                <a:cs typeface="Courier New" pitchFamily="49" charset="0"/>
              </a:rPr>
              <a:t>x</a:t>
            </a:r>
            <a:r>
              <a:rPr lang="en-US" altLang="zh-TW" baseline="-25000" smtClean="0"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mtClean="0">
                <a:ea typeface="新細明體" pitchFamily="18" charset="-120"/>
              </a:rPr>
              <a:t> and</a:t>
            </a:r>
          </a:p>
        </p:txBody>
      </p:sp>
      <p:pic>
        <p:nvPicPr>
          <p:cNvPr id="706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8850" y="4999037"/>
            <a:ext cx="409575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Summary</a:t>
            </a:r>
          </a:p>
        </p:txBody>
      </p:sp>
      <p:sp>
        <p:nvSpPr>
          <p:cNvPr id="71683" name="Content Placeholder 7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267200"/>
          </a:xfrm>
        </p:spPr>
        <p:txBody>
          <a:bodyPr/>
          <a:lstStyle/>
          <a:p>
            <a:r>
              <a:rPr lang="en-US" altLang="zh-TW" sz="2600" dirty="0" smtClean="0">
                <a:ea typeface="新細明體" pitchFamily="18" charset="-120"/>
              </a:rPr>
              <a:t>Secant method processing continues until ∆</a:t>
            </a:r>
            <a:r>
              <a:rPr lang="en-US" altLang="zh-TW" sz="2600" i="1" dirty="0" smtClean="0">
                <a:ea typeface="新細明體" pitchFamily="18" charset="-120"/>
              </a:rPr>
              <a:t>x</a:t>
            </a:r>
            <a:r>
              <a:rPr lang="en-US" altLang="zh-TW" sz="2600" dirty="0" smtClean="0">
                <a:ea typeface="新細明體" pitchFamily="18" charset="-120"/>
              </a:rPr>
              <a:t> is sufficiently small</a:t>
            </a:r>
          </a:p>
          <a:p>
            <a:r>
              <a:rPr lang="en-US" altLang="zh-TW" sz="2600" dirty="0" smtClean="0">
                <a:ea typeface="新細明體" pitchFamily="18" charset="-120"/>
              </a:rPr>
              <a:t>Success of a program in finding the root of  function usually depends on the quality of information supplied by the user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Accuracy of initial guess or search interval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Method selection match to circumstances of problem</a:t>
            </a:r>
          </a:p>
          <a:p>
            <a:r>
              <a:rPr lang="en-US" altLang="zh-TW" sz="2600" dirty="0" smtClean="0">
                <a:ea typeface="新細明體" pitchFamily="18" charset="-120"/>
              </a:rPr>
              <a:t>Execution-time problems are usually traceable to: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Errors in coding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Inadequate user-supplied diagnostics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Summary</a:t>
            </a:r>
          </a:p>
        </p:txBody>
      </p:sp>
      <p:sp>
        <p:nvSpPr>
          <p:cNvPr id="72707" name="Content Placeholder 7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2672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Trapezoidal rule results from replacing the function </a:t>
            </a:r>
            <a:r>
              <a:rPr lang="en-US" altLang="zh-TW" i="1" smtClean="0">
                <a:ea typeface="新細明體" pitchFamily="18" charset="-120"/>
              </a:rPr>
              <a:t>f</a:t>
            </a:r>
            <a:r>
              <a:rPr lang="en-US" altLang="zh-TW" smtClean="0">
                <a:ea typeface="新細明體" pitchFamily="18" charset="-120"/>
              </a:rPr>
              <a:t>(</a:t>
            </a:r>
            <a:r>
              <a:rPr lang="en-US" altLang="zh-TW" i="1" smtClean="0">
                <a:ea typeface="新細明體" pitchFamily="18" charset="-120"/>
              </a:rPr>
              <a:t>x</a:t>
            </a:r>
            <a:r>
              <a:rPr lang="en-US" altLang="zh-TW" smtClean="0">
                <a:ea typeface="新細明體" pitchFamily="18" charset="-120"/>
              </a:rPr>
              <a:t>) by straight-line segments over the panels ∆</a:t>
            </a:r>
            <a:r>
              <a:rPr lang="en-US" altLang="zh-TW" i="1" smtClean="0">
                <a:ea typeface="新細明體" pitchFamily="18" charset="-120"/>
              </a:rPr>
              <a:t>x</a:t>
            </a:r>
            <a:r>
              <a:rPr lang="en-US" altLang="zh-TW" i="1" baseline="-25000" smtClean="0">
                <a:ea typeface="新細明體" pitchFamily="18" charset="-120"/>
              </a:rPr>
              <a:t>i</a:t>
            </a:r>
          </a:p>
          <a:p>
            <a:r>
              <a:rPr lang="en-US" altLang="zh-TW" smtClean="0">
                <a:ea typeface="新細明體" pitchFamily="18" charset="-120"/>
              </a:rPr>
              <a:t>Approximate value for integral is given by following formula</a:t>
            </a:r>
          </a:p>
          <a:p>
            <a:endParaRPr lang="en-US" altLang="zh-TW" smtClean="0">
              <a:ea typeface="新細明體" pitchFamily="18" charset="-120"/>
            </a:endParaRPr>
          </a:p>
          <a:p>
            <a:endParaRPr lang="en-US" altLang="zh-TW" smtClean="0">
              <a:ea typeface="新細明體" pitchFamily="18" charset="-120"/>
            </a:endParaRPr>
          </a:p>
        </p:txBody>
      </p:sp>
      <p:pic>
        <p:nvPicPr>
          <p:cNvPr id="727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0037" y="3886200"/>
            <a:ext cx="4373563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Summary</a:t>
            </a:r>
          </a:p>
        </p:txBody>
      </p:sp>
      <p:sp>
        <p:nvSpPr>
          <p:cNvPr id="73731" name="Content Placeholder 7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2672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If panels are equal size and the number of panels is </a:t>
            </a:r>
            <a:r>
              <a:rPr lang="en-US" altLang="zh-TW" i="1" smtClean="0">
                <a:ea typeface="新細明體" pitchFamily="18" charset="-120"/>
              </a:rPr>
              <a:t>n</a:t>
            </a:r>
            <a:r>
              <a:rPr lang="en-US" altLang="zh-TW" smtClean="0">
                <a:ea typeface="新細明體" pitchFamily="18" charset="-120"/>
              </a:rPr>
              <a:t> = 2</a:t>
            </a:r>
            <a:r>
              <a:rPr lang="en-US" altLang="zh-TW" i="1" baseline="30000" smtClean="0">
                <a:ea typeface="新細明體" pitchFamily="18" charset="-120"/>
              </a:rPr>
              <a:t>k</a:t>
            </a:r>
            <a:r>
              <a:rPr lang="en-US" altLang="zh-TW" smtClean="0">
                <a:ea typeface="新細明體" pitchFamily="18" charset="-120"/>
              </a:rPr>
              <a:t> where </a:t>
            </a:r>
            <a:r>
              <a:rPr lang="en-US" altLang="zh-TW" i="1" smtClean="0">
                <a:ea typeface="新細明體" pitchFamily="18" charset="-120"/>
              </a:rPr>
              <a:t>k </a:t>
            </a:r>
            <a:r>
              <a:rPr lang="en-US" altLang="zh-TW" smtClean="0">
                <a:ea typeface="新細明體" pitchFamily="18" charset="-120"/>
              </a:rPr>
              <a:t>is a positive integer, the trapezoidal rule approximation is then labeled </a:t>
            </a:r>
            <a:r>
              <a:rPr lang="en-US" altLang="zh-TW" i="1" smtClean="0">
                <a:ea typeface="新細明體" pitchFamily="18" charset="-120"/>
              </a:rPr>
              <a:t>T</a:t>
            </a:r>
            <a:r>
              <a:rPr lang="en-US" altLang="zh-TW" i="1" baseline="-25000" smtClean="0">
                <a:ea typeface="新細明體" pitchFamily="18" charset="-120"/>
              </a:rPr>
              <a:t>k</a:t>
            </a:r>
            <a:r>
              <a:rPr lang="en-US" altLang="zh-TW" smtClean="0">
                <a:ea typeface="新細明體" pitchFamily="18" charset="-120"/>
              </a:rPr>
              <a:t> and satisfies the equation</a:t>
            </a:r>
          </a:p>
          <a:p>
            <a:endParaRPr lang="en-US" altLang="zh-TW" smtClean="0">
              <a:ea typeface="新細明體" pitchFamily="18" charset="-120"/>
            </a:endParaRPr>
          </a:p>
          <a:p>
            <a:endParaRPr lang="en-US" altLang="zh-TW" smtClean="0">
              <a:ea typeface="新細明體" pitchFamily="18" charset="-120"/>
            </a:endParaRPr>
          </a:p>
          <a:p>
            <a:pPr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    where</a:t>
            </a:r>
          </a:p>
        </p:txBody>
      </p:sp>
      <p:pic>
        <p:nvPicPr>
          <p:cNvPr id="737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6075" y="3413125"/>
            <a:ext cx="40227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4191000"/>
            <a:ext cx="1828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ffectLst/>
                <a:ea typeface="新細明體" pitchFamily="18" charset="-120"/>
              </a:rPr>
              <a:t>Summary</a:t>
            </a:r>
          </a:p>
        </p:txBody>
      </p:sp>
      <p:sp>
        <p:nvSpPr>
          <p:cNvPr id="74755" name="Content Placeholder 7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2672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In next level of approximation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Function </a:t>
            </a:r>
            <a:r>
              <a:rPr lang="en-US" altLang="zh-TW" i="1" smtClean="0">
                <a:ea typeface="新細明體" pitchFamily="18" charset="-120"/>
              </a:rPr>
              <a:t>f</a:t>
            </a:r>
            <a:r>
              <a:rPr lang="en-US" altLang="zh-TW" smtClean="0">
                <a:ea typeface="新細明體" pitchFamily="18" charset="-120"/>
              </a:rPr>
              <a:t>(</a:t>
            </a:r>
            <a:r>
              <a:rPr lang="en-US" altLang="zh-TW" i="1" smtClean="0">
                <a:ea typeface="新細明體" pitchFamily="18" charset="-120"/>
              </a:rPr>
              <a:t>x</a:t>
            </a:r>
            <a:r>
              <a:rPr lang="en-US" altLang="zh-TW" smtClean="0">
                <a:ea typeface="新細明體" pitchFamily="18" charset="-120"/>
              </a:rPr>
              <a:t>) is replaced by </a:t>
            </a:r>
            <a:r>
              <a:rPr lang="en-US" altLang="zh-TW" i="1" smtClean="0">
                <a:ea typeface="新細明體" pitchFamily="18" charset="-120"/>
              </a:rPr>
              <a:t>n</a:t>
            </a:r>
            <a:r>
              <a:rPr lang="en-US" altLang="zh-TW" smtClean="0">
                <a:ea typeface="新細明體" pitchFamily="18" charset="-120"/>
              </a:rPr>
              <a:t>/2 parabolic segments over pairs of equal size panels, ∆</a:t>
            </a:r>
            <a:r>
              <a:rPr lang="en-US" altLang="zh-TW" i="1" smtClean="0">
                <a:ea typeface="新細明體" pitchFamily="18" charset="-120"/>
              </a:rPr>
              <a:t>x</a:t>
            </a:r>
            <a:r>
              <a:rPr lang="en-US" altLang="zh-TW" smtClean="0">
                <a:ea typeface="新細明體" pitchFamily="18" charset="-120"/>
              </a:rPr>
              <a:t> = (</a:t>
            </a:r>
            <a:r>
              <a:rPr lang="en-US" altLang="zh-TW" i="1" smtClean="0">
                <a:ea typeface="新細明體" pitchFamily="18" charset="-120"/>
              </a:rPr>
              <a:t>b</a:t>
            </a:r>
            <a:r>
              <a:rPr lang="en-US" altLang="zh-TW" smtClean="0">
                <a:ea typeface="新細明體" pitchFamily="18" charset="-120"/>
              </a:rPr>
              <a:t> - </a:t>
            </a:r>
            <a:r>
              <a:rPr lang="en-US" altLang="zh-TW" i="1" smtClean="0">
                <a:ea typeface="新細明體" pitchFamily="18" charset="-120"/>
              </a:rPr>
              <a:t>a</a:t>
            </a:r>
            <a:r>
              <a:rPr lang="en-US" altLang="zh-TW" smtClean="0">
                <a:ea typeface="新細明體" pitchFamily="18" charset="-120"/>
              </a:rPr>
              <a:t>)/</a:t>
            </a:r>
            <a:r>
              <a:rPr lang="en-US" altLang="zh-TW" i="1" smtClean="0">
                <a:ea typeface="新細明體" pitchFamily="18" charset="-120"/>
              </a:rPr>
              <a:t>n</a:t>
            </a:r>
            <a:r>
              <a:rPr lang="en-US" altLang="zh-TW" smtClean="0">
                <a:ea typeface="新細明體" pitchFamily="18" charset="-120"/>
              </a:rPr>
              <a:t> 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Results in formula for the area known as Simpson’s rule:</a:t>
            </a:r>
          </a:p>
          <a:p>
            <a:endParaRPr lang="en-US" altLang="zh-TW" smtClean="0">
              <a:ea typeface="新細明體" pitchFamily="18" charset="-120"/>
            </a:endParaRPr>
          </a:p>
          <a:p>
            <a:endParaRPr lang="en-US" altLang="zh-TW" smtClean="0">
              <a:ea typeface="新細明體" pitchFamily="18" charset="-120"/>
            </a:endParaRPr>
          </a:p>
        </p:txBody>
      </p:sp>
      <p:pic>
        <p:nvPicPr>
          <p:cNvPr id="747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350" y="4419600"/>
            <a:ext cx="77914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Introduction to Root Finding</a:t>
            </a:r>
          </a:p>
        </p:txBody>
      </p:sp>
      <p:sp>
        <p:nvSpPr>
          <p:cNvPr id="15365" name="Content Placeholder 7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648200"/>
          </a:xfrm>
        </p:spPr>
        <p:txBody>
          <a:bodyPr/>
          <a:lstStyle/>
          <a:p>
            <a:r>
              <a:rPr lang="en-US" altLang="zh-TW" sz="2600" dirty="0" smtClean="0">
                <a:ea typeface="新細明體" pitchFamily="18" charset="-120"/>
              </a:rPr>
              <a:t>Irrational numbers and transcendental numbers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Represented by non-repeating decimal fractions 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Cannot be expressed as simple fractions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Responsible for the real number system being dense or continuous</a:t>
            </a:r>
          </a:p>
          <a:p>
            <a:r>
              <a:rPr lang="en-US" altLang="zh-TW" sz="2600" dirty="0" smtClean="0">
                <a:ea typeface="新細明體" pitchFamily="18" charset="-120"/>
              </a:rPr>
              <a:t>Classifying equations as polynomials or transcendental and the roots of these equations as rational or irrational is vital to traditional mathematics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Less important to the computer where number system is continuous and finite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Introduction to Root Finding</a:t>
            </a:r>
          </a:p>
        </p:txBody>
      </p:sp>
      <p:sp>
        <p:nvSpPr>
          <p:cNvPr id="16389" name="Content Placeholder 7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343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When finding roots of equations, the distinction between polynomials and transcendental equations is unnecessary</a:t>
            </a:r>
          </a:p>
          <a:p>
            <a:r>
              <a:rPr lang="en-US" altLang="zh-TW" smtClean="0">
                <a:ea typeface="新細明體" pitchFamily="18" charset="-120"/>
              </a:rPr>
              <a:t>Many theorems learned for roots and polynomials don’t apply to transcendental equations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Both Equations 14.4 and 14.5 have infinite number of real roots</a:t>
            </a:r>
          </a:p>
          <a:p>
            <a:pPr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4478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ffectLst/>
                <a:ea typeface="新細明體" pitchFamily="18" charset="-120"/>
              </a:rPr>
              <a:t>Introduction to Root Finding</a:t>
            </a:r>
          </a:p>
        </p:txBody>
      </p:sp>
      <p:sp>
        <p:nvSpPr>
          <p:cNvPr id="17413" name="Content Placeholder 7"/>
          <p:cNvSpPr>
            <a:spLocks noGrp="1"/>
          </p:cNvSpPr>
          <p:nvPr>
            <p:ph idx="1"/>
          </p:nvPr>
        </p:nvSpPr>
        <p:spPr>
          <a:xfrm>
            <a:off x="533400" y="1752600"/>
            <a:ext cx="8077200" cy="44958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Potential computational difficulties can be avoided by providing: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Best possible choice of method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Initial guess based on knowledge of the problem</a:t>
            </a:r>
          </a:p>
          <a:p>
            <a:r>
              <a:rPr lang="en-US" altLang="zh-TW" dirty="0" smtClean="0">
                <a:ea typeface="新細明體" pitchFamily="18" charset="-120"/>
              </a:rPr>
              <a:t>This is often the most difficult and time consuming part of solution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Art of numerical analysis consists of balancing time spent optimizing the problem’s solution before computation against time spent correcting unforeseen errors during computation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C2_LECTURE_NOTE_01_V2</Template>
  <TotalTime>0</TotalTime>
  <Words>2252</Words>
  <Application>Microsoft Office PowerPoint</Application>
  <PresentationFormat>如螢幕大小 (4:3)</PresentationFormat>
  <Paragraphs>360</Paragraphs>
  <Slides>65</Slides>
  <Notes>65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65</vt:i4>
      </vt:variant>
    </vt:vector>
  </HeadingPairs>
  <TitlesOfParts>
    <vt:vector size="66" baseType="lpstr">
      <vt:lpstr>1_Default Design</vt:lpstr>
      <vt:lpstr>投影片 1</vt:lpstr>
      <vt:lpstr>Contents</vt:lpstr>
      <vt:lpstr>Introduction to Root Finding</vt:lpstr>
      <vt:lpstr>Introduction to Root Finding</vt:lpstr>
      <vt:lpstr>Introduction to Root Finding</vt:lpstr>
      <vt:lpstr>Introduction to Root Finding</vt:lpstr>
      <vt:lpstr>Introduction to Root Finding</vt:lpstr>
      <vt:lpstr>Introduction to Root Finding</vt:lpstr>
      <vt:lpstr>Introduction to Root Finding</vt:lpstr>
      <vt:lpstr>Introduction to Root Finding</vt:lpstr>
      <vt:lpstr>Introduction to Root Finding</vt:lpstr>
      <vt:lpstr>Introduction to Root Finding</vt:lpstr>
      <vt:lpstr>Introduction to Root Finding</vt:lpstr>
      <vt:lpstr>Introduction to Root Finding</vt:lpstr>
      <vt:lpstr>Introduction to Root Finding</vt:lpstr>
      <vt:lpstr>The Bisection Method</vt:lpstr>
      <vt:lpstr>The Bisection Method</vt:lpstr>
      <vt:lpstr>The Bisection Method</vt:lpstr>
      <vt:lpstr>The Bisection Method</vt:lpstr>
      <vt:lpstr>The Bisection Method</vt:lpstr>
      <vt:lpstr>Refinements to the Bisection Method</vt:lpstr>
      <vt:lpstr>Regula Falsi Method</vt:lpstr>
      <vt:lpstr>Regula Falsi Method</vt:lpstr>
      <vt:lpstr>Regula Falsi Method</vt:lpstr>
      <vt:lpstr>Modified Regula Falsi Method</vt:lpstr>
      <vt:lpstr>Modified Regula Falsi Method</vt:lpstr>
      <vt:lpstr>Modified Regula Falsi Method</vt:lpstr>
      <vt:lpstr>Modified Regula Falsi Method</vt:lpstr>
      <vt:lpstr>Modified Regula Falsi Method</vt:lpstr>
      <vt:lpstr>Summary of the Bisection Methods</vt:lpstr>
      <vt:lpstr>Summary of Bisection Methods</vt:lpstr>
      <vt:lpstr>Summary of Bisection Methods</vt:lpstr>
      <vt:lpstr>The Secant Method</vt:lpstr>
      <vt:lpstr>Introduction to Numerical Integration</vt:lpstr>
      <vt:lpstr>Introduction to Numerical Integration</vt:lpstr>
      <vt:lpstr>Introduction to Numerical Integration</vt:lpstr>
      <vt:lpstr>Introduction to Numerical Integration</vt:lpstr>
      <vt:lpstr>The Trapezoidal Rule</vt:lpstr>
      <vt:lpstr>The Trapezoidal Rule</vt:lpstr>
      <vt:lpstr>The Trapezoidal Rule</vt:lpstr>
      <vt:lpstr>The Trapezoidal Rule</vt:lpstr>
      <vt:lpstr>The Trapezoidal Rule</vt:lpstr>
      <vt:lpstr>Computational Form of the Trapezoidal Rule</vt:lpstr>
      <vt:lpstr>Computational Form of the Trapezoidal Rule</vt:lpstr>
      <vt:lpstr>Computational Form of the Trapezoidal Rule</vt:lpstr>
      <vt:lpstr>Computational Form of the Trapezoidal Rule</vt:lpstr>
      <vt:lpstr>Example of a Trapezoidal Rule Calculation</vt:lpstr>
      <vt:lpstr>Example of a Trapezoidal Rule Calculation</vt:lpstr>
      <vt:lpstr>Example of a Trapezoidal Rule Calculation</vt:lpstr>
      <vt:lpstr>Simpson’s Rule</vt:lpstr>
      <vt:lpstr>Simpson’s Rule</vt:lpstr>
      <vt:lpstr>Simpson’s Rule</vt:lpstr>
      <vt:lpstr>Simpson’s Rule</vt:lpstr>
      <vt:lpstr>Simpson’s Rule</vt:lpstr>
      <vt:lpstr>Example of Simpson’s Rule as an Approximation to an Integral</vt:lpstr>
      <vt:lpstr>Example of Simpson’s Rule as an Approximation to an Integral</vt:lpstr>
      <vt:lpstr>Example of Simpson’s Rule as an Approximation to an Integral</vt:lpstr>
      <vt:lpstr>Common Programming Errors</vt:lpstr>
      <vt:lpstr>Summary</vt:lpstr>
      <vt:lpstr>Summary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</dc:title>
  <dc:creator/>
  <cp:lastModifiedBy/>
  <cp:revision>283</cp:revision>
  <dcterms:created xsi:type="dcterms:W3CDTF">2004-12-27T16:03:07Z</dcterms:created>
  <dcterms:modified xsi:type="dcterms:W3CDTF">2009-10-01T07:27:01Z</dcterms:modified>
</cp:coreProperties>
</file>