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338" r:id="rId2"/>
    <p:sldId id="296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00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4" d="100"/>
          <a:sy n="64" d="100"/>
        </p:scale>
        <p:origin x="-86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3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4ED80ED-3FF2-4330-ADB8-FB2E82A9F1A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6BC6D78-BBF3-4ED2-86FA-95BC64314A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6FE68-E961-4039-92D3-0D9B8FBBA99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7F269-3A7A-4BF2-9FE6-4BAC5F01F6BD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A300-F2D3-469F-A32B-7705E7C8C83A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83EE5-C598-495C-A543-099796440106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28706-C18C-4FA7-B491-C5EB132A5F9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F05E5-5777-468B-9E00-F9ACFBCB4EB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7C6E1-9397-4E96-B65E-29BD2BE8C5D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C89DF-B0B8-40D8-BA8C-D5D7ED89FCF4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F6C94-3D1C-4508-AE3A-EF80CF960A0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A127F-041A-4EA4-8DDD-BBB7F767E0F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47350-DD13-44FD-B2CA-22799E47B5E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06CF-46F4-4B8D-A4E4-C3EF594E1A2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68159-61FF-4D69-A11A-146CA6BCEF49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4ED43-313D-4EBE-ACE6-90FF69AA924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C2F12-10CB-4A74-9473-E393CD6AE8FB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291C2-F778-4919-B4CD-4BCF57F218C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C0601-B204-4024-8834-5A7F5C06D8BC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D1BCC-AACC-4E3C-AD91-B1C089513772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C201B-3AD0-4317-A1EF-16F384DD5C1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27D76-F46F-4EF3-95EB-59F64AC27EE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BD44B-390C-442B-B8ED-FAAEC7B1953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46B14-34EB-4723-BF07-834E8823C7E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79DD7-7EB8-4554-948A-C8515EB8B50E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AC6D-9445-4B47-9CEF-FBFACEE1105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6FD0E-0DD5-467A-95F8-F9CAD17C5C6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19321C8C-EFF1-47D8-B0EA-95F2EE7A88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15-</a:t>
            </a:r>
            <a:fld id="{1D539775-ECA3-46A8-975C-367C785F53EE}" type="slidenum">
              <a:rPr kumimoji="1" lang="en-US" altLang="zh-TW" sz="1400" b="0" smtClean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  </a:t>
            </a:r>
            <a:endParaRPr kumimoji="1" lang="en-US" altLang="zh-TW" sz="1400" b="0" dirty="0"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720725" y="525463"/>
            <a:ext cx="1793875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15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46438"/>
            <a:ext cx="7086600" cy="92333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Bit Operations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Inclusive OR Operator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381000" y="1371601"/>
            <a:ext cx="838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15.3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nl-NL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int op1 = 0325, op2 = 0263;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op3 = op1 | op2;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oct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op1 &lt;&lt; "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ORed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with " &lt;&lt; op2 </a:t>
            </a:r>
            <a:endParaRPr lang="en-US" altLang="zh-TW" sz="20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" is " &lt;&lt; op3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exclusive OR operator,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^</a:t>
            </a:r>
            <a:r>
              <a:rPr lang="en-US" altLang="zh-TW" smtClean="0">
                <a:ea typeface="新細明體" pitchFamily="18" charset="-120"/>
              </a:rPr>
              <a:t>, performs a bit-by-bit comparison of its two operands</a:t>
            </a:r>
          </a:p>
          <a:p>
            <a:r>
              <a:rPr lang="en-US" altLang="zh-TW" smtClean="0">
                <a:ea typeface="新細明體" pitchFamily="18" charset="-120"/>
              </a:rPr>
              <a:t>The result of the comparison is 1 if one, and only one, of the bits compared is 1, otherwise 0</a:t>
            </a:r>
          </a:p>
          <a:p>
            <a:r>
              <a:rPr lang="en-US" altLang="zh-TW" smtClean="0">
                <a:ea typeface="新細明體" pitchFamily="18" charset="-120"/>
              </a:rPr>
              <a:t>Example: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1989" y="3657600"/>
            <a:ext cx="338261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The Exclusive OR Operator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Exclusive OR Operator</a:t>
            </a:r>
          </a:p>
        </p:txBody>
      </p:sp>
      <p:sp>
        <p:nvSpPr>
          <p:cNvPr id="19461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Many encryption methods use the exclusive OR operator to code data by exclusive ORing each character in the string with a mask value</a:t>
            </a:r>
          </a:p>
          <a:p>
            <a:r>
              <a:rPr lang="en-US" altLang="zh-TW" smtClean="0">
                <a:ea typeface="新細明體" pitchFamily="18" charset="-120"/>
              </a:rPr>
              <a:t>Choice of mask value, which is referred to as the encryption key, is arbitrary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Any key can be used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complement operator,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400" dirty="0" smtClean="0"/>
              <a:t>, is a unary operator that changes each 1 bit in its operand to 0 and each 0 bit to 1</a:t>
            </a:r>
          </a:p>
          <a:p>
            <a:pPr>
              <a:defRPr/>
            </a:pPr>
            <a:r>
              <a:rPr lang="en-US" sz="2400" dirty="0" smtClean="0"/>
              <a:t>Example: Set the last three bits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op1</a:t>
            </a:r>
            <a:r>
              <a:rPr lang="en-US" sz="2400" dirty="0" smtClean="0"/>
              <a:t> to 0, regardless of how op1 is stored in the computer</a:t>
            </a:r>
          </a:p>
          <a:p>
            <a:pPr marL="685800" lvl="1" indent="-228600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op1 &amp;= ~07  // 07 is an octal number</a:t>
            </a:r>
          </a:p>
          <a:p>
            <a:pPr>
              <a:defRPr/>
            </a:pPr>
            <a:r>
              <a:rPr lang="en-US" sz="2400" dirty="0" smtClean="0"/>
              <a:t>Using the complement operator: </a:t>
            </a:r>
          </a:p>
          <a:p>
            <a:pPr lvl="1">
              <a:defRPr/>
            </a:pPr>
            <a:r>
              <a:rPr lang="en-US" sz="2400" dirty="0" smtClean="0"/>
              <a:t>Frees programmer from having to determine operand’s storage size</a:t>
            </a:r>
          </a:p>
          <a:p>
            <a:pPr lvl="1">
              <a:defRPr/>
            </a:pPr>
            <a:r>
              <a:rPr lang="en-US" sz="2400" dirty="0" smtClean="0"/>
              <a:t>Makes program portable between machines that use different integer storage sizes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The Complement Operator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the bit operators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|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^</a:t>
            </a:r>
            <a:r>
              <a:rPr lang="en-US" altLang="zh-TW" smtClean="0">
                <a:ea typeface="新細明體" pitchFamily="18" charset="-120"/>
              </a:rPr>
              <a:t> are used with operands of different sizes, the shorter operand is always increased in bit size to match the larger operand’s size</a:t>
            </a:r>
          </a:p>
          <a:p>
            <a:r>
              <a:rPr lang="en-US" altLang="zh-TW" smtClean="0">
                <a:ea typeface="新細明體" pitchFamily="18" charset="-120"/>
              </a:rPr>
              <a:t>When extending 16-bit unsigned integer to 32 bits, additional 0 bits are added to the left of original</a:t>
            </a:r>
          </a:p>
          <a:p>
            <a:r>
              <a:rPr lang="en-US" altLang="zh-TW" smtClean="0">
                <a:ea typeface="新細明體" pitchFamily="18" charset="-120"/>
              </a:rPr>
              <a:t>When extending 16-bit signed integer to 32 bits, original left-most bit is reproduced in the extra bits added to the number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Different-Size Data Items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35234"/>
            <a:ext cx="6858000" cy="304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54102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latin typeface="Arial" pitchFamily="34" charset="0"/>
                <a:ea typeface="新細明體" pitchFamily="18" charset="-120"/>
              </a:rPr>
              <a:t>Figure 15.1</a:t>
            </a:r>
            <a:r>
              <a:rPr lang="en-US" altLang="zh-TW" sz="1800">
                <a:latin typeface="Arial" pitchFamily="34" charset="0"/>
                <a:ea typeface="新細明體" pitchFamily="18" charset="-120"/>
              </a:rPr>
              <a:t>  Extending 16-bit unsigned data to 32 bits</a:t>
            </a:r>
            <a:endParaRPr lang="en-US" altLang="zh-TW" sz="18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Different-Size Data Items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19200"/>
            <a:ext cx="5257800" cy="4256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791200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15.2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Extending 16-bit signed data to 32 bits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Different-Size Data Items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64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left shift operator,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&lt;&lt;</a:t>
            </a:r>
            <a:r>
              <a:rPr lang="en-US" altLang="zh-TW" dirty="0" smtClean="0">
                <a:ea typeface="新細明體" pitchFamily="18" charset="-120"/>
              </a:rPr>
              <a:t>, causes the bits in the operand to be shifted to the left by a given amount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Example: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op1 = op1 &lt;&lt; 4;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For unsigned integers, each left shift corresponds to multiplication by a power of two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This is also true for signed numbers using two’s complement representation as long as leftmost bit does not switch values 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The Shift Operators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18277"/>
            <a:ext cx="4694463" cy="4120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-76200" y="5726112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15.3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An example of a left shift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8382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Shift Operators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right shift operator, </a:t>
            </a:r>
            <a:r>
              <a:rPr lang="en-US" altLang="zh-TW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&gt;&gt;</a:t>
            </a:r>
            <a:r>
              <a:rPr lang="en-US" altLang="zh-TW" dirty="0" smtClean="0">
                <a:ea typeface="新細明體" pitchFamily="18" charset="-120"/>
              </a:rPr>
              <a:t>, causes the bits in an operand to be shifted to the right by a given amount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Example: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op2 = op1 &gt;&gt; 3;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For unsigned integers, leftmost bit not used as sign bit; vacated bits filled with 0’s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For signed numbers, what is filled in the vacated bits depends on the computer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Most computers reproduce the number’s original sign bit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Shift Operators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AND operator</a:t>
            </a:r>
          </a:p>
          <a:p>
            <a:r>
              <a:rPr lang="en-US" altLang="zh-TW" dirty="0" smtClean="0">
                <a:ea typeface="新細明體" pitchFamily="18" charset="-120"/>
              </a:rPr>
              <a:t>The inclusive OR operator</a:t>
            </a:r>
          </a:p>
          <a:p>
            <a:r>
              <a:rPr lang="en-US" altLang="zh-TW" dirty="0" smtClean="0">
                <a:ea typeface="新細明體" pitchFamily="18" charset="-120"/>
              </a:rPr>
              <a:t>The exclusive OR operator</a:t>
            </a:r>
          </a:p>
          <a:p>
            <a:r>
              <a:rPr lang="en-US" altLang="zh-TW" dirty="0" smtClean="0">
                <a:ea typeface="新細明體" pitchFamily="18" charset="-120"/>
              </a:rPr>
              <a:t>The complement operator</a:t>
            </a:r>
          </a:p>
          <a:p>
            <a:r>
              <a:rPr lang="en-US" altLang="zh-TW" dirty="0" smtClean="0">
                <a:ea typeface="新細明體" pitchFamily="18" charset="-120"/>
              </a:rPr>
              <a:t>Different-size data items</a:t>
            </a:r>
          </a:p>
          <a:p>
            <a:r>
              <a:rPr lang="en-US" altLang="zh-TW" dirty="0" smtClean="0">
                <a:ea typeface="新細明體" pitchFamily="18" charset="-120"/>
              </a:rPr>
              <a:t>The shift operators</a:t>
            </a: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26824"/>
            <a:ext cx="4724400" cy="4083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6388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15.4a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An unsigned arithmetic right shift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Shift Operators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066800"/>
            <a:ext cx="4343400" cy="4438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5800" y="5638800"/>
            <a:ext cx="8153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latin typeface="Arial" pitchFamily="34" charset="0"/>
                <a:ea typeface="新細明體" pitchFamily="18" charset="-120"/>
              </a:rPr>
              <a:t>Figure 15.4b</a:t>
            </a:r>
            <a:r>
              <a:rPr lang="en-US" altLang="zh-TW" sz="1800">
                <a:latin typeface="Arial" pitchFamily="34" charset="0"/>
                <a:ea typeface="新細明體" pitchFamily="18" charset="-120"/>
              </a:rPr>
              <a:t>  The right shift of a negative binary number</a:t>
            </a:r>
            <a:endParaRPr lang="en-US" altLang="zh-TW" sz="18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8382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Shift Operators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19200"/>
            <a:ext cx="4038600" cy="4245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15.4c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The right shift of a positive binary number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Shift Operators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Bits of character and integer variables and constants can be manipulated by using C++ bit operators: 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AND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inclusive OR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exclusive OR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ones complement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left shift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right shift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4" name="圖片 3" descr="Chapter 09-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725882"/>
            <a:ext cx="2628900" cy="346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AND and inclusive OR operators are useful in creating masks that can be used to pass or eliminate bits from the selected operand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Exclusive OR operator is useful in complementing an operand’s bits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4" name="圖片 3" descr="Chapter 09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2721" y="3943350"/>
            <a:ext cx="1922079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AND and OR operators are used with operands of different sizes, the shorter operand is always increased in size to match the size of the larger operand</a:t>
            </a:r>
          </a:p>
          <a:p>
            <a:r>
              <a:rPr lang="en-US" altLang="zh-TW" smtClean="0">
                <a:ea typeface="新細明體" pitchFamily="18" charset="-120"/>
              </a:rPr>
              <a:t>The shift operators produce different results, depending on whether the operand is a signed or an unsigned integer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All operators in Table 15.1, except ~, are binary operators, requiring two operands</a:t>
            </a:r>
          </a:p>
          <a:p>
            <a:r>
              <a:rPr lang="en-US" altLang="zh-TW" smtClean="0">
                <a:ea typeface="新細明體" pitchFamily="18" charset="-120"/>
              </a:rPr>
              <a:t>Each operand is treated as a binary number consisting of a series of 1s and 0s</a:t>
            </a:r>
          </a:p>
          <a:p>
            <a:r>
              <a:rPr lang="en-US" altLang="zh-TW" smtClean="0">
                <a:ea typeface="新細明體" pitchFamily="18" charset="-120"/>
              </a:rPr>
              <a:t>The bits in each operand are then compared on a bit by bit basis, and the result is determined based on the selected operation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Introduction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82296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45720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Table 15.1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Bit Operators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Introduction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AND operator,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&amp;</a:t>
            </a:r>
            <a:r>
              <a:rPr lang="en-US" altLang="zh-TW" smtClean="0">
                <a:ea typeface="新細明體" pitchFamily="18" charset="-120"/>
              </a:rPr>
              <a:t>, causes a bit-by-bit AND comparison between two operands</a:t>
            </a:r>
          </a:p>
          <a:p>
            <a:r>
              <a:rPr lang="en-US" altLang="zh-TW" smtClean="0">
                <a:ea typeface="新細明體" pitchFamily="18" charset="-120"/>
              </a:rPr>
              <a:t>The result of each bit by bit comparison is 1 only when both bits being compared are 1s; otherwise 0</a:t>
            </a:r>
          </a:p>
          <a:p>
            <a:r>
              <a:rPr lang="en-US" altLang="zh-TW" smtClean="0">
                <a:ea typeface="新細明體" pitchFamily="18" charset="-120"/>
              </a:rPr>
              <a:t>Example: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962400"/>
            <a:ext cx="37211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The AND Operator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AND Operator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381000" y="1371600"/>
            <a:ext cx="8382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15.1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nl-NL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int op1 = 0325, op2 = 0263;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op3 = op1 &amp; op2;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oct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op1 &lt;&lt; "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ANDed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with "&lt;&lt; op2 </a:t>
            </a:r>
            <a:endParaRPr lang="en-US" altLang="zh-TW" sz="20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&lt;&lt; 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" is " &lt;&lt; op3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endParaRPr lang="zh-TW" altLang="en-US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AND operations are useful for masking, or eliminating, selected bits from an operand</a:t>
            </a:r>
          </a:p>
          <a:p>
            <a:r>
              <a:rPr lang="en-US" altLang="zh-TW" smtClean="0">
                <a:ea typeface="新細明體" pitchFamily="18" charset="-120"/>
              </a:rPr>
              <a:t>Example: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Variable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op2</a:t>
            </a:r>
            <a:r>
              <a:rPr lang="en-US" altLang="zh-TW" smtClean="0">
                <a:ea typeface="新細明體" pitchFamily="18" charset="-120"/>
              </a:rPr>
              <a:t> is called a </a:t>
            </a:r>
            <a:r>
              <a:rPr lang="en-US" altLang="zh-TW" b="1" smtClean="0">
                <a:ea typeface="新細明體" pitchFamily="18" charset="-120"/>
              </a:rPr>
              <a:t>mask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3113" y="3170238"/>
            <a:ext cx="5043487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AND Operator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9144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AND Operator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457200" y="923865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15.2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TOUPPER = 0xDF;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upper(char *);  // function prototype</a:t>
            </a:r>
          </a:p>
          <a:p>
            <a:endParaRPr lang="zh-TW" altLang="en-US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word[81];       // enough storage for a complete line</a:t>
            </a:r>
          </a:p>
          <a:p>
            <a:endParaRPr lang="zh-TW" altLang="en-US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string of both uppercase and lowercase letters:\n";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cin.getline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(word,80,'\n');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string of letters just entered is:\n"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word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upper(word);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nThis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string, in uppercase letters, is:\n"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word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upper(char *word)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while (*word != '\0')</a:t>
            </a:r>
          </a:p>
          <a:p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*word++ &amp;= TOUPPER;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inclusive OR operator,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|</a:t>
            </a:r>
            <a:r>
              <a:rPr lang="en-US" altLang="zh-TW" smtClean="0">
                <a:ea typeface="新細明體" pitchFamily="18" charset="-120"/>
              </a:rPr>
              <a:t>, performs a bit-by-bit comparison of its two operands</a:t>
            </a:r>
          </a:p>
          <a:p>
            <a:r>
              <a:rPr lang="en-US" altLang="zh-TW" smtClean="0">
                <a:ea typeface="新細明體" pitchFamily="18" charset="-120"/>
              </a:rPr>
              <a:t>The result of the OR comparison is 1 if either bit being compared is a 1; otherwise, the result is a 0</a:t>
            </a:r>
          </a:p>
          <a:p>
            <a:r>
              <a:rPr lang="en-US" altLang="zh-TW" smtClean="0">
                <a:ea typeface="新細明體" pitchFamily="18" charset="-120"/>
              </a:rPr>
              <a:t>Example: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191000"/>
            <a:ext cx="3429000" cy="132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The Inclusive OR Operator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0</TotalTime>
  <Words>1061</Words>
  <Application>Microsoft Office PowerPoint</Application>
  <PresentationFormat>如螢幕大小 (4:3)</PresentationFormat>
  <Paragraphs>168</Paragraphs>
  <Slides>25</Slides>
  <Notes>25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1_Default Design</vt:lpstr>
      <vt:lpstr>投影片 1</vt:lpstr>
      <vt:lpstr>Contents</vt:lpstr>
      <vt:lpstr>Introduction</vt:lpstr>
      <vt:lpstr>Introduction</vt:lpstr>
      <vt:lpstr>The AND Operator</vt:lpstr>
      <vt:lpstr>The AND Operator</vt:lpstr>
      <vt:lpstr>The AND Operator</vt:lpstr>
      <vt:lpstr>The AND Operator</vt:lpstr>
      <vt:lpstr>The Inclusive OR Operator</vt:lpstr>
      <vt:lpstr>The Inclusive OR Operator</vt:lpstr>
      <vt:lpstr>The Exclusive OR Operator</vt:lpstr>
      <vt:lpstr>The Exclusive OR Operator</vt:lpstr>
      <vt:lpstr>The Complement Operator</vt:lpstr>
      <vt:lpstr>Different-Size Data Items</vt:lpstr>
      <vt:lpstr>Different-Size Data Items</vt:lpstr>
      <vt:lpstr>Different-Size Data Items</vt:lpstr>
      <vt:lpstr>The Shift Operators</vt:lpstr>
      <vt:lpstr>The Shift Operators</vt:lpstr>
      <vt:lpstr>The Shift Operators</vt:lpstr>
      <vt:lpstr>The Shift Operators</vt:lpstr>
      <vt:lpstr>The Shift Operators</vt:lpstr>
      <vt:lpstr>The Shift Operators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/>
  <cp:lastModifiedBy/>
  <cp:revision>283</cp:revision>
  <dcterms:created xsi:type="dcterms:W3CDTF">2004-12-27T16:03:07Z</dcterms:created>
  <dcterms:modified xsi:type="dcterms:W3CDTF">2009-10-01T07:28:06Z</dcterms:modified>
</cp:coreProperties>
</file>