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931" autoAdjust="0"/>
  </p:normalViewPr>
  <p:slideViewPr>
    <p:cSldViewPr>
      <p:cViewPr varScale="1">
        <p:scale>
          <a:sx n="83" d="100"/>
          <a:sy n="83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2014/6/4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2014/6/4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2014/6/4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6/5 </a:t>
            </a:r>
            <a:r>
              <a:rPr lang="zh-TW" altLang="en-US" dirty="0" smtClean="0"/>
              <a:t>考幹題解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曄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直接解</a:t>
            </a:r>
            <a:r>
              <a:rPr lang="en-US" altLang="zh-TW" dirty="0" smtClean="0"/>
              <a:t>:</a:t>
            </a:r>
            <a:r>
              <a:rPr lang="zh-TW" altLang="en-US" sz="4400" dirty="0" smtClean="0"/>
              <a:t>找第幾</a:t>
            </a:r>
            <a:r>
              <a:rPr lang="zh-TW" altLang="en-US" sz="4400" dirty="0" smtClean="0"/>
              <a:t>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2910" y="1357298"/>
            <a:ext cx="7498080" cy="512447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-7 </a:t>
            </a:r>
            <a:r>
              <a:rPr lang="en-US" altLang="zh-TW" dirty="0" smtClean="0">
                <a:solidFill>
                  <a:srgbClr val="FF0000"/>
                </a:solidFill>
              </a:rPr>
              <a:t>-7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-6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15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43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0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>
                <a:solidFill>
                  <a:srgbClr val="00B050"/>
                </a:solidFill>
              </a:rPr>
              <a:t>6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28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45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……</a:t>
            </a:r>
          </a:p>
          <a:p>
            <a:r>
              <a:rPr lang="en-US" altLang="zh-TW" dirty="0" smtClean="0"/>
              <a:t>     1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>
                <a:solidFill>
                  <a:srgbClr val="00B050"/>
                </a:solidFill>
              </a:rPr>
              <a:t>9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13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17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21</a:t>
            </a:r>
          </a:p>
          <a:p>
            <a:r>
              <a:rPr lang="en-US" altLang="zh-TW" dirty="0" smtClean="0"/>
              <a:t>       4 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>
                <a:solidFill>
                  <a:srgbClr val="7030A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sz="4000" dirty="0" smtClean="0">
                <a:solidFill>
                  <a:schemeClr val="tx2">
                    <a:lumMod val="50000"/>
                  </a:schemeClr>
                </a:solidFill>
              </a:rPr>
              <a:t>都要注意誰先加</a:t>
            </a:r>
            <a:r>
              <a:rPr lang="en-US" altLang="zh-TW" sz="40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altLang="zh-TW" sz="40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zh-TW" altLang="en-US" sz="4000" dirty="0" smtClean="0">
                <a:solidFill>
                  <a:schemeClr val="tx2">
                    <a:lumMod val="50000"/>
                  </a:schemeClr>
                </a:solidFill>
              </a:rPr>
              <a:t>誰先減</a:t>
            </a:r>
            <a:endParaRPr lang="en-US" altLang="zh-TW" sz="4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 l="1739" t="12522" r="70435" b="47130"/>
          <a:stretch>
            <a:fillRect/>
          </a:stretch>
        </p:blipFill>
        <p:spPr bwMode="auto">
          <a:xfrm>
            <a:off x="4857752" y="1928802"/>
            <a:ext cx="465086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643570" y="5000636"/>
            <a:ext cx="3786214" cy="10001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428728" y="171448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643042" y="235743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1857356" y="292893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28596" y="150017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C[0]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2910" y="20716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C[1]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7224" y="257174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C[2]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00100" y="314324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C[3]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.</a:t>
            </a:r>
            <a:r>
              <a:rPr lang="zh-TW" altLang="en-US" dirty="0" smtClean="0"/>
              <a:t>畫圖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在題目中厚度</a:t>
            </a:r>
            <a:r>
              <a:rPr lang="en-US" altLang="zh-TW" dirty="0"/>
              <a:t>=</a:t>
            </a:r>
          </a:p>
          <a:p>
            <a:r>
              <a:rPr lang="zh-TW" altLang="en-US" dirty="0">
                <a:solidFill>
                  <a:srgbClr val="C00000"/>
                </a:solidFill>
              </a:rPr>
              <a:t>距邊邊的長度</a:t>
            </a:r>
          </a:p>
          <a:p>
            <a:endParaRPr lang="zh-TW" altLang="en-US" dirty="0"/>
          </a:p>
          <a:p>
            <a:endParaRPr lang="zh-TW" altLang="en-US" dirty="0"/>
          </a:p>
          <a:p>
            <a:r>
              <a:rPr kumimoji="0" lang="zh-TW" altLang="en-US" dirty="0"/>
              <a:t>先畫出正方形</a:t>
            </a:r>
          </a:p>
          <a:p>
            <a:r>
              <a:rPr kumimoji="0" lang="zh-TW" altLang="en-US" dirty="0"/>
              <a:t>厚度內</a:t>
            </a:r>
            <a:r>
              <a:rPr kumimoji="0" lang="en-US" altLang="zh-TW" dirty="0"/>
              <a:t>=-</a:t>
            </a:r>
          </a:p>
          <a:p>
            <a:r>
              <a:rPr kumimoji="0" lang="zh-TW" altLang="en-US" dirty="0"/>
              <a:t>不然</a:t>
            </a:r>
            <a:r>
              <a:rPr kumimoji="0" lang="en-US" altLang="zh-TW" dirty="0"/>
              <a:t>=X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 l="20514" t="22435" r="71794" b="63676"/>
          <a:stretch>
            <a:fillRect/>
          </a:stretch>
        </p:blipFill>
        <p:spPr bwMode="auto">
          <a:xfrm>
            <a:off x="4786314" y="1214422"/>
            <a:ext cx="285752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 l="5319" t="14626" r="57446" b="56122"/>
          <a:stretch>
            <a:fillRect/>
          </a:stretch>
        </p:blipFill>
        <p:spPr bwMode="auto">
          <a:xfrm>
            <a:off x="4500562" y="3857628"/>
            <a:ext cx="44196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左-右雙向箭號 8"/>
          <p:cNvSpPr/>
          <p:nvPr/>
        </p:nvSpPr>
        <p:spPr>
          <a:xfrm>
            <a:off x="4929190" y="2214554"/>
            <a:ext cx="500066" cy="35719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-右雙向箭號 9"/>
          <p:cNvSpPr/>
          <p:nvPr/>
        </p:nvSpPr>
        <p:spPr>
          <a:xfrm>
            <a:off x="6072198" y="2214554"/>
            <a:ext cx="500066" cy="35719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-右雙向箭號 10"/>
          <p:cNvSpPr/>
          <p:nvPr/>
        </p:nvSpPr>
        <p:spPr>
          <a:xfrm rot="16200000">
            <a:off x="5500694" y="3000372"/>
            <a:ext cx="500066" cy="35719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8.</a:t>
            </a:r>
            <a:r>
              <a:rPr lang="zh-TW" altLang="en-US"/>
              <a:t>第二大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第二大</a:t>
            </a:r>
            <a:r>
              <a:rPr lang="en-US" altLang="zh-TW" dirty="0"/>
              <a:t>=</a:t>
            </a:r>
            <a:r>
              <a:rPr lang="zh-TW" altLang="en-US" dirty="0"/>
              <a:t>除第一大之最大</a:t>
            </a:r>
          </a:p>
          <a:p>
            <a:r>
              <a:rPr lang="en-US" altLang="zh-TW" dirty="0"/>
              <a:t>For </a:t>
            </a:r>
            <a:r>
              <a:rPr lang="zh-TW" altLang="en-US" dirty="0"/>
              <a:t>第一次找最大</a:t>
            </a:r>
          </a:p>
          <a:p>
            <a:r>
              <a:rPr kumimoji="0" lang="en-US" altLang="zh-TW" dirty="0"/>
              <a:t>For </a:t>
            </a:r>
            <a:r>
              <a:rPr kumimoji="0" lang="zh-TW" altLang="en-US" dirty="0"/>
              <a:t>第二次找第二大</a:t>
            </a:r>
          </a:p>
          <a:p>
            <a:endParaRPr kumimoji="0" lang="zh-TW" altLang="en-US" dirty="0"/>
          </a:p>
          <a:p>
            <a:r>
              <a:rPr kumimoji="0" lang="zh-TW" altLang="en-US" dirty="0">
                <a:solidFill>
                  <a:srgbClr val="FF0000"/>
                </a:solidFill>
              </a:rPr>
              <a:t>但是</a:t>
            </a:r>
            <a:r>
              <a:rPr kumimoji="0" lang="en-US" altLang="zh-TW" dirty="0">
                <a:solidFill>
                  <a:srgbClr val="FF0000"/>
                </a:solidFill>
              </a:rPr>
              <a:t>MLE</a:t>
            </a:r>
          </a:p>
          <a:p>
            <a:r>
              <a:rPr kumimoji="0" lang="zh-TW" altLang="en-US" dirty="0">
                <a:solidFill>
                  <a:srgbClr val="FF0000"/>
                </a:solidFill>
              </a:rPr>
              <a:t>因為要開到</a:t>
            </a:r>
            <a:r>
              <a:rPr kumimoji="0" lang="en-US" altLang="zh-TW" dirty="0">
                <a:solidFill>
                  <a:srgbClr val="FF0000"/>
                </a:solidFill>
              </a:rPr>
              <a:t>c[n]  n</a:t>
            </a:r>
            <a:r>
              <a:rPr kumimoji="0" lang="zh-TW" altLang="en-US" dirty="0">
                <a:solidFill>
                  <a:srgbClr val="FF0000"/>
                </a:solidFill>
              </a:rPr>
              <a:t>太大就爆掉了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不開陣列拉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229600" cy="4525963"/>
          </a:xfrm>
        </p:spPr>
        <p:txBody>
          <a:bodyPr/>
          <a:lstStyle/>
          <a:p>
            <a:r>
              <a:rPr lang="en-US" altLang="zh-TW" dirty="0"/>
              <a:t>Max </a:t>
            </a:r>
            <a:r>
              <a:rPr lang="zh-TW" altLang="en-US" dirty="0"/>
              <a:t>放目前最大</a:t>
            </a:r>
          </a:p>
          <a:p>
            <a:r>
              <a:rPr kumimoji="0" lang="en-US" altLang="zh-TW" dirty="0" err="1"/>
              <a:t>Bemax</a:t>
            </a:r>
            <a:r>
              <a:rPr kumimoji="0" lang="en-US" altLang="zh-TW" dirty="0"/>
              <a:t> </a:t>
            </a:r>
            <a:r>
              <a:rPr kumimoji="0" lang="zh-TW" altLang="en-US" dirty="0"/>
              <a:t>放目前</a:t>
            </a:r>
            <a:r>
              <a:rPr kumimoji="0" lang="zh-TW" altLang="en-US" dirty="0" smtClean="0"/>
              <a:t>第二大</a:t>
            </a:r>
            <a:endParaRPr kumimoji="0" lang="en-US" altLang="zh-TW" dirty="0" smtClean="0"/>
          </a:p>
          <a:p>
            <a:r>
              <a:rPr lang="zh-TW" altLang="en-US" dirty="0" smtClean="0"/>
              <a:t>題目保證</a:t>
            </a:r>
            <a:r>
              <a:rPr lang="en-US" altLang="zh-TW" dirty="0" smtClean="0"/>
              <a:t>n&gt;=2  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 smtClean="0"/>
              <a:t>不用</a:t>
            </a:r>
            <a:r>
              <a:rPr lang="zh-TW" altLang="en-US" dirty="0" smtClean="0"/>
              <a:t>擔心</a:t>
            </a:r>
            <a:r>
              <a:rPr lang="en-US" altLang="zh-TW" dirty="0" smtClean="0"/>
              <a:t>n=1</a:t>
            </a:r>
            <a:r>
              <a:rPr lang="zh-TW" altLang="en-US" dirty="0" smtClean="0"/>
              <a:t>的問題</a:t>
            </a:r>
            <a:endParaRPr kumimoji="0" lang="zh-TW" altLang="en-US" dirty="0"/>
          </a:p>
          <a:p>
            <a:r>
              <a:rPr kumimoji="0" lang="en-US" altLang="zh-TW" dirty="0"/>
              <a:t>2 3 4 2 6 </a:t>
            </a:r>
            <a:r>
              <a:rPr kumimoji="0" lang="en-US" altLang="zh-TW" dirty="0" smtClean="0"/>
              <a:t>5</a:t>
            </a:r>
          </a:p>
          <a:p>
            <a:endParaRPr kumimoji="0" lang="en-US" altLang="zh-TW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 l="5504" t="13760" r="68808" b="33493"/>
          <a:stretch>
            <a:fillRect/>
          </a:stretch>
        </p:blipFill>
        <p:spPr bwMode="auto">
          <a:xfrm>
            <a:off x="5638800" y="1371600"/>
            <a:ext cx="324643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38200" y="3733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428728" y="4572008"/>
          <a:ext cx="36374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703"/>
                <a:gridCol w="371793"/>
                <a:gridCol w="371793"/>
                <a:gridCol w="371793"/>
                <a:gridCol w="371793"/>
                <a:gridCol w="371793"/>
                <a:gridCol w="371793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目前最大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目前第二大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9.</a:t>
            </a:r>
            <a:r>
              <a:rPr lang="zh-TW" altLang="en-US"/>
              <a:t>排序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簡單排</a:t>
            </a:r>
            <a:r>
              <a:rPr lang="en-US" altLang="zh-TW" dirty="0"/>
              <a:t>:select sort </a:t>
            </a:r>
          </a:p>
          <a:p>
            <a:r>
              <a:rPr kumimoji="0" lang="en-US" altLang="zh-TW" dirty="0"/>
              <a:t>0~10</a:t>
            </a:r>
            <a:r>
              <a:rPr kumimoji="0" lang="zh-TW" altLang="en-US" dirty="0"/>
              <a:t>找最大  跟</a:t>
            </a:r>
            <a:r>
              <a:rPr kumimoji="0" lang="en-US" altLang="zh-TW" dirty="0"/>
              <a:t>0</a:t>
            </a:r>
            <a:r>
              <a:rPr kumimoji="0" lang="zh-TW" altLang="en-US" dirty="0"/>
              <a:t>交換</a:t>
            </a:r>
          </a:p>
          <a:p>
            <a:r>
              <a:rPr kumimoji="0" lang="en-US" altLang="zh-TW" dirty="0"/>
              <a:t>1~10</a:t>
            </a:r>
            <a:r>
              <a:rPr kumimoji="0" lang="zh-TW" altLang="en-US" dirty="0"/>
              <a:t>找最大  跟</a:t>
            </a:r>
            <a:r>
              <a:rPr kumimoji="0" lang="en-US" altLang="zh-TW" dirty="0"/>
              <a:t>1</a:t>
            </a:r>
            <a:r>
              <a:rPr kumimoji="0" lang="zh-TW" altLang="en-US" dirty="0"/>
              <a:t>交換</a:t>
            </a:r>
          </a:p>
          <a:p>
            <a:r>
              <a:rPr kumimoji="0" lang="en-US" altLang="zh-TW" dirty="0"/>
              <a:t>…</a:t>
            </a:r>
          </a:p>
          <a:p>
            <a:r>
              <a:rPr kumimoji="0" lang="zh-TW" altLang="en-US" dirty="0"/>
              <a:t>大到小排序</a:t>
            </a:r>
            <a:r>
              <a:rPr kumimoji="0" lang="en-US" altLang="zh-TW" dirty="0"/>
              <a:t>ok</a:t>
            </a:r>
          </a:p>
          <a:p>
            <a:r>
              <a:rPr kumimoji="0" lang="zh-TW" altLang="en-US" dirty="0">
                <a:solidFill>
                  <a:schemeClr val="hlink"/>
                </a:solidFill>
              </a:rPr>
              <a:t>只是  慢</a:t>
            </a:r>
            <a:r>
              <a:rPr kumimoji="0" lang="en-US" altLang="zh-TW" dirty="0">
                <a:solidFill>
                  <a:schemeClr val="hlink"/>
                </a:solidFill>
              </a:rPr>
              <a:t>…</a:t>
            </a:r>
          </a:p>
          <a:p>
            <a:endParaRPr kumimoji="0" lang="en-US" altLang="zh-TW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</a:t>
            </a:r>
            <a:r>
              <a:rPr lang="en-US" altLang="zh-TW" dirty="0" smtClean="0"/>
              <a:t>td::sort()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8728" y="1500174"/>
            <a:ext cx="3279268" cy="4800600"/>
          </a:xfrm>
        </p:spPr>
        <p:txBody>
          <a:bodyPr/>
          <a:lstStyle/>
          <a:p>
            <a:r>
              <a:rPr lang="zh-TW" altLang="en-US" dirty="0" smtClean="0"/>
              <a:t>定義</a:t>
            </a:r>
            <a:r>
              <a:rPr lang="zh-TW" altLang="en-US" dirty="0" smtClean="0"/>
              <a:t>於</a:t>
            </a:r>
            <a:r>
              <a:rPr lang="en-US" altLang="zh-TW" dirty="0" smtClean="0"/>
              <a:t>algorithm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利用一些特別的</a:t>
            </a:r>
            <a:r>
              <a:rPr lang="zh-TW" altLang="en-US" dirty="0" smtClean="0">
                <a:solidFill>
                  <a:srgbClr val="C00000"/>
                </a:solidFill>
              </a:rPr>
              <a:t>演算法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幫你由小到</a:t>
            </a:r>
            <a:r>
              <a:rPr lang="zh-TW" altLang="en-US" dirty="0" smtClean="0"/>
              <a:t>大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預設</a:t>
            </a:r>
            <a:r>
              <a:rPr lang="en-US" altLang="zh-TW" dirty="0" smtClean="0"/>
              <a:t>)</a:t>
            </a:r>
            <a:r>
              <a:rPr lang="zh-TW" altLang="en-US" dirty="0" smtClean="0"/>
              <a:t>排好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如果要大到小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785" t="13623" r="69643" b="51428"/>
          <a:stretch>
            <a:fillRect/>
          </a:stretch>
        </p:blipFill>
        <p:spPr bwMode="auto">
          <a:xfrm>
            <a:off x="4714876" y="214290"/>
            <a:ext cx="4929222" cy="376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 l="1645" t="14474" r="70395" b="40789"/>
          <a:stretch>
            <a:fillRect/>
          </a:stretch>
        </p:blipFill>
        <p:spPr bwMode="auto">
          <a:xfrm>
            <a:off x="0" y="285728"/>
            <a:ext cx="4714884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陣列太大了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動態配置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既然是動態</a:t>
            </a:r>
            <a:endParaRPr lang="en-US" altLang="zh-TW" dirty="0" smtClean="0"/>
          </a:p>
          <a:p>
            <a:r>
              <a:rPr lang="zh-TW" altLang="en-US" dirty="0" smtClean="0"/>
              <a:t>用完記得還喔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使用方法如右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以上所述，</a:t>
            </a:r>
            <a:r>
              <a:rPr lang="zh-TW" altLang="en-US" dirty="0" smtClean="0">
                <a:solidFill>
                  <a:srgbClr val="C00000"/>
                </a:solidFill>
              </a:rPr>
              <a:t>網路或書本都有</a:t>
            </a:r>
            <a:r>
              <a:rPr lang="zh-TW" altLang="en-US" dirty="0" smtClean="0"/>
              <a:t>，自己找</a:t>
            </a:r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193" t="14035" r="69298" b="40351"/>
          <a:stretch>
            <a:fillRect/>
          </a:stretch>
        </p:blipFill>
        <p:spPr bwMode="auto">
          <a:xfrm>
            <a:off x="4572000" y="785794"/>
            <a:ext cx="435771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8728" y="285728"/>
            <a:ext cx="749808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結束了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5303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這次應該是你們第一次考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以後</a:t>
            </a:r>
            <a:r>
              <a:rPr lang="zh-TW" altLang="en-US" dirty="0" smtClean="0"/>
              <a:t>都大概會像這樣的比賽等著</a:t>
            </a:r>
            <a:r>
              <a:rPr lang="zh-TW" altLang="en-US" dirty="0" smtClean="0"/>
              <a:t>你</a:t>
            </a:r>
            <a:endParaRPr lang="en-US" altLang="zh-TW" dirty="0" smtClean="0"/>
          </a:p>
          <a:p>
            <a:r>
              <a:rPr lang="zh-TW" altLang="en-US" dirty="0" smtClean="0"/>
              <a:t>難易</a:t>
            </a:r>
            <a:r>
              <a:rPr lang="zh-TW" altLang="en-US" dirty="0" smtClean="0"/>
              <a:t>度  水題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廢題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我所說程式三階段</a:t>
            </a:r>
            <a:r>
              <a:rPr lang="zh-TW" altLang="en-US" dirty="0" smtClean="0"/>
              <a:t>，</a:t>
            </a:r>
            <a:r>
              <a:rPr lang="zh-TW" altLang="en-US" dirty="0" smtClean="0"/>
              <a:t>這就是</a:t>
            </a:r>
            <a:r>
              <a:rPr lang="zh-TW" altLang="en-US" dirty="0" smtClean="0"/>
              <a:t>第一</a:t>
            </a:r>
            <a:r>
              <a:rPr lang="zh-TW" altLang="en-US" dirty="0" smtClean="0"/>
              <a:t>階段</a:t>
            </a:r>
            <a:endParaRPr lang="en-US" altLang="zh-TW" dirty="0" smtClean="0"/>
          </a:p>
          <a:p>
            <a:r>
              <a:rPr lang="en-US" altLang="zh-TW" dirty="0" smtClean="0"/>
              <a:t>f</a:t>
            </a:r>
            <a:r>
              <a:rPr lang="en-US" altLang="zh-TW" dirty="0" smtClean="0"/>
              <a:t>or +</a:t>
            </a:r>
            <a:r>
              <a:rPr lang="zh-TW" altLang="en-US" dirty="0" smtClean="0"/>
              <a:t> </a:t>
            </a:r>
            <a:r>
              <a:rPr lang="en-US" altLang="zh-TW" dirty="0" smtClean="0"/>
              <a:t>if +</a:t>
            </a:r>
            <a:r>
              <a:rPr lang="zh-TW" altLang="en-US" dirty="0" smtClean="0"/>
              <a:t> 陣列 </a:t>
            </a:r>
            <a:r>
              <a:rPr lang="en-US" altLang="zh-TW" dirty="0" smtClean="0"/>
              <a:t>+</a:t>
            </a:r>
            <a:r>
              <a:rPr lang="zh-TW" altLang="en-US" dirty="0" smtClean="0"/>
              <a:t> 基本功</a:t>
            </a:r>
            <a:endParaRPr lang="en-US" altLang="zh-TW" dirty="0" smtClean="0"/>
          </a:p>
          <a:p>
            <a:r>
              <a:rPr lang="zh-TW" altLang="en-US" dirty="0" smtClean="0"/>
              <a:t>下一階段就是演算法</a:t>
            </a:r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備註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學科能力在  暑輔最後一周</a:t>
            </a:r>
            <a:endParaRPr lang="en-US" altLang="zh-TW" dirty="0" smtClean="0"/>
          </a:p>
          <a:p>
            <a:r>
              <a:rPr lang="zh-TW" altLang="en-US" dirty="0" smtClean="0"/>
              <a:t>還有時間</a:t>
            </a:r>
            <a:r>
              <a:rPr lang="zh-TW" altLang="en-US" dirty="0" smtClean="0"/>
              <a:t>喔</a:t>
            </a:r>
            <a:r>
              <a:rPr lang="en-US" altLang="zh-TW" dirty="0" smtClean="0"/>
              <a:t>………………………by </a:t>
            </a:r>
            <a:r>
              <a:rPr lang="zh-TW" altLang="en-US" dirty="0" smtClean="0"/>
              <a:t>曄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1.a+b</a:t>
            </a:r>
            <a:endParaRPr lang="zh-TW" altLang="en-US" sz="6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5152" r="75649" b="65882"/>
          <a:stretch>
            <a:fillRect/>
          </a:stretch>
        </p:blipFill>
        <p:spPr bwMode="auto">
          <a:xfrm>
            <a:off x="1000100" y="1571612"/>
            <a:ext cx="454946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6215074" y="2214554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相信大家都這麼寫吧！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28794" y="4929198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rgbClr val="FF0000"/>
                </a:solidFill>
              </a:rPr>
              <a:t>其實～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純粹基本功 </a:t>
            </a:r>
            <a:r>
              <a:rPr lang="en-US" altLang="zh-TW" dirty="0" smtClean="0"/>
              <a:t>long</a:t>
            </a:r>
            <a:r>
              <a:rPr lang="zh-TW" altLang="en-US" dirty="0" smtClean="0"/>
              <a:t> </a:t>
            </a:r>
            <a:r>
              <a:rPr lang="en-US" altLang="zh-TW" dirty="0" smtClean="0"/>
              <a:t>long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 </a:t>
            </a:r>
            <a:r>
              <a:rPr lang="zh-TW" altLang="en-US" dirty="0" smtClean="0"/>
              <a:t>範圍 </a:t>
            </a:r>
            <a:r>
              <a:rPr lang="en-US" altLang="zh-TW" dirty="0" smtClean="0"/>
              <a:t>-2^31 ~ 2^31-1</a:t>
            </a:r>
          </a:p>
          <a:p>
            <a:r>
              <a:rPr lang="en-US" altLang="zh-TW" dirty="0" smtClean="0"/>
              <a:t>long</a:t>
            </a:r>
            <a:r>
              <a:rPr lang="zh-TW" altLang="en-US" dirty="0" smtClean="0"/>
              <a:t> </a:t>
            </a:r>
            <a:r>
              <a:rPr lang="en-US" altLang="zh-TW" dirty="0" smtClean="0"/>
              <a:t>long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-2^63 ~ 2^63-1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923" t="15385" r="75000" b="66153"/>
          <a:stretch>
            <a:fillRect/>
          </a:stretch>
        </p:blipFill>
        <p:spPr bwMode="auto">
          <a:xfrm>
            <a:off x="1500166" y="2928934"/>
            <a:ext cx="428628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2404" t="15385" r="74359" b="48717"/>
          <a:stretch>
            <a:fillRect/>
          </a:stretch>
        </p:blipFill>
        <p:spPr bwMode="auto">
          <a:xfrm>
            <a:off x="4714876" y="2786058"/>
            <a:ext cx="384744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找資料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題目想騙你，用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[t]]</a:t>
            </a:r>
            <a:r>
              <a:rPr lang="zh-TW" altLang="en-US" dirty="0" smtClean="0"/>
              <a:t>是錯的</a:t>
            </a:r>
            <a:endParaRPr lang="en-US" altLang="zh-TW" dirty="0" smtClean="0"/>
          </a:p>
          <a:p>
            <a:r>
              <a:rPr lang="zh-TW" altLang="en-US" dirty="0" smtClean="0"/>
              <a:t>其實你假設個變數貯存就好拉</a:t>
            </a:r>
            <a:endParaRPr lang="en-US" altLang="zh-TW" dirty="0" smtClean="0"/>
          </a:p>
          <a:p>
            <a:r>
              <a:rPr lang="en-US" altLang="zh-TW" dirty="0" smtClean="0"/>
              <a:t>t=0       (</a:t>
            </a:r>
            <a:r>
              <a:rPr lang="zh-TW" altLang="en-US" dirty="0" smtClean="0"/>
              <a:t>第一頁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下一頁：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[t]</a:t>
            </a:r>
          </a:p>
          <a:p>
            <a:r>
              <a:rPr lang="en-US" altLang="zh-TW" dirty="0" smtClean="0"/>
              <a:t>t=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[t]</a:t>
            </a:r>
            <a:r>
              <a:rPr lang="zh-TW" altLang="en-US" dirty="0" smtClean="0"/>
              <a:t> （翻頁）</a:t>
            </a:r>
            <a:endParaRPr lang="en-US" altLang="zh-TW" dirty="0" smtClean="0"/>
          </a:p>
          <a:p>
            <a:r>
              <a:rPr lang="zh-TW" altLang="en-US" dirty="0" smtClean="0"/>
              <a:t>下一頁：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[t]</a:t>
            </a:r>
          </a:p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72066" y="4929198"/>
            <a:ext cx="2714644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矩形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用邊考慮不然：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相交：</a:t>
            </a:r>
            <a:r>
              <a:rPr lang="en-US" altLang="zh-TW" dirty="0" smtClean="0"/>
              <a:t>=</a:t>
            </a:r>
            <a:r>
              <a:rPr lang="zh-TW" altLang="en-US" dirty="0" smtClean="0"/>
              <a:t>除去不相交</a:t>
            </a:r>
            <a:endParaRPr lang="en-US" altLang="zh-TW" dirty="0" smtClean="0"/>
          </a:p>
          <a:p>
            <a:r>
              <a:rPr lang="zh-TW" altLang="en-US" dirty="0" smtClean="0"/>
              <a:t>不相交：</a:t>
            </a:r>
            <a:r>
              <a:rPr lang="zh-TW" altLang="en-US" dirty="0" smtClean="0">
                <a:solidFill>
                  <a:srgbClr val="0070C0"/>
                </a:solidFill>
              </a:rPr>
              <a:t>左邊</a:t>
            </a:r>
            <a:r>
              <a:rPr lang="zh-TW" altLang="en-US" dirty="0" smtClean="0"/>
              <a:t>在</a:t>
            </a:r>
            <a:r>
              <a:rPr lang="zh-TW" altLang="en-US" dirty="0" smtClean="0">
                <a:solidFill>
                  <a:srgbClr val="FF0000"/>
                </a:solidFill>
              </a:rPr>
              <a:t>右邊</a:t>
            </a:r>
            <a:r>
              <a:rPr lang="zh-TW" altLang="en-US" dirty="0" smtClean="0"/>
              <a:t>之右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右邊</a:t>
            </a:r>
            <a:r>
              <a:rPr lang="zh-TW" altLang="en-US" dirty="0" smtClean="0"/>
              <a:t>在</a:t>
            </a:r>
            <a:r>
              <a:rPr lang="zh-TW" altLang="en-US" dirty="0" smtClean="0">
                <a:solidFill>
                  <a:srgbClr val="FF0000"/>
                </a:solidFill>
              </a:rPr>
              <a:t>左邊</a:t>
            </a:r>
            <a:r>
              <a:rPr lang="zh-TW" altLang="en-US" dirty="0" smtClean="0"/>
              <a:t>之左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上邊</a:t>
            </a:r>
            <a:r>
              <a:rPr lang="zh-TW" altLang="en-US" dirty="0" smtClean="0"/>
              <a:t>在</a:t>
            </a:r>
            <a:r>
              <a:rPr lang="zh-TW" altLang="en-US" dirty="0" smtClean="0">
                <a:solidFill>
                  <a:srgbClr val="FF0000"/>
                </a:solidFill>
              </a:rPr>
              <a:t>下邊</a:t>
            </a:r>
            <a:r>
              <a:rPr lang="zh-TW" altLang="en-US" dirty="0" smtClean="0"/>
              <a:t>之下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下邊</a:t>
            </a:r>
            <a:r>
              <a:rPr lang="zh-TW" altLang="en-US" dirty="0" smtClean="0"/>
              <a:t>在</a:t>
            </a:r>
            <a:r>
              <a:rPr lang="zh-TW" altLang="en-US" dirty="0" smtClean="0">
                <a:solidFill>
                  <a:srgbClr val="FF0000"/>
                </a:solidFill>
              </a:rPr>
              <a:t>上邊</a:t>
            </a:r>
            <a:r>
              <a:rPr lang="zh-TW" altLang="en-US" dirty="0" smtClean="0"/>
              <a:t>之上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6143636" y="857232"/>
            <a:ext cx="1000132" cy="2286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286380" y="1428736"/>
            <a:ext cx="2714644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643834" y="3571876"/>
            <a:ext cx="500066" cy="5715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643702" y="3571876"/>
            <a:ext cx="57150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72066" y="4286256"/>
            <a:ext cx="500066" cy="5715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86446" y="4214818"/>
            <a:ext cx="57150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000628" y="5214950"/>
            <a:ext cx="500066" cy="1428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000628" y="5000636"/>
            <a:ext cx="57150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072066" y="5572140"/>
            <a:ext cx="500066" cy="1428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000628" y="5786454"/>
            <a:ext cx="57150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翻轉字串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先寫全換：</a:t>
            </a:r>
            <a:endParaRPr lang="en-US" altLang="zh-TW" dirty="0" smtClean="0"/>
          </a:p>
          <a:p>
            <a:r>
              <a:rPr lang="en-US" altLang="zh-TW" dirty="0" err="1" smtClean="0"/>
              <a:t>strlen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是數長度</a:t>
            </a:r>
            <a:endParaRPr lang="en-US" altLang="zh-TW" dirty="0" smtClean="0"/>
          </a:p>
          <a:p>
            <a:r>
              <a:rPr lang="en-US" altLang="zh-TW" dirty="0" smtClean="0"/>
              <a:t>0123</a:t>
            </a:r>
            <a:r>
              <a:rPr lang="zh-TW" altLang="en-US" dirty="0" smtClean="0"/>
              <a:t>考慮偶數</a:t>
            </a:r>
            <a:endParaRPr lang="en-US" altLang="zh-TW" dirty="0" smtClean="0"/>
          </a:p>
          <a:p>
            <a:r>
              <a:rPr lang="en-US" altLang="zh-TW" dirty="0" smtClean="0"/>
              <a:t>03</a:t>
            </a:r>
            <a:r>
              <a:rPr lang="zh-TW" altLang="en-US" dirty="0" smtClean="0"/>
              <a:t>換</a:t>
            </a:r>
            <a:r>
              <a:rPr lang="en-US" altLang="zh-TW" dirty="0" smtClean="0"/>
              <a:t>12</a:t>
            </a:r>
            <a:r>
              <a:rPr lang="zh-TW" altLang="en-US" dirty="0" smtClean="0"/>
              <a:t>換</a:t>
            </a:r>
            <a:r>
              <a:rPr lang="en-US" altLang="zh-TW" dirty="0" smtClean="0"/>
              <a:t>&lt;4/2=2</a:t>
            </a:r>
          </a:p>
          <a:p>
            <a:r>
              <a:rPr lang="en-US" altLang="zh-TW" dirty="0" smtClean="0"/>
              <a:t>01234</a:t>
            </a:r>
            <a:r>
              <a:rPr lang="zh-TW" altLang="en-US" dirty="0" smtClean="0"/>
              <a:t>考慮奇數</a:t>
            </a:r>
            <a:endParaRPr lang="en-US" altLang="zh-TW" dirty="0" smtClean="0"/>
          </a:p>
          <a:p>
            <a:r>
              <a:rPr lang="en-US" altLang="zh-TW" dirty="0" smtClean="0"/>
              <a:t>04</a:t>
            </a:r>
            <a:r>
              <a:rPr lang="zh-TW" altLang="en-US" dirty="0" smtClean="0"/>
              <a:t>換</a:t>
            </a:r>
            <a:r>
              <a:rPr lang="en-US" altLang="zh-TW" dirty="0" smtClean="0"/>
              <a:t>13</a:t>
            </a:r>
            <a:r>
              <a:rPr lang="zh-TW" altLang="en-US" dirty="0" smtClean="0"/>
              <a:t>換 </a:t>
            </a:r>
            <a:r>
              <a:rPr lang="en-US" altLang="zh-TW" dirty="0" smtClean="0"/>
              <a:t>&lt;5/2=2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再將</a:t>
            </a:r>
            <a:r>
              <a:rPr lang="en-US" altLang="zh-TW" dirty="0" smtClean="0">
                <a:solidFill>
                  <a:srgbClr val="FF0000"/>
                </a:solidFill>
              </a:rPr>
              <a:t>++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改成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+=2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760" t="9859" r="70951" b="42253"/>
          <a:stretch>
            <a:fillRect/>
          </a:stretch>
        </p:blipFill>
        <p:spPr bwMode="auto">
          <a:xfrm>
            <a:off x="4857720" y="1571612"/>
            <a:ext cx="4286280" cy="470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5.gcd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輾轉相除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5072066" y="3286124"/>
            <a:ext cx="3429024" cy="1869530"/>
            <a:chOff x="5286380" y="1142984"/>
            <a:chExt cx="3429024" cy="1869530"/>
          </a:xfrm>
        </p:grpSpPr>
        <p:sp>
          <p:nvSpPr>
            <p:cNvPr id="5" name="文字方塊 4"/>
            <p:cNvSpPr txBox="1"/>
            <p:nvPr/>
          </p:nvSpPr>
          <p:spPr>
            <a:xfrm>
              <a:off x="5286380" y="114298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A=16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15074" y="114298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B=7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286380" y="164305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A=2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15074" y="164305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B=7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286380" y="214311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A=2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215074" y="214311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B=1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286380" y="264318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A=0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215074" y="264318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B=1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072330" y="164305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A=7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786710" y="164305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B=2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072330" y="214311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A=2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786710" y="214311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B=1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072330" y="264318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A=1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786710" y="264318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B=0</a:t>
              </a:r>
              <a:endParaRPr lang="zh-TW" altLang="en-US" dirty="0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5072066" y="2571744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數學</a:t>
            </a:r>
            <a:endParaRPr lang="zh-TW" altLang="en-US" sz="4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929454" y="3000372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程式</a:t>
            </a:r>
            <a:endParaRPr lang="zh-TW" altLang="en-US" sz="4000" dirty="0"/>
          </a:p>
        </p:txBody>
      </p:sp>
      <p:grpSp>
        <p:nvGrpSpPr>
          <p:cNvPr id="28" name="群組 27"/>
          <p:cNvGrpSpPr/>
          <p:nvPr/>
        </p:nvGrpSpPr>
        <p:grpSpPr>
          <a:xfrm>
            <a:off x="4429124" y="5500702"/>
            <a:ext cx="3929090" cy="1250872"/>
            <a:chOff x="4429124" y="5500702"/>
            <a:chExt cx="3929090" cy="1250872"/>
          </a:xfrm>
        </p:grpSpPr>
        <p:sp>
          <p:nvSpPr>
            <p:cNvPr id="25" name="圓角矩形圖說文字 24"/>
            <p:cNvSpPr/>
            <p:nvPr/>
          </p:nvSpPr>
          <p:spPr>
            <a:xfrm rot="10800000">
              <a:off x="4429124" y="5500702"/>
              <a:ext cx="3714776" cy="1000132"/>
            </a:xfrm>
            <a:prstGeom prst="wedgeRoundRectCallout">
              <a:avLst>
                <a:gd name="adj1" fmla="val -34110"/>
                <a:gd name="adj2" fmla="val 945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500562" y="5643578"/>
              <a:ext cx="38576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差在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A&gt;B 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且 都是 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A%B</a:t>
              </a:r>
            </a:p>
            <a:p>
              <a:r>
                <a:rPr lang="zh-TW" altLang="en-US" sz="2000" dirty="0" smtClean="0"/>
                <a:t>因為</a:t>
              </a:r>
              <a:r>
                <a:rPr lang="en-US" altLang="zh-TW" sz="2000" dirty="0" err="1" smtClean="0"/>
                <a:t>a%b</a:t>
              </a:r>
              <a:r>
                <a:rPr lang="en-US" altLang="zh-TW" sz="2000" dirty="0" smtClean="0"/>
                <a:t>&lt;b  </a:t>
              </a:r>
              <a:r>
                <a:rPr lang="zh-TW" altLang="en-US" sz="2000" dirty="0" smtClean="0"/>
                <a:t>所以每次都要交換</a:t>
              </a:r>
            </a:p>
            <a:p>
              <a:endParaRPr lang="zh-TW" altLang="en-US" dirty="0"/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l="2083" t="18333" r="81250" b="48333"/>
          <a:stretch>
            <a:fillRect/>
          </a:stretch>
        </p:blipFill>
        <p:spPr bwMode="auto">
          <a:xfrm>
            <a:off x="1142976" y="2214554"/>
            <a:ext cx="3214710" cy="401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階差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7290" y="1142984"/>
            <a:ext cx="7498080" cy="542928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-7 -7 -6  0  15</a:t>
            </a:r>
          </a:p>
          <a:p>
            <a:r>
              <a:rPr lang="en-US" altLang="zh-TW" dirty="0" smtClean="0"/>
              <a:t>   0  1  6  15</a:t>
            </a:r>
          </a:p>
          <a:p>
            <a:r>
              <a:rPr lang="en-US" altLang="zh-TW" dirty="0" smtClean="0"/>
              <a:t>     1  5  9</a:t>
            </a:r>
          </a:p>
          <a:p>
            <a:r>
              <a:rPr lang="en-US" altLang="zh-TW" dirty="0" smtClean="0"/>
              <a:t>       4  4</a:t>
            </a:r>
          </a:p>
          <a:p>
            <a:r>
              <a:rPr lang="en-US" altLang="zh-TW" dirty="0" smtClean="0"/>
              <a:t>d=-7 c=0 a=1 b=4 </a:t>
            </a:r>
            <a:r>
              <a:rPr lang="zh-TW" altLang="en-US" dirty="0" smtClean="0"/>
              <a:t>得一般式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再加一層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不用整理了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相信老師都教過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3214686"/>
            <a:ext cx="6251790" cy="674391"/>
          </a:xfrm>
          <a:prstGeom prst="rect">
            <a:avLst/>
          </a:prstGeom>
          <a:noFill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4929198"/>
            <a:ext cx="6992233" cy="809627"/>
          </a:xfrm>
          <a:prstGeom prst="rect">
            <a:avLst/>
          </a:prstGeom>
          <a:noFill/>
        </p:spPr>
      </p:pic>
      <p:sp>
        <p:nvSpPr>
          <p:cNvPr id="8" name="文字方塊 7"/>
          <p:cNvSpPr txBox="1"/>
          <p:nvPr/>
        </p:nvSpPr>
        <p:spPr>
          <a:xfrm rot="980222">
            <a:off x="4857752" y="1071546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rgbClr val="00B050"/>
                </a:solidFill>
              </a:rPr>
              <a:t>猥褻拉</a:t>
            </a:r>
            <a:endParaRPr lang="zh-TW" altLang="en-US" sz="5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直接</a:t>
            </a:r>
            <a:r>
              <a:rPr lang="zh-TW" altLang="en-US" dirty="0" smtClean="0"/>
              <a:t>解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找每層首項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2910" y="1357298"/>
            <a:ext cx="7498080" cy="512447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注意</a:t>
            </a:r>
            <a:r>
              <a:rPr lang="zh-TW" altLang="en-US" dirty="0" smtClean="0"/>
              <a:t>先後順序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-7 -7 -6 0 15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0  </a:t>
            </a:r>
            <a:r>
              <a:rPr lang="en-US" altLang="zh-TW" dirty="0" smtClean="0">
                <a:solidFill>
                  <a:srgbClr val="0070C0"/>
                </a:solidFill>
              </a:rPr>
              <a:t>1  6 15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smtClean="0"/>
              <a:t>1 </a:t>
            </a:r>
            <a:r>
              <a:rPr lang="en-US" altLang="zh-TW" dirty="0" smtClean="0"/>
              <a:t>5 9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4 4</a:t>
            </a:r>
          </a:p>
          <a:p>
            <a:endParaRPr lang="en-US" altLang="zh-TW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 smtClean="0"/>
              <a:t>即可得 </a:t>
            </a:r>
            <a:r>
              <a:rPr lang="en-US" altLang="zh-TW" dirty="0" smtClean="0"/>
              <a:t>-7 0 1 4 </a:t>
            </a:r>
            <a:endParaRPr lang="en-US" altLang="zh-TW" dirty="0" smtClean="0"/>
          </a:p>
          <a:p>
            <a:r>
              <a:rPr lang="zh-TW" altLang="en-US" dirty="0" smtClean="0"/>
              <a:t>帶入</a:t>
            </a:r>
            <a:r>
              <a:rPr lang="en-US" altLang="zh-TW" dirty="0" smtClean="0"/>
              <a:t>CBAD</a:t>
            </a:r>
            <a:endParaRPr lang="zh-TW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 l="1739" t="12522" r="70435" b="47130"/>
          <a:stretch>
            <a:fillRect/>
          </a:stretch>
        </p:blipFill>
        <p:spPr bwMode="auto">
          <a:xfrm>
            <a:off x="4493140" y="1714488"/>
            <a:ext cx="465086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143504" y="3929066"/>
            <a:ext cx="3786214" cy="10001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2714612" y="2357430"/>
            <a:ext cx="45719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2357422" y="2357430"/>
            <a:ext cx="45719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1928794" y="2357430"/>
            <a:ext cx="45719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1500166" y="2357430"/>
            <a:ext cx="45719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42910" y="22859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C[0]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00100" y="28574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C[1]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357290" y="342900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C[2]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571604" y="392906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C[3]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127</TotalTime>
  <Words>595</Words>
  <PresentationFormat>如螢幕大小 (4:3)</PresentationFormat>
  <Paragraphs>168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夏至</vt:lpstr>
      <vt:lpstr>6/5 考幹題解</vt:lpstr>
      <vt:lpstr>1.a+b</vt:lpstr>
      <vt:lpstr>純粹基本功 long long int</vt:lpstr>
      <vt:lpstr>2.找資料</vt:lpstr>
      <vt:lpstr>3.矩形</vt:lpstr>
      <vt:lpstr>4.翻轉字串</vt:lpstr>
      <vt:lpstr>5.gcd</vt:lpstr>
      <vt:lpstr>6.階差</vt:lpstr>
      <vt:lpstr>直接解 : 找每層首項</vt:lpstr>
      <vt:lpstr>直接解:找第幾項</vt:lpstr>
      <vt:lpstr>7.畫圖</vt:lpstr>
      <vt:lpstr>8.第二大</vt:lpstr>
      <vt:lpstr>不開陣列拉</vt:lpstr>
      <vt:lpstr>9.排序</vt:lpstr>
      <vt:lpstr>std::sort()</vt:lpstr>
      <vt:lpstr>陣列太大了</vt:lpstr>
      <vt:lpstr>結束了!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6/5 考幹題解</dc:title>
  <dc:creator>linnil1</dc:creator>
  <cp:lastModifiedBy>linnil1</cp:lastModifiedBy>
  <cp:revision>17</cp:revision>
  <dcterms:created xsi:type="dcterms:W3CDTF">2014-06-03T14:34:43Z</dcterms:created>
  <dcterms:modified xsi:type="dcterms:W3CDTF">2014-06-04T14:55:41Z</dcterms:modified>
</cp:coreProperties>
</file>