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10287000" cx="18288000"/>
  <p:notesSz cx="6858000" cy="9144000"/>
  <p:embeddedFontLst>
    <p:embeddedFont>
      <p:font typeface="Archivo Narrow"/>
      <p:regular r:id="rId30"/>
      <p:bold r:id="rId31"/>
      <p:italic r:id="rId32"/>
      <p:boldItalic r:id="rId33"/>
    </p:embeddedFon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HIQIN T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chivoNarrow-bold.fntdata"/><Relationship Id="rId30" Type="http://schemas.openxmlformats.org/officeDocument/2006/relationships/font" Target="fonts/ArchivoNarrow-regular.fntdata"/><Relationship Id="rId11" Type="http://schemas.openxmlformats.org/officeDocument/2006/relationships/slide" Target="slides/slide5.xml"/><Relationship Id="rId33" Type="http://schemas.openxmlformats.org/officeDocument/2006/relationships/font" Target="fonts/ArchivoNarrow-boldItalic.fntdata"/><Relationship Id="rId10" Type="http://schemas.openxmlformats.org/officeDocument/2006/relationships/slide" Target="slides/slide4.xml"/><Relationship Id="rId32" Type="http://schemas.openxmlformats.org/officeDocument/2006/relationships/font" Target="fonts/ArchivoNarrow-italic.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3-08T06:04:12.283">
    <p:pos x="6000" y="0"/>
    <p:text>Presentation extension to Thursday 3/10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search.aimultiple.com/transfer-learning/#:~:text=Transfer%20learning%20is%20a%20machine%20learning%20technique%20that,ability%20to%20transfer%20their%20knowledge%20as%20an%20exampl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Hello Everyone!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9875a30f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(Marlene/Trevor)</a:t>
            </a:r>
            <a:endParaRPr/>
          </a:p>
          <a:p>
            <a:pPr indent="0" lvl="0" marL="0" rtl="0" algn="l">
              <a:spcBef>
                <a:spcPts val="0"/>
              </a:spcBef>
              <a:spcAft>
                <a:spcPts val="0"/>
              </a:spcAft>
              <a:buNone/>
            </a:pPr>
            <a:r>
              <a:rPr lang="en-US"/>
              <a:t>This is our ideal pipeline of the expanded research. </a:t>
            </a:r>
            <a:endParaRPr/>
          </a:p>
          <a:p>
            <a:pPr indent="0" lvl="0" marL="0" rtl="0" algn="l">
              <a:spcBef>
                <a:spcPts val="0"/>
              </a:spcBef>
              <a:spcAft>
                <a:spcPts val="0"/>
              </a:spcAft>
              <a:buNone/>
            </a:pPr>
            <a:r>
              <a:rPr lang="en-US"/>
              <a:t>(Describe …)</a:t>
            </a:r>
            <a:endParaRPr/>
          </a:p>
          <a:p>
            <a:pPr indent="0" lvl="0" marL="0" rtl="0" algn="l">
              <a:spcBef>
                <a:spcPts val="0"/>
              </a:spcBef>
              <a:spcAft>
                <a:spcPts val="0"/>
              </a:spcAft>
              <a:buNone/>
            </a:pPr>
            <a:r>
              <a:rPr lang="en-US"/>
              <a:t>However, due to time limitations, we skipped the testing on the original model.</a:t>
            </a:r>
            <a:endParaRPr/>
          </a:p>
        </p:txBody>
      </p:sp>
      <p:sp>
        <p:nvSpPr>
          <p:cNvPr id="251" name="Google Shape;251;g119875a30f8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9875a30f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(Marlene/Trevor)</a:t>
            </a:r>
            <a:endParaRPr/>
          </a:p>
          <a:p>
            <a:pPr indent="0" lvl="0" marL="0" rtl="0" algn="l">
              <a:spcBef>
                <a:spcPts val="0"/>
              </a:spcBef>
              <a:spcAft>
                <a:spcPts val="0"/>
              </a:spcAft>
              <a:buNone/>
            </a:pPr>
            <a:r>
              <a:rPr lang="en-US"/>
              <a:t>This is our ideal pipeline of the expanded research. </a:t>
            </a:r>
            <a:endParaRPr/>
          </a:p>
          <a:p>
            <a:pPr indent="0" lvl="0" marL="0" rtl="0" algn="l">
              <a:spcBef>
                <a:spcPts val="0"/>
              </a:spcBef>
              <a:spcAft>
                <a:spcPts val="0"/>
              </a:spcAft>
              <a:buNone/>
            </a:pPr>
            <a:r>
              <a:rPr lang="en-US"/>
              <a:t>(Describe …)</a:t>
            </a:r>
            <a:endParaRPr/>
          </a:p>
          <a:p>
            <a:pPr indent="0" lvl="0" marL="0" rtl="0" algn="l">
              <a:spcBef>
                <a:spcPts val="0"/>
              </a:spcBef>
              <a:spcAft>
                <a:spcPts val="0"/>
              </a:spcAft>
              <a:buNone/>
            </a:pPr>
            <a:r>
              <a:rPr lang="en-US"/>
              <a:t>However, due to time limitations, we skipped the testing on the original model.</a:t>
            </a:r>
            <a:endParaRPr/>
          </a:p>
        </p:txBody>
      </p:sp>
      <p:sp>
        <p:nvSpPr>
          <p:cNvPr id="285" name="Google Shape;285;g119875a30f8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85fa9d8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(Marlene) - maybe much less details but put ‘em all down first</a:t>
            </a:r>
            <a:endParaRPr/>
          </a:p>
          <a:p>
            <a:pPr indent="0" lvl="0" marL="0" rtl="0" algn="l">
              <a:spcBef>
                <a:spcPts val="0"/>
              </a:spcBef>
              <a:spcAft>
                <a:spcPts val="0"/>
              </a:spcAft>
              <a:buNone/>
            </a:pPr>
            <a:r>
              <a:rPr lang="en-US"/>
              <a:t>We’ll start with a brief review of the original model follows by the </a:t>
            </a:r>
            <a:r>
              <a:rPr lang="en-US"/>
              <a:t>attempt at</a:t>
            </a:r>
            <a:r>
              <a:rPr lang="en-US"/>
              <a:t> re-implementation on a dataset of size </a:t>
            </a:r>
            <a:r>
              <a:rPr lang="en-US"/>
              <a:t>equivalent</a:t>
            </a:r>
            <a:r>
              <a:rPr lang="en-US"/>
              <a:t> to the digital hand atlas’s. </a:t>
            </a:r>
            <a:br>
              <a:rPr lang="en-US"/>
            </a:br>
            <a:br>
              <a:rPr lang="en-US"/>
            </a:br>
            <a:r>
              <a:rPr lang="en-US"/>
              <a:t>The entire model could be roughly divided into two parts, the localization network, and the regression network. The localization network is consist of the inceptionV3 backbone with the top layer removed, where inceptionv3 is a deep learning model based on convolution neural networks. Inceptionv3 is followed by a global pooling layer and the fully connected layers with 240 output nodes. Because 240 is the maximum number of months in the age label for the hand x-ray inputs from the rsna dataset. The main purpose of the localization network, as its name suggests is to localize the regions of interests, which are the regions that contribute the most to the classification result, r</a:t>
            </a:r>
            <a:r>
              <a:rPr lang="en-US">
                <a:solidFill>
                  <a:schemeClr val="dk1"/>
                </a:solidFill>
              </a:rPr>
              <a:t>ather than age prediction. </a:t>
            </a:r>
            <a:br>
              <a:rPr lang="en-US">
                <a:solidFill>
                  <a:schemeClr val="dk1"/>
                </a:solidFill>
              </a:rPr>
            </a:br>
            <a:br>
              <a:rPr lang="en-US">
                <a:solidFill>
                  <a:schemeClr val="dk1"/>
                </a:solidFill>
              </a:rPr>
            </a:br>
            <a:r>
              <a:rPr b="1" lang="en-US">
                <a:solidFill>
                  <a:schemeClr val="dk1"/>
                </a:solidFill>
              </a:rPr>
              <a:t>?</a:t>
            </a:r>
            <a:r>
              <a:rPr lang="en-US" u="sng">
                <a:solidFill>
                  <a:schemeClr val="dk1"/>
                </a:solidFill>
              </a:rPr>
              <a:t>Backend functions are defined to extract and manipulate the intermediate results from the with the saved weights from training??. </a:t>
            </a:r>
            <a:r>
              <a:rPr lang="en-US">
                <a:solidFill>
                  <a:schemeClr val="dk1"/>
                </a:solidFill>
              </a:rPr>
              <a:t>The localization networks are run three times to localize different regions of interests. First, the original image is resized to 300x300 pixels, and feed into the model to localize and crop the hand region. second input resize to 560x560 and localized with a heatmap defined over the output of last convu and connection weights between in and out of the fc layer. third, original with r1 erased is feed thru the model again to localize a r2 without the influence of r1.</a:t>
            </a:r>
            <a:endParaRPr/>
          </a:p>
        </p:txBody>
      </p:sp>
      <p:sp>
        <p:nvSpPr>
          <p:cNvPr id="319" name="Google Shape;319;g1185fa9d8c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8b218138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(Marlene) - </a:t>
            </a:r>
            <a:endParaRPr>
              <a:solidFill>
                <a:schemeClr val="dk1"/>
              </a:solidFill>
            </a:endParaRPr>
          </a:p>
          <a:p>
            <a:pPr indent="0" lvl="0" marL="0" rtl="0" algn="l">
              <a:spcBef>
                <a:spcPts val="0"/>
              </a:spcBef>
              <a:spcAft>
                <a:spcPts val="0"/>
              </a:spcAft>
              <a:buNone/>
            </a:pPr>
            <a:r>
              <a:rPr lang="en-US">
                <a:solidFill>
                  <a:schemeClr val="dk1"/>
                </a:solidFill>
              </a:rPr>
              <a:t>The localized images are aggregated and feed through the regression network, which uses xception model as the backbone. Xception is determined to be the model that gives the lowest mean age error among some of the other models tested by the paper. Following is the convolution layer, whose output is concatenated with the gender information, encoded as +1 and -1, then feed through the last fclayer with softmax activation output. </a:t>
            </a:r>
            <a:endParaRPr>
              <a:solidFill>
                <a:schemeClr val="dk1"/>
              </a:solidFill>
            </a:endParaRPr>
          </a:p>
          <a:p>
            <a:pPr indent="0" lvl="0" marL="0" rtl="0" algn="l">
              <a:spcBef>
                <a:spcPts val="0"/>
              </a:spcBef>
              <a:spcAft>
                <a:spcPts val="0"/>
              </a:spcAft>
              <a:buNone/>
            </a:pPr>
            <a:r>
              <a:rPr lang="en-US">
                <a:solidFill>
                  <a:schemeClr val="dk1"/>
                </a:solidFill>
              </a:rPr>
              <a:t>soft label and age distribution), the model intends a bone age distribution rather than a single age label to be learned for each instance. Soft labels are created by accounting for the similarity in hand radiographs belonging to neighboring age groups.</a:t>
            </a:r>
            <a:endParaRPr>
              <a:solidFill>
                <a:schemeClr val="dk1"/>
              </a:solidFill>
            </a:endParaRPr>
          </a:p>
          <a:p>
            <a:pPr indent="0" lvl="0" marL="0" rtl="0" algn="l">
              <a:spcBef>
                <a:spcPts val="0"/>
              </a:spcBef>
              <a:spcAft>
                <a:spcPts val="0"/>
              </a:spcAft>
              <a:buNone/>
            </a:pPr>
            <a:r>
              <a:rPr lang="en-US">
                <a:solidFill>
                  <a:schemeClr val="dk1"/>
                </a:solidFill>
              </a:rPr>
              <a:t>The age distribution learned gives the probability of the instance belonging to each of the 240 possible age groups, and the expected age of the distribution is used in the loss function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335" name="Google Shape;335;g118b2181382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8b218138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(Marlene) - </a:t>
            </a:r>
            <a:endParaRPr/>
          </a:p>
          <a:p>
            <a:pPr indent="0" lvl="0" marL="0" rtl="0" algn="l">
              <a:spcBef>
                <a:spcPts val="0"/>
              </a:spcBef>
              <a:spcAft>
                <a:spcPts val="0"/>
              </a:spcAft>
              <a:buNone/>
            </a:pPr>
            <a:r>
              <a:rPr lang="en-US"/>
              <a:t>a little bit on rsna, data label and size and such</a:t>
            </a:r>
            <a:endParaRPr/>
          </a:p>
          <a:p>
            <a:pPr indent="0" lvl="0" marL="0" rtl="0" algn="l">
              <a:spcBef>
                <a:spcPts val="0"/>
              </a:spcBef>
              <a:spcAft>
                <a:spcPts val="0"/>
              </a:spcAft>
              <a:buNone/>
            </a:pPr>
            <a:r>
              <a:rPr lang="en-US"/>
              <a:t>out of ram so try loading progressively while training with imagedatagen, but then decides it just takes too much time even with pro’s resource </a:t>
            </a:r>
            <a:endParaRPr/>
          </a:p>
          <a:p>
            <a:pPr indent="0" lvl="0" marL="0" rtl="0" algn="l">
              <a:spcBef>
                <a:spcPts val="0"/>
              </a:spcBef>
              <a:spcAft>
                <a:spcPts val="0"/>
              </a:spcAft>
              <a:buNone/>
            </a:pPr>
            <a:r>
              <a:rPr lang="en-US"/>
              <a:t>so given the lack of time/storage resource to reimplement the original model on all of the instances from rsna, we’ve rand out 1390 samples, same as the size of digital hand atlas. clean up the original code the params are left unchanged, including learning rate, batch_size, split proportion, image resize, heatmap mask threshold, reg term coeff, pretty much everything whose tuning is of significance</a:t>
            </a:r>
            <a:endParaRPr/>
          </a:p>
          <a:p>
            <a:pPr indent="0" lvl="0" marL="0" rtl="0" algn="l">
              <a:spcBef>
                <a:spcPts val="0"/>
              </a:spcBef>
              <a:spcAft>
                <a:spcPts val="0"/>
              </a:spcAft>
              <a:buNone/>
            </a:pPr>
            <a:r>
              <a:rPr lang="en-US"/>
              <a:t>example of the cropped hand, hand-erased1, r1  (</a:t>
            </a:r>
            <a:r>
              <a:rPr lang="en-US" sz="900">
                <a:solidFill>
                  <a:srgbClr val="102B30"/>
                </a:solidFill>
                <a:latin typeface="Archivo Narrow"/>
                <a:ea typeface="Archivo Narrow"/>
                <a:cs typeface="Archivo Narrow"/>
                <a:sym typeface="Archivo Narrow"/>
              </a:rPr>
              <a:t>mIoU and AP score not evaluated because couldn’t draw manual ground truth bounding box</a:t>
            </a:r>
            <a:r>
              <a:rPr lang="en-US"/>
              <a:t>) </a:t>
            </a:r>
            <a:endParaRPr/>
          </a:p>
          <a:p>
            <a:pPr indent="0" lvl="0" marL="0" rtl="0" algn="l">
              <a:spcBef>
                <a:spcPts val="0"/>
              </a:spcBef>
              <a:spcAft>
                <a:spcPts val="0"/>
              </a:spcAft>
              <a:buClr>
                <a:schemeClr val="dk1"/>
              </a:buClr>
              <a:buSzPts val="1100"/>
              <a:buFont typeface="Arial"/>
              <a:buNone/>
            </a:pPr>
            <a:r>
              <a:rPr lang="en-US">
                <a:solidFill>
                  <a:schemeClr val="dk1"/>
                </a:solidFill>
              </a:rPr>
              <a:t>plot loss, mae of (a), </a:t>
            </a:r>
            <a:endParaRPr/>
          </a:p>
          <a:p>
            <a:pPr indent="0" lvl="0" marL="0" rtl="0" algn="l">
              <a:spcBef>
                <a:spcPts val="0"/>
              </a:spcBef>
              <a:spcAft>
                <a:spcPts val="0"/>
              </a:spcAft>
              <a:buNone/>
            </a:pPr>
            <a:r>
              <a:rPr lang="en-US"/>
              <a:t>, loss, mae of (b) from the history pkl, </a:t>
            </a:r>
            <a:endParaRPr/>
          </a:p>
        </p:txBody>
      </p:sp>
      <p:sp>
        <p:nvSpPr>
          <p:cNvPr id="353" name="Google Shape;353;g118b2181382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85fa9d8c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(Trevor)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Once we ran the original model with the original rsna dataset, we then focused on usign the new usc digital hand atlas dataset and the new ethnicity feature </a:t>
            </a:r>
            <a:endParaRPr/>
          </a:p>
        </p:txBody>
      </p:sp>
      <p:sp>
        <p:nvSpPr>
          <p:cNvPr id="368" name="Google Shape;368;g1185fa9d8ce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87e52734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(Trevor)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first biggest challenge was that the dataset used for the rsna was a csv file </a:t>
            </a:r>
            <a:r>
              <a:rPr lang="en-US"/>
              <a:t>with</a:t>
            </a:r>
            <a:r>
              <a:rPr lang="en-US"/>
              <a:t> the patient information and already organized with the corresponding images to the patient information. While the usc dataset consisted of a folder with jpg images and then a folder of the dicom files conisting of the patient information. So, in order to exctract valuable patient informaiton such as id, and date of birth we used the python library called pydicom.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Visualized below is the an example of what a dicom file looks like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order to extract the </a:t>
            </a:r>
            <a:r>
              <a:rPr lang="en-US"/>
              <a:t>necessary</a:t>
            </a:r>
            <a:r>
              <a:rPr lang="en-US"/>
              <a:t> </a:t>
            </a:r>
            <a:r>
              <a:rPr lang="en-US"/>
              <a:t>information, the age, gender, ethnicity, and information. A mixture of pathname and string manipulation was used to store each feature into its own array, done by searching through the root directory. and then iterating through each filenode until the dcm file was reached.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Once the dcm file was reached, using the stored paths, the gender i.e the F in ASIF and the ethnicity, in this case the ASI in the path name were extracted and appended to the gender and age set. Then, using the dicom study date and the patient’s birthdate the age in months of the patient was able to be calculated and added to the age list.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Finally, the image information had to be added. Initially, the image saved as an array was added to an image list using the pydicom functionality but this saved the image as a 2-d array when, in order to work with the Xception base model, it needed to be a 3-d array. So, opencv was used to load in the images in order to get the images into the proper format and the proper size to be loaded into the model.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5" name="Google Shape;375;g1187e527340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187e52734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(Trevor)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500">
                <a:solidFill>
                  <a:srgbClr val="F6F7F9"/>
                </a:solidFill>
                <a:highlight>
                  <a:srgbClr val="212428"/>
                </a:highlight>
              </a:rPr>
              <a:t>One hot encoding is a process by which categorical variables are converted into a form that could be provided to ML algorithms to do a better job in prediction.</a:t>
            </a: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350">
                <a:solidFill>
                  <a:srgbClr val="3D3D4E"/>
                </a:solidFill>
                <a:highlight>
                  <a:srgbClr val="FFFFFF"/>
                </a:highlight>
                <a:latin typeface="Georgia"/>
                <a:ea typeface="Georgia"/>
                <a:cs typeface="Georgia"/>
                <a:sym typeface="Georgia"/>
              </a:rPr>
              <a:t>With one-hot, we convert each categorical value into a new categorical column and assign a binary value of 1 or 0 to those columns.</a:t>
            </a:r>
            <a:endParaRPr sz="1350">
              <a:solidFill>
                <a:srgbClr val="3D3D4E"/>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50">
              <a:solidFill>
                <a:srgbClr val="3D3D4E"/>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350">
                <a:solidFill>
                  <a:srgbClr val="3D3D4E"/>
                </a:solidFill>
                <a:highlight>
                  <a:srgbClr val="FFFFFF"/>
                </a:highlight>
                <a:latin typeface="Georgia"/>
                <a:ea typeface="Georgia"/>
                <a:cs typeface="Georgia"/>
                <a:sym typeface="Georgia"/>
              </a:rPr>
              <a:t>One hot encoding makes our training data more useful and expressive, and it can be rescaled easily. By using numeric values, we more easily determine a probability for our values</a:t>
            </a:r>
            <a:endParaRPr sz="1350">
              <a:solidFill>
                <a:srgbClr val="3D3D4E"/>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50">
              <a:solidFill>
                <a:srgbClr val="3D3D4E"/>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50">
              <a:solidFill>
                <a:srgbClr val="3D3D4E"/>
              </a:solidFill>
              <a:highlight>
                <a:srgbClr val="FFFFFF"/>
              </a:highlight>
              <a:latin typeface="Georgia"/>
              <a:ea typeface="Georgia"/>
              <a:cs typeface="Georgia"/>
              <a:sym typeface="Georgia"/>
            </a:endParaRPr>
          </a:p>
        </p:txBody>
      </p:sp>
      <p:sp>
        <p:nvSpPr>
          <p:cNvPr id="385" name="Google Shape;385;g1187e527340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197946d9c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Nikhil</a:t>
            </a:r>
            <a:endParaRPr/>
          </a:p>
        </p:txBody>
      </p:sp>
      <p:sp>
        <p:nvSpPr>
          <p:cNvPr id="397" name="Google Shape;397;g1197946d9c5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197946d9c5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Nikhil</a:t>
            </a:r>
            <a:endParaRPr/>
          </a:p>
        </p:txBody>
      </p:sp>
      <p:sp>
        <p:nvSpPr>
          <p:cNvPr id="404" name="Google Shape;404;g1197946d9c5_4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chemeClr val="dk1"/>
                </a:solidFill>
              </a:rPr>
              <a:t>(Rita)(Marlene’s slide)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Lato"/>
              <a:buChar char="●"/>
            </a:pPr>
            <a:r>
              <a:rPr b="1" lang="en-US" sz="1400">
                <a:solidFill>
                  <a:schemeClr val="dk1"/>
                </a:solidFill>
              </a:rPr>
              <a:t>Hand radiographs:</a:t>
            </a:r>
            <a:r>
              <a:rPr lang="en-US" sz="1400">
                <a:solidFill>
                  <a:schemeClr val="dk1"/>
                </a:solidFill>
              </a:rPr>
              <a:t> X-ray of the non-dominant hand, fingers &amp; wrists included</a:t>
            </a:r>
            <a:endParaRPr sz="1400">
              <a:solidFill>
                <a:schemeClr val="dk1"/>
              </a:solidFill>
            </a:endParaRPr>
          </a:p>
          <a:p>
            <a:pPr indent="-317500" lvl="0" marL="457200" rtl="0" algn="l">
              <a:lnSpc>
                <a:spcPct val="115000"/>
              </a:lnSpc>
              <a:spcBef>
                <a:spcPts val="1200"/>
              </a:spcBef>
              <a:spcAft>
                <a:spcPts val="0"/>
              </a:spcAft>
              <a:buClr>
                <a:schemeClr val="dk1"/>
              </a:buClr>
              <a:buSzPts val="1400"/>
              <a:buFont typeface="Lato"/>
              <a:buChar char="●"/>
            </a:pPr>
            <a:r>
              <a:rPr b="1" lang="en-US" sz="1400">
                <a:solidFill>
                  <a:schemeClr val="dk1"/>
                </a:solidFill>
              </a:rPr>
              <a:t>Bone v.s. Chronological age:</a:t>
            </a:r>
            <a:r>
              <a:rPr lang="en-US" sz="1400">
                <a:solidFill>
                  <a:schemeClr val="dk1"/>
                </a:solidFill>
              </a:rPr>
              <a:t> indicates biological &amp; structural maturity better </a:t>
            </a:r>
            <a:endParaRPr sz="1400">
              <a:solidFill>
                <a:schemeClr val="dk1"/>
              </a:solidFill>
            </a:endParaRPr>
          </a:p>
          <a:p>
            <a:pPr indent="-317500" lvl="0" marL="457200" rtl="0" algn="l">
              <a:lnSpc>
                <a:spcPct val="115000"/>
              </a:lnSpc>
              <a:spcBef>
                <a:spcPts val="1200"/>
              </a:spcBef>
              <a:spcAft>
                <a:spcPts val="0"/>
              </a:spcAft>
              <a:buClr>
                <a:schemeClr val="dk1"/>
              </a:buClr>
              <a:buSzPts val="1400"/>
              <a:buFont typeface="Lato"/>
              <a:buChar char="●"/>
            </a:pPr>
            <a:r>
              <a:rPr b="1" lang="en-US" sz="1400">
                <a:solidFill>
                  <a:schemeClr val="dk1"/>
                </a:solidFill>
              </a:rPr>
              <a:t>Application:</a:t>
            </a:r>
            <a:r>
              <a:rPr lang="en-US" sz="1400">
                <a:solidFill>
                  <a:schemeClr val="dk1"/>
                </a:solidFill>
              </a:rPr>
              <a:t> growth disorders diagnosis; orthopedic/orthodontic treatments; growth, puberty, ultimate height predictions</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rPr lang="en-US" sz="1400">
                <a:solidFill>
                  <a:schemeClr val="dk1"/>
                </a:solidFill>
              </a:rPr>
              <a:t>Paper’s Solution solve the problems:</a:t>
            </a:r>
            <a:endParaRPr sz="1400">
              <a:solidFill>
                <a:schemeClr val="dk1"/>
              </a:solidFill>
            </a:endParaRPr>
          </a:p>
          <a:p>
            <a:pPr indent="-317500" lvl="0" marL="457200" rtl="0" algn="l">
              <a:lnSpc>
                <a:spcPct val="115000"/>
              </a:lnSpc>
              <a:spcBef>
                <a:spcPts val="1200"/>
              </a:spcBef>
              <a:spcAft>
                <a:spcPts val="0"/>
              </a:spcAft>
              <a:buClr>
                <a:schemeClr val="dk1"/>
              </a:buClr>
              <a:buSzPts val="1400"/>
              <a:buFont typeface="Lato"/>
              <a:buChar char="●"/>
            </a:pPr>
            <a:r>
              <a:rPr b="1" lang="en-US" sz="1400">
                <a:solidFill>
                  <a:schemeClr val="dk1"/>
                </a:solidFill>
              </a:rPr>
              <a:t>Needs manual annotations</a:t>
            </a:r>
            <a:r>
              <a:rPr lang="en-US" sz="1400">
                <a:solidFill>
                  <a:schemeClr val="dk1"/>
                </a:solidFill>
              </a:rPr>
              <a:t> of region of interests/key points for training</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Lato"/>
              <a:buChar char="●"/>
            </a:pPr>
            <a:r>
              <a:rPr b="1" lang="en-US" sz="1400">
                <a:solidFill>
                  <a:schemeClr val="dk1"/>
                </a:solidFill>
              </a:rPr>
              <a:t>Suboptimal loss function </a:t>
            </a:r>
            <a:r>
              <a:rPr lang="en-US" sz="1400">
                <a:solidFill>
                  <a:schemeClr val="dk1"/>
                </a:solidFill>
              </a:rPr>
              <a:t>defined by a single age label</a:t>
            </a:r>
            <a:endParaRPr sz="1400">
              <a:solidFill>
                <a:schemeClr val="dk1"/>
              </a:solidFill>
            </a:endParaRPr>
          </a:p>
          <a:p>
            <a:pPr indent="0" lvl="0" marL="0" rtl="0" algn="l">
              <a:lnSpc>
                <a:spcPct val="115000"/>
              </a:lnSpc>
              <a:spcBef>
                <a:spcPts val="1200"/>
              </a:spcBef>
              <a:spcAft>
                <a:spcPts val="0"/>
              </a:spcAft>
              <a:buNone/>
            </a:pPr>
            <a:r>
              <a:rPr lang="en-US" sz="1400">
                <a:solidFill>
                  <a:schemeClr val="dk1"/>
                </a:solidFill>
              </a:rPr>
              <a:t>However:</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sz="1400">
                <a:solidFill>
                  <a:schemeClr val="dk1"/>
                </a:solidFill>
              </a:rPr>
              <a:t>Train on specific dataset, so as many other papers’ model</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US" sz="1400">
                <a:solidFill>
                  <a:schemeClr val="dk1"/>
                </a:solidFill>
              </a:rPr>
              <a:t>Focus on gender concatenation, we are curious if ethnicity info would help with more accurate bone age assessment</a:t>
            </a:r>
            <a:endParaRPr sz="1400">
              <a:solidFill>
                <a:schemeClr val="dk1"/>
              </a:solidFill>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97946d9c5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Nikhil</a:t>
            </a:r>
            <a:endParaRPr/>
          </a:p>
          <a:p>
            <a:pPr indent="0" lvl="0" marL="0" rtl="0" algn="l">
              <a:spcBef>
                <a:spcPts val="0"/>
              </a:spcBef>
              <a:spcAft>
                <a:spcPts val="0"/>
              </a:spcAft>
              <a:buNone/>
            </a:pPr>
            <a:r>
              <a:t/>
            </a:r>
            <a:endParaRPr/>
          </a:p>
        </p:txBody>
      </p:sp>
      <p:sp>
        <p:nvSpPr>
          <p:cNvPr id="411" name="Google Shape;411;g1197946d9c5_4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97946d9c5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Nikhil</a:t>
            </a:r>
            <a:endParaRPr/>
          </a:p>
          <a:p>
            <a:pPr indent="0" lvl="0" marL="0" rtl="0" algn="l">
              <a:spcBef>
                <a:spcPts val="0"/>
              </a:spcBef>
              <a:spcAft>
                <a:spcPts val="0"/>
              </a:spcAft>
              <a:buNone/>
            </a:pPr>
            <a:r>
              <a:t/>
            </a:r>
            <a:endParaRPr/>
          </a:p>
        </p:txBody>
      </p:sp>
      <p:sp>
        <p:nvSpPr>
          <p:cNvPr id="418" name="Google Shape;418;g1197946d9c5_4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Nikhil</a:t>
            </a:r>
            <a:endParaRPr/>
          </a:p>
        </p:txBody>
      </p:sp>
      <p:sp>
        <p:nvSpPr>
          <p:cNvPr id="425" name="Google Shape;4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Nikhil</a:t>
            </a:r>
            <a:endParaRPr/>
          </a:p>
        </p:txBody>
      </p:sp>
      <p:sp>
        <p:nvSpPr>
          <p:cNvPr id="431" name="Google Shape;4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85fa9d8ce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chemeClr val="dk1"/>
                </a:solidFill>
              </a:rPr>
              <a:t>(Rita)(Marlene’s slide)</a:t>
            </a:r>
            <a:endParaRPr sz="1400">
              <a:solidFill>
                <a:schemeClr val="dk1"/>
              </a:solidFill>
            </a:endParaRPr>
          </a:p>
          <a:p>
            <a:pPr indent="0" lvl="0" marL="0" rtl="0" algn="l">
              <a:spcBef>
                <a:spcPts val="0"/>
              </a:spcBef>
              <a:spcAft>
                <a:spcPts val="0"/>
              </a:spcAft>
              <a:buNone/>
            </a:pPr>
            <a:r>
              <a:rPr lang="en-US" sz="1400">
                <a:solidFill>
                  <a:schemeClr val="dk1"/>
                </a:solidFill>
              </a:rPr>
              <a:t>what</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Lato"/>
              <a:buChar char="●"/>
            </a:pPr>
            <a:r>
              <a:rPr b="1" lang="en-US" sz="1400">
                <a:solidFill>
                  <a:schemeClr val="dk1"/>
                </a:solidFill>
              </a:rPr>
              <a:t>Hand radiographs:</a:t>
            </a:r>
            <a:r>
              <a:rPr lang="en-US" sz="1400">
                <a:solidFill>
                  <a:schemeClr val="dk1"/>
                </a:solidFill>
              </a:rPr>
              <a:t> X-ray of the non-dominant hand, fingers &amp; wrists included</a:t>
            </a:r>
            <a:endParaRPr sz="1400">
              <a:solidFill>
                <a:schemeClr val="dk1"/>
              </a:solidFill>
            </a:endParaRPr>
          </a:p>
          <a:p>
            <a:pPr indent="-317500" lvl="0" marL="457200" rtl="0" algn="l">
              <a:lnSpc>
                <a:spcPct val="115000"/>
              </a:lnSpc>
              <a:spcBef>
                <a:spcPts val="1200"/>
              </a:spcBef>
              <a:spcAft>
                <a:spcPts val="0"/>
              </a:spcAft>
              <a:buClr>
                <a:schemeClr val="dk1"/>
              </a:buClr>
              <a:buSzPts val="1400"/>
              <a:buFont typeface="Lato"/>
              <a:buChar char="●"/>
            </a:pPr>
            <a:r>
              <a:rPr b="1" lang="en-US" sz="1400">
                <a:solidFill>
                  <a:schemeClr val="dk1"/>
                </a:solidFill>
              </a:rPr>
              <a:t>Bone v.s. Chronological age:</a:t>
            </a:r>
            <a:r>
              <a:rPr lang="en-US" sz="1400">
                <a:solidFill>
                  <a:schemeClr val="dk1"/>
                </a:solidFill>
              </a:rPr>
              <a:t> indicates biological &amp; structural maturity better </a:t>
            </a:r>
            <a:endParaRPr sz="1400">
              <a:solidFill>
                <a:schemeClr val="dk1"/>
              </a:solidFill>
            </a:endParaRPr>
          </a:p>
          <a:p>
            <a:pPr indent="-317500" lvl="0" marL="457200" rtl="0" algn="l">
              <a:lnSpc>
                <a:spcPct val="115000"/>
              </a:lnSpc>
              <a:spcBef>
                <a:spcPts val="1200"/>
              </a:spcBef>
              <a:spcAft>
                <a:spcPts val="0"/>
              </a:spcAft>
              <a:buClr>
                <a:schemeClr val="dk1"/>
              </a:buClr>
              <a:buSzPts val="1400"/>
              <a:buFont typeface="Lato"/>
              <a:buChar char="●"/>
            </a:pPr>
            <a:r>
              <a:rPr b="1" lang="en-US" sz="1400">
                <a:solidFill>
                  <a:schemeClr val="dk1"/>
                </a:solidFill>
              </a:rPr>
              <a:t>Application:</a:t>
            </a:r>
            <a:r>
              <a:rPr lang="en-US" sz="1400">
                <a:solidFill>
                  <a:schemeClr val="dk1"/>
                </a:solidFill>
              </a:rPr>
              <a:t> growth disorders diagnosis; orthopedic/orthodontic treatments; growth, puberty, ultimate height predictions</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rPr lang="en-US" sz="1400">
                <a:solidFill>
                  <a:schemeClr val="dk1"/>
                </a:solidFill>
              </a:rPr>
              <a:t>Paper’s Solution solve the problems:</a:t>
            </a:r>
            <a:endParaRPr sz="1400">
              <a:solidFill>
                <a:schemeClr val="dk1"/>
              </a:solidFill>
            </a:endParaRPr>
          </a:p>
          <a:p>
            <a:pPr indent="-317500" lvl="0" marL="457200" rtl="0" algn="l">
              <a:lnSpc>
                <a:spcPct val="115000"/>
              </a:lnSpc>
              <a:spcBef>
                <a:spcPts val="1200"/>
              </a:spcBef>
              <a:spcAft>
                <a:spcPts val="0"/>
              </a:spcAft>
              <a:buClr>
                <a:schemeClr val="dk1"/>
              </a:buClr>
              <a:buSzPts val="1400"/>
              <a:buFont typeface="Lato"/>
              <a:buChar char="●"/>
            </a:pPr>
            <a:r>
              <a:rPr b="1" lang="en-US" sz="1400">
                <a:solidFill>
                  <a:schemeClr val="dk1"/>
                </a:solidFill>
              </a:rPr>
              <a:t>Needs manual annotations</a:t>
            </a:r>
            <a:r>
              <a:rPr lang="en-US" sz="1400">
                <a:solidFill>
                  <a:schemeClr val="dk1"/>
                </a:solidFill>
              </a:rPr>
              <a:t> of region of interests/key points for training</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Lato"/>
              <a:buChar char="●"/>
            </a:pPr>
            <a:r>
              <a:rPr b="1" lang="en-US" sz="1400">
                <a:solidFill>
                  <a:schemeClr val="dk1"/>
                </a:solidFill>
              </a:rPr>
              <a:t>Suboptimal loss function </a:t>
            </a:r>
            <a:r>
              <a:rPr lang="en-US" sz="1400">
                <a:solidFill>
                  <a:schemeClr val="dk1"/>
                </a:solidFill>
              </a:rPr>
              <a:t>defined by a single age label</a:t>
            </a:r>
            <a:endParaRPr sz="1400">
              <a:solidFill>
                <a:schemeClr val="dk1"/>
              </a:solidFill>
            </a:endParaRPr>
          </a:p>
          <a:p>
            <a:pPr indent="0" lvl="0" marL="0" rtl="0" algn="l">
              <a:lnSpc>
                <a:spcPct val="115000"/>
              </a:lnSpc>
              <a:spcBef>
                <a:spcPts val="1200"/>
              </a:spcBef>
              <a:spcAft>
                <a:spcPts val="0"/>
              </a:spcAft>
              <a:buNone/>
            </a:pPr>
            <a:r>
              <a:rPr lang="en-US" sz="1400">
                <a:solidFill>
                  <a:schemeClr val="dk1"/>
                </a:solidFill>
              </a:rPr>
              <a:t>However:</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sz="1400">
                <a:solidFill>
                  <a:schemeClr val="dk1"/>
                </a:solidFill>
              </a:rPr>
              <a:t>Train on specific dataset, so as many other papers’ model</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US" sz="1400">
                <a:solidFill>
                  <a:schemeClr val="dk1"/>
                </a:solidFill>
              </a:rPr>
              <a:t>Focus on gender concatenation, we are curious if ethnicity info would help with more accurate bone age assessment</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1200"/>
              </a:spcAft>
              <a:buNone/>
            </a:pPr>
            <a:r>
              <a:rPr lang="en-US" sz="1050" u="sng">
                <a:solidFill>
                  <a:srgbClr val="1A73E8"/>
                </a:solidFill>
                <a:highlight>
                  <a:srgbClr val="FFFFFF"/>
                </a:highlight>
                <a:latin typeface="Roboto"/>
                <a:ea typeface="Roboto"/>
                <a:cs typeface="Roboto"/>
                <a:sym typeface="Roboto"/>
                <a:hlinkClick r:id="rId2">
                  <a:extLst>
                    <a:ext uri="{A12FA001-AC4F-418D-AE19-62706E023703}">
                      <ahyp:hlinkClr val="tx"/>
                    </a:ext>
                  </a:extLst>
                </a:hlinkClick>
              </a:rPr>
              <a:t>https://research.aimultiple.com/transfer-learning/#:~:text=Transfer%20learning%20is%20a%20machine%20learning%20technique%20that,ability%20to%20transfer%20their%20knowledge%20as%20an%20example</a:t>
            </a:r>
            <a:r>
              <a:rPr lang="en-US" sz="1050">
                <a:solidFill>
                  <a:srgbClr val="3C4043"/>
                </a:solidFill>
                <a:highlight>
                  <a:srgbClr val="FFFFFF"/>
                </a:highlight>
                <a:latin typeface="Roboto"/>
                <a:ea typeface="Roboto"/>
                <a:cs typeface="Roboto"/>
                <a:sym typeface="Roboto"/>
              </a:rPr>
              <a:t>.</a:t>
            </a:r>
            <a:endParaRPr sz="1400">
              <a:solidFill>
                <a:schemeClr val="dk1"/>
              </a:solidFill>
            </a:endParaRPr>
          </a:p>
        </p:txBody>
      </p:sp>
      <p:sp>
        <p:nvSpPr>
          <p:cNvPr id="102" name="Google Shape;102;g1185fa9d8ce_1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(Rita)</a:t>
            </a:r>
            <a:endParaRPr/>
          </a:p>
          <a:p>
            <a:pPr indent="0" lvl="0" marL="0" rtl="0" algn="l">
              <a:spcBef>
                <a:spcPts val="0"/>
              </a:spcBef>
              <a:spcAft>
                <a:spcPts val="0"/>
              </a:spcAft>
              <a:buNone/>
            </a:pPr>
            <a:r>
              <a:rPr lang="en-US"/>
              <a:t>So build on to that, our goal of the independent research distills to 2 of the following:</a:t>
            </a:r>
            <a:endParaRPr/>
          </a:p>
          <a:p>
            <a:pPr indent="-317500" lvl="0" marL="457200" rtl="0" algn="l">
              <a:lnSpc>
                <a:spcPct val="115000"/>
              </a:lnSpc>
              <a:spcBef>
                <a:spcPts val="0"/>
              </a:spcBef>
              <a:spcAft>
                <a:spcPts val="0"/>
              </a:spcAft>
              <a:buClr>
                <a:schemeClr val="dk1"/>
              </a:buClr>
              <a:buSzPts val="1400"/>
              <a:buChar char="-"/>
            </a:pPr>
            <a:r>
              <a:rPr lang="en-US" sz="1400">
                <a:solidFill>
                  <a:schemeClr val="dk1"/>
                </a:solidFill>
              </a:rPr>
              <a:t>Train on another dataset, to examine the transferability of the model</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US" sz="1400">
                <a:solidFill>
                  <a:schemeClr val="dk1"/>
                </a:solidFill>
              </a:rPr>
              <a:t>Concatenate ethnicity info, to evaluate its effectiveness of generating more accurate bone age assessment</a:t>
            </a:r>
            <a:endParaRPr sz="1400">
              <a:solidFill>
                <a:schemeClr val="dk1"/>
              </a:solidFill>
            </a:endParaRPr>
          </a:p>
          <a:p>
            <a:pPr indent="0" lvl="0" marL="0" rtl="0" algn="l">
              <a:spcBef>
                <a:spcPts val="120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(Anish)</a:t>
            </a:r>
            <a:endParaRPr/>
          </a:p>
          <a:p>
            <a:pPr indent="0" lvl="0" marL="0" rtl="0" algn="l">
              <a:spcBef>
                <a:spcPts val="0"/>
              </a:spcBef>
              <a:spcAft>
                <a:spcPts val="0"/>
              </a:spcAft>
              <a:buNone/>
            </a:pPr>
            <a:r>
              <a:rPr b="1" lang="en-US" sz="1400"/>
              <a:t>PAPER: </a:t>
            </a:r>
            <a:endParaRPr b="1" sz="1400"/>
          </a:p>
          <a:p>
            <a:pPr indent="0" lvl="0" marL="0" rtl="0" algn="l">
              <a:spcBef>
                <a:spcPts val="0"/>
              </a:spcBef>
              <a:spcAft>
                <a:spcPts val="0"/>
              </a:spcAft>
              <a:buNone/>
            </a:pPr>
            <a:r>
              <a:rPr lang="en-US"/>
              <a:t>For RoI localization: </a:t>
            </a:r>
            <a:r>
              <a:rPr lang="en-US"/>
              <a:t>classification</a:t>
            </a:r>
            <a:r>
              <a:rPr lang="en-US"/>
              <a:t> utilized </a:t>
            </a:r>
            <a:r>
              <a:rPr lang="en-US"/>
              <a:t>InceptionV3 for feature extraction </a:t>
            </a:r>
            <a:endParaRPr/>
          </a:p>
          <a:p>
            <a:pPr indent="-298450" lvl="0" marL="457200" rtl="0" algn="l">
              <a:spcBef>
                <a:spcPts val="0"/>
              </a:spcBef>
              <a:spcAft>
                <a:spcPts val="0"/>
              </a:spcAft>
              <a:buSzPts val="1100"/>
              <a:buChar char="-"/>
            </a:pPr>
            <a:r>
              <a:rPr lang="en-US"/>
              <a:t>identifying three regions of interest: region 1, region 2, and hand region</a:t>
            </a:r>
            <a:endParaRPr/>
          </a:p>
          <a:p>
            <a:pPr indent="-298450" lvl="0" marL="457200" rtl="0" algn="l">
              <a:spcBef>
                <a:spcPts val="0"/>
              </a:spcBef>
              <a:spcAft>
                <a:spcPts val="0"/>
              </a:spcAft>
              <a:buClr>
                <a:schemeClr val="dk1"/>
              </a:buClr>
              <a:buSzPts val="1100"/>
              <a:buChar char="-"/>
            </a:pPr>
            <a:r>
              <a:rPr lang="en-US">
                <a:solidFill>
                  <a:schemeClr val="dk1"/>
                </a:solidFill>
              </a:rPr>
              <a:t>taking images pretrained from ImageNet and utilizing Adam optimizer (batch size of 32) - used 70 epochs, the learning rate is set to 0.0003 for the first 50 epochs and 0.0001 for the last 20 </a:t>
            </a:r>
            <a:endParaRPr>
              <a:solidFill>
                <a:schemeClr val="dk1"/>
              </a:solidFill>
            </a:endParaRPr>
          </a:p>
          <a:p>
            <a:pPr indent="0" lvl="0" marL="0" rtl="0" algn="l">
              <a:spcBef>
                <a:spcPts val="0"/>
              </a:spcBef>
              <a:spcAft>
                <a:spcPts val="0"/>
              </a:spcAft>
              <a:buNone/>
            </a:pPr>
            <a:r>
              <a:rPr lang="en-US"/>
              <a:t>first region localization: most discriminative, using cropped versions of original images</a:t>
            </a:r>
            <a:endParaRPr/>
          </a:p>
          <a:p>
            <a:pPr indent="0" lvl="0" marL="0" rtl="0" algn="l">
              <a:spcBef>
                <a:spcPts val="0"/>
              </a:spcBef>
              <a:spcAft>
                <a:spcPts val="0"/>
              </a:spcAft>
              <a:buNone/>
            </a:pPr>
            <a:r>
              <a:rPr lang="en-US"/>
              <a:t>second region localization: inputs include randomized pixellations of region 1, forcing algorithm to create predictions based on those alterations</a:t>
            </a:r>
            <a:endParaRPr/>
          </a:p>
          <a:p>
            <a:pPr indent="0" lvl="0" marL="0" rtl="0" algn="l">
              <a:spcBef>
                <a:spcPts val="0"/>
              </a:spcBef>
              <a:spcAft>
                <a:spcPts val="0"/>
              </a:spcAft>
              <a:buNone/>
            </a:pPr>
            <a:r>
              <a:rPr lang="en-US"/>
              <a:t>hand region: cropping hand images smaller, utilizing GAP layer to identify relevant discriminative regions of the hand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Bone Age Expectation Regression: Xception backbone, </a:t>
            </a:r>
            <a:r>
              <a:rPr lang="en-US"/>
              <a:t>concatenate gender</a:t>
            </a:r>
            <a:r>
              <a:rPr lang="en-US"/>
              <a:t> features with image features and utilizing probability of age distribution instead of single age labelling as inputs to determine overall age of bone based on images, loss functions aimed to minimize Mean Absolute Error loss and regularization loss which were used as evaluation metrics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Accuracy of BAA using CNN networks: Vgg19, InceptionV3, ResNet50, Xception; with and without pretraining, Xception had lowest MAE at 8.8</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Comparing study’s methods with other published works, similar accuracy with just localizing hand and region 1 in comparison to methods that utilize other segmentation models, further training and annotations of regions, and even the combination of multiple networks.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1500"/>
              <a:t>Our Results:</a:t>
            </a:r>
            <a:endParaRPr b="1" sz="1500"/>
          </a:p>
          <a:p>
            <a:pPr indent="0" lvl="0" marL="0" rtl="0" algn="l">
              <a:spcBef>
                <a:spcPts val="0"/>
              </a:spcBef>
              <a:spcAft>
                <a:spcPts val="0"/>
              </a:spcAft>
              <a:buNone/>
            </a:pPr>
            <a:r>
              <a:rPr lang="en-US"/>
              <a:t>Utilizing the USC dataset, we determined RoI localization for region 1, hand region, and cropped version of region 1 using InceptionV3, with more time and computing power the other localizations </a:t>
            </a:r>
            <a:r>
              <a:rPr lang="en-US"/>
              <a:t>would</a:t>
            </a:r>
            <a:r>
              <a:rPr lang="en-US"/>
              <a:t> also </a:t>
            </a:r>
            <a:r>
              <a:rPr lang="en-US"/>
              <a:t>have been determined</a:t>
            </a:r>
            <a:r>
              <a:rPr lang="en-US"/>
              <a:t> and hyper parameters could have been included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After localization, we ran our modified regression code using Xception with the concatenated ethnicity feature. Evaluation metrics for loss and MAE were determined with the adam optimizer. For several trials set around 30 epochs, MAE was found to be the lowest at 9.468 with a loss of 9.468 as well. Overall, the code took 6 hours to run on colab via a Google Cloud VM instance, higher epochs with other trials led to runtime disconnect errors after the 6 hour period. </a:t>
            </a:r>
            <a:r>
              <a:rPr lang="en-US"/>
              <a:t>Ultimately</a:t>
            </a:r>
            <a:r>
              <a:rPr lang="en-US"/>
              <a:t>, we achieve accuracy and similar results to original BAA methods presented in paper. Compared to the NVIDIA GPUS used by the authors, our methods and results could have been made more efficient.</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9875a30f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(Just transition)</a:t>
            </a:r>
            <a:endParaRPr/>
          </a:p>
        </p:txBody>
      </p:sp>
      <p:sp>
        <p:nvSpPr>
          <p:cNvPr id="141" name="Google Shape;141;g119875a30f8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(Marlene/Trevor)</a:t>
            </a:r>
            <a:endParaRPr/>
          </a:p>
          <a:p>
            <a:pPr indent="0" lvl="0" marL="0" rtl="0" algn="l">
              <a:spcBef>
                <a:spcPts val="0"/>
              </a:spcBef>
              <a:spcAft>
                <a:spcPts val="0"/>
              </a:spcAft>
              <a:buNone/>
            </a:pPr>
            <a:r>
              <a:rPr lang="en-US"/>
              <a:t>This is our ideal pipeline of the expanded research. </a:t>
            </a:r>
            <a:endParaRPr/>
          </a:p>
          <a:p>
            <a:pPr indent="0" lvl="0" marL="0" rtl="0" algn="l">
              <a:spcBef>
                <a:spcPts val="0"/>
              </a:spcBef>
              <a:spcAft>
                <a:spcPts val="0"/>
              </a:spcAft>
              <a:buNone/>
            </a:pPr>
            <a:r>
              <a:rPr lang="en-US"/>
              <a:t>(Describe …)</a:t>
            </a:r>
            <a:endParaRPr/>
          </a:p>
          <a:p>
            <a:pPr indent="0" lvl="0" marL="0" rtl="0" algn="l">
              <a:spcBef>
                <a:spcPts val="0"/>
              </a:spcBef>
              <a:spcAft>
                <a:spcPts val="0"/>
              </a:spcAft>
              <a:buNone/>
            </a:pPr>
            <a:r>
              <a:rPr lang="en-US"/>
              <a:t>However, due to time limitations, we skipped the testing on the original model.</a:t>
            </a:r>
            <a:endParaRPr/>
          </a:p>
        </p:txBody>
      </p:sp>
      <p:sp>
        <p:nvSpPr>
          <p:cNvPr id="149" name="Google Shape;14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9875a30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(Marlene/Trevor)</a:t>
            </a:r>
            <a:endParaRPr/>
          </a:p>
          <a:p>
            <a:pPr indent="0" lvl="0" marL="0" rtl="0" algn="l">
              <a:spcBef>
                <a:spcPts val="0"/>
              </a:spcBef>
              <a:spcAft>
                <a:spcPts val="0"/>
              </a:spcAft>
              <a:buNone/>
            </a:pPr>
            <a:r>
              <a:rPr lang="en-US"/>
              <a:t>This is our ideal pipeline of the expanded research. </a:t>
            </a:r>
            <a:endParaRPr/>
          </a:p>
          <a:p>
            <a:pPr indent="0" lvl="0" marL="0" rtl="0" algn="l">
              <a:spcBef>
                <a:spcPts val="0"/>
              </a:spcBef>
              <a:spcAft>
                <a:spcPts val="0"/>
              </a:spcAft>
              <a:buNone/>
            </a:pPr>
            <a:r>
              <a:rPr lang="en-US"/>
              <a:t>(Describe …)</a:t>
            </a:r>
            <a:endParaRPr/>
          </a:p>
          <a:p>
            <a:pPr indent="0" lvl="0" marL="0" rtl="0" algn="l">
              <a:spcBef>
                <a:spcPts val="0"/>
              </a:spcBef>
              <a:spcAft>
                <a:spcPts val="0"/>
              </a:spcAft>
              <a:buNone/>
            </a:pPr>
            <a:r>
              <a:rPr lang="en-US"/>
              <a:t>However, due to time limitations, we skipped the testing on the original model.</a:t>
            </a:r>
            <a:endParaRPr/>
          </a:p>
        </p:txBody>
      </p:sp>
      <p:sp>
        <p:nvSpPr>
          <p:cNvPr id="183" name="Google Shape;183;g119875a30f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9875a30f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(Marlene/Trevor)</a:t>
            </a:r>
            <a:endParaRPr/>
          </a:p>
          <a:p>
            <a:pPr indent="0" lvl="0" marL="0" rtl="0" algn="l">
              <a:spcBef>
                <a:spcPts val="0"/>
              </a:spcBef>
              <a:spcAft>
                <a:spcPts val="0"/>
              </a:spcAft>
              <a:buNone/>
            </a:pPr>
            <a:r>
              <a:rPr lang="en-US"/>
              <a:t>This is our ideal pipeline of the expanded research. </a:t>
            </a:r>
            <a:endParaRPr/>
          </a:p>
          <a:p>
            <a:pPr indent="0" lvl="0" marL="0" rtl="0" algn="l">
              <a:spcBef>
                <a:spcPts val="0"/>
              </a:spcBef>
              <a:spcAft>
                <a:spcPts val="0"/>
              </a:spcAft>
              <a:buNone/>
            </a:pPr>
            <a:r>
              <a:rPr lang="en-US"/>
              <a:t>(Describe …)</a:t>
            </a:r>
            <a:endParaRPr/>
          </a:p>
          <a:p>
            <a:pPr indent="0" lvl="0" marL="0" rtl="0" algn="l">
              <a:spcBef>
                <a:spcPts val="0"/>
              </a:spcBef>
              <a:spcAft>
                <a:spcPts val="0"/>
              </a:spcAft>
              <a:buNone/>
            </a:pPr>
            <a:r>
              <a:rPr lang="en-US"/>
              <a:t>However, due to time limitations, we skipped the testing on the original model.</a:t>
            </a:r>
            <a:endParaRPr/>
          </a:p>
        </p:txBody>
      </p:sp>
      <p:sp>
        <p:nvSpPr>
          <p:cNvPr id="217" name="Google Shape;217;g119875a30f8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9.jpg"/><Relationship Id="rId6" Type="http://schemas.openxmlformats.org/officeDocument/2006/relationships/image" Target="../media/image15.png"/><Relationship Id="rId7"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2.png"/><Relationship Id="rId7"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drive.google.com/drive/folders/1QGTllN27TLcWAEKVbjfl8-M8-E6HzAO8?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6.jpg"/><Relationship Id="rId6" Type="http://schemas.openxmlformats.org/officeDocument/2006/relationships/image" Target="../media/image8.jpg"/><Relationship Id="rId7"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B30"/>
        </a:solidFill>
      </p:bgPr>
    </p:bg>
    <p:spTree>
      <p:nvGrpSpPr>
        <p:cNvPr id="83" name="Shape 83"/>
        <p:cNvGrpSpPr/>
        <p:nvPr/>
      </p:nvGrpSpPr>
      <p:grpSpPr>
        <a:xfrm>
          <a:off x="0" y="0"/>
          <a:ext cx="0" cy="0"/>
          <a:chOff x="0" y="0"/>
          <a:chExt cx="0" cy="0"/>
        </a:xfrm>
      </p:grpSpPr>
      <p:grpSp>
        <p:nvGrpSpPr>
          <p:cNvPr id="84" name="Google Shape;84;p13"/>
          <p:cNvGrpSpPr/>
          <p:nvPr/>
        </p:nvGrpSpPr>
        <p:grpSpPr>
          <a:xfrm>
            <a:off x="2262275" y="1381358"/>
            <a:ext cx="13170150" cy="7661091"/>
            <a:chOff x="0" y="-47625"/>
            <a:chExt cx="17560200" cy="10214789"/>
          </a:xfrm>
        </p:grpSpPr>
        <p:sp>
          <p:nvSpPr>
            <p:cNvPr id="85" name="Google Shape;85;p13"/>
            <p:cNvSpPr txBox="1"/>
            <p:nvPr/>
          </p:nvSpPr>
          <p:spPr>
            <a:xfrm>
              <a:off x="0" y="2193367"/>
              <a:ext cx="13260300" cy="5048700"/>
            </a:xfrm>
            <a:prstGeom prst="rect">
              <a:avLst/>
            </a:prstGeom>
            <a:noFill/>
            <a:ln>
              <a:noFill/>
            </a:ln>
          </p:spPr>
          <p:txBody>
            <a:bodyPr anchorCtr="0" anchor="t" bIns="0" lIns="0" spcFirstLastPara="1" rIns="0" wrap="square" tIns="0">
              <a:spAutoFit/>
            </a:bodyPr>
            <a:lstStyle/>
            <a:p>
              <a:pPr indent="0" lvl="0" marL="0" marR="0" rtl="0" algn="l">
                <a:lnSpc>
                  <a:spcPct val="104999"/>
                </a:lnSpc>
                <a:spcBef>
                  <a:spcPts val="0"/>
                </a:spcBef>
                <a:spcAft>
                  <a:spcPts val="0"/>
                </a:spcAft>
                <a:buNone/>
              </a:pPr>
              <a:r>
                <a:rPr b="0" i="0" lang="en-US" sz="12000" u="none" cap="none" strike="noStrike">
                  <a:solidFill>
                    <a:srgbClr val="FF7C64"/>
                  </a:solidFill>
                  <a:latin typeface="Archivo Narrow"/>
                  <a:ea typeface="Archivo Narrow"/>
                  <a:cs typeface="Archivo Narrow"/>
                  <a:sym typeface="Archivo Narrow"/>
                </a:rPr>
                <a:t>Bone Age </a:t>
              </a:r>
              <a:r>
                <a:rPr b="0" i="0" lang="en-US" sz="12000" u="none" cap="none" strike="noStrike">
                  <a:solidFill>
                    <a:srgbClr val="FFFFFF"/>
                  </a:solidFill>
                  <a:latin typeface="Archivo Narrow"/>
                  <a:ea typeface="Archivo Narrow"/>
                  <a:cs typeface="Archivo Narrow"/>
                  <a:sym typeface="Archivo Narrow"/>
                </a:rPr>
                <a:t>Assessment</a:t>
              </a:r>
              <a:endParaRPr/>
            </a:p>
          </p:txBody>
        </p:sp>
        <p:sp>
          <p:nvSpPr>
            <p:cNvPr id="86" name="Google Shape;86;p13"/>
            <p:cNvSpPr txBox="1"/>
            <p:nvPr/>
          </p:nvSpPr>
          <p:spPr>
            <a:xfrm>
              <a:off x="0" y="-47625"/>
              <a:ext cx="11115300" cy="2241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FFFFFF"/>
                  </a:solidFill>
                  <a:latin typeface="Arial"/>
                  <a:ea typeface="Arial"/>
                  <a:cs typeface="Arial"/>
                  <a:sym typeface="Arial"/>
                </a:rPr>
                <a:t>EXPANDED RESEARCH ON </a:t>
              </a:r>
              <a:endParaRPr b="0" i="0" sz="21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None/>
              </a:pPr>
              <a:r>
                <a:rPr b="0" i="0" lang="en-US" sz="2100" u="none" cap="none" strike="noStrike">
                  <a:solidFill>
                    <a:srgbClr val="FFFFFF"/>
                  </a:solidFill>
                  <a:latin typeface="Arial"/>
                  <a:ea typeface="Arial"/>
                  <a:cs typeface="Arial"/>
                  <a:sym typeface="Arial"/>
                </a:rPr>
                <a:t>ATTENTION-GUIDED DISCRIMINATIVE REGION LOCALIZATION AND LABEL DISTRIBUTION LEARNING FOR</a:t>
              </a:r>
              <a:endParaRPr/>
            </a:p>
            <a:p>
              <a:pPr indent="0" lvl="0" marL="0" marR="0" rtl="0" algn="l">
                <a:lnSpc>
                  <a:spcPct val="14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87" name="Google Shape;87;p13"/>
            <p:cNvSpPr txBox="1"/>
            <p:nvPr/>
          </p:nvSpPr>
          <p:spPr>
            <a:xfrm>
              <a:off x="0" y="7984064"/>
              <a:ext cx="17560200" cy="21831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lang="en-US" sz="2799">
                  <a:solidFill>
                    <a:srgbClr val="FFFFFF"/>
                  </a:solidFill>
                </a:rPr>
                <a:t>C&amp;S Bio 185</a:t>
              </a:r>
              <a:endParaRPr sz="2799">
                <a:solidFill>
                  <a:srgbClr val="FFFFFF"/>
                </a:solidFill>
              </a:endParaRPr>
            </a:p>
            <a:p>
              <a:pPr indent="0" lvl="0" marL="0" marR="0" rtl="0" algn="l">
                <a:lnSpc>
                  <a:spcPct val="140014"/>
                </a:lnSpc>
                <a:spcBef>
                  <a:spcPts val="0"/>
                </a:spcBef>
                <a:spcAft>
                  <a:spcPts val="0"/>
                </a:spcAft>
                <a:buNone/>
              </a:pPr>
              <a:r>
                <a:rPr lang="en-US" sz="2799">
                  <a:solidFill>
                    <a:srgbClr val="FFFFFF"/>
                  </a:solidFill>
                </a:rPr>
                <a:t>By </a:t>
              </a:r>
              <a:r>
                <a:rPr b="0" i="0" lang="en-US" sz="2799" u="none" cap="none" strike="noStrike">
                  <a:solidFill>
                    <a:srgbClr val="FFFFFF"/>
                  </a:solidFill>
                  <a:latin typeface="Arial"/>
                  <a:ea typeface="Arial"/>
                  <a:cs typeface="Arial"/>
                  <a:sym typeface="Arial"/>
                </a:rPr>
                <a:t>Trevor Brokowski, Marlene Lin, Nikhil Patel, Anish Patel, Shiqin Tan</a:t>
              </a:r>
              <a:endParaRPr/>
            </a:p>
            <a:p>
              <a:pPr indent="0" lvl="0" marL="0" marR="0" rtl="0" algn="l">
                <a:lnSpc>
                  <a:spcPct val="140014"/>
                </a:lnSpc>
                <a:spcBef>
                  <a:spcPts val="0"/>
                </a:spcBef>
                <a:spcAft>
                  <a:spcPts val="0"/>
                </a:spcAft>
                <a:buNone/>
              </a:pPr>
              <a:r>
                <a:t/>
              </a:r>
              <a:endParaRPr b="0" i="0" sz="2799" u="none" cap="none" strike="noStrike">
                <a:solidFill>
                  <a:srgbClr val="FFFFFF"/>
                </a:solidFill>
                <a:latin typeface="Arial"/>
                <a:ea typeface="Arial"/>
                <a:cs typeface="Arial"/>
                <a:sym typeface="Arial"/>
              </a:endParaRPr>
            </a:p>
          </p:txBody>
        </p:sp>
      </p:grpSp>
      <p:pic>
        <p:nvPicPr>
          <p:cNvPr id="88" name="Google Shape;88;p13"/>
          <p:cNvPicPr preferRelativeResize="0"/>
          <p:nvPr/>
        </p:nvPicPr>
        <p:blipFill rotWithShape="1">
          <a:blip r:embed="rId4">
            <a:alphaModFix/>
          </a:blip>
          <a:srcRect b="0" l="0" r="0" t="0"/>
          <a:stretch/>
        </p:blipFill>
        <p:spPr>
          <a:xfrm>
            <a:off x="-3555552" y="7479061"/>
            <a:ext cx="6558303" cy="6522531"/>
          </a:xfrm>
          <a:prstGeom prst="rect">
            <a:avLst/>
          </a:prstGeom>
          <a:noFill/>
          <a:ln>
            <a:noFill/>
          </a:ln>
        </p:spPr>
      </p:pic>
      <p:pic>
        <p:nvPicPr>
          <p:cNvPr id="89" name="Google Shape;89;p13"/>
          <p:cNvPicPr preferRelativeResize="0"/>
          <p:nvPr/>
        </p:nvPicPr>
        <p:blipFill rotWithShape="1">
          <a:blip r:embed="rId4">
            <a:alphaModFix/>
          </a:blip>
          <a:srcRect b="0" l="0" r="0" t="0"/>
          <a:stretch/>
        </p:blipFill>
        <p:spPr>
          <a:xfrm>
            <a:off x="14769793" y="-614405"/>
            <a:ext cx="6558303" cy="6522531"/>
          </a:xfrm>
          <a:prstGeom prst="rect">
            <a:avLst/>
          </a:prstGeom>
          <a:noFill/>
          <a:ln>
            <a:noFill/>
          </a:ln>
        </p:spPr>
      </p:pic>
      <p:pic>
        <p:nvPicPr>
          <p:cNvPr id="90" name="Google Shape;90;p13"/>
          <p:cNvPicPr preferRelativeResize="0"/>
          <p:nvPr/>
        </p:nvPicPr>
        <p:blipFill rotWithShape="1">
          <a:blip r:embed="rId4">
            <a:alphaModFix amt="62000"/>
          </a:blip>
          <a:srcRect b="0" l="0" r="0" t="0"/>
          <a:stretch/>
        </p:blipFill>
        <p:spPr>
          <a:xfrm>
            <a:off x="10452215" y="-4852545"/>
            <a:ext cx="6558303" cy="65225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22"/>
          <p:cNvPicPr preferRelativeResize="0"/>
          <p:nvPr/>
        </p:nvPicPr>
        <p:blipFill rotWithShape="1">
          <a:blip r:embed="rId3">
            <a:alphaModFix amt="26000"/>
          </a:blip>
          <a:srcRect b="0" l="0" r="0" t="0"/>
          <a:stretch/>
        </p:blipFill>
        <p:spPr>
          <a:xfrm rot="-1346665">
            <a:off x="13698353" y="-2914049"/>
            <a:ext cx="7202852" cy="7163563"/>
          </a:xfrm>
          <a:prstGeom prst="rect">
            <a:avLst/>
          </a:prstGeom>
          <a:noFill/>
          <a:ln>
            <a:noFill/>
          </a:ln>
        </p:spPr>
      </p:pic>
      <p:pic>
        <p:nvPicPr>
          <p:cNvPr id="254" name="Google Shape;254;p22"/>
          <p:cNvPicPr preferRelativeResize="0"/>
          <p:nvPr/>
        </p:nvPicPr>
        <p:blipFill rotWithShape="1">
          <a:blip r:embed="rId3">
            <a:alphaModFix amt="26000"/>
          </a:blip>
          <a:srcRect b="0" l="0" r="0" t="0"/>
          <a:stretch/>
        </p:blipFill>
        <p:spPr>
          <a:xfrm rot="-1346665">
            <a:off x="7313057" y="-5014027"/>
            <a:ext cx="7202852" cy="7163563"/>
          </a:xfrm>
          <a:prstGeom prst="rect">
            <a:avLst/>
          </a:prstGeom>
          <a:noFill/>
          <a:ln>
            <a:noFill/>
          </a:ln>
        </p:spPr>
      </p:pic>
      <p:sp>
        <p:nvSpPr>
          <p:cNvPr id="255" name="Google Shape;255;p22"/>
          <p:cNvSpPr txBox="1"/>
          <p:nvPr/>
        </p:nvSpPr>
        <p:spPr>
          <a:xfrm>
            <a:off x="1217044" y="1644341"/>
            <a:ext cx="9366000" cy="24717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7299" u="none" cap="none" strike="noStrike">
                <a:solidFill>
                  <a:srgbClr val="FF7C64"/>
                </a:solidFill>
                <a:latin typeface="Archivo Narrow"/>
                <a:ea typeface="Archivo Narrow"/>
                <a:cs typeface="Archivo Narrow"/>
                <a:sym typeface="Archivo Narrow"/>
              </a:rPr>
              <a:t>Our Methods</a:t>
            </a:r>
            <a:endParaRPr/>
          </a:p>
          <a:p>
            <a:pPr indent="0" lvl="0" marL="0" marR="0" rtl="0" algn="l">
              <a:lnSpc>
                <a:spcPct val="120002"/>
              </a:lnSpc>
              <a:spcBef>
                <a:spcPts val="0"/>
              </a:spcBef>
              <a:spcAft>
                <a:spcPts val="0"/>
              </a:spcAft>
              <a:buNone/>
            </a:pPr>
            <a:r>
              <a:rPr b="0" i="0" lang="en-US" sz="7299" u="none" cap="none" strike="noStrike">
                <a:solidFill>
                  <a:srgbClr val="102B30"/>
                </a:solidFill>
                <a:latin typeface="Archivo Narrow"/>
                <a:ea typeface="Archivo Narrow"/>
                <a:cs typeface="Archivo Narrow"/>
                <a:sym typeface="Archivo Narrow"/>
              </a:rPr>
              <a:t>Train, Test, Concatenate</a:t>
            </a:r>
            <a:endParaRPr/>
          </a:p>
        </p:txBody>
      </p:sp>
      <p:cxnSp>
        <p:nvCxnSpPr>
          <p:cNvPr id="256" name="Google Shape;256;p22"/>
          <p:cNvCxnSpPr/>
          <p:nvPr/>
        </p:nvCxnSpPr>
        <p:spPr>
          <a:xfrm>
            <a:off x="1361478" y="5871225"/>
            <a:ext cx="13272300" cy="0"/>
          </a:xfrm>
          <a:prstGeom prst="straightConnector1">
            <a:avLst/>
          </a:prstGeom>
          <a:noFill/>
          <a:ln cap="rnd" cmpd="sng" w="19050">
            <a:solidFill>
              <a:srgbClr val="102B30">
                <a:alpha val="34900"/>
              </a:srgbClr>
            </a:solidFill>
            <a:prstDash val="solid"/>
            <a:round/>
            <a:headEnd len="sm" w="sm" type="none"/>
            <a:tailEnd len="sm" w="sm" type="none"/>
          </a:ln>
        </p:spPr>
      </p:cxnSp>
      <p:sp>
        <p:nvSpPr>
          <p:cNvPr id="257" name="Google Shape;257;p22"/>
          <p:cNvSpPr/>
          <p:nvPr/>
        </p:nvSpPr>
        <p:spPr>
          <a:xfrm>
            <a:off x="1217416"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txBox="1"/>
          <p:nvPr/>
        </p:nvSpPr>
        <p:spPr>
          <a:xfrm>
            <a:off x="1217044"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Train</a:t>
            </a:r>
            <a:endParaRPr/>
          </a:p>
        </p:txBody>
      </p:sp>
      <p:sp>
        <p:nvSpPr>
          <p:cNvPr id="259" name="Google Shape;259;p22"/>
          <p:cNvSpPr txBox="1"/>
          <p:nvPr/>
        </p:nvSpPr>
        <p:spPr>
          <a:xfrm>
            <a:off x="4565670"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Read</a:t>
            </a:r>
            <a:endParaRPr/>
          </a:p>
        </p:txBody>
      </p:sp>
      <p:sp>
        <p:nvSpPr>
          <p:cNvPr id="260" name="Google Shape;260;p22"/>
          <p:cNvSpPr txBox="1"/>
          <p:nvPr/>
        </p:nvSpPr>
        <p:spPr>
          <a:xfrm>
            <a:off x="7914296"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Test</a:t>
            </a:r>
            <a:endParaRPr/>
          </a:p>
        </p:txBody>
      </p:sp>
      <p:sp>
        <p:nvSpPr>
          <p:cNvPr id="261" name="Google Shape;261;p22"/>
          <p:cNvSpPr txBox="1"/>
          <p:nvPr/>
        </p:nvSpPr>
        <p:spPr>
          <a:xfrm>
            <a:off x="11262922"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Concatenate</a:t>
            </a:r>
            <a:endParaRPr/>
          </a:p>
        </p:txBody>
      </p:sp>
      <p:sp>
        <p:nvSpPr>
          <p:cNvPr id="262" name="Google Shape;262;p22"/>
          <p:cNvSpPr txBox="1"/>
          <p:nvPr/>
        </p:nvSpPr>
        <p:spPr>
          <a:xfrm>
            <a:off x="14611548"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Evaluate</a:t>
            </a:r>
            <a:endParaRPr/>
          </a:p>
        </p:txBody>
      </p:sp>
      <p:sp>
        <p:nvSpPr>
          <p:cNvPr id="263" name="Google Shape;263;p22"/>
          <p:cNvSpPr/>
          <p:nvPr/>
        </p:nvSpPr>
        <p:spPr>
          <a:xfrm>
            <a:off x="4566042"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7914668"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11263294"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14611920"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22"/>
          <p:cNvGrpSpPr/>
          <p:nvPr/>
        </p:nvGrpSpPr>
        <p:grpSpPr>
          <a:xfrm>
            <a:off x="1217044" y="6282747"/>
            <a:ext cx="2459475" cy="1906428"/>
            <a:chOff x="0" y="-38100"/>
            <a:chExt cx="3279300" cy="2541904"/>
          </a:xfrm>
        </p:grpSpPr>
        <p:sp>
          <p:nvSpPr>
            <p:cNvPr id="268" name="Google Shape;268;p22"/>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102B30"/>
                  </a:solidFill>
                  <a:latin typeface="Arial"/>
                  <a:ea typeface="Arial"/>
                  <a:cs typeface="Arial"/>
                  <a:sym typeface="Arial"/>
                </a:rPr>
                <a:t>RSNA-BAA.ipynb</a:t>
              </a:r>
              <a:endParaRPr/>
            </a:p>
          </p:txBody>
        </p:sp>
        <p:sp>
          <p:nvSpPr>
            <p:cNvPr id="269" name="Google Shape;269;p22"/>
            <p:cNvSpPr txBox="1"/>
            <p:nvPr/>
          </p:nvSpPr>
          <p:spPr>
            <a:xfrm>
              <a:off x="0" y="1469404"/>
              <a:ext cx="3279300" cy="1034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Original dataset &amp; original model</a:t>
              </a:r>
              <a:endParaRPr/>
            </a:p>
          </p:txBody>
        </p:sp>
      </p:grpSp>
      <p:grpSp>
        <p:nvGrpSpPr>
          <p:cNvPr id="270" name="Google Shape;270;p22"/>
          <p:cNvGrpSpPr/>
          <p:nvPr/>
        </p:nvGrpSpPr>
        <p:grpSpPr>
          <a:xfrm>
            <a:off x="4565670" y="6282747"/>
            <a:ext cx="2459475" cy="2358903"/>
            <a:chOff x="0" y="-38100"/>
            <a:chExt cx="3279300" cy="3145204"/>
          </a:xfrm>
        </p:grpSpPr>
        <p:sp>
          <p:nvSpPr>
            <p:cNvPr id="271" name="Google Shape;271;p22"/>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102B30"/>
                  </a:solidFill>
                  <a:latin typeface="Arial"/>
                  <a:ea typeface="Arial"/>
                  <a:cs typeface="Arial"/>
                  <a:sym typeface="Arial"/>
                </a:rPr>
                <a:t>Updated Code.ipynb</a:t>
              </a:r>
              <a:endParaRPr/>
            </a:p>
          </p:txBody>
        </p:sp>
        <p:sp>
          <p:nvSpPr>
            <p:cNvPr id="272" name="Google Shape;272;p22"/>
            <p:cNvSpPr txBox="1"/>
            <p:nvPr/>
          </p:nvSpPr>
          <p:spPr>
            <a:xfrm>
              <a:off x="0" y="1469404"/>
              <a:ext cx="3279300" cy="1637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Preprocess &amp; Encoding USC images</a:t>
              </a:r>
              <a:endParaRPr/>
            </a:p>
          </p:txBody>
        </p:sp>
      </p:grpSp>
      <p:grpSp>
        <p:nvGrpSpPr>
          <p:cNvPr id="273" name="Google Shape;273;p22"/>
          <p:cNvGrpSpPr/>
          <p:nvPr/>
        </p:nvGrpSpPr>
        <p:grpSpPr>
          <a:xfrm>
            <a:off x="7914296" y="6282747"/>
            <a:ext cx="2459475" cy="1449228"/>
            <a:chOff x="0" y="-38100"/>
            <a:chExt cx="3279300" cy="1932304"/>
          </a:xfrm>
        </p:grpSpPr>
        <p:sp>
          <p:nvSpPr>
            <p:cNvPr id="274" name="Google Shape;274;p22"/>
            <p:cNvSpPr txBox="1"/>
            <p:nvPr/>
          </p:nvSpPr>
          <p:spPr>
            <a:xfrm>
              <a:off x="0" y="-38100"/>
              <a:ext cx="3279300" cy="533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102B30"/>
                  </a:solidFill>
                </a:rPr>
                <a:t>X</a:t>
              </a:r>
              <a:endParaRPr/>
            </a:p>
          </p:txBody>
        </p:sp>
        <p:sp>
          <p:nvSpPr>
            <p:cNvPr id="275" name="Google Shape;275;p22"/>
            <p:cNvSpPr txBox="1"/>
            <p:nvPr/>
          </p:nvSpPr>
          <p:spPr>
            <a:xfrm>
              <a:off x="0" y="859804"/>
              <a:ext cx="3279300" cy="1034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Test USC images on original model</a:t>
              </a:r>
              <a:endParaRPr/>
            </a:p>
          </p:txBody>
        </p:sp>
      </p:grpSp>
      <p:grpSp>
        <p:nvGrpSpPr>
          <p:cNvPr id="276" name="Google Shape;276;p22"/>
          <p:cNvGrpSpPr/>
          <p:nvPr/>
        </p:nvGrpSpPr>
        <p:grpSpPr>
          <a:xfrm>
            <a:off x="11262922" y="6282747"/>
            <a:ext cx="2459475" cy="2811378"/>
            <a:chOff x="0" y="-38100"/>
            <a:chExt cx="3279300" cy="3748504"/>
          </a:xfrm>
        </p:grpSpPr>
        <p:sp>
          <p:nvSpPr>
            <p:cNvPr id="277" name="Google Shape;277;p22"/>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102B30"/>
                  </a:solidFill>
                </a:rPr>
                <a:t>U</a:t>
              </a:r>
              <a:r>
                <a:rPr b="0" i="0" lang="en-US" sz="2600" u="none" cap="none" strike="noStrike">
                  <a:solidFill>
                    <a:srgbClr val="102B30"/>
                  </a:solidFill>
                  <a:latin typeface="Arial"/>
                  <a:ea typeface="Arial"/>
                  <a:cs typeface="Arial"/>
                  <a:sym typeface="Arial"/>
                </a:rPr>
                <a:t>pdated code.ipynb</a:t>
              </a:r>
              <a:endParaRPr/>
            </a:p>
          </p:txBody>
        </p:sp>
        <p:sp>
          <p:nvSpPr>
            <p:cNvPr id="278" name="Google Shape;278;p22"/>
            <p:cNvSpPr txBox="1"/>
            <p:nvPr/>
          </p:nvSpPr>
          <p:spPr>
            <a:xfrm>
              <a:off x="0" y="1469404"/>
              <a:ext cx="3279300" cy="2241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Train &amp; Test USC images on concatenated ethnicity model</a:t>
              </a:r>
              <a:endParaRPr/>
            </a:p>
          </p:txBody>
        </p:sp>
      </p:grpSp>
      <p:grpSp>
        <p:nvGrpSpPr>
          <p:cNvPr id="279" name="Google Shape;279;p22"/>
          <p:cNvGrpSpPr/>
          <p:nvPr/>
        </p:nvGrpSpPr>
        <p:grpSpPr>
          <a:xfrm>
            <a:off x="14611548" y="6282747"/>
            <a:ext cx="2459475" cy="1889041"/>
            <a:chOff x="0" y="-38100"/>
            <a:chExt cx="3279300" cy="2518721"/>
          </a:xfrm>
        </p:grpSpPr>
        <p:sp>
          <p:nvSpPr>
            <p:cNvPr id="280" name="Google Shape;280;p22"/>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102B30"/>
                  </a:solidFill>
                </a:rPr>
                <a:t>Final Report.docx</a:t>
              </a:r>
              <a:endParaRPr/>
            </a:p>
          </p:txBody>
        </p:sp>
        <p:sp>
          <p:nvSpPr>
            <p:cNvPr id="281" name="Google Shape;281;p22"/>
            <p:cNvSpPr txBox="1"/>
            <p:nvPr/>
          </p:nvSpPr>
          <p:spPr>
            <a:xfrm>
              <a:off x="0" y="1446221"/>
              <a:ext cx="3279300" cy="1034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Compare </a:t>
              </a:r>
              <a:r>
                <a:rPr lang="en-US" sz="2100">
                  <a:solidFill>
                    <a:srgbClr val="102B30"/>
                  </a:solidFill>
                </a:rPr>
                <a:t>loss &amp; Mean Absolute Error</a:t>
              </a:r>
              <a:endParaRPr/>
            </a:p>
          </p:txBody>
        </p:sp>
      </p:grpSp>
      <p:sp>
        <p:nvSpPr>
          <p:cNvPr id="282" name="Google Shape;282;p22"/>
          <p:cNvSpPr/>
          <p:nvPr/>
        </p:nvSpPr>
        <p:spPr>
          <a:xfrm>
            <a:off x="10978075" y="4988225"/>
            <a:ext cx="3029100" cy="4274700"/>
          </a:xfrm>
          <a:prstGeom prst="rect">
            <a:avLst/>
          </a:prstGeom>
          <a:noFill/>
          <a:ln cap="flat" cmpd="sng" w="28575">
            <a:solidFill>
              <a:srgbClr val="FF7C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23"/>
          <p:cNvPicPr preferRelativeResize="0"/>
          <p:nvPr/>
        </p:nvPicPr>
        <p:blipFill rotWithShape="1">
          <a:blip r:embed="rId3">
            <a:alphaModFix amt="26000"/>
          </a:blip>
          <a:srcRect b="0" l="0" r="0" t="0"/>
          <a:stretch/>
        </p:blipFill>
        <p:spPr>
          <a:xfrm rot="-1346665">
            <a:off x="13698353" y="-2914049"/>
            <a:ext cx="7202852" cy="7163563"/>
          </a:xfrm>
          <a:prstGeom prst="rect">
            <a:avLst/>
          </a:prstGeom>
          <a:noFill/>
          <a:ln>
            <a:noFill/>
          </a:ln>
        </p:spPr>
      </p:pic>
      <p:pic>
        <p:nvPicPr>
          <p:cNvPr id="288" name="Google Shape;288;p23"/>
          <p:cNvPicPr preferRelativeResize="0"/>
          <p:nvPr/>
        </p:nvPicPr>
        <p:blipFill rotWithShape="1">
          <a:blip r:embed="rId3">
            <a:alphaModFix amt="26000"/>
          </a:blip>
          <a:srcRect b="0" l="0" r="0" t="0"/>
          <a:stretch/>
        </p:blipFill>
        <p:spPr>
          <a:xfrm rot="-1346665">
            <a:off x="7313057" y="-5014027"/>
            <a:ext cx="7202852" cy="7163563"/>
          </a:xfrm>
          <a:prstGeom prst="rect">
            <a:avLst/>
          </a:prstGeom>
          <a:noFill/>
          <a:ln>
            <a:noFill/>
          </a:ln>
        </p:spPr>
      </p:pic>
      <p:sp>
        <p:nvSpPr>
          <p:cNvPr id="289" name="Google Shape;289;p23"/>
          <p:cNvSpPr txBox="1"/>
          <p:nvPr/>
        </p:nvSpPr>
        <p:spPr>
          <a:xfrm>
            <a:off x="1217044" y="1644341"/>
            <a:ext cx="9366000" cy="24717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7299" u="none" cap="none" strike="noStrike">
                <a:solidFill>
                  <a:srgbClr val="FF7C64"/>
                </a:solidFill>
                <a:latin typeface="Archivo Narrow"/>
                <a:ea typeface="Archivo Narrow"/>
                <a:cs typeface="Archivo Narrow"/>
                <a:sym typeface="Archivo Narrow"/>
              </a:rPr>
              <a:t>Our Methods</a:t>
            </a:r>
            <a:endParaRPr/>
          </a:p>
          <a:p>
            <a:pPr indent="0" lvl="0" marL="0" marR="0" rtl="0" algn="l">
              <a:lnSpc>
                <a:spcPct val="120002"/>
              </a:lnSpc>
              <a:spcBef>
                <a:spcPts val="0"/>
              </a:spcBef>
              <a:spcAft>
                <a:spcPts val="0"/>
              </a:spcAft>
              <a:buNone/>
            </a:pPr>
            <a:r>
              <a:rPr b="0" i="0" lang="en-US" sz="7299" u="none" cap="none" strike="noStrike">
                <a:solidFill>
                  <a:srgbClr val="102B30"/>
                </a:solidFill>
                <a:latin typeface="Archivo Narrow"/>
                <a:ea typeface="Archivo Narrow"/>
                <a:cs typeface="Archivo Narrow"/>
                <a:sym typeface="Archivo Narrow"/>
              </a:rPr>
              <a:t>Train, Test, Concatenate</a:t>
            </a:r>
            <a:endParaRPr/>
          </a:p>
        </p:txBody>
      </p:sp>
      <p:cxnSp>
        <p:nvCxnSpPr>
          <p:cNvPr id="290" name="Google Shape;290;p23"/>
          <p:cNvCxnSpPr/>
          <p:nvPr/>
        </p:nvCxnSpPr>
        <p:spPr>
          <a:xfrm>
            <a:off x="1361478" y="5871225"/>
            <a:ext cx="13272300" cy="0"/>
          </a:xfrm>
          <a:prstGeom prst="straightConnector1">
            <a:avLst/>
          </a:prstGeom>
          <a:noFill/>
          <a:ln cap="rnd" cmpd="sng" w="19050">
            <a:solidFill>
              <a:srgbClr val="102B30">
                <a:alpha val="34900"/>
              </a:srgbClr>
            </a:solidFill>
            <a:prstDash val="solid"/>
            <a:round/>
            <a:headEnd len="sm" w="sm" type="none"/>
            <a:tailEnd len="sm" w="sm" type="none"/>
          </a:ln>
        </p:spPr>
      </p:cxnSp>
      <p:sp>
        <p:nvSpPr>
          <p:cNvPr id="291" name="Google Shape;291;p23"/>
          <p:cNvSpPr/>
          <p:nvPr/>
        </p:nvSpPr>
        <p:spPr>
          <a:xfrm>
            <a:off x="1217416"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txBox="1"/>
          <p:nvPr/>
        </p:nvSpPr>
        <p:spPr>
          <a:xfrm>
            <a:off x="1217044"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Train</a:t>
            </a:r>
            <a:endParaRPr/>
          </a:p>
        </p:txBody>
      </p:sp>
      <p:sp>
        <p:nvSpPr>
          <p:cNvPr id="293" name="Google Shape;293;p23"/>
          <p:cNvSpPr txBox="1"/>
          <p:nvPr/>
        </p:nvSpPr>
        <p:spPr>
          <a:xfrm>
            <a:off x="4565670"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Read</a:t>
            </a:r>
            <a:endParaRPr/>
          </a:p>
        </p:txBody>
      </p:sp>
      <p:sp>
        <p:nvSpPr>
          <p:cNvPr id="294" name="Google Shape;294;p23"/>
          <p:cNvSpPr txBox="1"/>
          <p:nvPr/>
        </p:nvSpPr>
        <p:spPr>
          <a:xfrm>
            <a:off x="7914296"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Test</a:t>
            </a:r>
            <a:endParaRPr/>
          </a:p>
        </p:txBody>
      </p:sp>
      <p:sp>
        <p:nvSpPr>
          <p:cNvPr id="295" name="Google Shape;295;p23"/>
          <p:cNvSpPr txBox="1"/>
          <p:nvPr/>
        </p:nvSpPr>
        <p:spPr>
          <a:xfrm>
            <a:off x="11262922"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Concatenate</a:t>
            </a:r>
            <a:endParaRPr/>
          </a:p>
        </p:txBody>
      </p:sp>
      <p:sp>
        <p:nvSpPr>
          <p:cNvPr id="296" name="Google Shape;296;p23"/>
          <p:cNvSpPr txBox="1"/>
          <p:nvPr/>
        </p:nvSpPr>
        <p:spPr>
          <a:xfrm>
            <a:off x="14611548"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Evaluate</a:t>
            </a:r>
            <a:endParaRPr/>
          </a:p>
        </p:txBody>
      </p:sp>
      <p:sp>
        <p:nvSpPr>
          <p:cNvPr id="297" name="Google Shape;297;p23"/>
          <p:cNvSpPr/>
          <p:nvPr/>
        </p:nvSpPr>
        <p:spPr>
          <a:xfrm>
            <a:off x="4566042"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7914668"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11263294"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14611920"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23"/>
          <p:cNvGrpSpPr/>
          <p:nvPr/>
        </p:nvGrpSpPr>
        <p:grpSpPr>
          <a:xfrm>
            <a:off x="1217044" y="6282747"/>
            <a:ext cx="2459475" cy="1906428"/>
            <a:chOff x="0" y="-38100"/>
            <a:chExt cx="3279300" cy="2541904"/>
          </a:xfrm>
        </p:grpSpPr>
        <p:sp>
          <p:nvSpPr>
            <p:cNvPr id="302" name="Google Shape;302;p23"/>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102B30"/>
                  </a:solidFill>
                  <a:latin typeface="Arial"/>
                  <a:ea typeface="Arial"/>
                  <a:cs typeface="Arial"/>
                  <a:sym typeface="Arial"/>
                </a:rPr>
                <a:t>RSNA-BAA.ipynb</a:t>
              </a:r>
              <a:endParaRPr/>
            </a:p>
          </p:txBody>
        </p:sp>
        <p:sp>
          <p:nvSpPr>
            <p:cNvPr id="303" name="Google Shape;303;p23"/>
            <p:cNvSpPr txBox="1"/>
            <p:nvPr/>
          </p:nvSpPr>
          <p:spPr>
            <a:xfrm>
              <a:off x="0" y="1469404"/>
              <a:ext cx="3279300" cy="1034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Original dataset &amp; original model</a:t>
              </a:r>
              <a:endParaRPr/>
            </a:p>
          </p:txBody>
        </p:sp>
      </p:grpSp>
      <p:grpSp>
        <p:nvGrpSpPr>
          <p:cNvPr id="304" name="Google Shape;304;p23"/>
          <p:cNvGrpSpPr/>
          <p:nvPr/>
        </p:nvGrpSpPr>
        <p:grpSpPr>
          <a:xfrm>
            <a:off x="4565670" y="6282747"/>
            <a:ext cx="2459475" cy="2358903"/>
            <a:chOff x="0" y="-38100"/>
            <a:chExt cx="3279300" cy="3145204"/>
          </a:xfrm>
        </p:grpSpPr>
        <p:sp>
          <p:nvSpPr>
            <p:cNvPr id="305" name="Google Shape;305;p23"/>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102B30"/>
                  </a:solidFill>
                  <a:latin typeface="Arial"/>
                  <a:ea typeface="Arial"/>
                  <a:cs typeface="Arial"/>
                  <a:sym typeface="Arial"/>
                </a:rPr>
                <a:t>Updated Code.ipynb</a:t>
              </a:r>
              <a:endParaRPr/>
            </a:p>
          </p:txBody>
        </p:sp>
        <p:sp>
          <p:nvSpPr>
            <p:cNvPr id="306" name="Google Shape;306;p23"/>
            <p:cNvSpPr txBox="1"/>
            <p:nvPr/>
          </p:nvSpPr>
          <p:spPr>
            <a:xfrm>
              <a:off x="0" y="1469404"/>
              <a:ext cx="3279300" cy="1637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Preprocess &amp; Encoding USC images</a:t>
              </a:r>
              <a:endParaRPr/>
            </a:p>
          </p:txBody>
        </p:sp>
      </p:grpSp>
      <p:grpSp>
        <p:nvGrpSpPr>
          <p:cNvPr id="307" name="Google Shape;307;p23"/>
          <p:cNvGrpSpPr/>
          <p:nvPr/>
        </p:nvGrpSpPr>
        <p:grpSpPr>
          <a:xfrm>
            <a:off x="7914296" y="6282747"/>
            <a:ext cx="2459475" cy="1449228"/>
            <a:chOff x="0" y="-38100"/>
            <a:chExt cx="3279300" cy="1932304"/>
          </a:xfrm>
        </p:grpSpPr>
        <p:sp>
          <p:nvSpPr>
            <p:cNvPr id="308" name="Google Shape;308;p23"/>
            <p:cNvSpPr txBox="1"/>
            <p:nvPr/>
          </p:nvSpPr>
          <p:spPr>
            <a:xfrm>
              <a:off x="0" y="-38100"/>
              <a:ext cx="3279300" cy="533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102B30"/>
                  </a:solidFill>
                </a:rPr>
                <a:t>X</a:t>
              </a:r>
              <a:endParaRPr/>
            </a:p>
          </p:txBody>
        </p:sp>
        <p:sp>
          <p:nvSpPr>
            <p:cNvPr id="309" name="Google Shape;309;p23"/>
            <p:cNvSpPr txBox="1"/>
            <p:nvPr/>
          </p:nvSpPr>
          <p:spPr>
            <a:xfrm>
              <a:off x="0" y="859804"/>
              <a:ext cx="3279300" cy="1034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Test USC images on original model</a:t>
              </a:r>
              <a:endParaRPr/>
            </a:p>
          </p:txBody>
        </p:sp>
      </p:grpSp>
      <p:grpSp>
        <p:nvGrpSpPr>
          <p:cNvPr id="310" name="Google Shape;310;p23"/>
          <p:cNvGrpSpPr/>
          <p:nvPr/>
        </p:nvGrpSpPr>
        <p:grpSpPr>
          <a:xfrm>
            <a:off x="11262922" y="6282747"/>
            <a:ext cx="2459475" cy="2811378"/>
            <a:chOff x="0" y="-38100"/>
            <a:chExt cx="3279300" cy="3748504"/>
          </a:xfrm>
        </p:grpSpPr>
        <p:sp>
          <p:nvSpPr>
            <p:cNvPr id="311" name="Google Shape;311;p23"/>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102B30"/>
                  </a:solidFill>
                </a:rPr>
                <a:t>U</a:t>
              </a:r>
              <a:r>
                <a:rPr b="0" i="0" lang="en-US" sz="2600" u="none" cap="none" strike="noStrike">
                  <a:solidFill>
                    <a:srgbClr val="102B30"/>
                  </a:solidFill>
                  <a:latin typeface="Arial"/>
                  <a:ea typeface="Arial"/>
                  <a:cs typeface="Arial"/>
                  <a:sym typeface="Arial"/>
                </a:rPr>
                <a:t>pdated code.ipynb</a:t>
              </a:r>
              <a:endParaRPr/>
            </a:p>
          </p:txBody>
        </p:sp>
        <p:sp>
          <p:nvSpPr>
            <p:cNvPr id="312" name="Google Shape;312;p23"/>
            <p:cNvSpPr txBox="1"/>
            <p:nvPr/>
          </p:nvSpPr>
          <p:spPr>
            <a:xfrm>
              <a:off x="0" y="1469404"/>
              <a:ext cx="3279300" cy="2241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Train &amp; Test USC images on concatenated ethnicity model</a:t>
              </a:r>
              <a:endParaRPr/>
            </a:p>
          </p:txBody>
        </p:sp>
      </p:grpSp>
      <p:grpSp>
        <p:nvGrpSpPr>
          <p:cNvPr id="313" name="Google Shape;313;p23"/>
          <p:cNvGrpSpPr/>
          <p:nvPr/>
        </p:nvGrpSpPr>
        <p:grpSpPr>
          <a:xfrm>
            <a:off x="14611548" y="6282747"/>
            <a:ext cx="2459475" cy="1889041"/>
            <a:chOff x="0" y="-38100"/>
            <a:chExt cx="3279300" cy="2518721"/>
          </a:xfrm>
        </p:grpSpPr>
        <p:sp>
          <p:nvSpPr>
            <p:cNvPr id="314" name="Google Shape;314;p23"/>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102B30"/>
                  </a:solidFill>
                </a:rPr>
                <a:t>Final Report.docx</a:t>
              </a:r>
              <a:endParaRPr/>
            </a:p>
          </p:txBody>
        </p:sp>
        <p:sp>
          <p:nvSpPr>
            <p:cNvPr id="315" name="Google Shape;315;p23"/>
            <p:cNvSpPr txBox="1"/>
            <p:nvPr/>
          </p:nvSpPr>
          <p:spPr>
            <a:xfrm>
              <a:off x="0" y="1446221"/>
              <a:ext cx="3279300" cy="1034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Compare </a:t>
              </a:r>
              <a:r>
                <a:rPr lang="en-US" sz="2100">
                  <a:solidFill>
                    <a:srgbClr val="102B30"/>
                  </a:solidFill>
                </a:rPr>
                <a:t>loss &amp; Mean Absolute Error</a:t>
              </a:r>
              <a:endParaRPr/>
            </a:p>
          </p:txBody>
        </p:sp>
      </p:grpSp>
      <p:sp>
        <p:nvSpPr>
          <p:cNvPr id="316" name="Google Shape;316;p23"/>
          <p:cNvSpPr/>
          <p:nvPr/>
        </p:nvSpPr>
        <p:spPr>
          <a:xfrm>
            <a:off x="14326738" y="4950750"/>
            <a:ext cx="3029100" cy="4274700"/>
          </a:xfrm>
          <a:prstGeom prst="rect">
            <a:avLst/>
          </a:prstGeom>
          <a:noFill/>
          <a:ln cap="flat" cmpd="sng" w="28575">
            <a:solidFill>
              <a:srgbClr val="FF7C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24"/>
          <p:cNvPicPr preferRelativeResize="0"/>
          <p:nvPr/>
        </p:nvPicPr>
        <p:blipFill rotWithShape="1">
          <a:blip r:embed="rId3">
            <a:alphaModFix amt="26000"/>
          </a:blip>
          <a:srcRect b="0" l="0" r="0" t="0"/>
          <a:stretch/>
        </p:blipFill>
        <p:spPr>
          <a:xfrm rot="-1346665">
            <a:off x="13733303" y="-2686999"/>
            <a:ext cx="7202852" cy="7163563"/>
          </a:xfrm>
          <a:prstGeom prst="rect">
            <a:avLst/>
          </a:prstGeom>
          <a:noFill/>
          <a:ln>
            <a:noFill/>
          </a:ln>
        </p:spPr>
      </p:pic>
      <p:pic>
        <p:nvPicPr>
          <p:cNvPr id="322" name="Google Shape;322;p24"/>
          <p:cNvPicPr preferRelativeResize="0"/>
          <p:nvPr/>
        </p:nvPicPr>
        <p:blipFill rotWithShape="1">
          <a:blip r:embed="rId3">
            <a:alphaModFix amt="26000"/>
          </a:blip>
          <a:srcRect b="0" l="0" r="0" t="0"/>
          <a:stretch/>
        </p:blipFill>
        <p:spPr>
          <a:xfrm rot="-1346665">
            <a:off x="7313057" y="-5014027"/>
            <a:ext cx="7202852" cy="7163563"/>
          </a:xfrm>
          <a:prstGeom prst="rect">
            <a:avLst/>
          </a:prstGeom>
          <a:noFill/>
          <a:ln>
            <a:noFill/>
          </a:ln>
        </p:spPr>
      </p:pic>
      <p:sp>
        <p:nvSpPr>
          <p:cNvPr id="323" name="Google Shape;323;p24"/>
          <p:cNvSpPr txBox="1"/>
          <p:nvPr/>
        </p:nvSpPr>
        <p:spPr>
          <a:xfrm>
            <a:off x="972550" y="631375"/>
            <a:ext cx="15100800" cy="2471700"/>
          </a:xfrm>
          <a:prstGeom prst="rect">
            <a:avLst/>
          </a:prstGeom>
          <a:noFill/>
          <a:ln>
            <a:noFill/>
          </a:ln>
        </p:spPr>
        <p:txBody>
          <a:bodyPr anchorCtr="0" anchor="t" bIns="0" lIns="0" spcFirstLastPara="1" rIns="0" wrap="square" tIns="0">
            <a:spAutoFit/>
          </a:bodyPr>
          <a:lstStyle/>
          <a:p>
            <a:pPr indent="0" lvl="0" marL="0" rtl="0" algn="l">
              <a:lnSpc>
                <a:spcPct val="120002"/>
              </a:lnSpc>
              <a:spcBef>
                <a:spcPts val="0"/>
              </a:spcBef>
              <a:spcAft>
                <a:spcPts val="0"/>
              </a:spcAft>
              <a:buClr>
                <a:schemeClr val="dk1"/>
              </a:buClr>
              <a:buFont typeface="Arial"/>
              <a:buNone/>
            </a:pPr>
            <a:r>
              <a:rPr lang="en-US" sz="7299">
                <a:solidFill>
                  <a:srgbClr val="FF7C64"/>
                </a:solidFill>
                <a:latin typeface="Archivo Narrow"/>
                <a:ea typeface="Archivo Narrow"/>
                <a:cs typeface="Archivo Narrow"/>
                <a:sym typeface="Archivo Narrow"/>
              </a:rPr>
              <a:t>Our Methods</a:t>
            </a:r>
            <a:endParaRPr sz="7299">
              <a:solidFill>
                <a:srgbClr val="FF7C64"/>
              </a:solidFill>
              <a:latin typeface="Archivo Narrow"/>
              <a:ea typeface="Archivo Narrow"/>
              <a:cs typeface="Archivo Narrow"/>
              <a:sym typeface="Archivo Narrow"/>
            </a:endParaRPr>
          </a:p>
          <a:p>
            <a:pPr indent="0" lvl="0" marL="0" marR="0" rtl="0" algn="l">
              <a:lnSpc>
                <a:spcPct val="120002"/>
              </a:lnSpc>
              <a:spcBef>
                <a:spcPts val="0"/>
              </a:spcBef>
              <a:spcAft>
                <a:spcPts val="0"/>
              </a:spcAft>
              <a:buNone/>
            </a:pPr>
            <a:r>
              <a:rPr lang="en-US" sz="7299">
                <a:solidFill>
                  <a:srgbClr val="102B30"/>
                </a:solidFill>
                <a:latin typeface="Archivo Narrow"/>
                <a:ea typeface="Archivo Narrow"/>
                <a:cs typeface="Archivo Narrow"/>
                <a:sym typeface="Archivo Narrow"/>
              </a:rPr>
              <a:t>Model: A</a:t>
            </a:r>
            <a:r>
              <a:rPr lang="en-US" sz="7299">
                <a:solidFill>
                  <a:srgbClr val="102B30"/>
                </a:solidFill>
                <a:latin typeface="Archivo Narrow"/>
                <a:ea typeface="Archivo Narrow"/>
                <a:cs typeface="Archivo Narrow"/>
                <a:sym typeface="Archivo Narrow"/>
              </a:rPr>
              <a:t>ttention-guided localization</a:t>
            </a:r>
            <a:endParaRPr/>
          </a:p>
        </p:txBody>
      </p:sp>
      <p:pic>
        <p:nvPicPr>
          <p:cNvPr id="324" name="Google Shape;324;p24"/>
          <p:cNvPicPr preferRelativeResize="0"/>
          <p:nvPr/>
        </p:nvPicPr>
        <p:blipFill>
          <a:blip r:embed="rId4">
            <a:alphaModFix/>
          </a:blip>
          <a:stretch>
            <a:fillRect/>
          </a:stretch>
        </p:blipFill>
        <p:spPr>
          <a:xfrm>
            <a:off x="972550" y="3429000"/>
            <a:ext cx="14638025" cy="4026943"/>
          </a:xfrm>
          <a:prstGeom prst="rect">
            <a:avLst/>
          </a:prstGeom>
          <a:noFill/>
          <a:ln>
            <a:noFill/>
          </a:ln>
        </p:spPr>
      </p:pic>
      <p:sp>
        <p:nvSpPr>
          <p:cNvPr id="325" name="Google Shape;325;p24"/>
          <p:cNvSpPr/>
          <p:nvPr/>
        </p:nvSpPr>
        <p:spPr>
          <a:xfrm>
            <a:off x="1928825" y="3429000"/>
            <a:ext cx="1962600" cy="2196300"/>
          </a:xfrm>
          <a:prstGeom prst="rect">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
          <p:cNvSpPr/>
          <p:nvPr/>
        </p:nvSpPr>
        <p:spPr>
          <a:xfrm>
            <a:off x="4077700" y="3581400"/>
            <a:ext cx="4754100" cy="3727800"/>
          </a:xfrm>
          <a:prstGeom prst="rect">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a:off x="8831800" y="3429000"/>
            <a:ext cx="2368800" cy="3727800"/>
          </a:xfrm>
          <a:prstGeom prst="rect">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a:off x="12300225" y="3581400"/>
            <a:ext cx="3570300" cy="1395600"/>
          </a:xfrm>
          <a:prstGeom prst="rect">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a:off x="12300225" y="4977000"/>
            <a:ext cx="3570300" cy="1046400"/>
          </a:xfrm>
          <a:prstGeom prst="rect">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a:off x="2081075" y="5580225"/>
            <a:ext cx="1658100" cy="1683900"/>
          </a:xfrm>
          <a:prstGeom prst="rect">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12300225" y="6217725"/>
            <a:ext cx="3570300" cy="1046400"/>
          </a:xfrm>
          <a:prstGeom prst="rect">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txBox="1"/>
          <p:nvPr/>
        </p:nvSpPr>
        <p:spPr>
          <a:xfrm>
            <a:off x="287500" y="8155150"/>
            <a:ext cx="194574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500">
                <a:latin typeface="Calibri"/>
                <a:ea typeface="Calibri"/>
                <a:cs typeface="Calibri"/>
                <a:sym typeface="Calibri"/>
              </a:rPr>
              <a:t>Original x-ray images resized -&gt; localized hand region/localized Region of Interests 1 (carpal bones)</a:t>
            </a:r>
            <a:endParaRPr sz="3500">
              <a:latin typeface="Calibri"/>
              <a:ea typeface="Calibri"/>
              <a:cs typeface="Calibri"/>
              <a:sym typeface="Calibri"/>
            </a:endParaRPr>
          </a:p>
          <a:p>
            <a:pPr indent="0" lvl="0" marL="0" rtl="0" algn="l">
              <a:spcBef>
                <a:spcPts val="0"/>
              </a:spcBef>
              <a:spcAft>
                <a:spcPts val="0"/>
              </a:spcAft>
              <a:buNone/>
            </a:pPr>
            <a:r>
              <a:t/>
            </a:r>
            <a:endParaRPr sz="3500">
              <a:latin typeface="Calibri"/>
              <a:ea typeface="Calibri"/>
              <a:cs typeface="Calibri"/>
              <a:sym typeface="Calibri"/>
            </a:endParaRPr>
          </a:p>
          <a:p>
            <a:pPr indent="0" lvl="0" marL="0" rtl="0" algn="l">
              <a:spcBef>
                <a:spcPts val="0"/>
              </a:spcBef>
              <a:spcAft>
                <a:spcPts val="0"/>
              </a:spcAft>
              <a:buNone/>
            </a:pPr>
            <a:r>
              <a:rPr lang="en-US" sz="3500">
                <a:latin typeface="Calibri"/>
                <a:ea typeface="Calibri"/>
                <a:cs typeface="Calibri"/>
                <a:sym typeface="Calibri"/>
              </a:rPr>
              <a:t>Original image with R1 erased -&gt; localized Region of Interests 2</a:t>
            </a:r>
            <a:endParaRPr sz="35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25"/>
          <p:cNvPicPr preferRelativeResize="0"/>
          <p:nvPr/>
        </p:nvPicPr>
        <p:blipFill>
          <a:blip r:embed="rId3">
            <a:alphaModFix/>
          </a:blip>
          <a:stretch>
            <a:fillRect/>
          </a:stretch>
        </p:blipFill>
        <p:spPr>
          <a:xfrm>
            <a:off x="1277094" y="3840263"/>
            <a:ext cx="12974681" cy="3727800"/>
          </a:xfrm>
          <a:prstGeom prst="rect">
            <a:avLst/>
          </a:prstGeom>
          <a:noFill/>
          <a:ln>
            <a:noFill/>
          </a:ln>
        </p:spPr>
      </p:pic>
      <p:pic>
        <p:nvPicPr>
          <p:cNvPr id="338" name="Google Shape;338;p25"/>
          <p:cNvPicPr preferRelativeResize="0"/>
          <p:nvPr/>
        </p:nvPicPr>
        <p:blipFill rotWithShape="1">
          <a:blip r:embed="rId4">
            <a:alphaModFix amt="26000"/>
          </a:blip>
          <a:srcRect b="0" l="0" r="0" t="0"/>
          <a:stretch/>
        </p:blipFill>
        <p:spPr>
          <a:xfrm rot="-1346665">
            <a:off x="13733303" y="-2686999"/>
            <a:ext cx="7202852" cy="7163563"/>
          </a:xfrm>
          <a:prstGeom prst="rect">
            <a:avLst/>
          </a:prstGeom>
          <a:noFill/>
          <a:ln>
            <a:noFill/>
          </a:ln>
        </p:spPr>
      </p:pic>
      <p:pic>
        <p:nvPicPr>
          <p:cNvPr id="339" name="Google Shape;339;p25"/>
          <p:cNvPicPr preferRelativeResize="0"/>
          <p:nvPr/>
        </p:nvPicPr>
        <p:blipFill rotWithShape="1">
          <a:blip r:embed="rId4">
            <a:alphaModFix amt="26000"/>
          </a:blip>
          <a:srcRect b="0" l="0" r="0" t="0"/>
          <a:stretch/>
        </p:blipFill>
        <p:spPr>
          <a:xfrm rot="-1346665">
            <a:off x="7313057" y="-5014027"/>
            <a:ext cx="7202852" cy="7163563"/>
          </a:xfrm>
          <a:prstGeom prst="rect">
            <a:avLst/>
          </a:prstGeom>
          <a:noFill/>
          <a:ln>
            <a:noFill/>
          </a:ln>
        </p:spPr>
      </p:pic>
      <p:sp>
        <p:nvSpPr>
          <p:cNvPr id="340" name="Google Shape;340;p25"/>
          <p:cNvSpPr txBox="1"/>
          <p:nvPr/>
        </p:nvSpPr>
        <p:spPr>
          <a:xfrm>
            <a:off x="972550" y="631375"/>
            <a:ext cx="15100800" cy="2471700"/>
          </a:xfrm>
          <a:prstGeom prst="rect">
            <a:avLst/>
          </a:prstGeom>
          <a:noFill/>
          <a:ln>
            <a:noFill/>
          </a:ln>
        </p:spPr>
        <p:txBody>
          <a:bodyPr anchorCtr="0" anchor="t" bIns="0" lIns="0" spcFirstLastPara="1" rIns="0" wrap="square" tIns="0">
            <a:spAutoFit/>
          </a:bodyPr>
          <a:lstStyle/>
          <a:p>
            <a:pPr indent="0" lvl="0" marL="0" rtl="0" algn="l">
              <a:lnSpc>
                <a:spcPct val="120002"/>
              </a:lnSpc>
              <a:spcBef>
                <a:spcPts val="0"/>
              </a:spcBef>
              <a:spcAft>
                <a:spcPts val="0"/>
              </a:spcAft>
              <a:buClr>
                <a:schemeClr val="dk1"/>
              </a:buClr>
              <a:buFont typeface="Arial"/>
              <a:buNone/>
            </a:pPr>
            <a:r>
              <a:rPr lang="en-US" sz="7299">
                <a:solidFill>
                  <a:srgbClr val="FF7C64"/>
                </a:solidFill>
                <a:latin typeface="Archivo Narrow"/>
                <a:ea typeface="Archivo Narrow"/>
                <a:cs typeface="Archivo Narrow"/>
                <a:sym typeface="Archivo Narrow"/>
              </a:rPr>
              <a:t>Our Methods</a:t>
            </a:r>
            <a:endParaRPr sz="7299">
              <a:solidFill>
                <a:srgbClr val="FF7C64"/>
              </a:solidFill>
              <a:latin typeface="Archivo Narrow"/>
              <a:ea typeface="Archivo Narrow"/>
              <a:cs typeface="Archivo Narrow"/>
              <a:sym typeface="Archivo Narrow"/>
            </a:endParaRPr>
          </a:p>
          <a:p>
            <a:pPr indent="0" lvl="0" marL="0" marR="0" rtl="0" algn="l">
              <a:lnSpc>
                <a:spcPct val="120002"/>
              </a:lnSpc>
              <a:spcBef>
                <a:spcPts val="0"/>
              </a:spcBef>
              <a:spcAft>
                <a:spcPts val="0"/>
              </a:spcAft>
              <a:buNone/>
            </a:pPr>
            <a:r>
              <a:rPr lang="en-US" sz="7299">
                <a:solidFill>
                  <a:srgbClr val="102B30"/>
                </a:solidFill>
                <a:latin typeface="Archivo Narrow"/>
                <a:ea typeface="Archivo Narrow"/>
                <a:cs typeface="Archivo Narrow"/>
                <a:sym typeface="Archivo Narrow"/>
              </a:rPr>
              <a:t>Model: A</a:t>
            </a:r>
            <a:r>
              <a:rPr lang="en-US" sz="7299">
                <a:solidFill>
                  <a:srgbClr val="102B30"/>
                </a:solidFill>
                <a:latin typeface="Archivo Narrow"/>
                <a:ea typeface="Archivo Narrow"/>
                <a:cs typeface="Archivo Narrow"/>
                <a:sym typeface="Archivo Narrow"/>
              </a:rPr>
              <a:t>ge regression</a:t>
            </a:r>
            <a:endParaRPr/>
          </a:p>
        </p:txBody>
      </p:sp>
      <p:sp>
        <p:nvSpPr>
          <p:cNvPr id="341" name="Google Shape;341;p25"/>
          <p:cNvSpPr/>
          <p:nvPr/>
        </p:nvSpPr>
        <p:spPr>
          <a:xfrm>
            <a:off x="1928800" y="3581400"/>
            <a:ext cx="2368800" cy="3727800"/>
          </a:xfrm>
          <a:prstGeom prst="rect">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4297600" y="3581400"/>
            <a:ext cx="3857700" cy="3727800"/>
          </a:xfrm>
          <a:prstGeom prst="rect">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8155300" y="3581401"/>
            <a:ext cx="3045300" cy="3986700"/>
          </a:xfrm>
          <a:prstGeom prst="rect">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txBox="1"/>
          <p:nvPr/>
        </p:nvSpPr>
        <p:spPr>
          <a:xfrm>
            <a:off x="575250" y="8155150"/>
            <a:ext cx="19457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latin typeface="Calibri"/>
              <a:ea typeface="Calibri"/>
              <a:cs typeface="Calibri"/>
              <a:sym typeface="Calibri"/>
            </a:endParaRPr>
          </a:p>
        </p:txBody>
      </p:sp>
      <p:sp>
        <p:nvSpPr>
          <p:cNvPr id="345" name="Google Shape;345;p25"/>
          <p:cNvSpPr/>
          <p:nvPr/>
        </p:nvSpPr>
        <p:spPr>
          <a:xfrm>
            <a:off x="11200600" y="3710825"/>
            <a:ext cx="3045300" cy="3986700"/>
          </a:xfrm>
          <a:prstGeom prst="rect">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txBox="1"/>
          <p:nvPr/>
        </p:nvSpPr>
        <p:spPr>
          <a:xfrm>
            <a:off x="575250" y="8155150"/>
            <a:ext cx="194574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500">
                <a:latin typeface="Calibri"/>
                <a:ea typeface="Calibri"/>
                <a:cs typeface="Calibri"/>
                <a:sym typeface="Calibri"/>
              </a:rPr>
              <a:t>Aggregated localized patches -&gt; Mean Age Error</a:t>
            </a:r>
            <a:endParaRPr sz="3500">
              <a:latin typeface="Calibri"/>
              <a:ea typeface="Calibri"/>
              <a:cs typeface="Calibri"/>
              <a:sym typeface="Calibri"/>
            </a:endParaRPr>
          </a:p>
          <a:p>
            <a:pPr indent="0" lvl="0" marL="0" rtl="0" algn="l">
              <a:spcBef>
                <a:spcPts val="0"/>
              </a:spcBef>
              <a:spcAft>
                <a:spcPts val="0"/>
              </a:spcAft>
              <a:buNone/>
            </a:pPr>
            <a:r>
              <a:t/>
            </a:r>
            <a:endParaRPr sz="3200">
              <a:latin typeface="Calibri"/>
              <a:ea typeface="Calibri"/>
              <a:cs typeface="Calibri"/>
              <a:sym typeface="Calibri"/>
            </a:endParaRPr>
          </a:p>
          <a:p>
            <a:pPr indent="0" lvl="0" marL="0" rtl="0" algn="l">
              <a:spcBef>
                <a:spcPts val="0"/>
              </a:spcBef>
              <a:spcAft>
                <a:spcPts val="0"/>
              </a:spcAft>
              <a:buNone/>
            </a:pPr>
            <a:r>
              <a:rPr lang="en-US" sz="3200">
                <a:latin typeface="Calibri"/>
                <a:ea typeface="Calibri"/>
                <a:cs typeface="Calibri"/>
                <a:sym typeface="Calibri"/>
              </a:rPr>
              <a:t>              w                         where </a:t>
            </a:r>
            <a:endParaRPr sz="32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                                               </a:t>
            </a:r>
            <a:endParaRPr sz="3200">
              <a:latin typeface="Calibri"/>
              <a:ea typeface="Calibri"/>
              <a:cs typeface="Calibri"/>
              <a:sym typeface="Calibri"/>
            </a:endParaRPr>
          </a:p>
        </p:txBody>
      </p:sp>
      <p:pic>
        <p:nvPicPr>
          <p:cNvPr id="347" name="Google Shape;347;p25"/>
          <p:cNvPicPr preferRelativeResize="0"/>
          <p:nvPr/>
        </p:nvPicPr>
        <p:blipFill rotWithShape="1">
          <a:blip r:embed="rId5">
            <a:alphaModFix/>
          </a:blip>
          <a:srcRect b="18233" l="71895" r="21631" t="0"/>
          <a:stretch/>
        </p:blipFill>
        <p:spPr>
          <a:xfrm rot="-5400000">
            <a:off x="10737925" y="7463075"/>
            <a:ext cx="947500" cy="3292750"/>
          </a:xfrm>
          <a:prstGeom prst="rect">
            <a:avLst/>
          </a:prstGeom>
          <a:noFill/>
          <a:ln>
            <a:noFill/>
          </a:ln>
        </p:spPr>
      </p:pic>
      <p:pic>
        <p:nvPicPr>
          <p:cNvPr id="348" name="Google Shape;348;p25"/>
          <p:cNvPicPr preferRelativeResize="0"/>
          <p:nvPr/>
        </p:nvPicPr>
        <p:blipFill>
          <a:blip r:embed="rId6">
            <a:alphaModFix/>
          </a:blip>
          <a:stretch>
            <a:fillRect/>
          </a:stretch>
        </p:blipFill>
        <p:spPr>
          <a:xfrm>
            <a:off x="575250" y="9103062"/>
            <a:ext cx="3857700" cy="714389"/>
          </a:xfrm>
          <a:prstGeom prst="rect">
            <a:avLst/>
          </a:prstGeom>
          <a:noFill/>
          <a:ln>
            <a:noFill/>
          </a:ln>
        </p:spPr>
      </p:pic>
      <p:pic>
        <p:nvPicPr>
          <p:cNvPr id="349" name="Google Shape;349;p25"/>
          <p:cNvPicPr preferRelativeResize="0"/>
          <p:nvPr/>
        </p:nvPicPr>
        <p:blipFill>
          <a:blip r:embed="rId7">
            <a:alphaModFix/>
          </a:blip>
          <a:stretch>
            <a:fillRect/>
          </a:stretch>
        </p:blipFill>
        <p:spPr>
          <a:xfrm>
            <a:off x="5707600" y="9136401"/>
            <a:ext cx="3857700" cy="862907"/>
          </a:xfrm>
          <a:prstGeom prst="rect">
            <a:avLst/>
          </a:prstGeom>
          <a:noFill/>
          <a:ln>
            <a:noFill/>
          </a:ln>
        </p:spPr>
      </p:pic>
      <p:sp>
        <p:nvSpPr>
          <p:cNvPr id="350" name="Google Shape;350;p25"/>
          <p:cNvSpPr/>
          <p:nvPr/>
        </p:nvSpPr>
        <p:spPr>
          <a:xfrm>
            <a:off x="372225" y="8155150"/>
            <a:ext cx="16818000" cy="203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5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26"/>
          <p:cNvPicPr preferRelativeResize="0"/>
          <p:nvPr/>
        </p:nvPicPr>
        <p:blipFill rotWithShape="1">
          <a:blip r:embed="rId3">
            <a:alphaModFix amt="26000"/>
          </a:blip>
          <a:srcRect b="0" l="0" r="0" t="0"/>
          <a:stretch/>
        </p:blipFill>
        <p:spPr>
          <a:xfrm rot="-1346665">
            <a:off x="13282978" y="-2728649"/>
            <a:ext cx="7202852" cy="7163563"/>
          </a:xfrm>
          <a:prstGeom prst="rect">
            <a:avLst/>
          </a:prstGeom>
          <a:noFill/>
          <a:ln>
            <a:noFill/>
          </a:ln>
        </p:spPr>
      </p:pic>
      <p:pic>
        <p:nvPicPr>
          <p:cNvPr id="356" name="Google Shape;356;p26"/>
          <p:cNvPicPr preferRelativeResize="0"/>
          <p:nvPr/>
        </p:nvPicPr>
        <p:blipFill rotWithShape="1">
          <a:blip r:embed="rId3">
            <a:alphaModFix amt="26000"/>
          </a:blip>
          <a:srcRect b="0" l="0" r="0" t="0"/>
          <a:stretch/>
        </p:blipFill>
        <p:spPr>
          <a:xfrm rot="-1346665">
            <a:off x="7313057" y="-5014027"/>
            <a:ext cx="7202852" cy="7163563"/>
          </a:xfrm>
          <a:prstGeom prst="rect">
            <a:avLst/>
          </a:prstGeom>
          <a:noFill/>
          <a:ln>
            <a:noFill/>
          </a:ln>
        </p:spPr>
      </p:pic>
      <p:sp>
        <p:nvSpPr>
          <p:cNvPr id="357" name="Google Shape;357;p26"/>
          <p:cNvSpPr txBox="1"/>
          <p:nvPr/>
        </p:nvSpPr>
        <p:spPr>
          <a:xfrm>
            <a:off x="522225" y="589725"/>
            <a:ext cx="18121500" cy="81393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7299" u="none" cap="none" strike="noStrike">
                <a:solidFill>
                  <a:srgbClr val="FF7C64"/>
                </a:solidFill>
                <a:latin typeface="Archivo Narrow"/>
                <a:ea typeface="Archivo Narrow"/>
                <a:cs typeface="Archivo Narrow"/>
                <a:sym typeface="Archivo Narrow"/>
              </a:rPr>
              <a:t>Our Methods</a:t>
            </a:r>
            <a:endParaRPr/>
          </a:p>
          <a:p>
            <a:pPr indent="0" lvl="0" marL="0" marR="0" rtl="0" algn="l">
              <a:lnSpc>
                <a:spcPct val="120002"/>
              </a:lnSpc>
              <a:spcBef>
                <a:spcPts val="0"/>
              </a:spcBef>
              <a:spcAft>
                <a:spcPts val="0"/>
              </a:spcAft>
              <a:buNone/>
            </a:pPr>
            <a:r>
              <a:rPr lang="en-US" sz="7299">
                <a:solidFill>
                  <a:srgbClr val="102B30"/>
                </a:solidFill>
                <a:latin typeface="Archivo Narrow"/>
                <a:ea typeface="Archivo Narrow"/>
                <a:cs typeface="Archivo Narrow"/>
                <a:sym typeface="Archivo Narrow"/>
              </a:rPr>
              <a:t>Reimplementation (RSNA dataset)</a:t>
            </a:r>
            <a:endParaRPr sz="7299">
              <a:solidFill>
                <a:srgbClr val="102B30"/>
              </a:solidFill>
              <a:latin typeface="Archivo Narrow"/>
              <a:ea typeface="Archivo Narrow"/>
              <a:cs typeface="Archivo Narrow"/>
              <a:sym typeface="Archivo Narrow"/>
            </a:endParaRPr>
          </a:p>
          <a:p>
            <a:pPr indent="-431800" lvl="0" marL="457200" marR="0" rtl="0" algn="l">
              <a:lnSpc>
                <a:spcPct val="120002"/>
              </a:lnSpc>
              <a:spcBef>
                <a:spcPts val="0"/>
              </a:spcBef>
              <a:spcAft>
                <a:spcPts val="0"/>
              </a:spcAft>
              <a:buClr>
                <a:srgbClr val="102B30"/>
              </a:buClr>
              <a:buSzPts val="3200"/>
              <a:buFont typeface="Archivo Narrow"/>
              <a:buAutoNum type="arabicPeriod"/>
            </a:pPr>
            <a:r>
              <a:rPr lang="en-US" sz="3600" u="sng">
                <a:solidFill>
                  <a:srgbClr val="102B30"/>
                </a:solidFill>
                <a:latin typeface="Archivo Narrow"/>
                <a:ea typeface="Archivo Narrow"/>
                <a:cs typeface="Archivo Narrow"/>
                <a:sym typeface="Archivo Narrow"/>
              </a:rPr>
              <a:t>Data loading:</a:t>
            </a:r>
            <a:r>
              <a:rPr lang="en-US" sz="3600">
                <a:solidFill>
                  <a:srgbClr val="102B30"/>
                </a:solidFill>
                <a:latin typeface="Archivo Narrow"/>
                <a:ea typeface="Archivo Narrow"/>
                <a:cs typeface="Archivo Narrow"/>
                <a:sym typeface="Archivo Narrow"/>
              </a:rPr>
              <a:t> </a:t>
            </a:r>
            <a:endParaRPr sz="3600">
              <a:solidFill>
                <a:srgbClr val="102B30"/>
              </a:solidFill>
              <a:latin typeface="Archivo Narrow"/>
              <a:ea typeface="Archivo Narrow"/>
              <a:cs typeface="Archivo Narrow"/>
              <a:sym typeface="Archivo Narrow"/>
            </a:endParaRPr>
          </a:p>
          <a:p>
            <a:pPr indent="0" lvl="0" marL="457200" marR="0" rtl="0" algn="l">
              <a:lnSpc>
                <a:spcPct val="120002"/>
              </a:lnSpc>
              <a:spcBef>
                <a:spcPts val="0"/>
              </a:spcBef>
              <a:spcAft>
                <a:spcPts val="0"/>
              </a:spcAft>
              <a:buNone/>
            </a:pPr>
            <a:r>
              <a:rPr lang="en-US" sz="3600">
                <a:solidFill>
                  <a:srgbClr val="102B30"/>
                </a:solidFill>
                <a:latin typeface="Archivo Narrow"/>
                <a:ea typeface="Archivo Narrow"/>
                <a:cs typeface="Archivo Narrow"/>
                <a:sym typeface="Archivo Narrow"/>
              </a:rPr>
              <a:t>RSNA: 12, 611 labeled img -&gt; out of ram -&gt; progressive loading -&gt; out of time -&gt; rand. 1390</a:t>
            </a:r>
            <a:r>
              <a:rPr lang="en-US" sz="3300">
                <a:solidFill>
                  <a:srgbClr val="102B30"/>
                </a:solidFill>
                <a:latin typeface="Archivo Narrow"/>
                <a:ea typeface="Archivo Narrow"/>
                <a:cs typeface="Archivo Narrow"/>
                <a:sym typeface="Archivo Narrow"/>
              </a:rPr>
              <a:t> </a:t>
            </a:r>
            <a:endParaRPr sz="3300">
              <a:solidFill>
                <a:srgbClr val="102B30"/>
              </a:solidFill>
              <a:latin typeface="Archivo Narrow"/>
              <a:ea typeface="Archivo Narrow"/>
              <a:cs typeface="Archivo Narrow"/>
              <a:sym typeface="Archivo Narrow"/>
            </a:endParaRPr>
          </a:p>
          <a:p>
            <a:pPr indent="0" lvl="0" marL="0" marR="0" rtl="0" algn="l">
              <a:lnSpc>
                <a:spcPct val="120002"/>
              </a:lnSpc>
              <a:spcBef>
                <a:spcPts val="0"/>
              </a:spcBef>
              <a:spcAft>
                <a:spcPts val="0"/>
              </a:spcAft>
              <a:buClr>
                <a:srgbClr val="000000"/>
              </a:buClr>
              <a:buFont typeface="Arial"/>
              <a:buNone/>
            </a:pPr>
            <a:r>
              <a:rPr lang="en-US" sz="3600">
                <a:solidFill>
                  <a:srgbClr val="102B30"/>
                </a:solidFill>
                <a:latin typeface="Archivo Narrow"/>
                <a:ea typeface="Archivo Narrow"/>
                <a:cs typeface="Archivo Narrow"/>
                <a:sym typeface="Archivo Narrow"/>
              </a:rPr>
              <a:t>2.  </a:t>
            </a:r>
            <a:r>
              <a:rPr lang="en-US" sz="3600" u="sng">
                <a:solidFill>
                  <a:srgbClr val="102B30"/>
                </a:solidFill>
                <a:latin typeface="Archivo Narrow"/>
                <a:ea typeface="Archivo Narrow"/>
                <a:cs typeface="Archivo Narrow"/>
                <a:sym typeface="Archivo Narrow"/>
              </a:rPr>
              <a:t>Localized hand &amp; Regions of Interests 1 &amp; Masked out R1：</a:t>
            </a:r>
            <a:endParaRPr sz="3600" u="sng">
              <a:solidFill>
                <a:srgbClr val="102B30"/>
              </a:solidFill>
              <a:latin typeface="Archivo Narrow"/>
              <a:ea typeface="Archivo Narrow"/>
              <a:cs typeface="Archivo Narrow"/>
              <a:sym typeface="Archivo Narrow"/>
            </a:endParaRPr>
          </a:p>
          <a:p>
            <a:pPr indent="0" lvl="0" marL="0" marR="0" rtl="0" algn="l">
              <a:lnSpc>
                <a:spcPct val="120002"/>
              </a:lnSpc>
              <a:spcBef>
                <a:spcPts val="0"/>
              </a:spcBef>
              <a:spcAft>
                <a:spcPts val="0"/>
              </a:spcAft>
              <a:buNone/>
            </a:pPr>
            <a:r>
              <a:t/>
            </a:r>
            <a:endParaRPr sz="3200" u="sng">
              <a:solidFill>
                <a:srgbClr val="102B30"/>
              </a:solidFill>
              <a:latin typeface="Archivo Narrow"/>
              <a:ea typeface="Archivo Narrow"/>
              <a:cs typeface="Archivo Narrow"/>
              <a:sym typeface="Archivo Narrow"/>
            </a:endParaRPr>
          </a:p>
          <a:p>
            <a:pPr indent="0" lvl="0" marL="0" marR="0" rtl="0" algn="l">
              <a:lnSpc>
                <a:spcPct val="120002"/>
              </a:lnSpc>
              <a:spcBef>
                <a:spcPts val="0"/>
              </a:spcBef>
              <a:spcAft>
                <a:spcPts val="0"/>
              </a:spcAft>
              <a:buNone/>
            </a:pPr>
            <a:r>
              <a:t/>
            </a:r>
            <a:endParaRPr sz="3200" u="sng">
              <a:solidFill>
                <a:srgbClr val="102B30"/>
              </a:solidFill>
              <a:latin typeface="Archivo Narrow"/>
              <a:ea typeface="Archivo Narrow"/>
              <a:cs typeface="Archivo Narrow"/>
              <a:sym typeface="Archivo Narrow"/>
            </a:endParaRPr>
          </a:p>
          <a:p>
            <a:pPr indent="0" lvl="0" marL="0" marR="0" rtl="0" algn="l">
              <a:lnSpc>
                <a:spcPct val="120002"/>
              </a:lnSpc>
              <a:spcBef>
                <a:spcPts val="0"/>
              </a:spcBef>
              <a:spcAft>
                <a:spcPts val="0"/>
              </a:spcAft>
              <a:buNone/>
            </a:pPr>
            <a:r>
              <a:t/>
            </a:r>
            <a:endParaRPr sz="3200">
              <a:solidFill>
                <a:srgbClr val="102B30"/>
              </a:solidFill>
              <a:latin typeface="Archivo Narrow"/>
              <a:ea typeface="Archivo Narrow"/>
              <a:cs typeface="Archivo Narrow"/>
              <a:sym typeface="Archivo Narrow"/>
            </a:endParaRPr>
          </a:p>
          <a:p>
            <a:pPr indent="0" lvl="0" marL="0" marR="0" rtl="0" algn="l">
              <a:lnSpc>
                <a:spcPct val="120002"/>
              </a:lnSpc>
              <a:spcBef>
                <a:spcPts val="0"/>
              </a:spcBef>
              <a:spcAft>
                <a:spcPts val="0"/>
              </a:spcAft>
              <a:buNone/>
            </a:pPr>
            <a:r>
              <a:t/>
            </a:r>
            <a:endParaRPr sz="3200">
              <a:solidFill>
                <a:srgbClr val="102B30"/>
              </a:solidFill>
              <a:latin typeface="Archivo Narrow"/>
              <a:ea typeface="Archivo Narrow"/>
              <a:cs typeface="Archivo Narrow"/>
              <a:sym typeface="Archivo Narrow"/>
            </a:endParaRPr>
          </a:p>
          <a:p>
            <a:pPr indent="0" lvl="0" marL="0" marR="0" rtl="0" algn="l">
              <a:lnSpc>
                <a:spcPct val="120002"/>
              </a:lnSpc>
              <a:spcBef>
                <a:spcPts val="0"/>
              </a:spcBef>
              <a:spcAft>
                <a:spcPts val="0"/>
              </a:spcAft>
              <a:buNone/>
            </a:pPr>
            <a:r>
              <a:t/>
            </a:r>
            <a:endParaRPr sz="3200">
              <a:solidFill>
                <a:srgbClr val="102B30"/>
              </a:solidFill>
              <a:latin typeface="Archivo Narrow"/>
              <a:ea typeface="Archivo Narrow"/>
              <a:cs typeface="Archivo Narrow"/>
              <a:sym typeface="Archivo Narrow"/>
            </a:endParaRPr>
          </a:p>
          <a:p>
            <a:pPr indent="0" lvl="0" marL="0" marR="0" rtl="0" algn="l">
              <a:lnSpc>
                <a:spcPct val="120002"/>
              </a:lnSpc>
              <a:spcBef>
                <a:spcPts val="0"/>
              </a:spcBef>
              <a:spcAft>
                <a:spcPts val="0"/>
              </a:spcAft>
              <a:buNone/>
            </a:pPr>
            <a:r>
              <a:t/>
            </a:r>
            <a:endParaRPr sz="3200">
              <a:solidFill>
                <a:srgbClr val="102B30"/>
              </a:solidFill>
              <a:latin typeface="Archivo Narrow"/>
              <a:ea typeface="Archivo Narrow"/>
              <a:cs typeface="Archivo Narrow"/>
              <a:sym typeface="Archivo Narrow"/>
            </a:endParaRPr>
          </a:p>
        </p:txBody>
      </p:sp>
      <p:pic>
        <p:nvPicPr>
          <p:cNvPr id="358" name="Google Shape;358;p26"/>
          <p:cNvPicPr preferRelativeResize="0"/>
          <p:nvPr/>
        </p:nvPicPr>
        <p:blipFill>
          <a:blip r:embed="rId4">
            <a:alphaModFix/>
          </a:blip>
          <a:stretch>
            <a:fillRect/>
          </a:stretch>
        </p:blipFill>
        <p:spPr>
          <a:xfrm>
            <a:off x="248446" y="5538583"/>
            <a:ext cx="4458026" cy="4556944"/>
          </a:xfrm>
          <a:prstGeom prst="rect">
            <a:avLst/>
          </a:prstGeom>
          <a:noFill/>
          <a:ln>
            <a:noFill/>
          </a:ln>
        </p:spPr>
      </p:pic>
      <p:pic>
        <p:nvPicPr>
          <p:cNvPr id="359" name="Google Shape;359;p26"/>
          <p:cNvPicPr preferRelativeResize="0"/>
          <p:nvPr/>
        </p:nvPicPr>
        <p:blipFill>
          <a:blip r:embed="rId5">
            <a:alphaModFix/>
          </a:blip>
          <a:stretch>
            <a:fillRect/>
          </a:stretch>
        </p:blipFill>
        <p:spPr>
          <a:xfrm>
            <a:off x="4706475" y="5538549"/>
            <a:ext cx="4458025" cy="4557014"/>
          </a:xfrm>
          <a:prstGeom prst="rect">
            <a:avLst/>
          </a:prstGeom>
          <a:noFill/>
          <a:ln>
            <a:noFill/>
          </a:ln>
        </p:spPr>
      </p:pic>
      <p:pic>
        <p:nvPicPr>
          <p:cNvPr id="360" name="Google Shape;360;p26"/>
          <p:cNvPicPr preferRelativeResize="0"/>
          <p:nvPr/>
        </p:nvPicPr>
        <p:blipFill>
          <a:blip r:embed="rId6">
            <a:alphaModFix/>
          </a:blip>
          <a:stretch>
            <a:fillRect/>
          </a:stretch>
        </p:blipFill>
        <p:spPr>
          <a:xfrm>
            <a:off x="9164500" y="5604176"/>
            <a:ext cx="4458024" cy="4425737"/>
          </a:xfrm>
          <a:prstGeom prst="rect">
            <a:avLst/>
          </a:prstGeom>
          <a:noFill/>
          <a:ln>
            <a:noFill/>
          </a:ln>
        </p:spPr>
      </p:pic>
      <p:pic>
        <p:nvPicPr>
          <p:cNvPr id="361" name="Google Shape;361;p26"/>
          <p:cNvPicPr preferRelativeResize="0"/>
          <p:nvPr/>
        </p:nvPicPr>
        <p:blipFill>
          <a:blip r:embed="rId7">
            <a:alphaModFix/>
          </a:blip>
          <a:stretch>
            <a:fillRect/>
          </a:stretch>
        </p:blipFill>
        <p:spPr>
          <a:xfrm>
            <a:off x="13622525" y="5538600"/>
            <a:ext cx="4458026" cy="4556937"/>
          </a:xfrm>
          <a:prstGeom prst="rect">
            <a:avLst/>
          </a:prstGeom>
          <a:noFill/>
          <a:ln>
            <a:noFill/>
          </a:ln>
        </p:spPr>
      </p:pic>
      <p:sp>
        <p:nvSpPr>
          <p:cNvPr id="362" name="Google Shape;362;p26"/>
          <p:cNvSpPr/>
          <p:nvPr/>
        </p:nvSpPr>
        <p:spPr>
          <a:xfrm>
            <a:off x="248450" y="5489475"/>
            <a:ext cx="18121500" cy="491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363" name="Google Shape;363;p26"/>
          <p:cNvSpPr txBox="1"/>
          <p:nvPr/>
        </p:nvSpPr>
        <p:spPr>
          <a:xfrm>
            <a:off x="522225" y="6345825"/>
            <a:ext cx="15720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latin typeface="Calibri"/>
                <a:ea typeface="Calibri"/>
                <a:cs typeface="Calibri"/>
                <a:sym typeface="Calibri"/>
              </a:rPr>
              <a:t>3. </a:t>
            </a:r>
            <a:r>
              <a:rPr lang="en-US" sz="3600" u="sng">
                <a:latin typeface="Calibri"/>
                <a:ea typeface="Calibri"/>
                <a:cs typeface="Calibri"/>
                <a:sym typeface="Calibri"/>
              </a:rPr>
              <a:t>Test results (MAE/Month):</a:t>
            </a:r>
            <a:r>
              <a:rPr lang="en-US" sz="3600">
                <a:latin typeface="Calibri"/>
                <a:ea typeface="Calibri"/>
                <a:cs typeface="Calibri"/>
                <a:sym typeface="Calibri"/>
              </a:rPr>
              <a:t>  </a:t>
            </a:r>
            <a:endParaRPr sz="3600">
              <a:latin typeface="Calibri"/>
              <a:ea typeface="Calibri"/>
              <a:cs typeface="Calibri"/>
              <a:sym typeface="Calibri"/>
            </a:endParaRPr>
          </a:p>
          <a:p>
            <a:pPr indent="0" lvl="0" marL="0" rtl="0" algn="l">
              <a:spcBef>
                <a:spcPts val="0"/>
              </a:spcBef>
              <a:spcAft>
                <a:spcPts val="0"/>
              </a:spcAft>
              <a:buNone/>
            </a:pPr>
            <a:r>
              <a:rPr lang="en-US" sz="3600">
                <a:solidFill>
                  <a:srgbClr val="212121"/>
                </a:solidFill>
                <a:highlight>
                  <a:srgbClr val="FFFFFF"/>
                </a:highlight>
                <a:latin typeface="Courier New"/>
                <a:ea typeface="Courier New"/>
                <a:cs typeface="Courier New"/>
                <a:sym typeface="Courier New"/>
              </a:rPr>
              <a:t>  val_MAE = 8.2505</a:t>
            </a:r>
            <a:r>
              <a:rPr lang="en-US" sz="3600">
                <a:solidFill>
                  <a:schemeClr val="dk1"/>
                </a:solidFill>
                <a:highlight>
                  <a:srgbClr val="FFFFFF"/>
                </a:highlight>
                <a:latin typeface="Courier New"/>
                <a:ea typeface="Courier New"/>
                <a:cs typeface="Courier New"/>
                <a:sym typeface="Courier New"/>
              </a:rPr>
              <a:t> </a:t>
            </a:r>
            <a:endParaRPr sz="36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3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3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3200" u="sng">
              <a:latin typeface="Calibri"/>
              <a:ea typeface="Calibri"/>
              <a:cs typeface="Calibri"/>
              <a:sym typeface="Calibri"/>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364" name="Google Shape;364;p26"/>
          <p:cNvSpPr txBox="1"/>
          <p:nvPr/>
        </p:nvSpPr>
        <p:spPr>
          <a:xfrm>
            <a:off x="9314725" y="7316800"/>
            <a:ext cx="7299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learning rate = 0.0003 for the first 40 epochs, learning rate = 0.0001 for the next 20 epochs with a batch size of 16</a:t>
            </a:r>
            <a:endParaRPr sz="3000">
              <a:latin typeface="Calibri"/>
              <a:ea typeface="Calibri"/>
              <a:cs typeface="Calibri"/>
              <a:sym typeface="Calibri"/>
            </a:endParaRPr>
          </a:p>
        </p:txBody>
      </p:sp>
      <p:sp>
        <p:nvSpPr>
          <p:cNvPr id="365" name="Google Shape;365;p26"/>
          <p:cNvSpPr txBox="1"/>
          <p:nvPr/>
        </p:nvSpPr>
        <p:spPr>
          <a:xfrm>
            <a:off x="9164500" y="5271750"/>
            <a:ext cx="7299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learning rate = 0.0003 for the first 60 epochs, learning rate = 0.0001 for the next 30 epochs with a batch size of 32</a:t>
            </a:r>
            <a:endParaRPr sz="3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6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27"/>
          <p:cNvPicPr preferRelativeResize="0"/>
          <p:nvPr/>
        </p:nvPicPr>
        <p:blipFill rotWithShape="1">
          <a:blip r:embed="rId3">
            <a:alphaModFix amt="26000"/>
          </a:blip>
          <a:srcRect b="0" l="0" r="0" t="0"/>
          <a:stretch/>
        </p:blipFill>
        <p:spPr>
          <a:xfrm rot="-1346665">
            <a:off x="13541428" y="-3105824"/>
            <a:ext cx="7202852" cy="7163563"/>
          </a:xfrm>
          <a:prstGeom prst="rect">
            <a:avLst/>
          </a:prstGeom>
          <a:noFill/>
          <a:ln>
            <a:noFill/>
          </a:ln>
        </p:spPr>
      </p:pic>
      <p:pic>
        <p:nvPicPr>
          <p:cNvPr id="371" name="Google Shape;371;p27"/>
          <p:cNvPicPr preferRelativeResize="0"/>
          <p:nvPr/>
        </p:nvPicPr>
        <p:blipFill rotWithShape="1">
          <a:blip r:embed="rId3">
            <a:alphaModFix amt="26000"/>
          </a:blip>
          <a:srcRect b="0" l="0" r="0" t="0"/>
          <a:stretch/>
        </p:blipFill>
        <p:spPr>
          <a:xfrm rot="-1346665">
            <a:off x="7313057" y="-5014027"/>
            <a:ext cx="7202852" cy="7163563"/>
          </a:xfrm>
          <a:prstGeom prst="rect">
            <a:avLst/>
          </a:prstGeom>
          <a:noFill/>
          <a:ln>
            <a:noFill/>
          </a:ln>
        </p:spPr>
      </p:pic>
      <p:sp>
        <p:nvSpPr>
          <p:cNvPr id="372" name="Google Shape;372;p27"/>
          <p:cNvSpPr txBox="1"/>
          <p:nvPr/>
        </p:nvSpPr>
        <p:spPr>
          <a:xfrm>
            <a:off x="972550" y="1519050"/>
            <a:ext cx="10045800" cy="38199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7299" u="none" cap="none" strike="noStrike">
                <a:solidFill>
                  <a:srgbClr val="FF7C64"/>
                </a:solidFill>
                <a:latin typeface="Archivo Narrow"/>
                <a:ea typeface="Archivo Narrow"/>
                <a:cs typeface="Archivo Narrow"/>
                <a:sym typeface="Archivo Narrow"/>
              </a:rPr>
              <a:t>Our Methods</a:t>
            </a:r>
            <a:endParaRPr/>
          </a:p>
          <a:p>
            <a:pPr indent="0" lvl="0" marL="0" marR="0" rtl="0" algn="l">
              <a:lnSpc>
                <a:spcPct val="120002"/>
              </a:lnSpc>
              <a:spcBef>
                <a:spcPts val="0"/>
              </a:spcBef>
              <a:spcAft>
                <a:spcPts val="0"/>
              </a:spcAft>
              <a:buNone/>
            </a:pPr>
            <a:r>
              <a:rPr lang="en-US" sz="7299">
                <a:solidFill>
                  <a:srgbClr val="102B30"/>
                </a:solidFill>
                <a:latin typeface="Archivo Narrow"/>
                <a:ea typeface="Archivo Narrow"/>
                <a:cs typeface="Archivo Narrow"/>
                <a:sym typeface="Archivo Narrow"/>
              </a:rPr>
              <a:t>Reading USC images &amp; Concatenate ethnicity info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28"/>
          <p:cNvPicPr preferRelativeResize="0"/>
          <p:nvPr/>
        </p:nvPicPr>
        <p:blipFill rotWithShape="1">
          <a:blip r:embed="rId3">
            <a:alphaModFix amt="26000"/>
          </a:blip>
          <a:srcRect b="0" l="0" r="0" t="0"/>
          <a:stretch/>
        </p:blipFill>
        <p:spPr>
          <a:xfrm rot="-1346665">
            <a:off x="13698353" y="-2914049"/>
            <a:ext cx="7202852" cy="7163563"/>
          </a:xfrm>
          <a:prstGeom prst="rect">
            <a:avLst/>
          </a:prstGeom>
          <a:noFill/>
          <a:ln>
            <a:noFill/>
          </a:ln>
        </p:spPr>
      </p:pic>
      <p:pic>
        <p:nvPicPr>
          <p:cNvPr id="378" name="Google Shape;378;p28"/>
          <p:cNvPicPr preferRelativeResize="0"/>
          <p:nvPr/>
        </p:nvPicPr>
        <p:blipFill rotWithShape="1">
          <a:blip r:embed="rId3">
            <a:alphaModFix amt="26000"/>
          </a:blip>
          <a:srcRect b="0" l="0" r="0" t="0"/>
          <a:stretch/>
        </p:blipFill>
        <p:spPr>
          <a:xfrm rot="-1346665">
            <a:off x="7313057" y="-5014027"/>
            <a:ext cx="7202852" cy="7163563"/>
          </a:xfrm>
          <a:prstGeom prst="rect">
            <a:avLst/>
          </a:prstGeom>
          <a:noFill/>
          <a:ln>
            <a:noFill/>
          </a:ln>
        </p:spPr>
      </p:pic>
      <p:sp>
        <p:nvSpPr>
          <p:cNvPr id="379" name="Google Shape;379;p28"/>
          <p:cNvSpPr txBox="1"/>
          <p:nvPr/>
        </p:nvSpPr>
        <p:spPr>
          <a:xfrm>
            <a:off x="226075" y="259225"/>
            <a:ext cx="10426200" cy="26904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7299">
                <a:solidFill>
                  <a:srgbClr val="FF7C64"/>
                </a:solidFill>
                <a:latin typeface="Archivo Narrow"/>
                <a:ea typeface="Archivo Narrow"/>
                <a:cs typeface="Archivo Narrow"/>
                <a:sym typeface="Archivo Narrow"/>
              </a:rPr>
              <a:t>Step 1: </a:t>
            </a:r>
            <a:r>
              <a:rPr lang="en-US" sz="6099">
                <a:solidFill>
                  <a:srgbClr val="FF7C64"/>
                </a:solidFill>
                <a:latin typeface="Archivo Narrow"/>
                <a:ea typeface="Archivo Narrow"/>
                <a:cs typeface="Archivo Narrow"/>
                <a:sym typeface="Archivo Narrow"/>
              </a:rPr>
              <a:t>Process and extract information from DICOM (.dcm) files</a:t>
            </a:r>
            <a:endParaRPr sz="6099">
              <a:latin typeface="Archivo Narrow"/>
              <a:ea typeface="Archivo Narrow"/>
              <a:cs typeface="Archivo Narrow"/>
              <a:sym typeface="Archivo Narrow"/>
            </a:endParaRPr>
          </a:p>
          <a:p>
            <a:pPr indent="0" lvl="0" marL="0" marR="0" rtl="0" algn="l">
              <a:lnSpc>
                <a:spcPct val="120002"/>
              </a:lnSpc>
              <a:spcBef>
                <a:spcPts val="0"/>
              </a:spcBef>
              <a:spcAft>
                <a:spcPts val="0"/>
              </a:spcAft>
              <a:buNone/>
            </a:pPr>
            <a:r>
              <a:t/>
            </a:r>
            <a:endParaRPr/>
          </a:p>
        </p:txBody>
      </p:sp>
      <p:pic>
        <p:nvPicPr>
          <p:cNvPr id="380" name="Google Shape;380;p28"/>
          <p:cNvPicPr preferRelativeResize="0"/>
          <p:nvPr/>
        </p:nvPicPr>
        <p:blipFill>
          <a:blip r:embed="rId4">
            <a:alphaModFix/>
          </a:blip>
          <a:stretch>
            <a:fillRect/>
          </a:stretch>
        </p:blipFill>
        <p:spPr>
          <a:xfrm>
            <a:off x="10510401" y="259213"/>
            <a:ext cx="7184551" cy="9768574"/>
          </a:xfrm>
          <a:prstGeom prst="rect">
            <a:avLst/>
          </a:prstGeom>
          <a:noFill/>
          <a:ln>
            <a:noFill/>
          </a:ln>
        </p:spPr>
      </p:pic>
      <p:sp>
        <p:nvSpPr>
          <p:cNvPr id="381" name="Google Shape;381;p28"/>
          <p:cNvSpPr txBox="1"/>
          <p:nvPr/>
        </p:nvSpPr>
        <p:spPr>
          <a:xfrm>
            <a:off x="1491550" y="2884800"/>
            <a:ext cx="8763000" cy="3771300"/>
          </a:xfrm>
          <a:prstGeom prst="rect">
            <a:avLst/>
          </a:prstGeom>
          <a:noFill/>
          <a:ln>
            <a:noFill/>
          </a:ln>
        </p:spPr>
        <p:txBody>
          <a:bodyPr anchorCtr="0" anchor="t" bIns="0" lIns="0" spcFirstLastPara="1" rIns="0" wrap="square" tIns="0">
            <a:spAutoFit/>
          </a:bodyPr>
          <a:lstStyle/>
          <a:p>
            <a:pPr indent="-450850" lvl="0" marL="457200" marR="0" rtl="0" algn="l">
              <a:lnSpc>
                <a:spcPct val="120002"/>
              </a:lnSpc>
              <a:spcBef>
                <a:spcPts val="0"/>
              </a:spcBef>
              <a:spcAft>
                <a:spcPts val="0"/>
              </a:spcAft>
              <a:buClr>
                <a:srgbClr val="102B30"/>
              </a:buClr>
              <a:buSzPts val="3500"/>
              <a:buFont typeface="Archivo Narrow"/>
              <a:buChar char="●"/>
            </a:pPr>
            <a:r>
              <a:rPr lang="en-US" sz="3500">
                <a:solidFill>
                  <a:srgbClr val="102B30"/>
                </a:solidFill>
                <a:latin typeface="Archivo Narrow"/>
                <a:ea typeface="Archivo Narrow"/>
                <a:cs typeface="Archivo Narrow"/>
                <a:sym typeface="Archivo Narrow"/>
              </a:rPr>
              <a:t>E</a:t>
            </a:r>
            <a:r>
              <a:rPr lang="en-US" sz="3500">
                <a:solidFill>
                  <a:srgbClr val="102B30"/>
                </a:solidFill>
                <a:latin typeface="Archivo Narrow"/>
                <a:ea typeface="Archivo Narrow"/>
                <a:cs typeface="Archivo Narrow"/>
                <a:sym typeface="Archivo Narrow"/>
              </a:rPr>
              <a:t>xtract</a:t>
            </a:r>
            <a:r>
              <a:rPr lang="en-US" sz="3500">
                <a:solidFill>
                  <a:srgbClr val="102B30"/>
                </a:solidFill>
                <a:latin typeface="Archivo Narrow"/>
                <a:ea typeface="Archivo Narrow"/>
                <a:cs typeface="Archivo Narrow"/>
                <a:sym typeface="Archivo Narrow"/>
              </a:rPr>
              <a:t> the patient id, gender, ethnicity, age, and, initially, the image*, from the dicom file and the path name using python string manipulation and the os library.</a:t>
            </a:r>
            <a:endParaRPr sz="3500">
              <a:solidFill>
                <a:srgbClr val="102B30"/>
              </a:solidFill>
              <a:latin typeface="Archivo Narrow"/>
              <a:ea typeface="Archivo Narrow"/>
              <a:cs typeface="Archivo Narrow"/>
              <a:sym typeface="Archivo Narrow"/>
            </a:endParaRPr>
          </a:p>
          <a:p>
            <a:pPr indent="-450850" lvl="0" marL="457200" marR="0" rtl="0" algn="l">
              <a:lnSpc>
                <a:spcPct val="120002"/>
              </a:lnSpc>
              <a:spcBef>
                <a:spcPts val="0"/>
              </a:spcBef>
              <a:spcAft>
                <a:spcPts val="0"/>
              </a:spcAft>
              <a:buClr>
                <a:srgbClr val="102B30"/>
              </a:buClr>
              <a:buSzPts val="3500"/>
              <a:buFont typeface="Archivo Narrow"/>
              <a:buChar char="●"/>
            </a:pPr>
            <a:r>
              <a:rPr lang="en-US" sz="3500">
                <a:solidFill>
                  <a:srgbClr val="102B30"/>
                </a:solidFill>
                <a:latin typeface="Archivo Narrow"/>
                <a:ea typeface="Archivo Narrow"/>
                <a:cs typeface="Archivo Narrow"/>
                <a:sym typeface="Archivo Narrow"/>
              </a:rPr>
              <a:t>Example Path: “/Digital Hand Atlas/DICOM/ASIF/ASIF01/5024.dcm”</a:t>
            </a:r>
            <a:endParaRPr sz="3500">
              <a:solidFill>
                <a:srgbClr val="102B30"/>
              </a:solidFill>
              <a:latin typeface="Archivo Narrow"/>
              <a:ea typeface="Archivo Narrow"/>
              <a:cs typeface="Archivo Narrow"/>
              <a:sym typeface="Archivo Narrow"/>
            </a:endParaRPr>
          </a:p>
        </p:txBody>
      </p:sp>
      <p:sp>
        <p:nvSpPr>
          <p:cNvPr id="382" name="Google Shape;382;p28"/>
          <p:cNvSpPr txBox="1"/>
          <p:nvPr/>
        </p:nvSpPr>
        <p:spPr>
          <a:xfrm>
            <a:off x="1491550" y="6873825"/>
            <a:ext cx="8518200" cy="2265900"/>
          </a:xfrm>
          <a:prstGeom prst="rect">
            <a:avLst/>
          </a:prstGeom>
          <a:noFill/>
          <a:ln>
            <a:noFill/>
          </a:ln>
        </p:spPr>
        <p:txBody>
          <a:bodyPr anchorCtr="0" anchor="t" bIns="0" lIns="0" spcFirstLastPara="1" rIns="0" wrap="square" tIns="0">
            <a:spAutoFit/>
          </a:bodyPr>
          <a:lstStyle/>
          <a:p>
            <a:pPr indent="-431800" lvl="0" marL="457200" marR="0" rtl="0" algn="l">
              <a:lnSpc>
                <a:spcPct val="120002"/>
              </a:lnSpc>
              <a:spcBef>
                <a:spcPts val="0"/>
              </a:spcBef>
              <a:spcAft>
                <a:spcPts val="0"/>
              </a:spcAft>
              <a:buClr>
                <a:srgbClr val="102B30"/>
              </a:buClr>
              <a:buSzPts val="3200"/>
              <a:buFont typeface="Archivo Narrow"/>
              <a:buChar char="●"/>
            </a:pPr>
            <a:r>
              <a:rPr lang="en-US" sz="3200">
                <a:solidFill>
                  <a:srgbClr val="102B30"/>
                </a:solidFill>
                <a:latin typeface="Archivo Narrow"/>
                <a:ea typeface="Archivo Narrow"/>
                <a:cs typeface="Archivo Narrow"/>
                <a:sym typeface="Archivo Narrow"/>
              </a:rPr>
              <a:t>* Due to dimensionality and color channel issues with the Xception base model, the image had to be loaded in using opencv instead of pydicom.  (3 color channels vs 1)</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29"/>
          <p:cNvPicPr preferRelativeResize="0"/>
          <p:nvPr/>
        </p:nvPicPr>
        <p:blipFill rotWithShape="1">
          <a:blip r:embed="rId3">
            <a:alphaModFix amt="26000"/>
          </a:blip>
          <a:srcRect b="0" l="0" r="0" t="0"/>
          <a:stretch/>
        </p:blipFill>
        <p:spPr>
          <a:xfrm rot="-1346665">
            <a:off x="13698353" y="-2914049"/>
            <a:ext cx="7202852" cy="7163563"/>
          </a:xfrm>
          <a:prstGeom prst="rect">
            <a:avLst/>
          </a:prstGeom>
          <a:noFill/>
          <a:ln>
            <a:noFill/>
          </a:ln>
        </p:spPr>
      </p:pic>
      <p:pic>
        <p:nvPicPr>
          <p:cNvPr id="388" name="Google Shape;388;p29"/>
          <p:cNvPicPr preferRelativeResize="0"/>
          <p:nvPr/>
        </p:nvPicPr>
        <p:blipFill rotWithShape="1">
          <a:blip r:embed="rId3">
            <a:alphaModFix amt="26000"/>
          </a:blip>
          <a:srcRect b="0" l="0" r="0" t="0"/>
          <a:stretch/>
        </p:blipFill>
        <p:spPr>
          <a:xfrm rot="-1346665">
            <a:off x="7313057" y="-5014027"/>
            <a:ext cx="7202852" cy="7163563"/>
          </a:xfrm>
          <a:prstGeom prst="rect">
            <a:avLst/>
          </a:prstGeom>
          <a:noFill/>
          <a:ln>
            <a:noFill/>
          </a:ln>
        </p:spPr>
      </p:pic>
      <p:sp>
        <p:nvSpPr>
          <p:cNvPr id="389" name="Google Shape;389;p29"/>
          <p:cNvSpPr txBox="1"/>
          <p:nvPr/>
        </p:nvSpPr>
        <p:spPr>
          <a:xfrm>
            <a:off x="377275" y="259225"/>
            <a:ext cx="12767100" cy="15636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7299">
                <a:solidFill>
                  <a:srgbClr val="FF7C64"/>
                </a:solidFill>
                <a:latin typeface="Archivo Narrow"/>
                <a:ea typeface="Archivo Narrow"/>
                <a:cs typeface="Archivo Narrow"/>
                <a:sym typeface="Archivo Narrow"/>
              </a:rPr>
              <a:t>Step 2: </a:t>
            </a:r>
            <a:r>
              <a:rPr lang="en-US" sz="6099">
                <a:solidFill>
                  <a:srgbClr val="FF7C64"/>
                </a:solidFill>
                <a:latin typeface="Archivo Narrow"/>
                <a:ea typeface="Archivo Narrow"/>
                <a:cs typeface="Archivo Narrow"/>
                <a:sym typeface="Archivo Narrow"/>
              </a:rPr>
              <a:t>Concatenate Ethnicity Information. </a:t>
            </a:r>
            <a:endParaRPr sz="6099">
              <a:latin typeface="Archivo Narrow"/>
              <a:ea typeface="Archivo Narrow"/>
              <a:cs typeface="Archivo Narrow"/>
              <a:sym typeface="Archivo Narrow"/>
            </a:endParaRPr>
          </a:p>
          <a:p>
            <a:pPr indent="0" lvl="0" marL="0" marR="0" rtl="0" algn="l">
              <a:lnSpc>
                <a:spcPct val="120002"/>
              </a:lnSpc>
              <a:spcBef>
                <a:spcPts val="0"/>
              </a:spcBef>
              <a:spcAft>
                <a:spcPts val="0"/>
              </a:spcAft>
              <a:buNone/>
            </a:pPr>
            <a:r>
              <a:t/>
            </a:r>
            <a:endParaRPr/>
          </a:p>
        </p:txBody>
      </p:sp>
      <p:sp>
        <p:nvSpPr>
          <p:cNvPr id="390" name="Google Shape;390;p29"/>
          <p:cNvSpPr txBox="1"/>
          <p:nvPr/>
        </p:nvSpPr>
        <p:spPr>
          <a:xfrm>
            <a:off x="653150" y="2120675"/>
            <a:ext cx="4762500" cy="4340700"/>
          </a:xfrm>
          <a:prstGeom prst="rect">
            <a:avLst/>
          </a:prstGeom>
          <a:noFill/>
          <a:ln>
            <a:noFill/>
          </a:ln>
        </p:spPr>
        <p:txBody>
          <a:bodyPr anchorCtr="0" anchor="t" bIns="0" lIns="0" spcFirstLastPara="1" rIns="0" wrap="square" tIns="0">
            <a:spAutoFit/>
          </a:bodyPr>
          <a:lstStyle/>
          <a:p>
            <a:pPr indent="-419100" lvl="0" marL="457200" marR="0" rtl="0" algn="l">
              <a:lnSpc>
                <a:spcPct val="120002"/>
              </a:lnSpc>
              <a:spcBef>
                <a:spcPts val="0"/>
              </a:spcBef>
              <a:spcAft>
                <a:spcPts val="0"/>
              </a:spcAft>
              <a:buClr>
                <a:srgbClr val="102B30"/>
              </a:buClr>
              <a:buSzPts val="3000"/>
              <a:buFont typeface="Archivo Narrow"/>
              <a:buChar char="●"/>
            </a:pPr>
            <a:r>
              <a:rPr lang="en-US" sz="3000"/>
              <a:t>Created a dictionary that performed one-hot-encoding on the variables. </a:t>
            </a:r>
            <a:endParaRPr sz="3000"/>
          </a:p>
          <a:p>
            <a:pPr indent="-419100" lvl="1" marL="914400" marR="0" rtl="0" algn="l">
              <a:lnSpc>
                <a:spcPct val="120002"/>
              </a:lnSpc>
              <a:spcBef>
                <a:spcPts val="0"/>
              </a:spcBef>
              <a:spcAft>
                <a:spcPts val="0"/>
              </a:spcAft>
              <a:buSzPts val="3000"/>
              <a:buChar char="○"/>
            </a:pPr>
            <a:r>
              <a:rPr lang="en-US" sz="3000"/>
              <a:t>ASI → [1,0,0,0]</a:t>
            </a:r>
            <a:endParaRPr sz="3000"/>
          </a:p>
          <a:p>
            <a:pPr indent="-419100" lvl="1" marL="914400" marR="0" rtl="0" algn="l">
              <a:lnSpc>
                <a:spcPct val="120002"/>
              </a:lnSpc>
              <a:spcBef>
                <a:spcPts val="0"/>
              </a:spcBef>
              <a:spcAft>
                <a:spcPts val="0"/>
              </a:spcAft>
              <a:buSzPts val="3000"/>
              <a:buChar char="○"/>
            </a:pPr>
            <a:r>
              <a:rPr lang="en-US" sz="3000"/>
              <a:t>CAU → [0,1,0,0]</a:t>
            </a:r>
            <a:endParaRPr sz="3000"/>
          </a:p>
          <a:p>
            <a:pPr indent="-419100" lvl="1" marL="914400" marR="0" rtl="0" algn="l">
              <a:lnSpc>
                <a:spcPct val="120002"/>
              </a:lnSpc>
              <a:spcBef>
                <a:spcPts val="0"/>
              </a:spcBef>
              <a:spcAft>
                <a:spcPts val="0"/>
              </a:spcAft>
              <a:buSzPts val="3000"/>
              <a:buChar char="○"/>
            </a:pPr>
            <a:r>
              <a:rPr lang="en-US" sz="3000"/>
              <a:t>HIS → [0,0,1,0]</a:t>
            </a:r>
            <a:endParaRPr sz="3000"/>
          </a:p>
          <a:p>
            <a:pPr indent="-419100" lvl="1" marL="914400" marR="0" rtl="0" algn="l">
              <a:lnSpc>
                <a:spcPct val="120002"/>
              </a:lnSpc>
              <a:spcBef>
                <a:spcPts val="0"/>
              </a:spcBef>
              <a:spcAft>
                <a:spcPts val="0"/>
              </a:spcAft>
              <a:buSzPts val="3000"/>
              <a:buChar char="○"/>
            </a:pPr>
            <a:r>
              <a:rPr lang="en-US" sz="3000"/>
              <a:t>BLK → [0,0,0,1]</a:t>
            </a:r>
            <a:endParaRPr sz="3000"/>
          </a:p>
        </p:txBody>
      </p:sp>
      <p:pic>
        <p:nvPicPr>
          <p:cNvPr id="391" name="Google Shape;391;p29"/>
          <p:cNvPicPr preferRelativeResize="0"/>
          <p:nvPr/>
        </p:nvPicPr>
        <p:blipFill>
          <a:blip r:embed="rId4">
            <a:alphaModFix/>
          </a:blip>
          <a:stretch>
            <a:fillRect/>
          </a:stretch>
        </p:blipFill>
        <p:spPr>
          <a:xfrm>
            <a:off x="6218375" y="1694100"/>
            <a:ext cx="11223776" cy="3224748"/>
          </a:xfrm>
          <a:prstGeom prst="rect">
            <a:avLst/>
          </a:prstGeom>
          <a:noFill/>
          <a:ln>
            <a:noFill/>
          </a:ln>
        </p:spPr>
      </p:pic>
      <p:sp>
        <p:nvSpPr>
          <p:cNvPr id="392" name="Google Shape;392;p29"/>
          <p:cNvSpPr txBox="1"/>
          <p:nvPr/>
        </p:nvSpPr>
        <p:spPr>
          <a:xfrm>
            <a:off x="12763600" y="5897450"/>
            <a:ext cx="1578300" cy="923400"/>
          </a:xfrm>
          <a:prstGeom prst="rect">
            <a:avLst/>
          </a:prstGeom>
          <a:solidFill>
            <a:srgbClr val="00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latin typeface="Calibri"/>
                <a:ea typeface="Calibri"/>
                <a:cs typeface="Calibri"/>
                <a:sym typeface="Calibri"/>
              </a:rPr>
              <a:t>Ethnicity Feature</a:t>
            </a:r>
            <a:endParaRPr sz="2400">
              <a:latin typeface="Calibri"/>
              <a:ea typeface="Calibri"/>
              <a:cs typeface="Calibri"/>
              <a:sym typeface="Calibri"/>
            </a:endParaRPr>
          </a:p>
        </p:txBody>
      </p:sp>
      <p:sp>
        <p:nvSpPr>
          <p:cNvPr id="393" name="Google Shape;393;p29"/>
          <p:cNvSpPr/>
          <p:nvPr/>
        </p:nvSpPr>
        <p:spPr>
          <a:xfrm>
            <a:off x="13253350" y="4918850"/>
            <a:ext cx="598800" cy="741600"/>
          </a:xfrm>
          <a:prstGeom prst="upArrow">
            <a:avLst>
              <a:gd fmla="val 50000" name="adj1"/>
              <a:gd fmla="val 50000" name="adj2"/>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txBox="1"/>
          <p:nvPr/>
        </p:nvSpPr>
        <p:spPr>
          <a:xfrm>
            <a:off x="653150" y="6958825"/>
            <a:ext cx="10613700" cy="1569900"/>
          </a:xfrm>
          <a:prstGeom prst="rect">
            <a:avLst/>
          </a:prstGeom>
          <a:noFill/>
          <a:ln>
            <a:noFill/>
          </a:ln>
        </p:spPr>
        <p:txBody>
          <a:bodyPr anchorCtr="0" anchor="t" bIns="0" lIns="0" spcFirstLastPara="1" rIns="0" wrap="square" tIns="0">
            <a:spAutoFit/>
          </a:bodyPr>
          <a:lstStyle/>
          <a:p>
            <a:pPr indent="-419100" lvl="0" marL="457200" rtl="0" algn="l">
              <a:lnSpc>
                <a:spcPct val="120002"/>
              </a:lnSpc>
              <a:spcBef>
                <a:spcPts val="0"/>
              </a:spcBef>
              <a:spcAft>
                <a:spcPts val="0"/>
              </a:spcAft>
              <a:buClr>
                <a:srgbClr val="102B30"/>
              </a:buClr>
              <a:buSzPts val="3000"/>
              <a:buFont typeface="Archivo Narrow"/>
              <a:buChar char="●"/>
            </a:pPr>
            <a:r>
              <a:rPr lang="en-US" sz="3000"/>
              <a:t>Concatenate the list of encoded ethnicities after the convolutions as new input layer for the activation function and the prediction output. </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30"/>
          <p:cNvPicPr preferRelativeResize="0"/>
          <p:nvPr/>
        </p:nvPicPr>
        <p:blipFill rotWithShape="1">
          <a:blip r:embed="rId3">
            <a:alphaModFix amt="26000"/>
          </a:blip>
          <a:srcRect b="0" l="0" r="0" t="0"/>
          <a:stretch/>
        </p:blipFill>
        <p:spPr>
          <a:xfrm rot="-1346665">
            <a:off x="7313057" y="-5014027"/>
            <a:ext cx="7202852" cy="7163563"/>
          </a:xfrm>
          <a:prstGeom prst="rect">
            <a:avLst/>
          </a:prstGeom>
          <a:noFill/>
          <a:ln>
            <a:noFill/>
          </a:ln>
        </p:spPr>
      </p:pic>
      <p:sp>
        <p:nvSpPr>
          <p:cNvPr id="400" name="Google Shape;400;p30"/>
          <p:cNvSpPr txBox="1"/>
          <p:nvPr/>
        </p:nvSpPr>
        <p:spPr>
          <a:xfrm>
            <a:off x="1217044" y="1644341"/>
            <a:ext cx="9366000" cy="24717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7299">
                <a:solidFill>
                  <a:srgbClr val="FF7C64"/>
                </a:solidFill>
                <a:latin typeface="Archivo Narrow"/>
                <a:ea typeface="Archivo Narrow"/>
                <a:cs typeface="Archivo Narrow"/>
                <a:sym typeface="Archivo Narrow"/>
              </a:rPr>
              <a:t>Discussion</a:t>
            </a:r>
            <a:endParaRPr/>
          </a:p>
          <a:p>
            <a:pPr indent="0" lvl="0" marL="0" marR="0" rtl="0" algn="l">
              <a:lnSpc>
                <a:spcPct val="120002"/>
              </a:lnSpc>
              <a:spcBef>
                <a:spcPts val="0"/>
              </a:spcBef>
              <a:spcAft>
                <a:spcPts val="0"/>
              </a:spcAft>
              <a:buNone/>
            </a:pPr>
            <a:r>
              <a:rPr lang="en-US" sz="7299">
                <a:solidFill>
                  <a:srgbClr val="102B30"/>
                </a:solidFill>
                <a:latin typeface="Archivo Narrow"/>
                <a:ea typeface="Archivo Narrow"/>
                <a:cs typeface="Archivo Narrow"/>
                <a:sym typeface="Archivo Narrow"/>
              </a:rPr>
              <a:t>Broader Implications</a:t>
            </a:r>
            <a:endParaRPr/>
          </a:p>
        </p:txBody>
      </p:sp>
      <p:sp>
        <p:nvSpPr>
          <p:cNvPr id="401" name="Google Shape;401;p30"/>
          <p:cNvSpPr txBox="1"/>
          <p:nvPr/>
        </p:nvSpPr>
        <p:spPr>
          <a:xfrm>
            <a:off x="1491350" y="4540025"/>
            <a:ext cx="12342600" cy="4774800"/>
          </a:xfrm>
          <a:prstGeom prst="rect">
            <a:avLst/>
          </a:prstGeom>
          <a:noFill/>
          <a:ln>
            <a:noFill/>
          </a:ln>
        </p:spPr>
        <p:txBody>
          <a:bodyPr anchorCtr="0" anchor="t" bIns="0" lIns="0" spcFirstLastPara="1" rIns="0" wrap="square" tIns="0">
            <a:spAutoFit/>
          </a:bodyPr>
          <a:lstStyle/>
          <a:p>
            <a:pPr indent="-438150" lvl="0" marL="457200" marR="0" rtl="0" algn="l">
              <a:lnSpc>
                <a:spcPct val="120002"/>
              </a:lnSpc>
              <a:spcBef>
                <a:spcPts val="0"/>
              </a:spcBef>
              <a:spcAft>
                <a:spcPts val="0"/>
              </a:spcAft>
              <a:buClr>
                <a:srgbClr val="102B30"/>
              </a:buClr>
              <a:buSzPts val="3300"/>
              <a:buFont typeface="Archivo Narrow"/>
              <a:buChar char="●"/>
            </a:pPr>
            <a:r>
              <a:rPr lang="en-US" sz="3300"/>
              <a:t>Concerns: Algorithmic Bias Amplification</a:t>
            </a:r>
            <a:endParaRPr sz="3300"/>
          </a:p>
          <a:p>
            <a:pPr indent="0" lvl="0" marL="457200" marR="0" rtl="0" algn="l">
              <a:lnSpc>
                <a:spcPct val="120002"/>
              </a:lnSpc>
              <a:spcBef>
                <a:spcPts val="0"/>
              </a:spcBef>
              <a:spcAft>
                <a:spcPts val="0"/>
              </a:spcAft>
              <a:buNone/>
            </a:pPr>
            <a:r>
              <a:t/>
            </a:r>
            <a:endParaRPr sz="3300"/>
          </a:p>
          <a:p>
            <a:pPr indent="-438150" lvl="0" marL="457200" marR="0" rtl="0" algn="l">
              <a:lnSpc>
                <a:spcPct val="120002"/>
              </a:lnSpc>
              <a:spcBef>
                <a:spcPts val="0"/>
              </a:spcBef>
              <a:spcAft>
                <a:spcPts val="0"/>
              </a:spcAft>
              <a:buSzPts val="3300"/>
              <a:buChar char="●"/>
            </a:pPr>
            <a:r>
              <a:rPr lang="en-US" sz="3300"/>
              <a:t>AI Models have proven to:</a:t>
            </a:r>
            <a:endParaRPr sz="3300"/>
          </a:p>
          <a:p>
            <a:pPr indent="-438150" lvl="1" marL="914400" marR="0" rtl="0" algn="l">
              <a:lnSpc>
                <a:spcPct val="120002"/>
              </a:lnSpc>
              <a:spcBef>
                <a:spcPts val="0"/>
              </a:spcBef>
              <a:spcAft>
                <a:spcPts val="0"/>
              </a:spcAft>
              <a:buSzPts val="3300"/>
              <a:buChar char="○"/>
            </a:pPr>
            <a:r>
              <a:rPr lang="en-US" sz="3300"/>
              <a:t>Amplify Healthcare Disparities</a:t>
            </a:r>
            <a:endParaRPr sz="3300"/>
          </a:p>
          <a:p>
            <a:pPr indent="-438150" lvl="1" marL="914400" marR="0" rtl="0" algn="l">
              <a:lnSpc>
                <a:spcPct val="120002"/>
              </a:lnSpc>
              <a:spcBef>
                <a:spcPts val="0"/>
              </a:spcBef>
              <a:spcAft>
                <a:spcPts val="0"/>
              </a:spcAft>
              <a:buSzPts val="3300"/>
              <a:buChar char="○"/>
            </a:pPr>
            <a:r>
              <a:rPr lang="en-US" sz="3300"/>
              <a:t>Exhibit worse results for minority populations</a:t>
            </a:r>
            <a:endParaRPr sz="3300"/>
          </a:p>
          <a:p>
            <a:pPr indent="-438150" lvl="1" marL="914400" marR="0" rtl="0" algn="l">
              <a:lnSpc>
                <a:spcPct val="120002"/>
              </a:lnSpc>
              <a:spcBef>
                <a:spcPts val="0"/>
              </a:spcBef>
              <a:spcAft>
                <a:spcPts val="0"/>
              </a:spcAft>
              <a:buSzPts val="3300"/>
              <a:buChar char="○"/>
            </a:pPr>
            <a:r>
              <a:rPr lang="en-US" sz="3300"/>
              <a:t>Replicate biases in training data</a:t>
            </a:r>
            <a:endParaRPr sz="3300"/>
          </a:p>
          <a:p>
            <a:pPr indent="0" lvl="0" marL="0" marR="0" rtl="0" algn="l">
              <a:lnSpc>
                <a:spcPct val="120002"/>
              </a:lnSpc>
              <a:spcBef>
                <a:spcPts val="0"/>
              </a:spcBef>
              <a:spcAft>
                <a:spcPts val="0"/>
              </a:spcAft>
              <a:buNone/>
            </a:pPr>
            <a:r>
              <a:t/>
            </a:r>
            <a:endParaRPr sz="3300"/>
          </a:p>
          <a:p>
            <a:pPr indent="0" lvl="0" marL="0" marR="0" rtl="0" algn="l">
              <a:lnSpc>
                <a:spcPct val="120002"/>
              </a:lnSpc>
              <a:spcBef>
                <a:spcPts val="0"/>
              </a:spcBef>
              <a:spcAft>
                <a:spcPts val="0"/>
              </a:spcAft>
              <a:buNone/>
            </a:pPr>
            <a:r>
              <a:t/>
            </a:r>
            <a:endParaRPr sz="3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31"/>
          <p:cNvPicPr preferRelativeResize="0"/>
          <p:nvPr/>
        </p:nvPicPr>
        <p:blipFill rotWithShape="1">
          <a:blip r:embed="rId3">
            <a:alphaModFix amt="26000"/>
          </a:blip>
          <a:srcRect b="0" l="0" r="0" t="0"/>
          <a:stretch/>
        </p:blipFill>
        <p:spPr>
          <a:xfrm rot="-1346665">
            <a:off x="7313057" y="-5014027"/>
            <a:ext cx="7202852" cy="7163563"/>
          </a:xfrm>
          <a:prstGeom prst="rect">
            <a:avLst/>
          </a:prstGeom>
          <a:noFill/>
          <a:ln>
            <a:noFill/>
          </a:ln>
        </p:spPr>
      </p:pic>
      <p:sp>
        <p:nvSpPr>
          <p:cNvPr id="407" name="Google Shape;407;p31"/>
          <p:cNvSpPr txBox="1"/>
          <p:nvPr/>
        </p:nvSpPr>
        <p:spPr>
          <a:xfrm>
            <a:off x="1217050" y="1644350"/>
            <a:ext cx="16008000" cy="24717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7299">
                <a:solidFill>
                  <a:srgbClr val="FF7C64"/>
                </a:solidFill>
                <a:latin typeface="Archivo Narrow"/>
                <a:ea typeface="Archivo Narrow"/>
                <a:cs typeface="Archivo Narrow"/>
                <a:sym typeface="Archivo Narrow"/>
              </a:rPr>
              <a:t>Discussion</a:t>
            </a:r>
            <a:endParaRPr/>
          </a:p>
          <a:p>
            <a:pPr indent="0" lvl="0" marL="0" marR="0" rtl="0" algn="l">
              <a:lnSpc>
                <a:spcPct val="120002"/>
              </a:lnSpc>
              <a:spcBef>
                <a:spcPts val="0"/>
              </a:spcBef>
              <a:spcAft>
                <a:spcPts val="0"/>
              </a:spcAft>
              <a:buNone/>
            </a:pPr>
            <a:r>
              <a:rPr lang="en-US" sz="7299">
                <a:solidFill>
                  <a:srgbClr val="102B30"/>
                </a:solidFill>
                <a:latin typeface="Archivo Narrow"/>
                <a:ea typeface="Archivo Narrow"/>
                <a:cs typeface="Archivo Narrow"/>
                <a:sym typeface="Archivo Narrow"/>
              </a:rPr>
              <a:t>Known Biological Differences: Ethnicity</a:t>
            </a:r>
            <a:endParaRPr/>
          </a:p>
        </p:txBody>
      </p:sp>
      <p:sp>
        <p:nvSpPr>
          <p:cNvPr id="408" name="Google Shape;408;p31"/>
          <p:cNvSpPr txBox="1"/>
          <p:nvPr/>
        </p:nvSpPr>
        <p:spPr>
          <a:xfrm>
            <a:off x="1491350" y="4540025"/>
            <a:ext cx="12342600" cy="29463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3300"/>
              <a:t>Recent Studies have show that:</a:t>
            </a:r>
            <a:endParaRPr sz="3300"/>
          </a:p>
          <a:p>
            <a:pPr indent="0" lvl="0" marL="0" marR="0" rtl="0" algn="l">
              <a:lnSpc>
                <a:spcPct val="120002"/>
              </a:lnSpc>
              <a:spcBef>
                <a:spcPts val="0"/>
              </a:spcBef>
              <a:spcAft>
                <a:spcPts val="0"/>
              </a:spcAft>
              <a:buNone/>
            </a:pPr>
            <a:r>
              <a:t/>
            </a:r>
            <a:endParaRPr sz="3300"/>
          </a:p>
          <a:p>
            <a:pPr indent="-438150" lvl="0" marL="914400" marR="0" rtl="0" algn="l">
              <a:lnSpc>
                <a:spcPct val="120002"/>
              </a:lnSpc>
              <a:spcBef>
                <a:spcPts val="0"/>
              </a:spcBef>
              <a:spcAft>
                <a:spcPts val="0"/>
              </a:spcAft>
              <a:buSzPts val="3300"/>
              <a:buAutoNum type="arabicPeriod"/>
            </a:pPr>
            <a:r>
              <a:rPr lang="en-US" sz="3300"/>
              <a:t>Significant </a:t>
            </a:r>
            <a:r>
              <a:rPr lang="en-US" sz="3300"/>
              <a:t>Differences</a:t>
            </a:r>
            <a:r>
              <a:rPr lang="en-US" sz="3300"/>
              <a:t> in Bone Density between ethnicities</a:t>
            </a:r>
            <a:endParaRPr sz="3300"/>
          </a:p>
          <a:p>
            <a:pPr indent="0" lvl="0" marL="914400" marR="0" rtl="0" algn="l">
              <a:lnSpc>
                <a:spcPct val="120002"/>
              </a:lnSpc>
              <a:spcBef>
                <a:spcPts val="0"/>
              </a:spcBef>
              <a:spcAft>
                <a:spcPts val="0"/>
              </a:spcAft>
              <a:buNone/>
            </a:pPr>
            <a:r>
              <a:t/>
            </a:r>
            <a:endParaRPr sz="3300"/>
          </a:p>
          <a:p>
            <a:pPr indent="-438150" lvl="0" marL="914400" marR="0" rtl="0" algn="l">
              <a:lnSpc>
                <a:spcPct val="120002"/>
              </a:lnSpc>
              <a:spcBef>
                <a:spcPts val="0"/>
              </a:spcBef>
              <a:spcAft>
                <a:spcPts val="0"/>
              </a:spcAft>
              <a:buSzPts val="3300"/>
              <a:buAutoNum type="arabicPeriod"/>
            </a:pPr>
            <a:r>
              <a:rPr lang="en-US" sz="3300"/>
              <a:t>Rate of bone maturation differs </a:t>
            </a:r>
            <a:r>
              <a:rPr lang="en-US" sz="3300"/>
              <a:t>across</a:t>
            </a:r>
            <a:r>
              <a:rPr lang="en-US" sz="3300"/>
              <a:t> ethnic lines</a:t>
            </a:r>
            <a:endParaRPr sz="3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B30"/>
        </a:solidFill>
      </p:bgPr>
    </p:bg>
    <p:spTree>
      <p:nvGrpSpPr>
        <p:cNvPr id="94" name="Shape 94"/>
        <p:cNvGrpSpPr/>
        <p:nvPr/>
      </p:nvGrpSpPr>
      <p:grpSpPr>
        <a:xfrm>
          <a:off x="0" y="0"/>
          <a:ext cx="0" cy="0"/>
          <a:chOff x="0" y="0"/>
          <a:chExt cx="0" cy="0"/>
        </a:xfrm>
      </p:grpSpPr>
      <p:grpSp>
        <p:nvGrpSpPr>
          <p:cNvPr id="95" name="Google Shape;95;p14"/>
          <p:cNvGrpSpPr/>
          <p:nvPr/>
        </p:nvGrpSpPr>
        <p:grpSpPr>
          <a:xfrm>
            <a:off x="5479080" y="577996"/>
            <a:ext cx="10473525" cy="1939276"/>
            <a:chOff x="0" y="-9525"/>
            <a:chExt cx="13964700" cy="2585701"/>
          </a:xfrm>
        </p:grpSpPr>
        <p:sp>
          <p:nvSpPr>
            <p:cNvPr id="96" name="Google Shape;96;p14"/>
            <p:cNvSpPr txBox="1"/>
            <p:nvPr/>
          </p:nvSpPr>
          <p:spPr>
            <a:xfrm>
              <a:off x="0" y="-9525"/>
              <a:ext cx="13964700" cy="20112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9799" u="none" cap="none" strike="noStrike">
                  <a:solidFill>
                    <a:srgbClr val="FF7C64"/>
                  </a:solidFill>
                  <a:latin typeface="Archivo Narrow"/>
                  <a:ea typeface="Archivo Narrow"/>
                  <a:cs typeface="Archivo Narrow"/>
                  <a:sym typeface="Archivo Narrow"/>
                </a:rPr>
                <a:t>B</a:t>
              </a:r>
              <a:r>
                <a:rPr b="0" i="0" lang="en-US" sz="9799" u="none" cap="none" strike="noStrike">
                  <a:solidFill>
                    <a:srgbClr val="FF7C64"/>
                  </a:solidFill>
                  <a:latin typeface="Archivo Narrow"/>
                  <a:ea typeface="Archivo Narrow"/>
                  <a:cs typeface="Archivo Narrow"/>
                  <a:sym typeface="Archivo Narrow"/>
                </a:rPr>
                <a:t>ackground</a:t>
              </a:r>
              <a:endParaRPr/>
            </a:p>
          </p:txBody>
        </p:sp>
        <p:sp>
          <p:nvSpPr>
            <p:cNvPr id="97" name="Google Shape;97;p14"/>
            <p:cNvSpPr txBox="1"/>
            <p:nvPr/>
          </p:nvSpPr>
          <p:spPr>
            <a:xfrm>
              <a:off x="0" y="2001676"/>
              <a:ext cx="13964700" cy="574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800" u="none" cap="none" strike="noStrike">
                  <a:solidFill>
                    <a:srgbClr val="FFFFFF"/>
                  </a:solidFill>
                  <a:latin typeface="Arial"/>
                  <a:ea typeface="Arial"/>
                  <a:cs typeface="Arial"/>
                  <a:sym typeface="Arial"/>
                </a:rPr>
                <a:t>Bone age assessment</a:t>
              </a:r>
              <a:endParaRPr/>
            </a:p>
          </p:txBody>
        </p:sp>
      </p:grpSp>
      <p:pic>
        <p:nvPicPr>
          <p:cNvPr id="98" name="Google Shape;98;p14"/>
          <p:cNvPicPr preferRelativeResize="0"/>
          <p:nvPr/>
        </p:nvPicPr>
        <p:blipFill rotWithShape="1">
          <a:blip r:embed="rId3">
            <a:alphaModFix amt="56000"/>
          </a:blip>
          <a:srcRect b="0" l="0" r="0" t="0"/>
          <a:stretch/>
        </p:blipFill>
        <p:spPr>
          <a:xfrm>
            <a:off x="-2250563" y="2743202"/>
            <a:ext cx="6822551" cy="4800595"/>
          </a:xfrm>
          <a:prstGeom prst="rect">
            <a:avLst/>
          </a:prstGeom>
          <a:noFill/>
          <a:ln>
            <a:noFill/>
          </a:ln>
        </p:spPr>
      </p:pic>
      <p:pic>
        <p:nvPicPr>
          <p:cNvPr id="99" name="Google Shape;99;p14"/>
          <p:cNvPicPr preferRelativeResize="0"/>
          <p:nvPr/>
        </p:nvPicPr>
        <p:blipFill>
          <a:blip r:embed="rId4">
            <a:alphaModFix/>
          </a:blip>
          <a:stretch>
            <a:fillRect/>
          </a:stretch>
        </p:blipFill>
        <p:spPr>
          <a:xfrm>
            <a:off x="8884299" y="7279974"/>
            <a:ext cx="8491349" cy="2161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32"/>
          <p:cNvPicPr preferRelativeResize="0"/>
          <p:nvPr/>
        </p:nvPicPr>
        <p:blipFill rotWithShape="1">
          <a:blip r:embed="rId3">
            <a:alphaModFix amt="26000"/>
          </a:blip>
          <a:srcRect b="0" l="0" r="0" t="0"/>
          <a:stretch/>
        </p:blipFill>
        <p:spPr>
          <a:xfrm rot="-1346665">
            <a:off x="7313057" y="-5014027"/>
            <a:ext cx="7202852" cy="7163563"/>
          </a:xfrm>
          <a:prstGeom prst="rect">
            <a:avLst/>
          </a:prstGeom>
          <a:noFill/>
          <a:ln>
            <a:noFill/>
          </a:ln>
        </p:spPr>
      </p:pic>
      <p:sp>
        <p:nvSpPr>
          <p:cNvPr id="414" name="Google Shape;414;p32"/>
          <p:cNvSpPr txBox="1"/>
          <p:nvPr/>
        </p:nvSpPr>
        <p:spPr>
          <a:xfrm>
            <a:off x="1217050" y="1644350"/>
            <a:ext cx="16008000" cy="24717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7299">
                <a:solidFill>
                  <a:srgbClr val="FF7C64"/>
                </a:solidFill>
                <a:latin typeface="Archivo Narrow"/>
                <a:ea typeface="Archivo Narrow"/>
                <a:cs typeface="Archivo Narrow"/>
                <a:sym typeface="Archivo Narrow"/>
              </a:rPr>
              <a:t>Discussion</a:t>
            </a:r>
            <a:endParaRPr/>
          </a:p>
          <a:p>
            <a:pPr indent="0" lvl="0" marL="0" marR="0" rtl="0" algn="l">
              <a:lnSpc>
                <a:spcPct val="120002"/>
              </a:lnSpc>
              <a:spcBef>
                <a:spcPts val="0"/>
              </a:spcBef>
              <a:spcAft>
                <a:spcPts val="0"/>
              </a:spcAft>
              <a:buNone/>
            </a:pPr>
            <a:r>
              <a:rPr lang="en-US" sz="7299">
                <a:solidFill>
                  <a:srgbClr val="102B30"/>
                </a:solidFill>
                <a:latin typeface="Archivo Narrow"/>
                <a:ea typeface="Archivo Narrow"/>
                <a:cs typeface="Archivo Narrow"/>
                <a:sym typeface="Archivo Narrow"/>
              </a:rPr>
              <a:t>Inclusion of Ethnicity Data in Models</a:t>
            </a:r>
            <a:endParaRPr/>
          </a:p>
        </p:txBody>
      </p:sp>
      <p:sp>
        <p:nvSpPr>
          <p:cNvPr id="415" name="Google Shape;415;p32"/>
          <p:cNvSpPr txBox="1"/>
          <p:nvPr/>
        </p:nvSpPr>
        <p:spPr>
          <a:xfrm>
            <a:off x="1491350" y="4540025"/>
            <a:ext cx="12342600" cy="53844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3300"/>
              <a:t>How to combat algorithmic bias? </a:t>
            </a:r>
            <a:endParaRPr sz="3300"/>
          </a:p>
          <a:p>
            <a:pPr indent="0" lvl="0" marL="0" marR="0" rtl="0" algn="l">
              <a:lnSpc>
                <a:spcPct val="120002"/>
              </a:lnSpc>
              <a:spcBef>
                <a:spcPts val="0"/>
              </a:spcBef>
              <a:spcAft>
                <a:spcPts val="0"/>
              </a:spcAft>
              <a:buNone/>
            </a:pPr>
            <a:r>
              <a:t/>
            </a:r>
            <a:endParaRPr sz="3300"/>
          </a:p>
          <a:p>
            <a:pPr indent="0" lvl="0" marL="0" marR="0" rtl="0" algn="l">
              <a:lnSpc>
                <a:spcPct val="120002"/>
              </a:lnSpc>
              <a:spcBef>
                <a:spcPts val="0"/>
              </a:spcBef>
              <a:spcAft>
                <a:spcPts val="0"/>
              </a:spcAft>
              <a:buNone/>
            </a:pPr>
            <a:r>
              <a:rPr lang="en-US" sz="3300"/>
              <a:t>No </a:t>
            </a:r>
            <a:r>
              <a:rPr lang="en-US" sz="3300"/>
              <a:t>consensus: Proposed including ethnicity data by:</a:t>
            </a:r>
            <a:endParaRPr sz="3300"/>
          </a:p>
          <a:p>
            <a:pPr indent="-438150" lvl="0" marL="457200" marR="0" rtl="0" algn="l">
              <a:lnSpc>
                <a:spcPct val="120002"/>
              </a:lnSpc>
              <a:spcBef>
                <a:spcPts val="0"/>
              </a:spcBef>
              <a:spcAft>
                <a:spcPts val="0"/>
              </a:spcAft>
              <a:buSzPts val="3300"/>
              <a:buChar char="●"/>
            </a:pPr>
            <a:r>
              <a:rPr lang="en-US" sz="3300"/>
              <a:t>Entirely separate models</a:t>
            </a:r>
            <a:endParaRPr sz="3300"/>
          </a:p>
          <a:p>
            <a:pPr indent="-438150" lvl="0" marL="457200" marR="0" rtl="0" algn="l">
              <a:lnSpc>
                <a:spcPct val="120002"/>
              </a:lnSpc>
              <a:spcBef>
                <a:spcPts val="0"/>
              </a:spcBef>
              <a:spcAft>
                <a:spcPts val="0"/>
              </a:spcAft>
              <a:buSzPts val="3300"/>
              <a:buChar char="●"/>
            </a:pPr>
            <a:r>
              <a:rPr lang="en-US" sz="3300"/>
              <a:t>Including as model input</a:t>
            </a:r>
            <a:endParaRPr sz="3300"/>
          </a:p>
          <a:p>
            <a:pPr indent="-438150" lvl="0" marL="457200" marR="0" rtl="0" algn="l">
              <a:lnSpc>
                <a:spcPct val="120002"/>
              </a:lnSpc>
              <a:spcBef>
                <a:spcPts val="0"/>
              </a:spcBef>
              <a:spcAft>
                <a:spcPts val="0"/>
              </a:spcAft>
              <a:buSzPts val="3300"/>
              <a:buChar char="●"/>
            </a:pPr>
            <a:r>
              <a:rPr lang="en-US" sz="3300"/>
              <a:t>Including as model output</a:t>
            </a:r>
            <a:endParaRPr sz="3300"/>
          </a:p>
          <a:p>
            <a:pPr indent="-438150" lvl="0" marL="457200" marR="0" rtl="0" algn="l">
              <a:lnSpc>
                <a:spcPct val="120002"/>
              </a:lnSpc>
              <a:spcBef>
                <a:spcPts val="0"/>
              </a:spcBef>
              <a:spcAft>
                <a:spcPts val="0"/>
              </a:spcAft>
              <a:buSzPts val="3300"/>
              <a:buChar char="●"/>
            </a:pPr>
            <a:r>
              <a:rPr lang="en-US" sz="3300"/>
              <a:t>Adjusting input data for know biological differences across ethnic lines</a:t>
            </a:r>
            <a:endParaRPr sz="3300"/>
          </a:p>
          <a:p>
            <a:pPr indent="0" lvl="0" marL="0" marR="0" rtl="0" algn="l">
              <a:lnSpc>
                <a:spcPct val="120002"/>
              </a:lnSpc>
              <a:spcBef>
                <a:spcPts val="0"/>
              </a:spcBef>
              <a:spcAft>
                <a:spcPts val="0"/>
              </a:spcAft>
              <a:buNone/>
            </a:pPr>
            <a:r>
              <a:t/>
            </a:r>
            <a:endParaRPr sz="3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33"/>
          <p:cNvPicPr preferRelativeResize="0"/>
          <p:nvPr/>
        </p:nvPicPr>
        <p:blipFill rotWithShape="1">
          <a:blip r:embed="rId3">
            <a:alphaModFix amt="26000"/>
          </a:blip>
          <a:srcRect b="0" l="0" r="0" t="0"/>
          <a:stretch/>
        </p:blipFill>
        <p:spPr>
          <a:xfrm rot="-1346665">
            <a:off x="7313057" y="-5014027"/>
            <a:ext cx="7202852" cy="7163563"/>
          </a:xfrm>
          <a:prstGeom prst="rect">
            <a:avLst/>
          </a:prstGeom>
          <a:noFill/>
          <a:ln>
            <a:noFill/>
          </a:ln>
        </p:spPr>
      </p:pic>
      <p:sp>
        <p:nvSpPr>
          <p:cNvPr id="421" name="Google Shape;421;p33"/>
          <p:cNvSpPr txBox="1"/>
          <p:nvPr/>
        </p:nvSpPr>
        <p:spPr>
          <a:xfrm>
            <a:off x="1217050" y="1644350"/>
            <a:ext cx="16008000" cy="24717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7299">
                <a:solidFill>
                  <a:srgbClr val="FF7C64"/>
                </a:solidFill>
                <a:latin typeface="Archivo Narrow"/>
                <a:ea typeface="Archivo Narrow"/>
                <a:cs typeface="Archivo Narrow"/>
                <a:sym typeface="Archivo Narrow"/>
              </a:rPr>
              <a:t>Discussion: Preliminary Results</a:t>
            </a:r>
            <a:endParaRPr/>
          </a:p>
          <a:p>
            <a:pPr indent="0" lvl="0" marL="0" marR="0" rtl="0" algn="l">
              <a:lnSpc>
                <a:spcPct val="120002"/>
              </a:lnSpc>
              <a:spcBef>
                <a:spcPts val="0"/>
              </a:spcBef>
              <a:spcAft>
                <a:spcPts val="0"/>
              </a:spcAft>
              <a:buNone/>
            </a:pPr>
            <a:r>
              <a:rPr lang="en-US" sz="7299">
                <a:solidFill>
                  <a:srgbClr val="102B30"/>
                </a:solidFill>
                <a:latin typeface="Archivo Narrow"/>
                <a:ea typeface="Archivo Narrow"/>
                <a:cs typeface="Archivo Narrow"/>
                <a:sym typeface="Archivo Narrow"/>
              </a:rPr>
              <a:t>No significant improvement with Ethnicity.</a:t>
            </a:r>
            <a:endParaRPr/>
          </a:p>
        </p:txBody>
      </p:sp>
      <p:sp>
        <p:nvSpPr>
          <p:cNvPr id="422" name="Google Shape;422;p33"/>
          <p:cNvSpPr txBox="1"/>
          <p:nvPr/>
        </p:nvSpPr>
        <p:spPr>
          <a:xfrm>
            <a:off x="1491350" y="4540025"/>
            <a:ext cx="14400300" cy="53844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3300"/>
              <a:t>Important Considerations</a:t>
            </a:r>
            <a:endParaRPr sz="3300"/>
          </a:p>
          <a:p>
            <a:pPr indent="-438150" lvl="0" marL="457200" marR="0" rtl="0" algn="l">
              <a:lnSpc>
                <a:spcPct val="120002"/>
              </a:lnSpc>
              <a:spcBef>
                <a:spcPts val="0"/>
              </a:spcBef>
              <a:spcAft>
                <a:spcPts val="0"/>
              </a:spcAft>
              <a:buSzPts val="3300"/>
              <a:buChar char="●"/>
            </a:pPr>
            <a:r>
              <a:rPr lang="en-US" sz="3300"/>
              <a:t>Limited Computing Power </a:t>
            </a:r>
            <a:endParaRPr sz="3300"/>
          </a:p>
          <a:p>
            <a:pPr indent="-438150" lvl="1" marL="914400" marR="0" rtl="0" algn="l">
              <a:lnSpc>
                <a:spcPct val="120002"/>
              </a:lnSpc>
              <a:spcBef>
                <a:spcPts val="0"/>
              </a:spcBef>
              <a:spcAft>
                <a:spcPts val="0"/>
              </a:spcAft>
              <a:buSzPts val="3300"/>
              <a:buChar char="○"/>
            </a:pPr>
            <a:r>
              <a:rPr lang="en-US" sz="3300"/>
              <a:t>Made batching and data set size adjustments to improve </a:t>
            </a:r>
            <a:r>
              <a:rPr lang="en-US" sz="3300"/>
              <a:t>training</a:t>
            </a:r>
            <a:r>
              <a:rPr lang="en-US" sz="3300"/>
              <a:t> time</a:t>
            </a:r>
            <a:endParaRPr sz="3300"/>
          </a:p>
          <a:p>
            <a:pPr indent="-438150" lvl="1" marL="914400" marR="0" rtl="0" algn="l">
              <a:lnSpc>
                <a:spcPct val="120002"/>
              </a:lnSpc>
              <a:spcBef>
                <a:spcPts val="0"/>
              </a:spcBef>
              <a:spcAft>
                <a:spcPts val="0"/>
              </a:spcAft>
              <a:buSzPts val="3300"/>
              <a:buChar char="○"/>
            </a:pPr>
            <a:r>
              <a:rPr lang="en-US" sz="3300"/>
              <a:t>No time to tune hyperparameters</a:t>
            </a:r>
            <a:endParaRPr sz="3300"/>
          </a:p>
          <a:p>
            <a:pPr indent="-438150" lvl="0" marL="457200" marR="0" rtl="0" algn="l">
              <a:lnSpc>
                <a:spcPct val="120002"/>
              </a:lnSpc>
              <a:spcBef>
                <a:spcPts val="0"/>
              </a:spcBef>
              <a:spcAft>
                <a:spcPts val="0"/>
              </a:spcAft>
              <a:buSzPts val="3300"/>
              <a:buChar char="●"/>
            </a:pPr>
            <a:r>
              <a:rPr lang="en-US" sz="3300"/>
              <a:t>Tuning hyperparameters and using larger datasets may improve accuracy </a:t>
            </a:r>
            <a:r>
              <a:rPr lang="en-US" sz="3300"/>
              <a:t>beyond</a:t>
            </a:r>
            <a:r>
              <a:rPr lang="en-US" sz="3300"/>
              <a:t> baseline</a:t>
            </a:r>
            <a:endParaRPr sz="3300"/>
          </a:p>
          <a:p>
            <a:pPr indent="-438150" lvl="0" marL="457200" marR="0" rtl="0" algn="l">
              <a:lnSpc>
                <a:spcPct val="120002"/>
              </a:lnSpc>
              <a:spcBef>
                <a:spcPts val="0"/>
              </a:spcBef>
              <a:spcAft>
                <a:spcPts val="0"/>
              </a:spcAft>
              <a:buSzPts val="3300"/>
              <a:buChar char="●"/>
            </a:pPr>
            <a:r>
              <a:rPr lang="en-US" sz="3300"/>
              <a:t>More research is needed to assess this method of ethnicity inclusion</a:t>
            </a:r>
            <a:endParaRPr sz="3300"/>
          </a:p>
          <a:p>
            <a:pPr indent="-438150" lvl="0" marL="457200" marR="0" rtl="0" algn="l">
              <a:lnSpc>
                <a:spcPct val="120002"/>
              </a:lnSpc>
              <a:spcBef>
                <a:spcPts val="0"/>
              </a:spcBef>
              <a:spcAft>
                <a:spcPts val="0"/>
              </a:spcAft>
              <a:buSzPts val="3300"/>
              <a:buChar char="●"/>
            </a:pPr>
            <a:r>
              <a:rPr lang="en-US" sz="3300"/>
              <a:t>Could be a beneficial method to improve algorithmic bias in radiological applications</a:t>
            </a:r>
            <a:endParaRPr sz="3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B30"/>
        </a:solidFill>
      </p:bgPr>
    </p:bg>
    <p:spTree>
      <p:nvGrpSpPr>
        <p:cNvPr id="426" name="Shape 426"/>
        <p:cNvGrpSpPr/>
        <p:nvPr/>
      </p:nvGrpSpPr>
      <p:grpSpPr>
        <a:xfrm>
          <a:off x="0" y="0"/>
          <a:ext cx="0" cy="0"/>
          <a:chOff x="0" y="0"/>
          <a:chExt cx="0" cy="0"/>
        </a:xfrm>
      </p:grpSpPr>
      <p:pic>
        <p:nvPicPr>
          <p:cNvPr id="427" name="Google Shape;427;p34"/>
          <p:cNvPicPr preferRelativeResize="0"/>
          <p:nvPr/>
        </p:nvPicPr>
        <p:blipFill rotWithShape="1">
          <a:blip r:embed="rId3">
            <a:alphaModFix amt="23000"/>
          </a:blip>
          <a:srcRect b="0" l="0" r="0" t="0"/>
          <a:stretch/>
        </p:blipFill>
        <p:spPr>
          <a:xfrm rot="-961607">
            <a:off x="4814638" y="837753"/>
            <a:ext cx="8658724" cy="8611495"/>
          </a:xfrm>
          <a:prstGeom prst="rect">
            <a:avLst/>
          </a:prstGeom>
          <a:noFill/>
          <a:ln>
            <a:noFill/>
          </a:ln>
        </p:spPr>
      </p:pic>
      <p:sp>
        <p:nvSpPr>
          <p:cNvPr id="428" name="Google Shape;428;p34"/>
          <p:cNvSpPr txBox="1"/>
          <p:nvPr/>
        </p:nvSpPr>
        <p:spPr>
          <a:xfrm>
            <a:off x="1151239" y="3096237"/>
            <a:ext cx="15985522" cy="4094526"/>
          </a:xfrm>
          <a:prstGeom prst="rect">
            <a:avLst/>
          </a:prstGeom>
          <a:noFill/>
          <a:ln>
            <a:noFill/>
          </a:ln>
        </p:spPr>
        <p:txBody>
          <a:bodyPr anchorCtr="0" anchor="t" bIns="0" lIns="0" spcFirstLastPara="1" rIns="0" wrap="square" tIns="0">
            <a:spAutoFit/>
          </a:bodyPr>
          <a:lstStyle/>
          <a:p>
            <a:pPr indent="0" lvl="0" marL="0" marR="0" rtl="0" algn="ctr">
              <a:lnSpc>
                <a:spcPct val="119995"/>
              </a:lnSpc>
              <a:spcBef>
                <a:spcPts val="0"/>
              </a:spcBef>
              <a:spcAft>
                <a:spcPts val="0"/>
              </a:spcAft>
              <a:buNone/>
            </a:pPr>
            <a:r>
              <a:rPr b="0" i="0" lang="en-US" sz="13483" u="none" cap="none" strike="noStrike">
                <a:solidFill>
                  <a:srgbClr val="FF7C64"/>
                </a:solidFill>
                <a:latin typeface="Archivo Narrow"/>
                <a:ea typeface="Archivo Narrow"/>
                <a:cs typeface="Archivo Narrow"/>
                <a:sym typeface="Archivo Narrow"/>
              </a:rPr>
              <a:t>Thank you </a:t>
            </a:r>
            <a:endParaRPr/>
          </a:p>
          <a:p>
            <a:pPr indent="0" lvl="0" marL="0" marR="0" rtl="0" algn="ctr">
              <a:lnSpc>
                <a:spcPct val="119995"/>
              </a:lnSpc>
              <a:spcBef>
                <a:spcPts val="0"/>
              </a:spcBef>
              <a:spcAft>
                <a:spcPts val="0"/>
              </a:spcAft>
              <a:buNone/>
            </a:pPr>
            <a:r>
              <a:rPr b="0" i="0" lang="en-US" sz="13483" u="none" cap="none" strike="noStrike">
                <a:solidFill>
                  <a:srgbClr val="FFFFFF"/>
                </a:solidFill>
                <a:latin typeface="Archivo Narrow"/>
                <a:ea typeface="Archivo Narrow"/>
                <a:cs typeface="Archivo Narrow"/>
                <a:sym typeface="Archivo Narrow"/>
              </a:rPr>
              <a:t>for Listening!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5"/>
          <p:cNvSpPr txBox="1"/>
          <p:nvPr/>
        </p:nvSpPr>
        <p:spPr>
          <a:xfrm>
            <a:off x="1028700" y="1173381"/>
            <a:ext cx="16230600" cy="1128921"/>
          </a:xfrm>
          <a:prstGeom prst="rect">
            <a:avLst/>
          </a:prstGeom>
          <a:noFill/>
          <a:ln>
            <a:noFill/>
          </a:ln>
        </p:spPr>
        <p:txBody>
          <a:bodyPr anchorCtr="0" anchor="t" bIns="0" lIns="0" spcFirstLastPara="1" rIns="0" wrap="square" tIns="0">
            <a:spAutoFit/>
          </a:bodyPr>
          <a:lstStyle/>
          <a:p>
            <a:pPr indent="0" lvl="0" marL="0" marR="0" rtl="0" algn="ctr">
              <a:lnSpc>
                <a:spcPct val="139990"/>
              </a:lnSpc>
              <a:spcBef>
                <a:spcPts val="0"/>
              </a:spcBef>
              <a:spcAft>
                <a:spcPts val="0"/>
              </a:spcAft>
              <a:buNone/>
            </a:pPr>
            <a:r>
              <a:rPr b="1" i="0" lang="en-US" sz="6554" u="none" cap="none" strike="noStrike">
                <a:solidFill>
                  <a:srgbClr val="FF7C64"/>
                </a:solidFill>
                <a:latin typeface="Archivo Narrow"/>
                <a:ea typeface="Archivo Narrow"/>
                <a:cs typeface="Archivo Narrow"/>
                <a:sym typeface="Archivo Narrow"/>
              </a:rPr>
              <a:t>Code</a:t>
            </a:r>
            <a:r>
              <a:rPr b="1" i="0" lang="en-US" sz="6554" u="none" cap="none" strike="noStrike">
                <a:solidFill>
                  <a:srgbClr val="102B30"/>
                </a:solidFill>
                <a:latin typeface="Archivo Narrow"/>
                <a:ea typeface="Archivo Narrow"/>
                <a:cs typeface="Archivo Narrow"/>
                <a:sym typeface="Archivo Narrow"/>
              </a:rPr>
              <a:t> Availabities</a:t>
            </a:r>
            <a:endParaRPr/>
          </a:p>
        </p:txBody>
      </p:sp>
      <p:sp>
        <p:nvSpPr>
          <p:cNvPr id="434" name="Google Shape;434;p35"/>
          <p:cNvSpPr txBox="1"/>
          <p:nvPr/>
        </p:nvSpPr>
        <p:spPr>
          <a:xfrm>
            <a:off x="1028700" y="3419748"/>
            <a:ext cx="16230600" cy="4620900"/>
          </a:xfrm>
          <a:prstGeom prst="rect">
            <a:avLst/>
          </a:prstGeom>
          <a:noFill/>
          <a:ln>
            <a:noFill/>
          </a:ln>
        </p:spPr>
        <p:txBody>
          <a:bodyPr anchorCtr="0" anchor="t" bIns="0" lIns="0" spcFirstLastPara="1" rIns="0" wrap="square" tIns="0">
            <a:spAutoFit/>
          </a:bodyPr>
          <a:lstStyle/>
          <a:p>
            <a:pPr indent="-248284" lvl="1" marL="496571" marR="0" rtl="0" algn="l">
              <a:lnSpc>
                <a:spcPct val="140000"/>
              </a:lnSpc>
              <a:spcBef>
                <a:spcPts val="0"/>
              </a:spcBef>
              <a:spcAft>
                <a:spcPts val="0"/>
              </a:spcAft>
              <a:buClr>
                <a:srgbClr val="102B30"/>
              </a:buClr>
              <a:buSzPts val="2300"/>
              <a:buFont typeface="Arial"/>
              <a:buChar char="•"/>
            </a:pPr>
            <a:r>
              <a:rPr b="0" i="0" lang="en-US" sz="2300" u="none" cap="none" strike="noStrike">
                <a:solidFill>
                  <a:srgbClr val="102B30"/>
                </a:solidFill>
                <a:latin typeface="Arial"/>
                <a:ea typeface="Arial"/>
                <a:cs typeface="Arial"/>
                <a:sym typeface="Arial"/>
              </a:rPr>
              <a:t>The source code of selected paper is available at their Github page: </a:t>
            </a:r>
            <a:r>
              <a:rPr b="0" i="0" lang="en-US" sz="2300" u="sng" cap="none" strike="noStrike">
                <a:solidFill>
                  <a:srgbClr val="102B30"/>
                </a:solidFill>
                <a:latin typeface="Arial"/>
                <a:ea typeface="Arial"/>
                <a:cs typeface="Arial"/>
                <a:sym typeface="Arial"/>
              </a:rPr>
              <a:t>https://github.com/chenchao666/Bone-Age-Assessment </a:t>
            </a:r>
            <a:endParaRPr/>
          </a:p>
          <a:p>
            <a:pPr indent="0" lvl="0" marL="0" marR="0" rtl="0" algn="l">
              <a:lnSpc>
                <a:spcPct val="140000"/>
              </a:lnSpc>
              <a:spcBef>
                <a:spcPts val="0"/>
              </a:spcBef>
              <a:spcAft>
                <a:spcPts val="0"/>
              </a:spcAft>
              <a:buNone/>
            </a:pPr>
            <a:r>
              <a:t/>
            </a:r>
            <a:endParaRPr b="0" i="0" sz="2300" u="sng" cap="none" strike="noStrike">
              <a:solidFill>
                <a:srgbClr val="102B30"/>
              </a:solidFill>
              <a:latin typeface="Arial"/>
              <a:ea typeface="Arial"/>
              <a:cs typeface="Arial"/>
              <a:sym typeface="Arial"/>
            </a:endParaRPr>
          </a:p>
          <a:p>
            <a:pPr indent="-248285" lvl="1" marL="496571" marR="0" rtl="0" algn="l">
              <a:lnSpc>
                <a:spcPct val="140000"/>
              </a:lnSpc>
              <a:spcBef>
                <a:spcPts val="0"/>
              </a:spcBef>
              <a:spcAft>
                <a:spcPts val="0"/>
              </a:spcAft>
              <a:buClr>
                <a:srgbClr val="102B30"/>
              </a:buClr>
              <a:buSzPts val="2300"/>
              <a:buFont typeface="Arial"/>
              <a:buChar char="•"/>
            </a:pPr>
            <a:r>
              <a:rPr b="0" i="0" lang="en-US" sz="2300" u="none" cap="none" strike="noStrike">
                <a:solidFill>
                  <a:srgbClr val="102B30"/>
                </a:solidFill>
                <a:latin typeface="Arial"/>
                <a:ea typeface="Arial"/>
                <a:cs typeface="Arial"/>
                <a:sym typeface="Arial"/>
              </a:rPr>
              <a:t>Our commented code is available at our Google </a:t>
            </a:r>
            <a:r>
              <a:rPr lang="en-US" sz="2300">
                <a:solidFill>
                  <a:srgbClr val="102B30"/>
                </a:solidFill>
              </a:rPr>
              <a:t>Drive page</a:t>
            </a:r>
            <a:r>
              <a:rPr b="0" i="0" lang="en-US" sz="2300" u="none" cap="none" strike="noStrike">
                <a:solidFill>
                  <a:srgbClr val="102B30"/>
                </a:solidFill>
                <a:latin typeface="Arial"/>
                <a:ea typeface="Arial"/>
                <a:cs typeface="Arial"/>
                <a:sym typeface="Arial"/>
              </a:rPr>
              <a:t>:</a:t>
            </a:r>
            <a:r>
              <a:rPr lang="en-US" sz="2300" u="sng">
                <a:solidFill>
                  <a:srgbClr val="102B30"/>
                </a:solidFill>
              </a:rPr>
              <a:t> </a:t>
            </a:r>
            <a:r>
              <a:rPr lang="en-US" sz="2300" u="sng">
                <a:solidFill>
                  <a:srgbClr val="102B30"/>
                </a:solidFill>
                <a:hlinkClick r:id="rId3">
                  <a:extLst>
                    <a:ext uri="{A12FA001-AC4F-418D-AE19-62706E023703}">
                      <ahyp:hlinkClr val="tx"/>
                    </a:ext>
                  </a:extLst>
                </a:hlinkClick>
              </a:rPr>
              <a:t>https://drive.google.com/drive/folders/1QGTllN27TLcWAEKVbjfl8-M8-E6HzAO8?usp=sharing</a:t>
            </a:r>
            <a:endParaRPr/>
          </a:p>
          <a:p>
            <a:pPr indent="0" lvl="0" marL="914400" marR="0" rtl="0" algn="l">
              <a:lnSpc>
                <a:spcPct val="140000"/>
              </a:lnSpc>
              <a:spcBef>
                <a:spcPts val="0"/>
              </a:spcBef>
              <a:spcAft>
                <a:spcPts val="0"/>
              </a:spcAft>
              <a:buNone/>
            </a:pPr>
            <a:r>
              <a:t/>
            </a:r>
            <a:endParaRPr/>
          </a:p>
          <a:p>
            <a:pPr indent="0" lvl="0" marL="0" marR="0" rtl="0" algn="l">
              <a:lnSpc>
                <a:spcPct val="140000"/>
              </a:lnSpc>
              <a:spcBef>
                <a:spcPts val="0"/>
              </a:spcBef>
              <a:spcAft>
                <a:spcPts val="0"/>
              </a:spcAft>
              <a:buNone/>
            </a:pPr>
            <a:r>
              <a:t/>
            </a:r>
            <a:endParaRPr b="0" i="0" sz="2300" u="none" cap="none" strike="noStrike">
              <a:solidFill>
                <a:srgbClr val="102B30"/>
              </a:solidFill>
              <a:latin typeface="Arial"/>
              <a:ea typeface="Arial"/>
              <a:cs typeface="Arial"/>
              <a:sym typeface="Arial"/>
            </a:endParaRPr>
          </a:p>
          <a:p>
            <a:pPr indent="-248284" lvl="1" marL="496571" marR="0" rtl="0" algn="l">
              <a:lnSpc>
                <a:spcPct val="140000"/>
              </a:lnSpc>
              <a:spcBef>
                <a:spcPts val="0"/>
              </a:spcBef>
              <a:spcAft>
                <a:spcPts val="0"/>
              </a:spcAft>
              <a:buClr>
                <a:srgbClr val="102B30"/>
              </a:buClr>
              <a:buSzPts val="2300"/>
              <a:buFont typeface="Arial"/>
              <a:buChar char="•"/>
            </a:pPr>
            <a:r>
              <a:rPr b="0" i="0" lang="en-US" sz="2300" u="none" cap="none" strike="noStrike">
                <a:solidFill>
                  <a:srgbClr val="102B30"/>
                </a:solidFill>
                <a:latin typeface="Arial"/>
                <a:ea typeface="Arial"/>
                <a:cs typeface="Arial"/>
                <a:sym typeface="Arial"/>
              </a:rPr>
              <a:t>The RSNA dataset is available at Kaggle: </a:t>
            </a:r>
            <a:r>
              <a:rPr b="0" i="0" lang="en-US" sz="2300" u="sng" cap="none" strike="noStrike">
                <a:solidFill>
                  <a:srgbClr val="102B30"/>
                </a:solidFill>
                <a:latin typeface="Arial"/>
                <a:ea typeface="Arial"/>
                <a:cs typeface="Arial"/>
                <a:sym typeface="Arial"/>
              </a:rPr>
              <a:t>https://www.kaggle.com/kmader/rsna-bone-age</a:t>
            </a:r>
            <a:endParaRPr/>
          </a:p>
          <a:p>
            <a:pPr indent="0" lvl="0" marL="0" marR="0" rtl="0" algn="l">
              <a:lnSpc>
                <a:spcPct val="140000"/>
              </a:lnSpc>
              <a:spcBef>
                <a:spcPts val="0"/>
              </a:spcBef>
              <a:spcAft>
                <a:spcPts val="0"/>
              </a:spcAft>
              <a:buNone/>
            </a:pPr>
            <a:r>
              <a:t/>
            </a:r>
            <a:endParaRPr b="0" i="0" sz="2300" u="sng" cap="none" strike="noStrike">
              <a:solidFill>
                <a:srgbClr val="102B30"/>
              </a:solidFill>
              <a:latin typeface="Arial"/>
              <a:ea typeface="Arial"/>
              <a:cs typeface="Arial"/>
              <a:sym typeface="Arial"/>
            </a:endParaRPr>
          </a:p>
          <a:p>
            <a:pPr indent="-248284" lvl="1" marL="496569" marR="0" rtl="0" algn="l">
              <a:lnSpc>
                <a:spcPct val="139956"/>
              </a:lnSpc>
              <a:spcBef>
                <a:spcPts val="0"/>
              </a:spcBef>
              <a:spcAft>
                <a:spcPts val="0"/>
              </a:spcAft>
              <a:buClr>
                <a:srgbClr val="102B30"/>
              </a:buClr>
              <a:buSzPts val="2300"/>
              <a:buFont typeface="Arial"/>
              <a:buChar char="•"/>
            </a:pPr>
            <a:r>
              <a:rPr b="0" i="0" lang="en-US" sz="2300" u="none" cap="none" strike="noStrike">
                <a:solidFill>
                  <a:srgbClr val="102B30"/>
                </a:solidFill>
                <a:latin typeface="Arial"/>
                <a:ea typeface="Arial"/>
                <a:cs typeface="Arial"/>
                <a:sym typeface="Arial"/>
              </a:rPr>
              <a:t>The Digital Hand Atlas of University of Southern California is available at their lab page: </a:t>
            </a:r>
            <a:r>
              <a:rPr b="0" i="0" lang="en-US" sz="2300" u="sng" cap="none" strike="noStrike">
                <a:solidFill>
                  <a:srgbClr val="102B30"/>
                </a:solidFill>
                <a:latin typeface="Arial"/>
                <a:ea typeface="Arial"/>
                <a:cs typeface="Arial"/>
                <a:sym typeface="Arial"/>
              </a:rPr>
              <a:t>ipilab.usc.edu/research/baaweb/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B30"/>
        </a:solidFill>
      </p:bgPr>
    </p:bg>
    <p:spTree>
      <p:nvGrpSpPr>
        <p:cNvPr id="103" name="Shape 103"/>
        <p:cNvGrpSpPr/>
        <p:nvPr/>
      </p:nvGrpSpPr>
      <p:grpSpPr>
        <a:xfrm>
          <a:off x="0" y="0"/>
          <a:ext cx="0" cy="0"/>
          <a:chOff x="0" y="0"/>
          <a:chExt cx="0" cy="0"/>
        </a:xfrm>
      </p:grpSpPr>
      <p:grpSp>
        <p:nvGrpSpPr>
          <p:cNvPr id="104" name="Google Shape;104;p15"/>
          <p:cNvGrpSpPr/>
          <p:nvPr/>
        </p:nvGrpSpPr>
        <p:grpSpPr>
          <a:xfrm>
            <a:off x="5260075" y="874925"/>
            <a:ext cx="10556158" cy="1939295"/>
            <a:chOff x="-815497" y="-4534892"/>
            <a:chExt cx="14780394" cy="5271255"/>
          </a:xfrm>
        </p:grpSpPr>
        <p:sp>
          <p:nvSpPr>
            <p:cNvPr id="105" name="Google Shape;105;p15"/>
            <p:cNvSpPr txBox="1"/>
            <p:nvPr/>
          </p:nvSpPr>
          <p:spPr>
            <a:xfrm>
              <a:off x="-815497" y="-4534892"/>
              <a:ext cx="14042100" cy="40998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9799">
                  <a:solidFill>
                    <a:srgbClr val="FF7C64"/>
                  </a:solidFill>
                  <a:latin typeface="Archivo Narrow"/>
                  <a:ea typeface="Archivo Narrow"/>
                  <a:cs typeface="Archivo Narrow"/>
                  <a:sym typeface="Archivo Narrow"/>
                </a:rPr>
                <a:t>Expanding Research</a:t>
              </a:r>
              <a:endParaRPr/>
            </a:p>
          </p:txBody>
        </p:sp>
        <p:sp>
          <p:nvSpPr>
            <p:cNvPr id="106" name="Google Shape;106;p15"/>
            <p:cNvSpPr txBox="1"/>
            <p:nvPr/>
          </p:nvSpPr>
          <p:spPr>
            <a:xfrm>
              <a:off x="-738103" y="-435136"/>
              <a:ext cx="14703000" cy="1171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2800">
                  <a:solidFill>
                    <a:srgbClr val="FFFFFF"/>
                  </a:solidFill>
                </a:rPr>
                <a:t>Transferability</a:t>
              </a:r>
              <a:r>
                <a:rPr lang="en-US" sz="2800">
                  <a:solidFill>
                    <a:srgbClr val="FFFFFF"/>
                  </a:solidFill>
                </a:rPr>
                <a:t> to Digital Hand Atlas of USC</a:t>
              </a:r>
              <a:endParaRPr/>
            </a:p>
          </p:txBody>
        </p:sp>
      </p:grpSp>
      <p:pic>
        <p:nvPicPr>
          <p:cNvPr id="107" name="Google Shape;107;p15"/>
          <p:cNvPicPr preferRelativeResize="0"/>
          <p:nvPr/>
        </p:nvPicPr>
        <p:blipFill rotWithShape="1">
          <a:blip r:embed="rId3">
            <a:alphaModFix amt="56000"/>
          </a:blip>
          <a:srcRect b="0" l="0" r="0" t="0"/>
          <a:stretch/>
        </p:blipFill>
        <p:spPr>
          <a:xfrm>
            <a:off x="-2174363" y="2743202"/>
            <a:ext cx="6822551" cy="4800595"/>
          </a:xfrm>
          <a:prstGeom prst="rect">
            <a:avLst/>
          </a:prstGeom>
          <a:noFill/>
          <a:ln>
            <a:noFill/>
          </a:ln>
        </p:spPr>
      </p:pic>
      <p:pic>
        <p:nvPicPr>
          <p:cNvPr id="108" name="Google Shape;108;p15"/>
          <p:cNvPicPr preferRelativeResize="0"/>
          <p:nvPr/>
        </p:nvPicPr>
        <p:blipFill rotWithShape="1">
          <a:blip r:embed="rId4">
            <a:alphaModFix/>
          </a:blip>
          <a:srcRect b="0" l="0" r="50431" t="8517"/>
          <a:stretch/>
        </p:blipFill>
        <p:spPr>
          <a:xfrm>
            <a:off x="7719475" y="3697876"/>
            <a:ext cx="3324226" cy="2503904"/>
          </a:xfrm>
          <a:prstGeom prst="rect">
            <a:avLst/>
          </a:prstGeom>
          <a:noFill/>
          <a:ln>
            <a:noFill/>
          </a:ln>
        </p:spPr>
      </p:pic>
      <p:sp>
        <p:nvSpPr>
          <p:cNvPr id="109" name="Google Shape;109;p15"/>
          <p:cNvSpPr txBox="1"/>
          <p:nvPr/>
        </p:nvSpPr>
        <p:spPr>
          <a:xfrm>
            <a:off x="5260070" y="4141363"/>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lang="en-US" sz="2799">
                <a:solidFill>
                  <a:srgbClr val="FFFFFF"/>
                </a:solidFill>
              </a:rPr>
              <a:t>RSNA metrics</a:t>
            </a:r>
            <a:endParaRPr>
              <a:solidFill>
                <a:srgbClr val="FFFFFF"/>
              </a:solidFill>
            </a:endParaRPr>
          </a:p>
        </p:txBody>
      </p:sp>
      <p:sp>
        <p:nvSpPr>
          <p:cNvPr id="110" name="Google Shape;110;p15"/>
          <p:cNvSpPr txBox="1"/>
          <p:nvPr/>
        </p:nvSpPr>
        <p:spPr>
          <a:xfrm>
            <a:off x="5260070" y="7665288"/>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lang="en-US" sz="2799">
                <a:solidFill>
                  <a:srgbClr val="FFFFFF"/>
                </a:solidFill>
              </a:rPr>
              <a:t>USC</a:t>
            </a:r>
            <a:r>
              <a:rPr lang="en-US" sz="2799">
                <a:solidFill>
                  <a:srgbClr val="FFFFFF"/>
                </a:solidFill>
              </a:rPr>
              <a:t> metrics</a:t>
            </a:r>
            <a:endParaRPr>
              <a:solidFill>
                <a:srgbClr val="FFFFFF"/>
              </a:solidFill>
            </a:endParaRPr>
          </a:p>
        </p:txBody>
      </p:sp>
      <p:pic>
        <p:nvPicPr>
          <p:cNvPr id="111" name="Google Shape;111;p15"/>
          <p:cNvPicPr preferRelativeResize="0"/>
          <p:nvPr/>
        </p:nvPicPr>
        <p:blipFill>
          <a:blip r:embed="rId5">
            <a:alphaModFix/>
          </a:blip>
          <a:stretch>
            <a:fillRect/>
          </a:stretch>
        </p:blipFill>
        <p:spPr>
          <a:xfrm>
            <a:off x="7719470" y="6751497"/>
            <a:ext cx="3324225" cy="2647950"/>
          </a:xfrm>
          <a:prstGeom prst="rect">
            <a:avLst/>
          </a:prstGeom>
          <a:noFill/>
          <a:ln>
            <a:noFill/>
          </a:ln>
        </p:spPr>
      </p:pic>
      <p:pic>
        <p:nvPicPr>
          <p:cNvPr id="112" name="Google Shape;112;p15"/>
          <p:cNvPicPr preferRelativeResize="0"/>
          <p:nvPr/>
        </p:nvPicPr>
        <p:blipFill rotWithShape="1">
          <a:blip r:embed="rId6">
            <a:alphaModFix/>
          </a:blip>
          <a:srcRect b="0" l="20942" r="0" t="0"/>
          <a:stretch/>
        </p:blipFill>
        <p:spPr>
          <a:xfrm>
            <a:off x="11043700" y="6751500"/>
            <a:ext cx="3162764" cy="2647950"/>
          </a:xfrm>
          <a:prstGeom prst="rect">
            <a:avLst/>
          </a:prstGeom>
          <a:noFill/>
          <a:ln>
            <a:noFill/>
          </a:ln>
        </p:spPr>
      </p:pic>
      <p:pic>
        <p:nvPicPr>
          <p:cNvPr id="113" name="Google Shape;113;p15"/>
          <p:cNvPicPr preferRelativeResize="0"/>
          <p:nvPr/>
        </p:nvPicPr>
        <p:blipFill rotWithShape="1">
          <a:blip r:embed="rId7">
            <a:alphaModFix/>
          </a:blip>
          <a:srcRect b="0" l="21463" r="0" t="0"/>
          <a:stretch/>
        </p:blipFill>
        <p:spPr>
          <a:xfrm>
            <a:off x="14206475" y="6751500"/>
            <a:ext cx="3141833" cy="2647950"/>
          </a:xfrm>
          <a:prstGeom prst="rect">
            <a:avLst/>
          </a:prstGeom>
          <a:noFill/>
          <a:ln>
            <a:noFill/>
          </a:ln>
        </p:spPr>
      </p:pic>
      <p:pic>
        <p:nvPicPr>
          <p:cNvPr id="114" name="Google Shape;114;p15"/>
          <p:cNvPicPr preferRelativeResize="0"/>
          <p:nvPr/>
        </p:nvPicPr>
        <p:blipFill rotWithShape="1">
          <a:blip r:embed="rId4">
            <a:alphaModFix/>
          </a:blip>
          <a:srcRect b="0" l="50431" r="0" t="9206"/>
          <a:stretch/>
        </p:blipFill>
        <p:spPr>
          <a:xfrm>
            <a:off x="11043700" y="3697875"/>
            <a:ext cx="3349407" cy="2503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6"/>
          <p:cNvGrpSpPr/>
          <p:nvPr/>
        </p:nvGrpSpPr>
        <p:grpSpPr>
          <a:xfrm>
            <a:off x="1267012" y="3485229"/>
            <a:ext cx="8433598" cy="3240341"/>
            <a:chOff x="0" y="0"/>
            <a:chExt cx="11244797" cy="4320455"/>
          </a:xfrm>
        </p:grpSpPr>
        <p:sp>
          <p:nvSpPr>
            <p:cNvPr id="120" name="Google Shape;120;p16"/>
            <p:cNvSpPr txBox="1"/>
            <p:nvPr/>
          </p:nvSpPr>
          <p:spPr>
            <a:xfrm>
              <a:off x="0" y="0"/>
              <a:ext cx="11244797" cy="14732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7299" u="none" cap="none" strike="noStrike">
                  <a:solidFill>
                    <a:srgbClr val="102B30"/>
                  </a:solidFill>
                  <a:latin typeface="Archivo Narrow"/>
                  <a:ea typeface="Archivo Narrow"/>
                  <a:cs typeface="Archivo Narrow"/>
                  <a:sym typeface="Archivo Narrow"/>
                </a:rPr>
                <a:t>Our goal</a:t>
              </a:r>
              <a:endParaRPr/>
            </a:p>
          </p:txBody>
        </p:sp>
        <p:sp>
          <p:nvSpPr>
            <p:cNvPr id="121" name="Google Shape;121;p16"/>
            <p:cNvSpPr txBox="1"/>
            <p:nvPr/>
          </p:nvSpPr>
          <p:spPr>
            <a:xfrm>
              <a:off x="0" y="1930908"/>
              <a:ext cx="11244797" cy="5969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0" i="0" lang="en-US" sz="2999" u="none" cap="none" strike="noStrike">
                  <a:solidFill>
                    <a:srgbClr val="FF7C64"/>
                  </a:solidFill>
                  <a:latin typeface="Arial"/>
                  <a:ea typeface="Arial"/>
                  <a:cs typeface="Arial"/>
                  <a:sym typeface="Arial"/>
                </a:rPr>
                <a:t>Understand </a:t>
              </a:r>
              <a:endParaRPr/>
            </a:p>
          </p:txBody>
        </p:sp>
        <p:sp>
          <p:nvSpPr>
            <p:cNvPr id="122" name="Google Shape;122;p16"/>
            <p:cNvSpPr txBox="1"/>
            <p:nvPr/>
          </p:nvSpPr>
          <p:spPr>
            <a:xfrm>
              <a:off x="0" y="2992289"/>
              <a:ext cx="11244797" cy="1328166"/>
            </a:xfrm>
            <a:prstGeom prst="rect">
              <a:avLst/>
            </a:prstGeom>
            <a:noFill/>
            <a:ln>
              <a:noFill/>
            </a:ln>
          </p:spPr>
          <p:txBody>
            <a:bodyPr anchorCtr="0" anchor="t" bIns="0" lIns="0" spcFirstLastPara="1" rIns="0" wrap="square" tIns="0">
              <a:spAutoFit/>
            </a:bodyPr>
            <a:lstStyle/>
            <a:p>
              <a:pPr indent="-259079" lvl="1" marL="518160" marR="0" rtl="0" algn="l">
                <a:lnSpc>
                  <a:spcPct val="176000"/>
                </a:lnSpc>
                <a:spcBef>
                  <a:spcPts val="0"/>
                </a:spcBef>
                <a:spcAft>
                  <a:spcPts val="0"/>
                </a:spcAft>
                <a:buClr>
                  <a:srgbClr val="102B30"/>
                </a:buClr>
                <a:buSzPts val="2400"/>
                <a:buFont typeface="Arial"/>
                <a:buChar char="•"/>
              </a:pPr>
              <a:r>
                <a:rPr b="0" i="0" lang="en-US" sz="2400" u="none" cap="none" strike="noStrike">
                  <a:solidFill>
                    <a:srgbClr val="102B30"/>
                  </a:solidFill>
                  <a:latin typeface="Arial"/>
                  <a:ea typeface="Arial"/>
                  <a:cs typeface="Arial"/>
                  <a:sym typeface="Arial"/>
                </a:rPr>
                <a:t>ability to transfer to more datasets</a:t>
              </a:r>
              <a:endParaRPr/>
            </a:p>
            <a:p>
              <a:pPr indent="-259079" lvl="1" marL="518160" marR="0" rtl="0" algn="l">
                <a:lnSpc>
                  <a:spcPct val="176000"/>
                </a:lnSpc>
                <a:spcBef>
                  <a:spcPts val="0"/>
                </a:spcBef>
                <a:spcAft>
                  <a:spcPts val="0"/>
                </a:spcAft>
                <a:buClr>
                  <a:srgbClr val="102B30"/>
                </a:buClr>
                <a:buSzPts val="2400"/>
                <a:buFont typeface="Arial"/>
                <a:buChar char="•"/>
              </a:pPr>
              <a:r>
                <a:rPr b="0" i="0" lang="en-US" sz="2400" u="none" cap="none" strike="noStrike">
                  <a:solidFill>
                    <a:srgbClr val="102B30"/>
                  </a:solidFill>
                  <a:latin typeface="Arial"/>
                  <a:ea typeface="Arial"/>
                  <a:cs typeface="Arial"/>
                  <a:sym typeface="Arial"/>
                </a:rPr>
                <a:t>concatenate ethnicity to see if overfit</a:t>
              </a:r>
              <a:endParaRPr/>
            </a:p>
          </p:txBody>
        </p:sp>
      </p:grpSp>
      <p:pic>
        <p:nvPicPr>
          <p:cNvPr id="123" name="Google Shape;123;p16"/>
          <p:cNvPicPr preferRelativeResize="0"/>
          <p:nvPr/>
        </p:nvPicPr>
        <p:blipFill rotWithShape="1">
          <a:blip r:embed="rId3">
            <a:alphaModFix amt="26000"/>
          </a:blip>
          <a:srcRect b="0" l="0" r="0" t="0"/>
          <a:stretch/>
        </p:blipFill>
        <p:spPr>
          <a:xfrm>
            <a:off x="10857269" y="2153083"/>
            <a:ext cx="6402031" cy="63671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17"/>
          <p:cNvGrpSpPr/>
          <p:nvPr/>
        </p:nvGrpSpPr>
        <p:grpSpPr>
          <a:xfrm>
            <a:off x="1038225" y="1137338"/>
            <a:ext cx="7111175" cy="4023912"/>
            <a:chOff x="0" y="-1293825"/>
            <a:chExt cx="9481567" cy="5365216"/>
          </a:xfrm>
        </p:grpSpPr>
        <p:sp>
          <p:nvSpPr>
            <p:cNvPr id="129" name="Google Shape;129;p17"/>
            <p:cNvSpPr txBox="1"/>
            <p:nvPr/>
          </p:nvSpPr>
          <p:spPr>
            <a:xfrm>
              <a:off x="67" y="-1293825"/>
              <a:ext cx="9481500" cy="15390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7499" u="none" cap="none" strike="noStrike">
                  <a:solidFill>
                    <a:srgbClr val="FF7C64"/>
                  </a:solidFill>
                  <a:latin typeface="Archivo Narrow"/>
                  <a:ea typeface="Archivo Narrow"/>
                  <a:cs typeface="Archivo Narrow"/>
                  <a:sym typeface="Archivo Narrow"/>
                </a:rPr>
                <a:t>Selected</a:t>
              </a:r>
              <a:r>
                <a:rPr b="0" i="0" lang="en-US" sz="7499" u="none" cap="none" strike="noStrike">
                  <a:solidFill>
                    <a:srgbClr val="102B30"/>
                  </a:solidFill>
                  <a:latin typeface="Archivo Narrow"/>
                  <a:ea typeface="Archivo Narrow"/>
                  <a:cs typeface="Archivo Narrow"/>
                  <a:sym typeface="Archivo Narrow"/>
                </a:rPr>
                <a:t> Paper</a:t>
              </a:r>
              <a:endParaRPr/>
            </a:p>
          </p:txBody>
        </p:sp>
        <p:sp>
          <p:nvSpPr>
            <p:cNvPr id="130" name="Google Shape;130;p17"/>
            <p:cNvSpPr txBox="1"/>
            <p:nvPr/>
          </p:nvSpPr>
          <p:spPr>
            <a:xfrm>
              <a:off x="0" y="738391"/>
              <a:ext cx="9481500" cy="3333000"/>
            </a:xfrm>
            <a:prstGeom prst="rect">
              <a:avLst/>
            </a:prstGeom>
            <a:noFill/>
            <a:ln>
              <a:noFill/>
            </a:ln>
          </p:spPr>
          <p:txBody>
            <a:bodyPr anchorCtr="0" anchor="t" bIns="0" lIns="0" spcFirstLastPara="1" rIns="0" wrap="square" tIns="0">
              <a:spAutoFit/>
            </a:bodyPr>
            <a:lstStyle/>
            <a:p>
              <a:pPr indent="-259079" lvl="1" marL="518160" marR="0" rtl="0" algn="l">
                <a:lnSpc>
                  <a:spcPct val="160000"/>
                </a:lnSpc>
                <a:spcBef>
                  <a:spcPts val="0"/>
                </a:spcBef>
                <a:spcAft>
                  <a:spcPts val="0"/>
                </a:spcAft>
                <a:buClr>
                  <a:srgbClr val="102B30"/>
                </a:buClr>
                <a:buSzPts val="2400"/>
                <a:buFont typeface="Arial"/>
                <a:buChar char="•"/>
              </a:pPr>
              <a:r>
                <a:rPr b="0" i="0" lang="en-US" sz="2400" u="none" cap="none" strike="noStrike">
                  <a:solidFill>
                    <a:srgbClr val="102B30"/>
                  </a:solidFill>
                  <a:latin typeface="Arial"/>
                  <a:ea typeface="Arial"/>
                  <a:cs typeface="Arial"/>
                  <a:sym typeface="Arial"/>
                </a:rPr>
                <a:t>Model</a:t>
              </a:r>
              <a:r>
                <a:rPr lang="en-US" sz="2400">
                  <a:solidFill>
                    <a:srgbClr val="102B30"/>
                  </a:solidFill>
                </a:rPr>
                <a:t>: </a:t>
              </a:r>
              <a:r>
                <a:rPr b="1" lang="en-US" sz="2800">
                  <a:solidFill>
                    <a:srgbClr val="102B30"/>
                  </a:solidFill>
                </a:rPr>
                <a:t>Xception</a:t>
              </a:r>
              <a:endParaRPr b="1" sz="1800"/>
            </a:p>
            <a:p>
              <a:pPr indent="-259079" lvl="1" marL="518160" marR="0" rtl="0" algn="l">
                <a:lnSpc>
                  <a:spcPct val="160000"/>
                </a:lnSpc>
                <a:spcBef>
                  <a:spcPts val="0"/>
                </a:spcBef>
                <a:spcAft>
                  <a:spcPts val="0"/>
                </a:spcAft>
                <a:buClr>
                  <a:srgbClr val="102B30"/>
                </a:buClr>
                <a:buSzPts val="2400"/>
                <a:buFont typeface="Arial"/>
                <a:buChar char="•"/>
              </a:pPr>
              <a:r>
                <a:rPr b="0" i="0" lang="en-US" sz="2400" u="none" cap="none" strike="noStrike">
                  <a:solidFill>
                    <a:srgbClr val="102B30"/>
                  </a:solidFill>
                  <a:latin typeface="Arial"/>
                  <a:ea typeface="Arial"/>
                  <a:cs typeface="Arial"/>
                  <a:sym typeface="Arial"/>
                </a:rPr>
                <a:t>Accuracy. </a:t>
              </a:r>
              <a:r>
                <a:rPr b="1" lang="en-US" sz="2800">
                  <a:solidFill>
                    <a:srgbClr val="102B30"/>
                  </a:solidFill>
                </a:rPr>
                <a:t>More efficient with comparable precision to published  BAA methods</a:t>
              </a:r>
              <a:endParaRPr b="1" sz="2800"/>
            </a:p>
          </p:txBody>
        </p:sp>
      </p:grpSp>
      <p:cxnSp>
        <p:nvCxnSpPr>
          <p:cNvPr id="131" name="Google Shape;131;p17"/>
          <p:cNvCxnSpPr/>
          <p:nvPr/>
        </p:nvCxnSpPr>
        <p:spPr>
          <a:xfrm rot="-5400000">
            <a:off x="4907775" y="5143430"/>
            <a:ext cx="11070000" cy="0"/>
          </a:xfrm>
          <a:prstGeom prst="straightConnector1">
            <a:avLst/>
          </a:prstGeom>
          <a:noFill/>
          <a:ln cap="rnd" cmpd="sng" w="9525">
            <a:solidFill>
              <a:srgbClr val="49958B"/>
            </a:solidFill>
            <a:prstDash val="solid"/>
            <a:round/>
            <a:headEnd len="sm" w="sm" type="none"/>
            <a:tailEnd len="sm" w="sm" type="none"/>
          </a:ln>
        </p:spPr>
      </p:cxnSp>
      <p:grpSp>
        <p:nvGrpSpPr>
          <p:cNvPr id="132" name="Google Shape;132;p17"/>
          <p:cNvGrpSpPr/>
          <p:nvPr/>
        </p:nvGrpSpPr>
        <p:grpSpPr>
          <a:xfrm>
            <a:off x="10637077" y="3797638"/>
            <a:ext cx="7111125" cy="4256987"/>
            <a:chOff x="0" y="-9525"/>
            <a:chExt cx="9481500" cy="5675982"/>
          </a:xfrm>
        </p:grpSpPr>
        <p:sp>
          <p:nvSpPr>
            <p:cNvPr id="133" name="Google Shape;133;p17"/>
            <p:cNvSpPr txBox="1"/>
            <p:nvPr/>
          </p:nvSpPr>
          <p:spPr>
            <a:xfrm>
              <a:off x="0" y="-9525"/>
              <a:ext cx="9481500" cy="15390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7499" u="none" cap="none" strike="noStrike">
                  <a:solidFill>
                    <a:srgbClr val="FF7C64"/>
                  </a:solidFill>
                  <a:latin typeface="Archivo Narrow"/>
                  <a:ea typeface="Archivo Narrow"/>
                  <a:cs typeface="Archivo Narrow"/>
                  <a:sym typeface="Archivo Narrow"/>
                </a:rPr>
                <a:t>Our</a:t>
              </a:r>
              <a:r>
                <a:rPr b="0" i="0" lang="en-US" sz="7499" u="none" cap="none" strike="noStrike">
                  <a:solidFill>
                    <a:srgbClr val="FFFFFF"/>
                  </a:solidFill>
                  <a:latin typeface="Archivo Narrow"/>
                  <a:ea typeface="Archivo Narrow"/>
                  <a:cs typeface="Archivo Narrow"/>
                  <a:sym typeface="Archivo Narrow"/>
                </a:rPr>
                <a:t> </a:t>
              </a:r>
              <a:r>
                <a:rPr b="0" i="0" lang="en-US" sz="7499" u="none" cap="none" strike="noStrike">
                  <a:solidFill>
                    <a:srgbClr val="102B30"/>
                  </a:solidFill>
                  <a:latin typeface="Archivo Narrow"/>
                  <a:ea typeface="Archivo Narrow"/>
                  <a:cs typeface="Archivo Narrow"/>
                  <a:sym typeface="Archivo Narrow"/>
                </a:rPr>
                <a:t>Result</a:t>
              </a:r>
              <a:endParaRPr/>
            </a:p>
          </p:txBody>
        </p:sp>
        <p:sp>
          <p:nvSpPr>
            <p:cNvPr id="134" name="Google Shape;134;p17"/>
            <p:cNvSpPr txBox="1"/>
            <p:nvPr/>
          </p:nvSpPr>
          <p:spPr>
            <a:xfrm>
              <a:off x="0" y="2333457"/>
              <a:ext cx="9481500" cy="3333000"/>
            </a:xfrm>
            <a:prstGeom prst="rect">
              <a:avLst/>
            </a:prstGeom>
            <a:noFill/>
            <a:ln>
              <a:noFill/>
            </a:ln>
          </p:spPr>
          <p:txBody>
            <a:bodyPr anchorCtr="0" anchor="t" bIns="0" lIns="0" spcFirstLastPara="1" rIns="0" wrap="square" tIns="0">
              <a:spAutoFit/>
            </a:bodyPr>
            <a:lstStyle/>
            <a:p>
              <a:pPr indent="-259079" lvl="1" marL="518160" marR="0" rtl="0" algn="l">
                <a:lnSpc>
                  <a:spcPct val="160000"/>
                </a:lnSpc>
                <a:spcBef>
                  <a:spcPts val="0"/>
                </a:spcBef>
                <a:spcAft>
                  <a:spcPts val="0"/>
                </a:spcAft>
                <a:buClr>
                  <a:srgbClr val="102B30"/>
                </a:buClr>
                <a:buSzPts val="2400"/>
                <a:buFont typeface="Arial"/>
                <a:buChar char="•"/>
              </a:pPr>
              <a:r>
                <a:rPr b="0" i="0" lang="en-US" sz="2400" u="none" cap="none" strike="noStrike">
                  <a:solidFill>
                    <a:srgbClr val="102B30"/>
                  </a:solidFill>
                  <a:latin typeface="Arial"/>
                  <a:ea typeface="Arial"/>
                  <a:cs typeface="Arial"/>
                  <a:sym typeface="Arial"/>
                </a:rPr>
                <a:t>Model</a:t>
              </a:r>
              <a:r>
                <a:rPr lang="en-US" sz="2400">
                  <a:solidFill>
                    <a:srgbClr val="102B30"/>
                  </a:solidFill>
                </a:rPr>
                <a:t>: </a:t>
              </a:r>
              <a:r>
                <a:rPr b="1" lang="en-US" sz="2800">
                  <a:solidFill>
                    <a:srgbClr val="102B30"/>
                  </a:solidFill>
                </a:rPr>
                <a:t>Xception</a:t>
              </a:r>
              <a:endParaRPr/>
            </a:p>
            <a:p>
              <a:pPr indent="-259079" lvl="1" marL="518160" marR="0" rtl="0" algn="l">
                <a:lnSpc>
                  <a:spcPct val="160000"/>
                </a:lnSpc>
                <a:spcBef>
                  <a:spcPts val="0"/>
                </a:spcBef>
                <a:spcAft>
                  <a:spcPts val="0"/>
                </a:spcAft>
                <a:buClr>
                  <a:srgbClr val="102B30"/>
                </a:buClr>
                <a:buSzPts val="2400"/>
                <a:buFont typeface="Arial"/>
                <a:buChar char="•"/>
              </a:pPr>
              <a:r>
                <a:rPr b="0" i="0" lang="en-US" sz="2400" u="none" cap="none" strike="noStrike">
                  <a:solidFill>
                    <a:srgbClr val="102B30"/>
                  </a:solidFill>
                  <a:latin typeface="Arial"/>
                  <a:ea typeface="Arial"/>
                  <a:cs typeface="Arial"/>
                  <a:sym typeface="Arial"/>
                </a:rPr>
                <a:t>Accuracy</a:t>
              </a:r>
              <a:r>
                <a:rPr lang="en-US" sz="2400">
                  <a:solidFill>
                    <a:srgbClr val="102B30"/>
                  </a:solidFill>
                </a:rPr>
                <a:t>: </a:t>
              </a:r>
              <a:r>
                <a:rPr b="1" i="0" lang="en-US" sz="2800" u="none" cap="none" strike="noStrike">
                  <a:solidFill>
                    <a:srgbClr val="102B30"/>
                  </a:solidFill>
                </a:rPr>
                <a:t>Comparable to </a:t>
              </a:r>
              <a:r>
                <a:rPr b="1" lang="en-US" sz="2800">
                  <a:solidFill>
                    <a:srgbClr val="102B30"/>
                  </a:solidFill>
                </a:rPr>
                <a:t>conventional BAA methods</a:t>
              </a:r>
              <a:endParaRPr b="0" i="0" sz="2400" u="none" cap="none" strike="noStrike">
                <a:solidFill>
                  <a:srgbClr val="102B30"/>
                </a:solidFill>
                <a:latin typeface="Arial"/>
                <a:ea typeface="Arial"/>
                <a:cs typeface="Arial"/>
                <a:sym typeface="Arial"/>
              </a:endParaRPr>
            </a:p>
            <a:p>
              <a:pPr indent="-259079" lvl="1" marL="518160" marR="0" rtl="0" algn="l">
                <a:lnSpc>
                  <a:spcPct val="160000"/>
                </a:lnSpc>
                <a:spcBef>
                  <a:spcPts val="0"/>
                </a:spcBef>
                <a:spcAft>
                  <a:spcPts val="0"/>
                </a:spcAft>
                <a:buClr>
                  <a:srgbClr val="102B30"/>
                </a:buClr>
                <a:buSzPts val="2400"/>
                <a:buFont typeface="Arial"/>
                <a:buChar char="•"/>
              </a:pPr>
              <a:r>
                <a:rPr b="0" i="0" lang="en-US" sz="2400" u="none" cap="none" strike="noStrike">
                  <a:solidFill>
                    <a:srgbClr val="102B30"/>
                  </a:solidFill>
                  <a:latin typeface="Arial"/>
                  <a:ea typeface="Arial"/>
                  <a:cs typeface="Arial"/>
                  <a:sym typeface="Arial"/>
                </a:rPr>
                <a:t>Training time</a:t>
              </a:r>
              <a:r>
                <a:rPr lang="en-US" sz="2400">
                  <a:solidFill>
                    <a:srgbClr val="102B30"/>
                  </a:solidFill>
                </a:rPr>
                <a:t>: </a:t>
              </a:r>
              <a:r>
                <a:rPr b="1" i="0" lang="en-US" sz="2800" u="none" cap="none" strike="noStrike">
                  <a:solidFill>
                    <a:srgbClr val="102B30"/>
                  </a:solidFill>
                </a:rPr>
                <a:t>6</a:t>
              </a:r>
              <a:r>
                <a:rPr b="1" lang="en-US" sz="2800">
                  <a:solidFill>
                    <a:srgbClr val="102B30"/>
                  </a:solidFill>
                </a:rPr>
                <a:t>+ hours</a:t>
              </a:r>
              <a:endParaRPr sz="2800"/>
            </a:p>
          </p:txBody>
        </p:sp>
      </p:grpSp>
      <p:pic>
        <p:nvPicPr>
          <p:cNvPr id="135" name="Google Shape;135;p17"/>
          <p:cNvPicPr preferRelativeResize="0"/>
          <p:nvPr/>
        </p:nvPicPr>
        <p:blipFill rotWithShape="1">
          <a:blip r:embed="rId3">
            <a:alphaModFix amt="26000"/>
          </a:blip>
          <a:srcRect b="0" l="0" r="0" t="0"/>
          <a:stretch/>
        </p:blipFill>
        <p:spPr>
          <a:xfrm rot="-1346665">
            <a:off x="-3218443" y="6984548"/>
            <a:ext cx="7202852" cy="7163563"/>
          </a:xfrm>
          <a:prstGeom prst="rect">
            <a:avLst/>
          </a:prstGeom>
          <a:noFill/>
          <a:ln>
            <a:noFill/>
          </a:ln>
        </p:spPr>
      </p:pic>
      <p:pic>
        <p:nvPicPr>
          <p:cNvPr id="136" name="Google Shape;136;p17"/>
          <p:cNvPicPr preferRelativeResize="0"/>
          <p:nvPr/>
        </p:nvPicPr>
        <p:blipFill rotWithShape="1">
          <a:blip r:embed="rId3">
            <a:alphaModFix amt="26000"/>
          </a:blip>
          <a:srcRect b="0" l="0" r="0" t="0"/>
          <a:stretch/>
        </p:blipFill>
        <p:spPr>
          <a:xfrm rot="-1346665">
            <a:off x="11343157" y="-4838227"/>
            <a:ext cx="7202852" cy="7163563"/>
          </a:xfrm>
          <a:prstGeom prst="rect">
            <a:avLst/>
          </a:prstGeom>
          <a:noFill/>
          <a:ln>
            <a:noFill/>
          </a:ln>
        </p:spPr>
      </p:pic>
      <p:pic>
        <p:nvPicPr>
          <p:cNvPr id="137" name="Google Shape;137;p17"/>
          <p:cNvPicPr preferRelativeResize="0"/>
          <p:nvPr/>
        </p:nvPicPr>
        <p:blipFill>
          <a:blip r:embed="rId4">
            <a:alphaModFix/>
          </a:blip>
          <a:stretch>
            <a:fillRect/>
          </a:stretch>
        </p:blipFill>
        <p:spPr>
          <a:xfrm>
            <a:off x="308225" y="5880900"/>
            <a:ext cx="9940250" cy="2678300"/>
          </a:xfrm>
          <a:prstGeom prst="rect">
            <a:avLst/>
          </a:prstGeom>
          <a:noFill/>
          <a:ln>
            <a:noFill/>
          </a:ln>
        </p:spPr>
      </p:pic>
      <p:pic>
        <p:nvPicPr>
          <p:cNvPr id="138" name="Google Shape;138;p17"/>
          <p:cNvPicPr preferRelativeResize="0"/>
          <p:nvPr/>
        </p:nvPicPr>
        <p:blipFill>
          <a:blip r:embed="rId5">
            <a:alphaModFix/>
          </a:blip>
          <a:stretch>
            <a:fillRect/>
          </a:stretch>
        </p:blipFill>
        <p:spPr>
          <a:xfrm>
            <a:off x="10637075" y="1137350"/>
            <a:ext cx="7506375" cy="163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grpSp>
        <p:nvGrpSpPr>
          <p:cNvPr id="143" name="Google Shape;143;p18"/>
          <p:cNvGrpSpPr/>
          <p:nvPr/>
        </p:nvGrpSpPr>
        <p:grpSpPr>
          <a:xfrm>
            <a:off x="873525" y="4047375"/>
            <a:ext cx="11791689" cy="1744063"/>
            <a:chOff x="-19" y="-5"/>
            <a:chExt cx="13173600" cy="2325417"/>
          </a:xfrm>
        </p:grpSpPr>
        <p:sp>
          <p:nvSpPr>
            <p:cNvPr id="144" name="Google Shape;144;p18"/>
            <p:cNvSpPr txBox="1"/>
            <p:nvPr/>
          </p:nvSpPr>
          <p:spPr>
            <a:xfrm>
              <a:off x="-18" y="-5"/>
              <a:ext cx="12998700" cy="7389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3600">
                  <a:solidFill>
                    <a:srgbClr val="102B30"/>
                  </a:solidFill>
                  <a:latin typeface="Archivo Narrow"/>
                  <a:ea typeface="Archivo Narrow"/>
                  <a:cs typeface="Archivo Narrow"/>
                  <a:sym typeface="Archivo Narrow"/>
                </a:rPr>
                <a:t>So…How do we get these results?</a:t>
              </a:r>
              <a:endParaRPr sz="3600"/>
            </a:p>
          </p:txBody>
        </p:sp>
        <p:sp>
          <p:nvSpPr>
            <p:cNvPr id="145" name="Google Shape;145;p18"/>
            <p:cNvSpPr txBox="1"/>
            <p:nvPr/>
          </p:nvSpPr>
          <p:spPr>
            <a:xfrm>
              <a:off x="-19" y="1340211"/>
              <a:ext cx="13173600" cy="9852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lang="en-US" sz="4800">
                  <a:solidFill>
                    <a:srgbClr val="FF7C64"/>
                  </a:solidFill>
                </a:rPr>
                <a:t>&gt;&gt;&gt; Ideal Pipeline of Our Implementation</a:t>
              </a:r>
              <a:r>
                <a:rPr b="0" i="0" lang="en-US" sz="4800" u="none" cap="none" strike="noStrike">
                  <a:solidFill>
                    <a:srgbClr val="FF7C64"/>
                  </a:solidFill>
                  <a:latin typeface="Arial"/>
                  <a:ea typeface="Arial"/>
                  <a:cs typeface="Arial"/>
                  <a:sym typeface="Arial"/>
                </a:rPr>
                <a:t> </a:t>
              </a:r>
              <a:endParaRPr sz="4800"/>
            </a:p>
          </p:txBody>
        </p:sp>
      </p:grpSp>
      <p:pic>
        <p:nvPicPr>
          <p:cNvPr id="146" name="Google Shape;146;p18"/>
          <p:cNvPicPr preferRelativeResize="0"/>
          <p:nvPr/>
        </p:nvPicPr>
        <p:blipFill rotWithShape="1">
          <a:blip r:embed="rId3">
            <a:alphaModFix amt="26000"/>
          </a:blip>
          <a:srcRect b="0" l="0" r="0" t="0"/>
          <a:stretch/>
        </p:blipFill>
        <p:spPr>
          <a:xfrm>
            <a:off x="12468694" y="6494471"/>
            <a:ext cx="6402031" cy="63671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9"/>
          <p:cNvPicPr preferRelativeResize="0"/>
          <p:nvPr/>
        </p:nvPicPr>
        <p:blipFill rotWithShape="1">
          <a:blip r:embed="rId3">
            <a:alphaModFix amt="26000"/>
          </a:blip>
          <a:srcRect b="0" l="0" r="0" t="0"/>
          <a:stretch/>
        </p:blipFill>
        <p:spPr>
          <a:xfrm rot="-1346665">
            <a:off x="13698353" y="-2914049"/>
            <a:ext cx="7202852" cy="7163563"/>
          </a:xfrm>
          <a:prstGeom prst="rect">
            <a:avLst/>
          </a:prstGeom>
          <a:noFill/>
          <a:ln>
            <a:noFill/>
          </a:ln>
        </p:spPr>
      </p:pic>
      <p:pic>
        <p:nvPicPr>
          <p:cNvPr id="152" name="Google Shape;152;p19"/>
          <p:cNvPicPr preferRelativeResize="0"/>
          <p:nvPr/>
        </p:nvPicPr>
        <p:blipFill rotWithShape="1">
          <a:blip r:embed="rId3">
            <a:alphaModFix amt="26000"/>
          </a:blip>
          <a:srcRect b="0" l="0" r="0" t="0"/>
          <a:stretch/>
        </p:blipFill>
        <p:spPr>
          <a:xfrm rot="-1346665">
            <a:off x="7313057" y="-5014027"/>
            <a:ext cx="7202852" cy="7163563"/>
          </a:xfrm>
          <a:prstGeom prst="rect">
            <a:avLst/>
          </a:prstGeom>
          <a:noFill/>
          <a:ln>
            <a:noFill/>
          </a:ln>
        </p:spPr>
      </p:pic>
      <p:sp>
        <p:nvSpPr>
          <p:cNvPr id="153" name="Google Shape;153;p19"/>
          <p:cNvSpPr txBox="1"/>
          <p:nvPr/>
        </p:nvSpPr>
        <p:spPr>
          <a:xfrm>
            <a:off x="1217044" y="1644341"/>
            <a:ext cx="9365951" cy="22098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7299" u="none" cap="none" strike="noStrike">
                <a:solidFill>
                  <a:srgbClr val="FF7C64"/>
                </a:solidFill>
                <a:latin typeface="Archivo Narrow"/>
                <a:ea typeface="Archivo Narrow"/>
                <a:cs typeface="Archivo Narrow"/>
                <a:sym typeface="Archivo Narrow"/>
              </a:rPr>
              <a:t>Our Methods</a:t>
            </a:r>
            <a:endParaRPr/>
          </a:p>
          <a:p>
            <a:pPr indent="0" lvl="0" marL="0" marR="0" rtl="0" algn="l">
              <a:lnSpc>
                <a:spcPct val="120002"/>
              </a:lnSpc>
              <a:spcBef>
                <a:spcPts val="0"/>
              </a:spcBef>
              <a:spcAft>
                <a:spcPts val="0"/>
              </a:spcAft>
              <a:buNone/>
            </a:pPr>
            <a:r>
              <a:rPr b="0" i="0" lang="en-US" sz="7299" u="none" cap="none" strike="noStrike">
                <a:solidFill>
                  <a:srgbClr val="102B30"/>
                </a:solidFill>
                <a:latin typeface="Archivo Narrow"/>
                <a:ea typeface="Archivo Narrow"/>
                <a:cs typeface="Archivo Narrow"/>
                <a:sym typeface="Archivo Narrow"/>
              </a:rPr>
              <a:t>Train, Test, Concatenate</a:t>
            </a:r>
            <a:endParaRPr/>
          </a:p>
        </p:txBody>
      </p:sp>
      <p:cxnSp>
        <p:nvCxnSpPr>
          <p:cNvPr id="154" name="Google Shape;154;p19"/>
          <p:cNvCxnSpPr/>
          <p:nvPr/>
        </p:nvCxnSpPr>
        <p:spPr>
          <a:xfrm>
            <a:off x="1361478" y="5871225"/>
            <a:ext cx="13272324" cy="0"/>
          </a:xfrm>
          <a:prstGeom prst="straightConnector1">
            <a:avLst/>
          </a:prstGeom>
          <a:noFill/>
          <a:ln cap="rnd" cmpd="sng" w="19050">
            <a:solidFill>
              <a:srgbClr val="102B30">
                <a:alpha val="34901"/>
              </a:srgbClr>
            </a:solidFill>
            <a:prstDash val="solid"/>
            <a:round/>
            <a:headEnd len="sm" w="sm" type="none"/>
            <a:tailEnd len="sm" w="sm" type="none"/>
          </a:ln>
        </p:spPr>
      </p:cxnSp>
      <p:sp>
        <p:nvSpPr>
          <p:cNvPr id="155" name="Google Shape;155;p19"/>
          <p:cNvSpPr/>
          <p:nvPr/>
        </p:nvSpPr>
        <p:spPr>
          <a:xfrm>
            <a:off x="1217416" y="5797406"/>
            <a:ext cx="165944" cy="166688"/>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txBox="1"/>
          <p:nvPr/>
        </p:nvSpPr>
        <p:spPr>
          <a:xfrm>
            <a:off x="1217044" y="5086350"/>
            <a:ext cx="2459408" cy="476497"/>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Train</a:t>
            </a:r>
            <a:endParaRPr/>
          </a:p>
        </p:txBody>
      </p:sp>
      <p:sp>
        <p:nvSpPr>
          <p:cNvPr id="157" name="Google Shape;157;p19"/>
          <p:cNvSpPr txBox="1"/>
          <p:nvPr/>
        </p:nvSpPr>
        <p:spPr>
          <a:xfrm>
            <a:off x="4565670" y="5086350"/>
            <a:ext cx="2459408" cy="476497"/>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Read</a:t>
            </a:r>
            <a:endParaRPr/>
          </a:p>
        </p:txBody>
      </p:sp>
      <p:sp>
        <p:nvSpPr>
          <p:cNvPr id="158" name="Google Shape;158;p19"/>
          <p:cNvSpPr txBox="1"/>
          <p:nvPr/>
        </p:nvSpPr>
        <p:spPr>
          <a:xfrm>
            <a:off x="7914296" y="5086350"/>
            <a:ext cx="2459408" cy="476497"/>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Test</a:t>
            </a:r>
            <a:endParaRPr/>
          </a:p>
        </p:txBody>
      </p:sp>
      <p:sp>
        <p:nvSpPr>
          <p:cNvPr id="159" name="Google Shape;159;p19"/>
          <p:cNvSpPr txBox="1"/>
          <p:nvPr/>
        </p:nvSpPr>
        <p:spPr>
          <a:xfrm>
            <a:off x="11262922" y="5086350"/>
            <a:ext cx="2459408" cy="476497"/>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Concatenate</a:t>
            </a:r>
            <a:endParaRPr/>
          </a:p>
        </p:txBody>
      </p:sp>
      <p:sp>
        <p:nvSpPr>
          <p:cNvPr id="160" name="Google Shape;160;p19"/>
          <p:cNvSpPr txBox="1"/>
          <p:nvPr/>
        </p:nvSpPr>
        <p:spPr>
          <a:xfrm>
            <a:off x="14611548" y="5086350"/>
            <a:ext cx="2459408" cy="476497"/>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Evaluate</a:t>
            </a:r>
            <a:endParaRPr/>
          </a:p>
        </p:txBody>
      </p:sp>
      <p:sp>
        <p:nvSpPr>
          <p:cNvPr id="161" name="Google Shape;161;p19"/>
          <p:cNvSpPr/>
          <p:nvPr/>
        </p:nvSpPr>
        <p:spPr>
          <a:xfrm>
            <a:off x="4566042" y="5797406"/>
            <a:ext cx="165944" cy="166688"/>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7914668" y="5797406"/>
            <a:ext cx="165944" cy="166688"/>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11263294" y="5797406"/>
            <a:ext cx="165944" cy="166688"/>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14611920" y="5797406"/>
            <a:ext cx="165944" cy="166688"/>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9"/>
          <p:cNvGrpSpPr/>
          <p:nvPr/>
        </p:nvGrpSpPr>
        <p:grpSpPr>
          <a:xfrm>
            <a:off x="1217044" y="6282747"/>
            <a:ext cx="2459408" cy="1855957"/>
            <a:chOff x="0" y="-38100"/>
            <a:chExt cx="3279211" cy="2474609"/>
          </a:xfrm>
        </p:grpSpPr>
        <p:sp>
          <p:nvSpPr>
            <p:cNvPr id="166" name="Google Shape;166;p19"/>
            <p:cNvSpPr txBox="1"/>
            <p:nvPr/>
          </p:nvSpPr>
          <p:spPr>
            <a:xfrm>
              <a:off x="0" y="-38100"/>
              <a:ext cx="3279211" cy="116924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102B30"/>
                  </a:solidFill>
                  <a:latin typeface="Arial"/>
                  <a:ea typeface="Arial"/>
                  <a:cs typeface="Arial"/>
                  <a:sym typeface="Arial"/>
                </a:rPr>
                <a:t>RSNA-BAA.ipynb</a:t>
              </a:r>
              <a:endParaRPr/>
            </a:p>
          </p:txBody>
        </p:sp>
        <p:sp>
          <p:nvSpPr>
            <p:cNvPr id="167" name="Google Shape;167;p19"/>
            <p:cNvSpPr txBox="1"/>
            <p:nvPr/>
          </p:nvSpPr>
          <p:spPr>
            <a:xfrm>
              <a:off x="0" y="1469404"/>
              <a:ext cx="3279211" cy="9671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Original dataset &amp; original model</a:t>
              </a:r>
              <a:endParaRPr/>
            </a:p>
          </p:txBody>
        </p:sp>
      </p:grpSp>
      <p:grpSp>
        <p:nvGrpSpPr>
          <p:cNvPr id="168" name="Google Shape;168;p19"/>
          <p:cNvGrpSpPr/>
          <p:nvPr/>
        </p:nvGrpSpPr>
        <p:grpSpPr>
          <a:xfrm>
            <a:off x="4565670" y="6282747"/>
            <a:ext cx="2459408" cy="2227432"/>
            <a:chOff x="0" y="-38100"/>
            <a:chExt cx="3279211" cy="2969909"/>
          </a:xfrm>
        </p:grpSpPr>
        <p:sp>
          <p:nvSpPr>
            <p:cNvPr id="169" name="Google Shape;169;p19"/>
            <p:cNvSpPr txBox="1"/>
            <p:nvPr/>
          </p:nvSpPr>
          <p:spPr>
            <a:xfrm>
              <a:off x="0" y="-38100"/>
              <a:ext cx="3279211" cy="116924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102B30"/>
                  </a:solidFill>
                  <a:latin typeface="Arial"/>
                  <a:ea typeface="Arial"/>
                  <a:cs typeface="Arial"/>
                  <a:sym typeface="Arial"/>
                </a:rPr>
                <a:t>Updated Code.ipynb</a:t>
              </a:r>
              <a:endParaRPr/>
            </a:p>
          </p:txBody>
        </p:sp>
        <p:sp>
          <p:nvSpPr>
            <p:cNvPr id="170" name="Google Shape;170;p19"/>
            <p:cNvSpPr txBox="1"/>
            <p:nvPr/>
          </p:nvSpPr>
          <p:spPr>
            <a:xfrm>
              <a:off x="0" y="1469404"/>
              <a:ext cx="3279211" cy="14624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Preprocess &amp; Encoding USC images</a:t>
              </a:r>
              <a:endParaRPr/>
            </a:p>
          </p:txBody>
        </p:sp>
      </p:grpSp>
      <p:grpSp>
        <p:nvGrpSpPr>
          <p:cNvPr id="171" name="Google Shape;171;p19"/>
          <p:cNvGrpSpPr/>
          <p:nvPr/>
        </p:nvGrpSpPr>
        <p:grpSpPr>
          <a:xfrm>
            <a:off x="7914296" y="6282747"/>
            <a:ext cx="2459475" cy="1398757"/>
            <a:chOff x="0" y="-38100"/>
            <a:chExt cx="3279300" cy="1865009"/>
          </a:xfrm>
        </p:grpSpPr>
        <p:sp>
          <p:nvSpPr>
            <p:cNvPr id="172" name="Google Shape;172;p19"/>
            <p:cNvSpPr txBox="1"/>
            <p:nvPr/>
          </p:nvSpPr>
          <p:spPr>
            <a:xfrm>
              <a:off x="0" y="-38100"/>
              <a:ext cx="3279300" cy="533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102B30"/>
                  </a:solidFill>
                </a:rPr>
                <a:t>X</a:t>
              </a:r>
              <a:endParaRPr/>
            </a:p>
          </p:txBody>
        </p:sp>
        <p:sp>
          <p:nvSpPr>
            <p:cNvPr id="173" name="Google Shape;173;p19"/>
            <p:cNvSpPr txBox="1"/>
            <p:nvPr/>
          </p:nvSpPr>
          <p:spPr>
            <a:xfrm>
              <a:off x="0" y="859804"/>
              <a:ext cx="3279211" cy="9671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Test USC images on original model</a:t>
              </a:r>
              <a:endParaRPr/>
            </a:p>
          </p:txBody>
        </p:sp>
      </p:grpSp>
      <p:grpSp>
        <p:nvGrpSpPr>
          <p:cNvPr id="174" name="Google Shape;174;p19"/>
          <p:cNvGrpSpPr/>
          <p:nvPr/>
        </p:nvGrpSpPr>
        <p:grpSpPr>
          <a:xfrm>
            <a:off x="11262922" y="6282747"/>
            <a:ext cx="2459475" cy="2598907"/>
            <a:chOff x="0" y="-38100"/>
            <a:chExt cx="3279300" cy="3465209"/>
          </a:xfrm>
        </p:grpSpPr>
        <p:sp>
          <p:nvSpPr>
            <p:cNvPr id="175" name="Google Shape;175;p19"/>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102B30"/>
                  </a:solidFill>
                </a:rPr>
                <a:t>U</a:t>
              </a:r>
              <a:r>
                <a:rPr b="0" i="0" lang="en-US" sz="2600" u="none" cap="none" strike="noStrike">
                  <a:solidFill>
                    <a:srgbClr val="102B30"/>
                  </a:solidFill>
                  <a:latin typeface="Arial"/>
                  <a:ea typeface="Arial"/>
                  <a:cs typeface="Arial"/>
                  <a:sym typeface="Arial"/>
                </a:rPr>
                <a:t>pdated code.ipynb</a:t>
              </a:r>
              <a:endParaRPr/>
            </a:p>
          </p:txBody>
        </p:sp>
        <p:sp>
          <p:nvSpPr>
            <p:cNvPr id="176" name="Google Shape;176;p19"/>
            <p:cNvSpPr txBox="1"/>
            <p:nvPr/>
          </p:nvSpPr>
          <p:spPr>
            <a:xfrm>
              <a:off x="0" y="1469404"/>
              <a:ext cx="3279211" cy="1957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Train &amp; Test USC images on concatenated ethnicity model</a:t>
              </a:r>
              <a:endParaRPr/>
            </a:p>
          </p:txBody>
        </p:sp>
      </p:grpSp>
      <p:grpSp>
        <p:nvGrpSpPr>
          <p:cNvPr id="177" name="Google Shape;177;p19"/>
          <p:cNvGrpSpPr/>
          <p:nvPr/>
        </p:nvGrpSpPr>
        <p:grpSpPr>
          <a:xfrm>
            <a:off x="14611548" y="6282747"/>
            <a:ext cx="2459475" cy="1889041"/>
            <a:chOff x="0" y="-38100"/>
            <a:chExt cx="3279300" cy="2518721"/>
          </a:xfrm>
        </p:grpSpPr>
        <p:sp>
          <p:nvSpPr>
            <p:cNvPr id="178" name="Google Shape;178;p19"/>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102B30"/>
                  </a:solidFill>
                </a:rPr>
                <a:t>Final Report.docx</a:t>
              </a:r>
              <a:endParaRPr/>
            </a:p>
          </p:txBody>
        </p:sp>
        <p:sp>
          <p:nvSpPr>
            <p:cNvPr id="179" name="Google Shape;179;p19"/>
            <p:cNvSpPr txBox="1"/>
            <p:nvPr/>
          </p:nvSpPr>
          <p:spPr>
            <a:xfrm>
              <a:off x="0" y="1446221"/>
              <a:ext cx="3279300" cy="1034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Compare </a:t>
              </a:r>
              <a:r>
                <a:rPr lang="en-US" sz="2100">
                  <a:solidFill>
                    <a:srgbClr val="102B30"/>
                  </a:solidFill>
                </a:rPr>
                <a:t>loss &amp; Mean Absolute Error</a:t>
              </a:r>
              <a:endParaRPr/>
            </a:p>
          </p:txBody>
        </p:sp>
      </p:grpSp>
      <p:sp>
        <p:nvSpPr>
          <p:cNvPr id="180" name="Google Shape;180;p19"/>
          <p:cNvSpPr/>
          <p:nvPr/>
        </p:nvSpPr>
        <p:spPr>
          <a:xfrm>
            <a:off x="1044125" y="4969500"/>
            <a:ext cx="3029100" cy="4274700"/>
          </a:xfrm>
          <a:prstGeom prst="rect">
            <a:avLst/>
          </a:prstGeom>
          <a:noFill/>
          <a:ln cap="flat" cmpd="sng" w="28575">
            <a:solidFill>
              <a:srgbClr val="FF7C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0"/>
          <p:cNvPicPr preferRelativeResize="0"/>
          <p:nvPr/>
        </p:nvPicPr>
        <p:blipFill rotWithShape="1">
          <a:blip r:embed="rId3">
            <a:alphaModFix amt="26000"/>
          </a:blip>
          <a:srcRect b="0" l="0" r="0" t="0"/>
          <a:stretch/>
        </p:blipFill>
        <p:spPr>
          <a:xfrm rot="-1346665">
            <a:off x="13698353" y="-2914049"/>
            <a:ext cx="7202852" cy="7163563"/>
          </a:xfrm>
          <a:prstGeom prst="rect">
            <a:avLst/>
          </a:prstGeom>
          <a:noFill/>
          <a:ln>
            <a:noFill/>
          </a:ln>
        </p:spPr>
      </p:pic>
      <p:pic>
        <p:nvPicPr>
          <p:cNvPr id="186" name="Google Shape;186;p20"/>
          <p:cNvPicPr preferRelativeResize="0"/>
          <p:nvPr/>
        </p:nvPicPr>
        <p:blipFill rotWithShape="1">
          <a:blip r:embed="rId3">
            <a:alphaModFix amt="26000"/>
          </a:blip>
          <a:srcRect b="0" l="0" r="0" t="0"/>
          <a:stretch/>
        </p:blipFill>
        <p:spPr>
          <a:xfrm rot="-1346665">
            <a:off x="7313057" y="-5014027"/>
            <a:ext cx="7202852" cy="7163563"/>
          </a:xfrm>
          <a:prstGeom prst="rect">
            <a:avLst/>
          </a:prstGeom>
          <a:noFill/>
          <a:ln>
            <a:noFill/>
          </a:ln>
        </p:spPr>
      </p:pic>
      <p:sp>
        <p:nvSpPr>
          <p:cNvPr id="187" name="Google Shape;187;p20"/>
          <p:cNvSpPr txBox="1"/>
          <p:nvPr/>
        </p:nvSpPr>
        <p:spPr>
          <a:xfrm>
            <a:off x="1217044" y="1644341"/>
            <a:ext cx="9366000" cy="24717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7299" u="none" cap="none" strike="noStrike">
                <a:solidFill>
                  <a:srgbClr val="FF7C64"/>
                </a:solidFill>
                <a:latin typeface="Archivo Narrow"/>
                <a:ea typeface="Archivo Narrow"/>
                <a:cs typeface="Archivo Narrow"/>
                <a:sym typeface="Archivo Narrow"/>
              </a:rPr>
              <a:t>Our Methods</a:t>
            </a:r>
            <a:endParaRPr/>
          </a:p>
          <a:p>
            <a:pPr indent="0" lvl="0" marL="0" marR="0" rtl="0" algn="l">
              <a:lnSpc>
                <a:spcPct val="120002"/>
              </a:lnSpc>
              <a:spcBef>
                <a:spcPts val="0"/>
              </a:spcBef>
              <a:spcAft>
                <a:spcPts val="0"/>
              </a:spcAft>
              <a:buNone/>
            </a:pPr>
            <a:r>
              <a:rPr b="0" i="0" lang="en-US" sz="7299" u="none" cap="none" strike="noStrike">
                <a:solidFill>
                  <a:srgbClr val="102B30"/>
                </a:solidFill>
                <a:latin typeface="Archivo Narrow"/>
                <a:ea typeface="Archivo Narrow"/>
                <a:cs typeface="Archivo Narrow"/>
                <a:sym typeface="Archivo Narrow"/>
              </a:rPr>
              <a:t>Train, Test, Concatenate</a:t>
            </a:r>
            <a:endParaRPr/>
          </a:p>
        </p:txBody>
      </p:sp>
      <p:cxnSp>
        <p:nvCxnSpPr>
          <p:cNvPr id="188" name="Google Shape;188;p20"/>
          <p:cNvCxnSpPr/>
          <p:nvPr/>
        </p:nvCxnSpPr>
        <p:spPr>
          <a:xfrm>
            <a:off x="1361478" y="5871225"/>
            <a:ext cx="13272300" cy="0"/>
          </a:xfrm>
          <a:prstGeom prst="straightConnector1">
            <a:avLst/>
          </a:prstGeom>
          <a:noFill/>
          <a:ln cap="rnd" cmpd="sng" w="19050">
            <a:solidFill>
              <a:srgbClr val="102B30">
                <a:alpha val="34900"/>
              </a:srgbClr>
            </a:solidFill>
            <a:prstDash val="solid"/>
            <a:round/>
            <a:headEnd len="sm" w="sm" type="none"/>
            <a:tailEnd len="sm" w="sm" type="none"/>
          </a:ln>
        </p:spPr>
      </p:cxnSp>
      <p:sp>
        <p:nvSpPr>
          <p:cNvPr id="189" name="Google Shape;189;p20"/>
          <p:cNvSpPr/>
          <p:nvPr/>
        </p:nvSpPr>
        <p:spPr>
          <a:xfrm>
            <a:off x="1217416"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txBox="1"/>
          <p:nvPr/>
        </p:nvSpPr>
        <p:spPr>
          <a:xfrm>
            <a:off x="1217044"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Train</a:t>
            </a:r>
            <a:endParaRPr/>
          </a:p>
        </p:txBody>
      </p:sp>
      <p:sp>
        <p:nvSpPr>
          <p:cNvPr id="191" name="Google Shape;191;p20"/>
          <p:cNvSpPr txBox="1"/>
          <p:nvPr/>
        </p:nvSpPr>
        <p:spPr>
          <a:xfrm>
            <a:off x="4565670"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Read</a:t>
            </a:r>
            <a:endParaRPr/>
          </a:p>
        </p:txBody>
      </p:sp>
      <p:sp>
        <p:nvSpPr>
          <p:cNvPr id="192" name="Google Shape;192;p20"/>
          <p:cNvSpPr txBox="1"/>
          <p:nvPr/>
        </p:nvSpPr>
        <p:spPr>
          <a:xfrm>
            <a:off x="7914296"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Test</a:t>
            </a:r>
            <a:endParaRPr/>
          </a:p>
        </p:txBody>
      </p:sp>
      <p:sp>
        <p:nvSpPr>
          <p:cNvPr id="193" name="Google Shape;193;p20"/>
          <p:cNvSpPr txBox="1"/>
          <p:nvPr/>
        </p:nvSpPr>
        <p:spPr>
          <a:xfrm>
            <a:off x="11262922"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Concatenate</a:t>
            </a:r>
            <a:endParaRPr/>
          </a:p>
        </p:txBody>
      </p:sp>
      <p:sp>
        <p:nvSpPr>
          <p:cNvPr id="194" name="Google Shape;194;p20"/>
          <p:cNvSpPr txBox="1"/>
          <p:nvPr/>
        </p:nvSpPr>
        <p:spPr>
          <a:xfrm>
            <a:off x="14611548"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Evaluate</a:t>
            </a:r>
            <a:endParaRPr/>
          </a:p>
        </p:txBody>
      </p:sp>
      <p:sp>
        <p:nvSpPr>
          <p:cNvPr id="195" name="Google Shape;195;p20"/>
          <p:cNvSpPr/>
          <p:nvPr/>
        </p:nvSpPr>
        <p:spPr>
          <a:xfrm>
            <a:off x="4566042"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7914668"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11263294"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14611920"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20"/>
          <p:cNvGrpSpPr/>
          <p:nvPr/>
        </p:nvGrpSpPr>
        <p:grpSpPr>
          <a:xfrm>
            <a:off x="1217044" y="6282747"/>
            <a:ext cx="2459475" cy="1906428"/>
            <a:chOff x="0" y="-38100"/>
            <a:chExt cx="3279300" cy="2541904"/>
          </a:xfrm>
        </p:grpSpPr>
        <p:sp>
          <p:nvSpPr>
            <p:cNvPr id="200" name="Google Shape;200;p20"/>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102B30"/>
                  </a:solidFill>
                  <a:latin typeface="Arial"/>
                  <a:ea typeface="Arial"/>
                  <a:cs typeface="Arial"/>
                  <a:sym typeface="Arial"/>
                </a:rPr>
                <a:t>RSNA-BAA.ipynb</a:t>
              </a:r>
              <a:endParaRPr/>
            </a:p>
          </p:txBody>
        </p:sp>
        <p:sp>
          <p:nvSpPr>
            <p:cNvPr id="201" name="Google Shape;201;p20"/>
            <p:cNvSpPr txBox="1"/>
            <p:nvPr/>
          </p:nvSpPr>
          <p:spPr>
            <a:xfrm>
              <a:off x="0" y="1469404"/>
              <a:ext cx="3279300" cy="1034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Original dataset &amp; original model</a:t>
              </a:r>
              <a:endParaRPr/>
            </a:p>
          </p:txBody>
        </p:sp>
      </p:grpSp>
      <p:grpSp>
        <p:nvGrpSpPr>
          <p:cNvPr id="202" name="Google Shape;202;p20"/>
          <p:cNvGrpSpPr/>
          <p:nvPr/>
        </p:nvGrpSpPr>
        <p:grpSpPr>
          <a:xfrm>
            <a:off x="4565670" y="6282747"/>
            <a:ext cx="2459475" cy="2358903"/>
            <a:chOff x="0" y="-38100"/>
            <a:chExt cx="3279300" cy="3145204"/>
          </a:xfrm>
        </p:grpSpPr>
        <p:sp>
          <p:nvSpPr>
            <p:cNvPr id="203" name="Google Shape;203;p20"/>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102B30"/>
                  </a:solidFill>
                  <a:latin typeface="Arial"/>
                  <a:ea typeface="Arial"/>
                  <a:cs typeface="Arial"/>
                  <a:sym typeface="Arial"/>
                </a:rPr>
                <a:t>Updated Code.ipynb</a:t>
              </a:r>
              <a:endParaRPr/>
            </a:p>
          </p:txBody>
        </p:sp>
        <p:sp>
          <p:nvSpPr>
            <p:cNvPr id="204" name="Google Shape;204;p20"/>
            <p:cNvSpPr txBox="1"/>
            <p:nvPr/>
          </p:nvSpPr>
          <p:spPr>
            <a:xfrm>
              <a:off x="0" y="1469404"/>
              <a:ext cx="3279300" cy="1637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Preprocess &amp; Encoding USC images</a:t>
              </a:r>
              <a:endParaRPr/>
            </a:p>
          </p:txBody>
        </p:sp>
      </p:grpSp>
      <p:grpSp>
        <p:nvGrpSpPr>
          <p:cNvPr id="205" name="Google Shape;205;p20"/>
          <p:cNvGrpSpPr/>
          <p:nvPr/>
        </p:nvGrpSpPr>
        <p:grpSpPr>
          <a:xfrm>
            <a:off x="7914296" y="6282747"/>
            <a:ext cx="2459475" cy="1449228"/>
            <a:chOff x="0" y="-38100"/>
            <a:chExt cx="3279300" cy="1932304"/>
          </a:xfrm>
        </p:grpSpPr>
        <p:sp>
          <p:nvSpPr>
            <p:cNvPr id="206" name="Google Shape;206;p20"/>
            <p:cNvSpPr txBox="1"/>
            <p:nvPr/>
          </p:nvSpPr>
          <p:spPr>
            <a:xfrm>
              <a:off x="0" y="-38100"/>
              <a:ext cx="3279300" cy="533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102B30"/>
                  </a:solidFill>
                </a:rPr>
                <a:t>X</a:t>
              </a:r>
              <a:endParaRPr/>
            </a:p>
          </p:txBody>
        </p:sp>
        <p:sp>
          <p:nvSpPr>
            <p:cNvPr id="207" name="Google Shape;207;p20"/>
            <p:cNvSpPr txBox="1"/>
            <p:nvPr/>
          </p:nvSpPr>
          <p:spPr>
            <a:xfrm>
              <a:off x="0" y="859804"/>
              <a:ext cx="3279300" cy="1034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Test USC images on original model</a:t>
              </a:r>
              <a:endParaRPr/>
            </a:p>
          </p:txBody>
        </p:sp>
      </p:grpSp>
      <p:grpSp>
        <p:nvGrpSpPr>
          <p:cNvPr id="208" name="Google Shape;208;p20"/>
          <p:cNvGrpSpPr/>
          <p:nvPr/>
        </p:nvGrpSpPr>
        <p:grpSpPr>
          <a:xfrm>
            <a:off x="11262922" y="6282747"/>
            <a:ext cx="2459475" cy="2811378"/>
            <a:chOff x="0" y="-38100"/>
            <a:chExt cx="3279300" cy="3748504"/>
          </a:xfrm>
        </p:grpSpPr>
        <p:sp>
          <p:nvSpPr>
            <p:cNvPr id="209" name="Google Shape;209;p20"/>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102B30"/>
                  </a:solidFill>
                </a:rPr>
                <a:t>U</a:t>
              </a:r>
              <a:r>
                <a:rPr b="0" i="0" lang="en-US" sz="2600" u="none" cap="none" strike="noStrike">
                  <a:solidFill>
                    <a:srgbClr val="102B30"/>
                  </a:solidFill>
                  <a:latin typeface="Arial"/>
                  <a:ea typeface="Arial"/>
                  <a:cs typeface="Arial"/>
                  <a:sym typeface="Arial"/>
                </a:rPr>
                <a:t>pdated code.ipynb</a:t>
              </a:r>
              <a:endParaRPr/>
            </a:p>
          </p:txBody>
        </p:sp>
        <p:sp>
          <p:nvSpPr>
            <p:cNvPr id="210" name="Google Shape;210;p20"/>
            <p:cNvSpPr txBox="1"/>
            <p:nvPr/>
          </p:nvSpPr>
          <p:spPr>
            <a:xfrm>
              <a:off x="0" y="1469404"/>
              <a:ext cx="3279300" cy="2241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Train &amp; Test USC images on concatenated ethnicity model</a:t>
              </a:r>
              <a:endParaRPr/>
            </a:p>
          </p:txBody>
        </p:sp>
      </p:grpSp>
      <p:grpSp>
        <p:nvGrpSpPr>
          <p:cNvPr id="211" name="Google Shape;211;p20"/>
          <p:cNvGrpSpPr/>
          <p:nvPr/>
        </p:nvGrpSpPr>
        <p:grpSpPr>
          <a:xfrm>
            <a:off x="14611548" y="6282747"/>
            <a:ext cx="2459475" cy="1889041"/>
            <a:chOff x="0" y="-38100"/>
            <a:chExt cx="3279300" cy="2518721"/>
          </a:xfrm>
        </p:grpSpPr>
        <p:sp>
          <p:nvSpPr>
            <p:cNvPr id="212" name="Google Shape;212;p20"/>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102B30"/>
                  </a:solidFill>
                </a:rPr>
                <a:t>Final Report.docx</a:t>
              </a:r>
              <a:endParaRPr/>
            </a:p>
          </p:txBody>
        </p:sp>
        <p:sp>
          <p:nvSpPr>
            <p:cNvPr id="213" name="Google Shape;213;p20"/>
            <p:cNvSpPr txBox="1"/>
            <p:nvPr/>
          </p:nvSpPr>
          <p:spPr>
            <a:xfrm>
              <a:off x="0" y="1446221"/>
              <a:ext cx="3279300" cy="1034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Compare </a:t>
              </a:r>
              <a:r>
                <a:rPr lang="en-US" sz="2100">
                  <a:solidFill>
                    <a:srgbClr val="102B30"/>
                  </a:solidFill>
                </a:rPr>
                <a:t>loss &amp; Mean Absolute Error</a:t>
              </a:r>
              <a:endParaRPr/>
            </a:p>
          </p:txBody>
        </p:sp>
      </p:grpSp>
      <p:sp>
        <p:nvSpPr>
          <p:cNvPr id="214" name="Google Shape;214;p20"/>
          <p:cNvSpPr/>
          <p:nvPr/>
        </p:nvSpPr>
        <p:spPr>
          <a:xfrm>
            <a:off x="4385500" y="4988250"/>
            <a:ext cx="3029100" cy="4274700"/>
          </a:xfrm>
          <a:prstGeom prst="rect">
            <a:avLst/>
          </a:prstGeom>
          <a:noFill/>
          <a:ln cap="flat" cmpd="sng" w="28575">
            <a:solidFill>
              <a:srgbClr val="FF7C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1"/>
          <p:cNvPicPr preferRelativeResize="0"/>
          <p:nvPr/>
        </p:nvPicPr>
        <p:blipFill rotWithShape="1">
          <a:blip r:embed="rId3">
            <a:alphaModFix amt="26000"/>
          </a:blip>
          <a:srcRect b="0" l="0" r="0" t="0"/>
          <a:stretch/>
        </p:blipFill>
        <p:spPr>
          <a:xfrm rot="-1346665">
            <a:off x="13698353" y="-2914049"/>
            <a:ext cx="7202852" cy="7163563"/>
          </a:xfrm>
          <a:prstGeom prst="rect">
            <a:avLst/>
          </a:prstGeom>
          <a:noFill/>
          <a:ln>
            <a:noFill/>
          </a:ln>
        </p:spPr>
      </p:pic>
      <p:pic>
        <p:nvPicPr>
          <p:cNvPr id="220" name="Google Shape;220;p21"/>
          <p:cNvPicPr preferRelativeResize="0"/>
          <p:nvPr/>
        </p:nvPicPr>
        <p:blipFill rotWithShape="1">
          <a:blip r:embed="rId3">
            <a:alphaModFix amt="26000"/>
          </a:blip>
          <a:srcRect b="0" l="0" r="0" t="0"/>
          <a:stretch/>
        </p:blipFill>
        <p:spPr>
          <a:xfrm rot="-1346665">
            <a:off x="7313057" y="-5014027"/>
            <a:ext cx="7202852" cy="7163563"/>
          </a:xfrm>
          <a:prstGeom prst="rect">
            <a:avLst/>
          </a:prstGeom>
          <a:noFill/>
          <a:ln>
            <a:noFill/>
          </a:ln>
        </p:spPr>
      </p:pic>
      <p:sp>
        <p:nvSpPr>
          <p:cNvPr id="221" name="Google Shape;221;p21"/>
          <p:cNvSpPr txBox="1"/>
          <p:nvPr/>
        </p:nvSpPr>
        <p:spPr>
          <a:xfrm>
            <a:off x="1217044" y="1644341"/>
            <a:ext cx="9366000" cy="24717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7299" u="none" cap="none" strike="noStrike">
                <a:solidFill>
                  <a:srgbClr val="FF7C64"/>
                </a:solidFill>
                <a:latin typeface="Archivo Narrow"/>
                <a:ea typeface="Archivo Narrow"/>
                <a:cs typeface="Archivo Narrow"/>
                <a:sym typeface="Archivo Narrow"/>
              </a:rPr>
              <a:t>Our Methods</a:t>
            </a:r>
            <a:endParaRPr/>
          </a:p>
          <a:p>
            <a:pPr indent="0" lvl="0" marL="0" marR="0" rtl="0" algn="l">
              <a:lnSpc>
                <a:spcPct val="120002"/>
              </a:lnSpc>
              <a:spcBef>
                <a:spcPts val="0"/>
              </a:spcBef>
              <a:spcAft>
                <a:spcPts val="0"/>
              </a:spcAft>
              <a:buNone/>
            </a:pPr>
            <a:r>
              <a:rPr b="0" i="0" lang="en-US" sz="7299" u="none" cap="none" strike="noStrike">
                <a:solidFill>
                  <a:srgbClr val="102B30"/>
                </a:solidFill>
                <a:latin typeface="Archivo Narrow"/>
                <a:ea typeface="Archivo Narrow"/>
                <a:cs typeface="Archivo Narrow"/>
                <a:sym typeface="Archivo Narrow"/>
              </a:rPr>
              <a:t>Train, Test, Concatenate</a:t>
            </a:r>
            <a:endParaRPr/>
          </a:p>
        </p:txBody>
      </p:sp>
      <p:cxnSp>
        <p:nvCxnSpPr>
          <p:cNvPr id="222" name="Google Shape;222;p21"/>
          <p:cNvCxnSpPr/>
          <p:nvPr/>
        </p:nvCxnSpPr>
        <p:spPr>
          <a:xfrm>
            <a:off x="1361478" y="5871225"/>
            <a:ext cx="13272300" cy="0"/>
          </a:xfrm>
          <a:prstGeom prst="straightConnector1">
            <a:avLst/>
          </a:prstGeom>
          <a:noFill/>
          <a:ln cap="rnd" cmpd="sng" w="19050">
            <a:solidFill>
              <a:srgbClr val="102B30">
                <a:alpha val="34900"/>
              </a:srgbClr>
            </a:solidFill>
            <a:prstDash val="solid"/>
            <a:round/>
            <a:headEnd len="sm" w="sm" type="none"/>
            <a:tailEnd len="sm" w="sm" type="none"/>
          </a:ln>
        </p:spPr>
      </p:cxnSp>
      <p:sp>
        <p:nvSpPr>
          <p:cNvPr id="223" name="Google Shape;223;p21"/>
          <p:cNvSpPr/>
          <p:nvPr/>
        </p:nvSpPr>
        <p:spPr>
          <a:xfrm>
            <a:off x="1217416"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txBox="1"/>
          <p:nvPr/>
        </p:nvSpPr>
        <p:spPr>
          <a:xfrm>
            <a:off x="1217044"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Train</a:t>
            </a:r>
            <a:endParaRPr/>
          </a:p>
        </p:txBody>
      </p:sp>
      <p:sp>
        <p:nvSpPr>
          <p:cNvPr id="225" name="Google Shape;225;p21"/>
          <p:cNvSpPr txBox="1"/>
          <p:nvPr/>
        </p:nvSpPr>
        <p:spPr>
          <a:xfrm>
            <a:off x="4565670"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Read</a:t>
            </a:r>
            <a:endParaRPr/>
          </a:p>
        </p:txBody>
      </p:sp>
      <p:sp>
        <p:nvSpPr>
          <p:cNvPr id="226" name="Google Shape;226;p21"/>
          <p:cNvSpPr txBox="1"/>
          <p:nvPr/>
        </p:nvSpPr>
        <p:spPr>
          <a:xfrm>
            <a:off x="7914296"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Test</a:t>
            </a:r>
            <a:endParaRPr/>
          </a:p>
        </p:txBody>
      </p:sp>
      <p:sp>
        <p:nvSpPr>
          <p:cNvPr id="227" name="Google Shape;227;p21"/>
          <p:cNvSpPr txBox="1"/>
          <p:nvPr/>
        </p:nvSpPr>
        <p:spPr>
          <a:xfrm>
            <a:off x="11262922"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Concatenate</a:t>
            </a:r>
            <a:endParaRPr/>
          </a:p>
        </p:txBody>
      </p:sp>
      <p:sp>
        <p:nvSpPr>
          <p:cNvPr id="228" name="Google Shape;228;p21"/>
          <p:cNvSpPr txBox="1"/>
          <p:nvPr/>
        </p:nvSpPr>
        <p:spPr>
          <a:xfrm>
            <a:off x="14611548" y="5086350"/>
            <a:ext cx="2459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102B30"/>
                </a:solidFill>
                <a:latin typeface="Arial"/>
                <a:ea typeface="Arial"/>
                <a:cs typeface="Arial"/>
                <a:sym typeface="Arial"/>
              </a:rPr>
              <a:t>Evaluate</a:t>
            </a:r>
            <a:endParaRPr/>
          </a:p>
        </p:txBody>
      </p:sp>
      <p:sp>
        <p:nvSpPr>
          <p:cNvPr id="229" name="Google Shape;229;p21"/>
          <p:cNvSpPr/>
          <p:nvPr/>
        </p:nvSpPr>
        <p:spPr>
          <a:xfrm>
            <a:off x="4566042"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
          <p:cNvSpPr/>
          <p:nvPr/>
        </p:nvSpPr>
        <p:spPr>
          <a:xfrm>
            <a:off x="7914668"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
          <p:cNvSpPr/>
          <p:nvPr/>
        </p:nvSpPr>
        <p:spPr>
          <a:xfrm>
            <a:off x="11263294"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
          <p:cNvSpPr/>
          <p:nvPr/>
        </p:nvSpPr>
        <p:spPr>
          <a:xfrm>
            <a:off x="14611920" y="579740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21"/>
          <p:cNvGrpSpPr/>
          <p:nvPr/>
        </p:nvGrpSpPr>
        <p:grpSpPr>
          <a:xfrm>
            <a:off x="1217044" y="6282747"/>
            <a:ext cx="2459475" cy="1906428"/>
            <a:chOff x="0" y="-38100"/>
            <a:chExt cx="3279300" cy="2541904"/>
          </a:xfrm>
        </p:grpSpPr>
        <p:sp>
          <p:nvSpPr>
            <p:cNvPr id="234" name="Google Shape;234;p21"/>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102B30"/>
                  </a:solidFill>
                  <a:latin typeface="Arial"/>
                  <a:ea typeface="Arial"/>
                  <a:cs typeface="Arial"/>
                  <a:sym typeface="Arial"/>
                </a:rPr>
                <a:t>RSNA-BAA.ipynb</a:t>
              </a:r>
              <a:endParaRPr/>
            </a:p>
          </p:txBody>
        </p:sp>
        <p:sp>
          <p:nvSpPr>
            <p:cNvPr id="235" name="Google Shape;235;p21"/>
            <p:cNvSpPr txBox="1"/>
            <p:nvPr/>
          </p:nvSpPr>
          <p:spPr>
            <a:xfrm>
              <a:off x="0" y="1469404"/>
              <a:ext cx="3279300" cy="1034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Original dataset &amp; original model</a:t>
              </a:r>
              <a:endParaRPr/>
            </a:p>
          </p:txBody>
        </p:sp>
      </p:grpSp>
      <p:grpSp>
        <p:nvGrpSpPr>
          <p:cNvPr id="236" name="Google Shape;236;p21"/>
          <p:cNvGrpSpPr/>
          <p:nvPr/>
        </p:nvGrpSpPr>
        <p:grpSpPr>
          <a:xfrm>
            <a:off x="4565670" y="6282747"/>
            <a:ext cx="2459475" cy="2358903"/>
            <a:chOff x="0" y="-38100"/>
            <a:chExt cx="3279300" cy="3145204"/>
          </a:xfrm>
        </p:grpSpPr>
        <p:sp>
          <p:nvSpPr>
            <p:cNvPr id="237" name="Google Shape;237;p21"/>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102B30"/>
                  </a:solidFill>
                  <a:latin typeface="Arial"/>
                  <a:ea typeface="Arial"/>
                  <a:cs typeface="Arial"/>
                  <a:sym typeface="Arial"/>
                </a:rPr>
                <a:t>Updated Code.ipynb</a:t>
              </a:r>
              <a:endParaRPr/>
            </a:p>
          </p:txBody>
        </p:sp>
        <p:sp>
          <p:nvSpPr>
            <p:cNvPr id="238" name="Google Shape;238;p21"/>
            <p:cNvSpPr txBox="1"/>
            <p:nvPr/>
          </p:nvSpPr>
          <p:spPr>
            <a:xfrm>
              <a:off x="0" y="1469404"/>
              <a:ext cx="3279300" cy="1637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Preprocess &amp; Encoding USC images</a:t>
              </a:r>
              <a:endParaRPr/>
            </a:p>
          </p:txBody>
        </p:sp>
      </p:grpSp>
      <p:grpSp>
        <p:nvGrpSpPr>
          <p:cNvPr id="239" name="Google Shape;239;p21"/>
          <p:cNvGrpSpPr/>
          <p:nvPr/>
        </p:nvGrpSpPr>
        <p:grpSpPr>
          <a:xfrm>
            <a:off x="7914296" y="6282747"/>
            <a:ext cx="2459475" cy="1449228"/>
            <a:chOff x="0" y="-38100"/>
            <a:chExt cx="3279300" cy="1932304"/>
          </a:xfrm>
        </p:grpSpPr>
        <p:sp>
          <p:nvSpPr>
            <p:cNvPr id="240" name="Google Shape;240;p21"/>
            <p:cNvSpPr txBox="1"/>
            <p:nvPr/>
          </p:nvSpPr>
          <p:spPr>
            <a:xfrm>
              <a:off x="0" y="-38100"/>
              <a:ext cx="3279300" cy="533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102B30"/>
                  </a:solidFill>
                </a:rPr>
                <a:t>X</a:t>
              </a:r>
              <a:endParaRPr/>
            </a:p>
          </p:txBody>
        </p:sp>
        <p:sp>
          <p:nvSpPr>
            <p:cNvPr id="241" name="Google Shape;241;p21"/>
            <p:cNvSpPr txBox="1"/>
            <p:nvPr/>
          </p:nvSpPr>
          <p:spPr>
            <a:xfrm>
              <a:off x="0" y="859804"/>
              <a:ext cx="3279300" cy="1034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Test USC images on original model</a:t>
              </a:r>
              <a:endParaRPr/>
            </a:p>
          </p:txBody>
        </p:sp>
      </p:grpSp>
      <p:grpSp>
        <p:nvGrpSpPr>
          <p:cNvPr id="242" name="Google Shape;242;p21"/>
          <p:cNvGrpSpPr/>
          <p:nvPr/>
        </p:nvGrpSpPr>
        <p:grpSpPr>
          <a:xfrm>
            <a:off x="11262922" y="6282747"/>
            <a:ext cx="2459475" cy="2811378"/>
            <a:chOff x="0" y="-38100"/>
            <a:chExt cx="3279300" cy="3748504"/>
          </a:xfrm>
        </p:grpSpPr>
        <p:sp>
          <p:nvSpPr>
            <p:cNvPr id="243" name="Google Shape;243;p21"/>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102B30"/>
                  </a:solidFill>
                </a:rPr>
                <a:t>U</a:t>
              </a:r>
              <a:r>
                <a:rPr b="0" i="0" lang="en-US" sz="2600" u="none" cap="none" strike="noStrike">
                  <a:solidFill>
                    <a:srgbClr val="102B30"/>
                  </a:solidFill>
                  <a:latin typeface="Arial"/>
                  <a:ea typeface="Arial"/>
                  <a:cs typeface="Arial"/>
                  <a:sym typeface="Arial"/>
                </a:rPr>
                <a:t>pdated code.ipynb</a:t>
              </a:r>
              <a:endParaRPr/>
            </a:p>
          </p:txBody>
        </p:sp>
        <p:sp>
          <p:nvSpPr>
            <p:cNvPr id="244" name="Google Shape;244;p21"/>
            <p:cNvSpPr txBox="1"/>
            <p:nvPr/>
          </p:nvSpPr>
          <p:spPr>
            <a:xfrm>
              <a:off x="0" y="1469404"/>
              <a:ext cx="3279300" cy="2241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Train &amp; Test USC images on concatenated ethnicity model</a:t>
              </a:r>
              <a:endParaRPr/>
            </a:p>
          </p:txBody>
        </p:sp>
      </p:grpSp>
      <p:grpSp>
        <p:nvGrpSpPr>
          <p:cNvPr id="245" name="Google Shape;245;p21"/>
          <p:cNvGrpSpPr/>
          <p:nvPr/>
        </p:nvGrpSpPr>
        <p:grpSpPr>
          <a:xfrm>
            <a:off x="14611548" y="6282747"/>
            <a:ext cx="2459475" cy="1889041"/>
            <a:chOff x="0" y="-38100"/>
            <a:chExt cx="3279300" cy="2518721"/>
          </a:xfrm>
        </p:grpSpPr>
        <p:sp>
          <p:nvSpPr>
            <p:cNvPr id="246" name="Google Shape;246;p21"/>
            <p:cNvSpPr txBox="1"/>
            <p:nvPr/>
          </p:nvSpPr>
          <p:spPr>
            <a:xfrm>
              <a:off x="0" y="-38100"/>
              <a:ext cx="3279300" cy="128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102B30"/>
                  </a:solidFill>
                </a:rPr>
                <a:t>Final Report.docx</a:t>
              </a:r>
              <a:endParaRPr/>
            </a:p>
          </p:txBody>
        </p:sp>
        <p:sp>
          <p:nvSpPr>
            <p:cNvPr id="247" name="Google Shape;247;p21"/>
            <p:cNvSpPr txBox="1"/>
            <p:nvPr/>
          </p:nvSpPr>
          <p:spPr>
            <a:xfrm>
              <a:off x="0" y="1446221"/>
              <a:ext cx="3279300" cy="1034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02B30"/>
                  </a:solidFill>
                  <a:latin typeface="Arial"/>
                  <a:ea typeface="Arial"/>
                  <a:cs typeface="Arial"/>
                  <a:sym typeface="Arial"/>
                </a:rPr>
                <a:t>Compare </a:t>
              </a:r>
              <a:r>
                <a:rPr lang="en-US" sz="2100">
                  <a:solidFill>
                    <a:srgbClr val="102B30"/>
                  </a:solidFill>
                </a:rPr>
                <a:t>loss &amp; Mean Absolute Error</a:t>
              </a:r>
              <a:endParaRPr/>
            </a:p>
          </p:txBody>
        </p:sp>
      </p:grpSp>
      <p:sp>
        <p:nvSpPr>
          <p:cNvPr id="248" name="Google Shape;248;p21"/>
          <p:cNvSpPr/>
          <p:nvPr/>
        </p:nvSpPr>
        <p:spPr>
          <a:xfrm>
            <a:off x="7629450" y="4988225"/>
            <a:ext cx="3029100" cy="4274700"/>
          </a:xfrm>
          <a:prstGeom prst="rect">
            <a:avLst/>
          </a:prstGeom>
          <a:noFill/>
          <a:ln cap="flat" cmpd="sng" w="28575">
            <a:solidFill>
              <a:srgbClr val="FF7C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