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ca678d30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a678d30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ca678d30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a678d30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ca678d302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ca678d302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a678d3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a678d3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a678d30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a678d30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a678d3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a678d3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a678d30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a678d30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ca678d30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ca678d3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ca678d3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ca678d3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a678d30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ca678d30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ca678d3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ca678d3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Salinity</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By  Ilana, Alexa, Lin, and Kannie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Δ</a:t>
            </a:r>
            <a:r>
              <a:rPr lang="en"/>
              <a:t>Salinity Map</a:t>
            </a:r>
            <a:endParaRPr/>
          </a:p>
        </p:txBody>
      </p:sp>
      <p:grpSp>
        <p:nvGrpSpPr>
          <p:cNvPr id="150" name="Google Shape;150;p22"/>
          <p:cNvGrpSpPr/>
          <p:nvPr/>
        </p:nvGrpSpPr>
        <p:grpSpPr>
          <a:xfrm>
            <a:off x="283700" y="1417925"/>
            <a:ext cx="4382325" cy="2695400"/>
            <a:chOff x="311700" y="1147125"/>
            <a:chExt cx="4382325" cy="2695400"/>
          </a:xfrm>
        </p:grpSpPr>
        <p:pic>
          <p:nvPicPr>
            <p:cNvPr id="151" name="Google Shape;151;p22"/>
            <p:cNvPicPr preferRelativeResize="0"/>
            <p:nvPr/>
          </p:nvPicPr>
          <p:blipFill rotWithShape="1">
            <a:blip r:embed="rId3">
              <a:alphaModFix/>
            </a:blip>
            <a:srcRect b="0" l="0" r="0" t="12701"/>
            <a:stretch/>
          </p:blipFill>
          <p:spPr>
            <a:xfrm>
              <a:off x="311700" y="1480150"/>
              <a:ext cx="3448050" cy="1638050"/>
            </a:xfrm>
            <a:prstGeom prst="rect">
              <a:avLst/>
            </a:prstGeom>
            <a:noFill/>
            <a:ln>
              <a:noFill/>
            </a:ln>
          </p:spPr>
        </p:pic>
        <p:sp>
          <p:nvSpPr>
            <p:cNvPr id="152" name="Google Shape;152;p22"/>
            <p:cNvSpPr/>
            <p:nvPr/>
          </p:nvSpPr>
          <p:spPr>
            <a:xfrm rot="10800000">
              <a:off x="431325" y="3118200"/>
              <a:ext cx="3208800" cy="207000"/>
            </a:xfrm>
            <a:prstGeom prst="rect">
              <a:avLst/>
            </a:prstGeom>
            <a:gradFill>
              <a:gsLst>
                <a:gs pos="0">
                  <a:srgbClr val="0000FF"/>
                </a:gs>
                <a:gs pos="50000">
                  <a:srgbClr val="F2FDFF"/>
                </a:gs>
                <a:gs pos="54000">
                  <a:srgbClr val="FFF2F2"/>
                </a:gs>
                <a:gs pos="100000">
                  <a:srgbClr val="FF0000"/>
                </a:gs>
              </a:gsLst>
              <a:lin ang="10800025"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431325" y="11471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Salinity Changes Between Dec 2011 and Jan 2015</a:t>
              </a:r>
              <a:endParaRPr sz="1100">
                <a:latin typeface="Lato"/>
                <a:ea typeface="Lato"/>
                <a:cs typeface="Lato"/>
                <a:sym typeface="Lato"/>
              </a:endParaRPr>
            </a:p>
          </p:txBody>
        </p:sp>
        <p:sp>
          <p:nvSpPr>
            <p:cNvPr id="154" name="Google Shape;154;p22"/>
            <p:cNvSpPr txBox="1"/>
            <p:nvPr/>
          </p:nvSpPr>
          <p:spPr>
            <a:xfrm>
              <a:off x="431325" y="3345125"/>
              <a:ext cx="10332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Less Salinity</a:t>
              </a:r>
              <a:endParaRPr sz="900">
                <a:latin typeface="Lato"/>
                <a:ea typeface="Lato"/>
                <a:cs typeface="Lato"/>
                <a:sym typeface="Lato"/>
              </a:endParaRPr>
            </a:p>
          </p:txBody>
        </p:sp>
        <p:sp>
          <p:nvSpPr>
            <p:cNvPr id="155" name="Google Shape;155;p22"/>
            <p:cNvSpPr txBox="1"/>
            <p:nvPr/>
          </p:nvSpPr>
          <p:spPr>
            <a:xfrm>
              <a:off x="2512125" y="3345125"/>
              <a:ext cx="1128000" cy="49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latin typeface="Lato"/>
                  <a:ea typeface="Lato"/>
                  <a:cs typeface="Lato"/>
                  <a:sym typeface="Lato"/>
                </a:rPr>
                <a:t>More</a:t>
              </a:r>
              <a:r>
                <a:rPr lang="en" sz="900">
                  <a:latin typeface="Lato"/>
                  <a:ea typeface="Lato"/>
                  <a:cs typeface="Lato"/>
                  <a:sym typeface="Lato"/>
                </a:rPr>
                <a:t> Salinity</a:t>
              </a:r>
              <a:endParaRPr sz="900">
                <a:latin typeface="Lato"/>
                <a:ea typeface="Lato"/>
                <a:cs typeface="Lato"/>
                <a:sym typeface="Lato"/>
              </a:endParaRPr>
            </a:p>
          </p:txBody>
        </p:sp>
        <p:sp>
          <p:nvSpPr>
            <p:cNvPr id="156" name="Google Shape;156;p22"/>
            <p:cNvSpPr txBox="1"/>
            <p:nvPr/>
          </p:nvSpPr>
          <p:spPr>
            <a:xfrm>
              <a:off x="1429575" y="3345125"/>
              <a:ext cx="12123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No Change</a:t>
              </a:r>
              <a:endParaRPr sz="900">
                <a:latin typeface="Lato"/>
                <a:ea typeface="Lato"/>
                <a:cs typeface="Lato"/>
                <a:sym typeface="Lato"/>
              </a:endParaRPr>
            </a:p>
          </p:txBody>
        </p:sp>
      </p:grpSp>
      <p:sp>
        <p:nvSpPr>
          <p:cNvPr id="157" name="Google Shape;157;p22"/>
          <p:cNvSpPr txBox="1"/>
          <p:nvPr/>
        </p:nvSpPr>
        <p:spPr>
          <a:xfrm>
            <a:off x="3766050" y="1665050"/>
            <a:ext cx="5066100" cy="16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latin typeface="Lato"/>
                <a:ea typeface="Lato"/>
                <a:cs typeface="Lato"/>
                <a:sym typeface="Lato"/>
              </a:rPr>
              <a:t>Over the course of the four years from 2011 to 2015, you can see the Earth’s oceanic surface gradually increase in salinity, especially around the equator and the edges of continents. Choosing different colors will help us see more drastic changes since you can see the contrast between the two colors. </a:t>
            </a:r>
            <a:endParaRPr/>
          </a:p>
        </p:txBody>
      </p:sp>
      <p:pic>
        <p:nvPicPr>
          <p:cNvPr id="158" name="Google Shape;158;p22"/>
          <p:cNvPicPr preferRelativeResize="0"/>
          <p:nvPr/>
        </p:nvPicPr>
        <p:blipFill>
          <a:blip r:embed="rId4">
            <a:alphaModFix/>
          </a:blip>
          <a:stretch>
            <a:fillRect/>
          </a:stretch>
        </p:blipFill>
        <p:spPr>
          <a:xfrm>
            <a:off x="1243175" y="4033725"/>
            <a:ext cx="1610332" cy="72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solutions</a:t>
            </a:r>
            <a:endParaRPr/>
          </a:p>
        </p:txBody>
      </p:sp>
      <p:sp>
        <p:nvSpPr>
          <p:cNvPr id="164" name="Google Shape;164;p23"/>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Teamwork:</a:t>
            </a:r>
            <a:endParaRPr/>
          </a:p>
          <a:p>
            <a:pPr indent="0" lvl="0" marL="0" rtl="0" algn="l">
              <a:spcBef>
                <a:spcPts val="1600"/>
              </a:spcBef>
              <a:spcAft>
                <a:spcPts val="1600"/>
              </a:spcAft>
              <a:buNone/>
            </a:pPr>
            <a:r>
              <a:rPr lang="en"/>
              <a:t>In terms of teamwork in the </a:t>
            </a:r>
            <a:r>
              <a:rPr lang="en"/>
              <a:t>beginning</a:t>
            </a:r>
            <a:r>
              <a:rPr lang="en"/>
              <a:t> of the week there was very little to no communication. </a:t>
            </a:r>
            <a:r>
              <a:rPr lang="en"/>
              <a:t>However</a:t>
            </a:r>
            <a:r>
              <a:rPr lang="en"/>
              <a:t>, once we started the project we were able to </a:t>
            </a:r>
            <a:r>
              <a:rPr lang="en"/>
              <a:t>communicate</a:t>
            </a:r>
            <a:r>
              <a:rPr lang="en"/>
              <a:t> a little more, being able to exchange </a:t>
            </a:r>
            <a:r>
              <a:rPr lang="en"/>
              <a:t>enough</a:t>
            </a:r>
            <a:r>
              <a:rPr lang="en"/>
              <a:t>  concrete answer to divide and split roles so then we each could do our part in </a:t>
            </a:r>
            <a:r>
              <a:rPr lang="en"/>
              <a:t>individually</a:t>
            </a:r>
            <a:r>
              <a:rPr lang="en"/>
              <a:t> . </a:t>
            </a:r>
            <a:endParaRPr/>
          </a:p>
        </p:txBody>
      </p:sp>
      <p:sp>
        <p:nvSpPr>
          <p:cNvPr id="165" name="Google Shape;165;p23"/>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a:p>
            <a:pPr indent="0" lvl="0" marL="0" rtl="0" algn="l">
              <a:spcBef>
                <a:spcPts val="1600"/>
              </a:spcBef>
              <a:spcAft>
                <a:spcPts val="1600"/>
              </a:spcAft>
              <a:buNone/>
            </a:pPr>
            <a:r>
              <a:rPr lang="en"/>
              <a:t>With the code, our team had </a:t>
            </a:r>
            <a:r>
              <a:rPr lang="en"/>
              <a:t>several</a:t>
            </a:r>
            <a:r>
              <a:rPr lang="en"/>
              <a:t> syntax errors that then when </a:t>
            </a:r>
            <a:r>
              <a:rPr lang="en"/>
              <a:t>pointed in the error by the google colab, the team was able to fix whether it was a space issue or comma error.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71" name="Google Shape;171;p2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improve our current maps, we could create smaller maps for different regions to show more detail or make certain regions different colors. Additionally, we could create maps from different years to better show the changes of salinity over time as well as labeling </a:t>
            </a:r>
            <a:r>
              <a:rPr lang="en"/>
              <a:t>different </a:t>
            </a:r>
            <a:r>
              <a:rPr lang="en"/>
              <a:t> bodies of water.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Salinity?</a:t>
            </a:r>
            <a:endParaRPr/>
          </a:p>
        </p:txBody>
      </p:sp>
      <p:sp>
        <p:nvSpPr>
          <p:cNvPr id="75" name="Google Shape;75;p14"/>
          <p:cNvSpPr txBox="1"/>
          <p:nvPr>
            <p:ph idx="1" type="body"/>
          </p:nvPr>
        </p:nvSpPr>
        <p:spPr>
          <a:xfrm>
            <a:off x="117600" y="1126850"/>
            <a:ext cx="890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amount of salt in bodies of water are measured in </a:t>
            </a:r>
            <a:r>
              <a:rPr lang="en"/>
              <a:t>salinity and </a:t>
            </a:r>
            <a:r>
              <a:rPr lang="en"/>
              <a:t>is typically measured in parts per thousand. Commonly known bodies of water </a:t>
            </a:r>
            <a:r>
              <a:rPr lang="en"/>
              <a:t>containing</a:t>
            </a:r>
            <a:r>
              <a:rPr lang="en"/>
              <a:t> salinity include the dead sea, oceans, and the Don </a:t>
            </a:r>
            <a:r>
              <a:rPr lang="en"/>
              <a:t>Juan</a:t>
            </a:r>
            <a:r>
              <a:rPr lang="en"/>
              <a:t> Pond in </a:t>
            </a:r>
            <a:r>
              <a:rPr lang="en"/>
              <a:t>Antarctica</a:t>
            </a:r>
            <a:r>
              <a:rPr lang="en"/>
              <a:t>. There are three types of salinity,</a:t>
            </a:r>
            <a:endParaRPr/>
          </a:p>
          <a:p>
            <a:pPr indent="0" lvl="0" marL="0" rtl="0" algn="l">
              <a:lnSpc>
                <a:spcPct val="100000"/>
              </a:lnSpc>
              <a:spcBef>
                <a:spcPts val="1600"/>
              </a:spcBef>
              <a:spcAft>
                <a:spcPts val="0"/>
              </a:spcAft>
              <a:buNone/>
            </a:pPr>
            <a:r>
              <a:t/>
            </a:r>
            <a:endParaRPr/>
          </a:p>
          <a:p>
            <a:pPr indent="-342900" lvl="0" marL="457200" rtl="0" algn="l">
              <a:lnSpc>
                <a:spcPct val="200000"/>
              </a:lnSpc>
              <a:spcBef>
                <a:spcPts val="1600"/>
              </a:spcBef>
              <a:spcAft>
                <a:spcPts val="0"/>
              </a:spcAft>
              <a:buSzPts val="1800"/>
              <a:buAutoNum type="arabicPeriod"/>
            </a:pPr>
            <a:r>
              <a:rPr lang="en"/>
              <a:t>Primary/Natural salinity, which occurs over time in rainfall and erosion. </a:t>
            </a:r>
            <a:endParaRPr sz="500"/>
          </a:p>
          <a:p>
            <a:pPr indent="-342900" lvl="0" marL="457200" rtl="0" algn="l">
              <a:lnSpc>
                <a:spcPct val="200000"/>
              </a:lnSpc>
              <a:spcBef>
                <a:spcPts val="0"/>
              </a:spcBef>
              <a:spcAft>
                <a:spcPts val="0"/>
              </a:spcAft>
              <a:buSzPts val="1800"/>
              <a:buAutoNum type="arabicPeriod"/>
            </a:pPr>
            <a:r>
              <a:rPr lang="en"/>
              <a:t>Secondary/Dryland salinity, which occurs when water carries salt over dry land</a:t>
            </a:r>
            <a:endParaRPr sz="500"/>
          </a:p>
          <a:p>
            <a:pPr indent="-342900" lvl="0" marL="457200" rtl="0" algn="l">
              <a:lnSpc>
                <a:spcPct val="200000"/>
              </a:lnSpc>
              <a:spcBef>
                <a:spcPts val="0"/>
              </a:spcBef>
              <a:spcAft>
                <a:spcPts val="0"/>
              </a:spcAft>
              <a:buSzPts val="1800"/>
              <a:buAutoNum type="arabicPeriod"/>
            </a:pPr>
            <a:r>
              <a:rPr lang="en"/>
              <a:t>Tertiary/</a:t>
            </a:r>
            <a:r>
              <a:rPr lang="en"/>
              <a:t>Irrigated</a:t>
            </a:r>
            <a:r>
              <a:rPr lang="en"/>
              <a:t> salinity, which occurs from over planting a field watered through </a:t>
            </a:r>
            <a:r>
              <a:rPr lang="en"/>
              <a:t>irrigation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normal salinity?</a:t>
            </a:r>
            <a:endParaRPr/>
          </a:p>
        </p:txBody>
      </p:sp>
      <p:sp>
        <p:nvSpPr>
          <p:cNvPr id="81" name="Google Shape;81;p15"/>
          <p:cNvSpPr txBox="1"/>
          <p:nvPr>
            <p:ph idx="1" type="body"/>
          </p:nvPr>
        </p:nvSpPr>
        <p:spPr>
          <a:xfrm>
            <a:off x="311700" y="1469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 of water areas have varying salinity or salt levels. Salinity</a:t>
            </a:r>
            <a:r>
              <a:rPr lang="en"/>
              <a:t> is </a:t>
            </a:r>
            <a:r>
              <a:rPr lang="en"/>
              <a:t>measured and expressed in parts per thousand or ppt. </a:t>
            </a:r>
            <a:endParaRPr/>
          </a:p>
          <a:p>
            <a:pPr indent="-342900" lvl="0" marL="457200" rtl="0" algn="l">
              <a:spcBef>
                <a:spcPts val="1600"/>
              </a:spcBef>
              <a:spcAft>
                <a:spcPts val="0"/>
              </a:spcAft>
              <a:buSzPts val="1800"/>
              <a:buChar char="-"/>
            </a:pPr>
            <a:r>
              <a:rPr lang="en"/>
              <a:t>Fresh water usually has a salinity of 0.5 ppt. </a:t>
            </a:r>
            <a:endParaRPr/>
          </a:p>
          <a:p>
            <a:pPr indent="-342900" lvl="0" marL="457200" rtl="0" algn="l">
              <a:spcBef>
                <a:spcPts val="0"/>
              </a:spcBef>
              <a:spcAft>
                <a:spcPts val="0"/>
              </a:spcAft>
              <a:buSzPts val="1800"/>
              <a:buChar char="-"/>
            </a:pPr>
            <a:r>
              <a:rPr lang="en"/>
              <a:t>Estuaries have varying levels of salinity that can range from 0.5 - 3.0 ppt.</a:t>
            </a:r>
            <a:endParaRPr/>
          </a:p>
          <a:p>
            <a:pPr indent="-342900" lvl="0" marL="457200" rtl="0" algn="l">
              <a:spcBef>
                <a:spcPts val="0"/>
              </a:spcBef>
              <a:spcAft>
                <a:spcPts val="0"/>
              </a:spcAft>
              <a:buSzPts val="1800"/>
              <a:buChar char="-"/>
            </a:pPr>
            <a:r>
              <a:rPr lang="en"/>
              <a:t>Average salinity of ocean water is 35 ppt. </a:t>
            </a:r>
            <a:endParaRPr/>
          </a:p>
          <a:p>
            <a:pPr indent="-342900" lvl="0" marL="457200" rtl="0" algn="l">
              <a:spcBef>
                <a:spcPts val="0"/>
              </a:spcBef>
              <a:spcAft>
                <a:spcPts val="0"/>
              </a:spcAft>
              <a:buSzPts val="1800"/>
              <a:buChar char="-"/>
            </a:pPr>
            <a:r>
              <a:rPr lang="en"/>
              <a:t>As seen above, oceans tend to have higher salinity levels, making it saltier.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rPr>
              <a:t>How does changing salinities affect ocean creatures?</a:t>
            </a:r>
            <a:endParaRPr sz="2600">
              <a:solidFill>
                <a:srgbClr val="FFFFFF"/>
              </a:solidFill>
            </a:endParaRPr>
          </a:p>
        </p:txBody>
      </p:sp>
      <p:sp>
        <p:nvSpPr>
          <p:cNvPr id="87" name="Google Shape;87;p16"/>
          <p:cNvSpPr txBox="1"/>
          <p:nvPr>
            <p:ph idx="1" type="body"/>
          </p:nvPr>
        </p:nvSpPr>
        <p:spPr>
          <a:xfrm>
            <a:off x="311700" y="1599250"/>
            <a:ext cx="8520600" cy="2969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FFFFFF"/>
              </a:buClr>
              <a:buSzPts val="1200"/>
              <a:buChar char="●"/>
            </a:pPr>
            <a:r>
              <a:rPr lang="en" sz="1200">
                <a:solidFill>
                  <a:srgbClr val="FFFFFF"/>
                </a:solidFill>
              </a:rPr>
              <a:t>The Salinization of freshwater habitats has been correlated with reduced biodiversity and has been related to changes in aquatic community composition since the bodies of  </a:t>
            </a:r>
            <a:r>
              <a:rPr lang="en" sz="1200">
                <a:solidFill>
                  <a:srgbClr val="FFFFFF"/>
                </a:solidFill>
              </a:rPr>
              <a:t>freshwaters</a:t>
            </a:r>
            <a:r>
              <a:rPr lang="en" sz="1200">
                <a:solidFill>
                  <a:srgbClr val="FFFFFF"/>
                </a:solidFill>
              </a:rPr>
              <a:t> have been </a:t>
            </a:r>
            <a:r>
              <a:rPr lang="en" sz="1200">
                <a:solidFill>
                  <a:srgbClr val="FFFFFF"/>
                </a:solidFill>
              </a:rPr>
              <a:t>getting</a:t>
            </a:r>
            <a:r>
              <a:rPr lang="en" sz="1200">
                <a:solidFill>
                  <a:srgbClr val="FFFFFF"/>
                </a:solidFill>
              </a:rPr>
              <a:t> saltier.</a:t>
            </a:r>
            <a:endParaRPr sz="1200">
              <a:solidFill>
                <a:srgbClr val="FFFFFF"/>
              </a:solidFill>
            </a:endParaRPr>
          </a:p>
          <a:p>
            <a:pPr indent="-304800" lvl="0" marL="457200" rtl="0" algn="l">
              <a:lnSpc>
                <a:spcPct val="150000"/>
              </a:lnSpc>
              <a:spcBef>
                <a:spcPts val="0"/>
              </a:spcBef>
              <a:spcAft>
                <a:spcPts val="0"/>
              </a:spcAft>
              <a:buClr>
                <a:srgbClr val="FFFFFF"/>
              </a:buClr>
              <a:buSzPts val="1200"/>
              <a:buChar char="●"/>
            </a:pPr>
            <a:r>
              <a:rPr lang="en" sz="1200">
                <a:solidFill>
                  <a:srgbClr val="FFFFFF"/>
                </a:solidFill>
              </a:rPr>
              <a:t>It is known that freshwater organisms have a </a:t>
            </a:r>
            <a:r>
              <a:rPr lang="en" sz="1200">
                <a:solidFill>
                  <a:srgbClr val="FFFFFF"/>
                </a:solidFill>
              </a:rPr>
              <a:t>sensitivity</a:t>
            </a:r>
            <a:r>
              <a:rPr lang="en" sz="1200">
                <a:solidFill>
                  <a:srgbClr val="FFFFFF"/>
                </a:solidFill>
              </a:rPr>
              <a:t> towards salinity and thus increasing salinity can be expected to alter community compositions by lossing specifies because of </a:t>
            </a:r>
            <a:r>
              <a:rPr lang="en" sz="1200">
                <a:solidFill>
                  <a:srgbClr val="FFFFFF"/>
                </a:solidFill>
              </a:rPr>
              <a:t>intoxication</a:t>
            </a:r>
            <a:r>
              <a:rPr lang="en" sz="1200">
                <a:solidFill>
                  <a:srgbClr val="FFFFFF"/>
                </a:solidFill>
              </a:rPr>
              <a:t> or </a:t>
            </a:r>
            <a:r>
              <a:rPr lang="en" sz="1200">
                <a:solidFill>
                  <a:srgbClr val="FFFFFF"/>
                </a:solidFill>
              </a:rPr>
              <a:t>through</a:t>
            </a:r>
            <a:r>
              <a:rPr lang="en" sz="1200">
                <a:solidFill>
                  <a:srgbClr val="FFFFFF"/>
                </a:solidFill>
              </a:rPr>
              <a:t> species </a:t>
            </a:r>
            <a:r>
              <a:rPr lang="en" sz="1200">
                <a:solidFill>
                  <a:srgbClr val="FFFFFF"/>
                </a:solidFill>
              </a:rPr>
              <a:t>i</a:t>
            </a:r>
            <a:r>
              <a:rPr lang="en" sz="1200">
                <a:solidFill>
                  <a:srgbClr val="FFFFFF"/>
                </a:solidFill>
              </a:rPr>
              <a:t>nteractions.</a:t>
            </a:r>
            <a:endParaRPr sz="1200">
              <a:solidFill>
                <a:srgbClr val="FFFFFF"/>
              </a:solidFill>
            </a:endParaRPr>
          </a:p>
          <a:p>
            <a:pPr indent="-304800" lvl="0" marL="457200" rtl="0" algn="l">
              <a:lnSpc>
                <a:spcPct val="150000"/>
              </a:lnSpc>
              <a:spcBef>
                <a:spcPts val="0"/>
              </a:spcBef>
              <a:spcAft>
                <a:spcPts val="0"/>
              </a:spcAft>
              <a:buClr>
                <a:srgbClr val="FFFFFF"/>
              </a:buClr>
              <a:buSzPts val="1200"/>
              <a:buChar char="●"/>
            </a:pPr>
            <a:r>
              <a:rPr lang="en" sz="1200">
                <a:solidFill>
                  <a:srgbClr val="FFFFFF"/>
                </a:solidFill>
              </a:rPr>
              <a:t>Salinities outside the tolerance range of a species will change their behavior, or limit reproduction, making them less fit in that </a:t>
            </a:r>
            <a:r>
              <a:rPr lang="en" sz="1200">
                <a:solidFill>
                  <a:srgbClr val="FFFFFF"/>
                </a:solidFill>
              </a:rPr>
              <a:t>environment.</a:t>
            </a:r>
            <a:endParaRPr sz="1200">
              <a:solidFill>
                <a:srgbClr val="FFFFFF"/>
              </a:solidFill>
            </a:endParaRPr>
          </a:p>
          <a:p>
            <a:pPr indent="-304800" lvl="0" marL="457200" rtl="0" algn="l">
              <a:lnSpc>
                <a:spcPct val="150000"/>
              </a:lnSpc>
              <a:spcBef>
                <a:spcPts val="0"/>
              </a:spcBef>
              <a:spcAft>
                <a:spcPts val="0"/>
              </a:spcAft>
              <a:buClr>
                <a:srgbClr val="FFFFFF"/>
              </a:buClr>
              <a:buSzPts val="1200"/>
              <a:buChar char="●"/>
            </a:pPr>
            <a:r>
              <a:rPr lang="en" sz="1200">
                <a:solidFill>
                  <a:srgbClr val="FFFFFF"/>
                </a:solidFill>
              </a:rPr>
              <a:t>This high salinity causes a rise in water density in addition to the alteration of the developmental phases of marine organisms.</a:t>
            </a:r>
            <a:endParaRPr sz="1200">
              <a:solidFill>
                <a:srgbClr val="FFFFFF"/>
              </a:solidFill>
            </a:endParaRPr>
          </a:p>
          <a:p>
            <a:pPr indent="-304800" lvl="0" marL="457200" rtl="0" algn="l">
              <a:lnSpc>
                <a:spcPct val="150000"/>
              </a:lnSpc>
              <a:spcBef>
                <a:spcPts val="0"/>
              </a:spcBef>
              <a:spcAft>
                <a:spcPts val="0"/>
              </a:spcAft>
              <a:buClr>
                <a:srgbClr val="FFFFFF"/>
              </a:buClr>
              <a:buSzPts val="1200"/>
              <a:buChar char="●"/>
            </a:pPr>
            <a:r>
              <a:rPr lang="en" sz="1200">
                <a:solidFill>
                  <a:srgbClr val="FFFFFF"/>
                </a:solidFill>
              </a:rPr>
              <a:t>Marine animals are adapted to keep their body salts at a constant level so that it doesn’t interfere with the metabolism within cells, but significant changes in salinity can cause problems for some. </a:t>
            </a:r>
            <a:endParaRPr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t>
            </a:r>
            <a:r>
              <a:rPr lang="en"/>
              <a:t>Aquarius Satellite?</a:t>
            </a:r>
            <a:endParaRPr/>
          </a:p>
        </p:txBody>
      </p:sp>
      <p:sp>
        <p:nvSpPr>
          <p:cNvPr id="93" name="Google Shape;93;p17"/>
          <p:cNvSpPr txBox="1"/>
          <p:nvPr>
            <p:ph idx="1" type="body"/>
          </p:nvPr>
        </p:nvSpPr>
        <p:spPr>
          <a:xfrm>
            <a:off x="311700" y="1296775"/>
            <a:ext cx="8520600" cy="3150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Launched June 10, 2011</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Aka Satélite de Aplicaciones Científicas (SAC)-D satellite observatory</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International Collaboration between NASA and Comisión Nacional de Actividades Espaciales (CONAE)</a:t>
            </a:r>
            <a:endParaRPr sz="17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Participation from Brazil, Canada, France, and Italy</a:t>
            </a:r>
            <a:endParaRPr sz="13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Collected 3 years and 9 months of data</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Measures Salinity/Salt levels of the ocean in PSU, or practical salinity units</a:t>
            </a:r>
            <a:endParaRPr sz="17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Surface Salinity of Pacific Ocean → 35 psu</a:t>
            </a:r>
            <a:endParaRPr sz="13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S</a:t>
            </a:r>
            <a:r>
              <a:rPr lang="en" sz="1300">
                <a:solidFill>
                  <a:srgbClr val="FFFFFF"/>
                </a:solidFill>
              </a:rPr>
              <a:t>urface Salinity of </a:t>
            </a:r>
            <a:r>
              <a:rPr lang="en" sz="1300">
                <a:solidFill>
                  <a:srgbClr val="FFFFFF"/>
                </a:solidFill>
              </a:rPr>
              <a:t>Atlantic Ocean → 37 psu</a:t>
            </a:r>
            <a:endParaRPr sz="13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Can measure to an accuracy of 0.2 psu</a:t>
            </a:r>
            <a:endParaRPr sz="17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Half a gallon of water with a pinch of salt</a:t>
            </a:r>
            <a:endParaRPr sz="1300">
              <a:solidFill>
                <a:srgbClr val="FFFFFF"/>
              </a:solidFill>
            </a:endParaRPr>
          </a:p>
        </p:txBody>
      </p:sp>
      <p:pic>
        <p:nvPicPr>
          <p:cNvPr descr="Aquarius/SAC-D satellite" id="94" name="Google Shape;94;p17"/>
          <p:cNvPicPr preferRelativeResize="0"/>
          <p:nvPr/>
        </p:nvPicPr>
        <p:blipFill>
          <a:blip r:embed="rId3">
            <a:alphaModFix/>
          </a:blip>
          <a:stretch>
            <a:fillRect/>
          </a:stretch>
        </p:blipFill>
        <p:spPr>
          <a:xfrm>
            <a:off x="6982750" y="0"/>
            <a:ext cx="2161250" cy="160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Coding</a:t>
            </a:r>
            <a:endParaRPr>
              <a:solidFill>
                <a:srgbClr val="000000"/>
              </a:solidFill>
            </a:endParaRPr>
          </a:p>
        </p:txBody>
      </p:sp>
      <p:grpSp>
        <p:nvGrpSpPr>
          <p:cNvPr id="100" name="Google Shape;100;p18"/>
          <p:cNvGrpSpPr/>
          <p:nvPr/>
        </p:nvGrpSpPr>
        <p:grpSpPr>
          <a:xfrm>
            <a:off x="510513" y="1357329"/>
            <a:ext cx="3855413" cy="3353946"/>
            <a:chOff x="510513" y="1357329"/>
            <a:chExt cx="3855413" cy="3353946"/>
          </a:xfrm>
        </p:grpSpPr>
        <p:grpSp>
          <p:nvGrpSpPr>
            <p:cNvPr id="101" name="Google Shape;101;p18"/>
            <p:cNvGrpSpPr/>
            <p:nvPr/>
          </p:nvGrpSpPr>
          <p:grpSpPr>
            <a:xfrm>
              <a:off x="510538" y="1357329"/>
              <a:ext cx="3855241" cy="3353946"/>
              <a:chOff x="510538" y="1357329"/>
              <a:chExt cx="3855241" cy="3353946"/>
            </a:xfrm>
          </p:grpSpPr>
          <p:grpSp>
            <p:nvGrpSpPr>
              <p:cNvPr id="102" name="Google Shape;102;p18"/>
              <p:cNvGrpSpPr/>
              <p:nvPr/>
            </p:nvGrpSpPr>
            <p:grpSpPr>
              <a:xfrm>
                <a:off x="510538" y="1357329"/>
                <a:ext cx="3855241" cy="2161174"/>
                <a:chOff x="311700" y="1417800"/>
                <a:chExt cx="6346075" cy="3241599"/>
              </a:xfrm>
            </p:grpSpPr>
            <p:pic>
              <p:nvPicPr>
                <p:cNvPr id="103" name="Google Shape;103;p18"/>
                <p:cNvPicPr preferRelativeResize="0"/>
                <p:nvPr/>
              </p:nvPicPr>
              <p:blipFill>
                <a:blip r:embed="rId3">
                  <a:alphaModFix/>
                </a:blip>
                <a:stretch>
                  <a:fillRect/>
                </a:stretch>
              </p:blipFill>
              <p:spPr>
                <a:xfrm>
                  <a:off x="311700" y="1417800"/>
                  <a:ext cx="2848395" cy="439825"/>
                </a:xfrm>
                <a:prstGeom prst="rect">
                  <a:avLst/>
                </a:prstGeom>
                <a:noFill/>
                <a:ln>
                  <a:noFill/>
                </a:ln>
              </p:spPr>
            </p:pic>
            <p:pic>
              <p:nvPicPr>
                <p:cNvPr id="104" name="Google Shape;104;p18"/>
                <p:cNvPicPr preferRelativeResize="0"/>
                <p:nvPr/>
              </p:nvPicPr>
              <p:blipFill>
                <a:blip r:embed="rId4">
                  <a:alphaModFix/>
                </a:blip>
                <a:stretch>
                  <a:fillRect/>
                </a:stretch>
              </p:blipFill>
              <p:spPr>
                <a:xfrm>
                  <a:off x="311700" y="1857625"/>
                  <a:ext cx="6346075" cy="2801774"/>
                </a:xfrm>
                <a:prstGeom prst="rect">
                  <a:avLst/>
                </a:prstGeom>
                <a:noFill/>
                <a:ln>
                  <a:noFill/>
                </a:ln>
              </p:spPr>
            </p:pic>
          </p:grpSp>
          <p:pic>
            <p:nvPicPr>
              <p:cNvPr id="105" name="Google Shape;105;p18"/>
              <p:cNvPicPr preferRelativeResize="0"/>
              <p:nvPr/>
            </p:nvPicPr>
            <p:blipFill>
              <a:blip r:embed="rId5">
                <a:alphaModFix/>
              </a:blip>
              <a:stretch>
                <a:fillRect/>
              </a:stretch>
            </p:blipFill>
            <p:spPr>
              <a:xfrm>
                <a:off x="510550" y="3518500"/>
                <a:ext cx="2607850" cy="1192775"/>
              </a:xfrm>
              <a:prstGeom prst="rect">
                <a:avLst/>
              </a:prstGeom>
              <a:noFill/>
              <a:ln>
                <a:noFill/>
              </a:ln>
            </p:spPr>
          </p:pic>
        </p:grpSp>
        <p:sp>
          <p:nvSpPr>
            <p:cNvPr id="106" name="Google Shape;106;p18"/>
            <p:cNvSpPr/>
            <p:nvPr/>
          </p:nvSpPr>
          <p:spPr>
            <a:xfrm>
              <a:off x="510525" y="2031475"/>
              <a:ext cx="3855300" cy="1164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F7F7"/>
                </a:solidFill>
              </a:endParaRPr>
            </a:p>
          </p:txBody>
        </p:sp>
        <p:sp>
          <p:nvSpPr>
            <p:cNvPr id="107" name="Google Shape;107;p18"/>
            <p:cNvSpPr/>
            <p:nvPr/>
          </p:nvSpPr>
          <p:spPr>
            <a:xfrm>
              <a:off x="510513" y="2571750"/>
              <a:ext cx="3855300" cy="1164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F7F7"/>
                </a:solidFill>
              </a:endParaRPr>
            </a:p>
          </p:txBody>
        </p:sp>
        <p:sp>
          <p:nvSpPr>
            <p:cNvPr id="108" name="Google Shape;108;p18"/>
            <p:cNvSpPr/>
            <p:nvPr/>
          </p:nvSpPr>
          <p:spPr>
            <a:xfrm>
              <a:off x="716700" y="3228075"/>
              <a:ext cx="3649200" cy="1758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F7F7"/>
                </a:solidFill>
              </a:endParaRPr>
            </a:p>
          </p:txBody>
        </p:sp>
        <p:sp>
          <p:nvSpPr>
            <p:cNvPr id="109" name="Google Shape;109;p18"/>
            <p:cNvSpPr/>
            <p:nvPr/>
          </p:nvSpPr>
          <p:spPr>
            <a:xfrm>
              <a:off x="673825" y="3403875"/>
              <a:ext cx="3692100" cy="1164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F7F7"/>
                </a:solidFill>
              </a:endParaRPr>
            </a:p>
          </p:txBody>
        </p:sp>
        <p:sp>
          <p:nvSpPr>
            <p:cNvPr id="110" name="Google Shape;110;p18"/>
            <p:cNvSpPr/>
            <p:nvPr/>
          </p:nvSpPr>
          <p:spPr>
            <a:xfrm>
              <a:off x="757050" y="3734450"/>
              <a:ext cx="2361300" cy="3978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F7F7"/>
                </a:solidFill>
              </a:endParaRPr>
            </a:p>
          </p:txBody>
        </p:sp>
        <p:cxnSp>
          <p:nvCxnSpPr>
            <p:cNvPr id="111" name="Google Shape;111;p18"/>
            <p:cNvCxnSpPr/>
            <p:nvPr/>
          </p:nvCxnSpPr>
          <p:spPr>
            <a:xfrm>
              <a:off x="510550" y="4132238"/>
              <a:ext cx="2607900" cy="0"/>
            </a:xfrm>
            <a:prstGeom prst="straightConnector1">
              <a:avLst/>
            </a:prstGeom>
            <a:noFill/>
            <a:ln cap="flat" cmpd="sng" w="9525">
              <a:solidFill>
                <a:srgbClr val="000000"/>
              </a:solidFill>
              <a:prstDash val="dot"/>
              <a:round/>
              <a:headEnd len="med" w="med" type="none"/>
              <a:tailEnd len="med" w="med" type="none"/>
            </a:ln>
          </p:spPr>
        </p:cxnSp>
        <p:sp>
          <p:nvSpPr>
            <p:cNvPr id="112" name="Google Shape;112;p18"/>
            <p:cNvSpPr/>
            <p:nvPr/>
          </p:nvSpPr>
          <p:spPr>
            <a:xfrm>
              <a:off x="510550" y="4003700"/>
              <a:ext cx="786000" cy="1164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F7F7"/>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Coding (Part 2)</a:t>
            </a:r>
            <a:endParaRPr>
              <a:solidFill>
                <a:srgbClr val="000000"/>
              </a:solidFill>
            </a:endParaRPr>
          </a:p>
        </p:txBody>
      </p:sp>
      <p:pic>
        <p:nvPicPr>
          <p:cNvPr id="118" name="Google Shape;118;p19"/>
          <p:cNvPicPr preferRelativeResize="0"/>
          <p:nvPr/>
        </p:nvPicPr>
        <p:blipFill>
          <a:blip r:embed="rId3">
            <a:alphaModFix/>
          </a:blip>
          <a:stretch>
            <a:fillRect/>
          </a:stretch>
        </p:blipFill>
        <p:spPr>
          <a:xfrm>
            <a:off x="3950950" y="1155584"/>
            <a:ext cx="4188350" cy="3532666"/>
          </a:xfrm>
          <a:prstGeom prst="rect">
            <a:avLst/>
          </a:prstGeom>
          <a:noFill/>
          <a:ln>
            <a:noFill/>
          </a:ln>
        </p:spPr>
      </p:pic>
      <p:pic>
        <p:nvPicPr>
          <p:cNvPr id="119" name="Google Shape;119;p19"/>
          <p:cNvPicPr preferRelativeResize="0"/>
          <p:nvPr/>
        </p:nvPicPr>
        <p:blipFill rotWithShape="1">
          <a:blip r:embed="rId4">
            <a:alphaModFix/>
          </a:blip>
          <a:srcRect b="0" l="0" r="56775" t="0"/>
          <a:stretch/>
        </p:blipFill>
        <p:spPr>
          <a:xfrm>
            <a:off x="464751" y="1337525"/>
            <a:ext cx="2481227" cy="3311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Coding (Part 3)</a:t>
            </a:r>
            <a:endParaRPr>
              <a:solidFill>
                <a:srgbClr val="000000"/>
              </a:solidFill>
            </a:endParaRPr>
          </a:p>
        </p:txBody>
      </p:sp>
      <p:pic>
        <p:nvPicPr>
          <p:cNvPr id="125" name="Google Shape;125;p20"/>
          <p:cNvPicPr preferRelativeResize="0"/>
          <p:nvPr/>
        </p:nvPicPr>
        <p:blipFill rotWithShape="1">
          <a:blip r:embed="rId3">
            <a:alphaModFix/>
          </a:blip>
          <a:srcRect b="0" l="0" r="4131" t="0"/>
          <a:stretch/>
        </p:blipFill>
        <p:spPr>
          <a:xfrm>
            <a:off x="217700" y="1194300"/>
            <a:ext cx="5055926" cy="2435325"/>
          </a:xfrm>
          <a:prstGeom prst="rect">
            <a:avLst/>
          </a:prstGeom>
          <a:noFill/>
          <a:ln>
            <a:noFill/>
          </a:ln>
        </p:spPr>
      </p:pic>
      <p:pic>
        <p:nvPicPr>
          <p:cNvPr id="126" name="Google Shape;126;p20"/>
          <p:cNvPicPr preferRelativeResize="0"/>
          <p:nvPr/>
        </p:nvPicPr>
        <p:blipFill>
          <a:blip r:embed="rId4">
            <a:alphaModFix/>
          </a:blip>
          <a:stretch>
            <a:fillRect/>
          </a:stretch>
        </p:blipFill>
        <p:spPr>
          <a:xfrm>
            <a:off x="5273636" y="0"/>
            <a:ext cx="3263961" cy="499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Salinity Maps</a:t>
            </a:r>
            <a:endParaRPr/>
          </a:p>
        </p:txBody>
      </p:sp>
      <p:pic>
        <p:nvPicPr>
          <p:cNvPr id="132" name="Google Shape;132;p21"/>
          <p:cNvPicPr preferRelativeResize="0"/>
          <p:nvPr/>
        </p:nvPicPr>
        <p:blipFill>
          <a:blip r:embed="rId3">
            <a:alphaModFix/>
          </a:blip>
          <a:stretch>
            <a:fillRect/>
          </a:stretch>
        </p:blipFill>
        <p:spPr>
          <a:xfrm>
            <a:off x="5033150" y="555050"/>
            <a:ext cx="3495675" cy="1876425"/>
          </a:xfrm>
          <a:prstGeom prst="rect">
            <a:avLst/>
          </a:prstGeom>
          <a:noFill/>
          <a:ln>
            <a:noFill/>
          </a:ln>
        </p:spPr>
      </p:pic>
      <p:pic>
        <p:nvPicPr>
          <p:cNvPr id="133" name="Google Shape;133;p21"/>
          <p:cNvPicPr preferRelativeResize="0"/>
          <p:nvPr/>
        </p:nvPicPr>
        <p:blipFill>
          <a:blip r:embed="rId4">
            <a:alphaModFix/>
          </a:blip>
          <a:stretch>
            <a:fillRect/>
          </a:stretch>
        </p:blipFill>
        <p:spPr>
          <a:xfrm>
            <a:off x="5033150" y="2507675"/>
            <a:ext cx="3448050" cy="1876425"/>
          </a:xfrm>
          <a:prstGeom prst="rect">
            <a:avLst/>
          </a:prstGeom>
          <a:noFill/>
          <a:ln>
            <a:noFill/>
          </a:ln>
        </p:spPr>
      </p:pic>
      <p:grpSp>
        <p:nvGrpSpPr>
          <p:cNvPr id="134" name="Google Shape;134;p21"/>
          <p:cNvGrpSpPr/>
          <p:nvPr/>
        </p:nvGrpSpPr>
        <p:grpSpPr>
          <a:xfrm>
            <a:off x="1137207" y="2700221"/>
            <a:ext cx="3082836" cy="1705918"/>
            <a:chOff x="526250" y="1597133"/>
            <a:chExt cx="3495675" cy="1834517"/>
          </a:xfrm>
        </p:grpSpPr>
        <p:pic>
          <p:nvPicPr>
            <p:cNvPr id="135" name="Google Shape;135;p21"/>
            <p:cNvPicPr preferRelativeResize="0"/>
            <p:nvPr/>
          </p:nvPicPr>
          <p:blipFill rotWithShape="1">
            <a:blip r:embed="rId5">
              <a:alphaModFix/>
            </a:blip>
            <a:srcRect b="7141" l="5048" r="4478" t="10200"/>
            <a:stretch/>
          </p:blipFill>
          <p:spPr>
            <a:xfrm>
              <a:off x="637650" y="1861950"/>
              <a:ext cx="3162775" cy="1569700"/>
            </a:xfrm>
            <a:prstGeom prst="rect">
              <a:avLst/>
            </a:prstGeom>
            <a:noFill/>
            <a:ln>
              <a:noFill/>
            </a:ln>
          </p:spPr>
        </p:pic>
        <p:pic>
          <p:nvPicPr>
            <p:cNvPr id="136" name="Google Shape;136;p21"/>
            <p:cNvPicPr preferRelativeResize="0"/>
            <p:nvPr/>
          </p:nvPicPr>
          <p:blipFill>
            <a:blip r:embed="rId6">
              <a:alphaModFix/>
            </a:blip>
            <a:stretch>
              <a:fillRect/>
            </a:stretch>
          </p:blipFill>
          <p:spPr>
            <a:xfrm>
              <a:off x="526250" y="1597133"/>
              <a:ext cx="3495675" cy="264817"/>
            </a:xfrm>
            <a:prstGeom prst="rect">
              <a:avLst/>
            </a:prstGeom>
            <a:noFill/>
            <a:ln>
              <a:noFill/>
            </a:ln>
          </p:spPr>
        </p:pic>
      </p:grpSp>
      <p:pic>
        <p:nvPicPr>
          <p:cNvPr id="137" name="Google Shape;137;p21"/>
          <p:cNvPicPr preferRelativeResize="0"/>
          <p:nvPr/>
        </p:nvPicPr>
        <p:blipFill rotWithShape="1">
          <a:blip r:embed="rId7">
            <a:alphaModFix/>
          </a:blip>
          <a:srcRect b="7912" l="4595" r="6515" t="13272"/>
          <a:stretch/>
        </p:blipFill>
        <p:spPr>
          <a:xfrm>
            <a:off x="1226400" y="1323888"/>
            <a:ext cx="2789576" cy="1376325"/>
          </a:xfrm>
          <a:prstGeom prst="rect">
            <a:avLst/>
          </a:prstGeom>
          <a:noFill/>
          <a:ln>
            <a:noFill/>
          </a:ln>
        </p:spPr>
      </p:pic>
      <p:sp>
        <p:nvSpPr>
          <p:cNvPr id="138" name="Google Shape;138;p21"/>
          <p:cNvSpPr txBox="1"/>
          <p:nvPr/>
        </p:nvSpPr>
        <p:spPr>
          <a:xfrm>
            <a:off x="1022338" y="1026000"/>
            <a:ext cx="3197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Global Salinity in Practical Salinity Units (PSU) of Dec 2011</a:t>
            </a:r>
            <a:endParaRPr sz="900">
              <a:latin typeface="Lato"/>
              <a:ea typeface="Lato"/>
              <a:cs typeface="Lato"/>
              <a:sym typeface="Lato"/>
            </a:endParaRPr>
          </a:p>
        </p:txBody>
      </p:sp>
      <p:pic>
        <p:nvPicPr>
          <p:cNvPr id="139" name="Google Shape;139;p21"/>
          <p:cNvPicPr preferRelativeResize="0"/>
          <p:nvPr/>
        </p:nvPicPr>
        <p:blipFill>
          <a:blip r:embed="rId8">
            <a:alphaModFix/>
          </a:blip>
          <a:stretch>
            <a:fillRect/>
          </a:stretch>
        </p:blipFill>
        <p:spPr>
          <a:xfrm>
            <a:off x="1228525" y="4477075"/>
            <a:ext cx="2844875" cy="390525"/>
          </a:xfrm>
          <a:prstGeom prst="rect">
            <a:avLst/>
          </a:prstGeom>
          <a:noFill/>
          <a:ln>
            <a:noFill/>
          </a:ln>
        </p:spPr>
      </p:pic>
      <p:pic>
        <p:nvPicPr>
          <p:cNvPr id="140" name="Google Shape;140;p21"/>
          <p:cNvPicPr preferRelativeResize="0"/>
          <p:nvPr/>
        </p:nvPicPr>
        <p:blipFill>
          <a:blip r:embed="rId9">
            <a:alphaModFix/>
          </a:blip>
          <a:stretch>
            <a:fillRect/>
          </a:stretch>
        </p:blipFill>
        <p:spPr>
          <a:xfrm>
            <a:off x="5182138" y="4472800"/>
            <a:ext cx="3197700" cy="390525"/>
          </a:xfrm>
          <a:prstGeom prst="rect">
            <a:avLst/>
          </a:prstGeom>
          <a:noFill/>
          <a:ln>
            <a:noFill/>
          </a:ln>
        </p:spPr>
      </p:pic>
      <p:sp>
        <p:nvSpPr>
          <p:cNvPr id="141" name="Google Shape;141;p21"/>
          <p:cNvSpPr txBox="1"/>
          <p:nvPr/>
        </p:nvSpPr>
        <p:spPr>
          <a:xfrm rot="-5400000">
            <a:off x="534000" y="4477026"/>
            <a:ext cx="11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More Salinity</a:t>
            </a:r>
            <a:endParaRPr sz="1000">
              <a:latin typeface="Lato"/>
              <a:ea typeface="Lato"/>
              <a:cs typeface="Lato"/>
              <a:sym typeface="Lato"/>
            </a:endParaRPr>
          </a:p>
        </p:txBody>
      </p:sp>
      <p:sp>
        <p:nvSpPr>
          <p:cNvPr id="142" name="Google Shape;142;p21"/>
          <p:cNvSpPr txBox="1"/>
          <p:nvPr/>
        </p:nvSpPr>
        <p:spPr>
          <a:xfrm rot="-5400000">
            <a:off x="4489750" y="4472764"/>
            <a:ext cx="11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More Salinity</a:t>
            </a:r>
            <a:endParaRPr sz="1000">
              <a:latin typeface="Lato"/>
              <a:ea typeface="Lato"/>
              <a:cs typeface="Lato"/>
              <a:sym typeface="Lato"/>
            </a:endParaRPr>
          </a:p>
        </p:txBody>
      </p:sp>
      <p:sp>
        <p:nvSpPr>
          <p:cNvPr id="143" name="Google Shape;143;p21"/>
          <p:cNvSpPr txBox="1"/>
          <p:nvPr/>
        </p:nvSpPr>
        <p:spPr>
          <a:xfrm rot="5400000">
            <a:off x="3619200" y="4477026"/>
            <a:ext cx="11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Less</a:t>
            </a:r>
            <a:r>
              <a:rPr lang="en" sz="1000">
                <a:latin typeface="Lato"/>
                <a:ea typeface="Lato"/>
                <a:cs typeface="Lato"/>
                <a:sym typeface="Lato"/>
              </a:rPr>
              <a:t> Salinity</a:t>
            </a:r>
            <a:endParaRPr sz="1000">
              <a:latin typeface="Lato"/>
              <a:ea typeface="Lato"/>
              <a:cs typeface="Lato"/>
              <a:sym typeface="Lato"/>
            </a:endParaRPr>
          </a:p>
        </p:txBody>
      </p:sp>
      <p:sp>
        <p:nvSpPr>
          <p:cNvPr id="144" name="Google Shape;144;p21"/>
          <p:cNvSpPr txBox="1"/>
          <p:nvPr/>
        </p:nvSpPr>
        <p:spPr>
          <a:xfrm rot="5400000">
            <a:off x="7925625" y="4472764"/>
            <a:ext cx="11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Less Salinity</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