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aleway Thin"/>
      <p:regular r:id="rId18"/>
      <p:bold r:id="rId19"/>
      <p:italic r:id="rId20"/>
      <p:boldItalic r:id="rId21"/>
    </p:embeddedFont>
    <p:embeddedFont>
      <p:font typeface="Barlow Light"/>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Thin-italic.fntdata"/><Relationship Id="rId22" Type="http://schemas.openxmlformats.org/officeDocument/2006/relationships/font" Target="fonts/BarlowLight-regular.fntdata"/><Relationship Id="rId21" Type="http://schemas.openxmlformats.org/officeDocument/2006/relationships/font" Target="fonts/RalewayThin-boldItalic.fntdata"/><Relationship Id="rId24" Type="http://schemas.openxmlformats.org/officeDocument/2006/relationships/font" Target="fonts/BarlowLight-italic.fntdata"/><Relationship Id="rId23" Type="http://schemas.openxmlformats.org/officeDocument/2006/relationships/font" Target="fonts/Barlow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regular.fntdata"/><Relationship Id="rId25" Type="http://schemas.openxmlformats.org/officeDocument/2006/relationships/font" Target="fonts/BarlowLight-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alewayThin-bold.fntdata"/><Relationship Id="rId18" Type="http://schemas.openxmlformats.org/officeDocument/2006/relationships/font" Target="fonts/Raleway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8cc06b68e7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cc06b68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8cc06b68e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8cc06b68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8cc06b68e7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8cc06b68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903625" y="1768025"/>
            <a:ext cx="6400800" cy="2084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PRODUCT </a:t>
            </a:r>
            <a:endParaRPr/>
          </a:p>
          <a:p>
            <a:pPr indent="0" lvl="0" marL="0" rtl="0" algn="l">
              <a:spcBef>
                <a:spcPts val="0"/>
              </a:spcBef>
              <a:spcAft>
                <a:spcPts val="0"/>
              </a:spcAft>
              <a:buNone/>
            </a:pPr>
            <a:r>
              <a:rPr lang="en"/>
              <a:t>MANAGERS</a:t>
            </a:r>
            <a:endParaRPr/>
          </a:p>
          <a:p>
            <a:pPr indent="0" lvl="0" marL="0" rtl="0" algn="l">
              <a:spcBef>
                <a:spcPts val="0"/>
              </a:spcBef>
              <a:spcAft>
                <a:spcPts val="0"/>
              </a:spcAft>
              <a:buNone/>
            </a:pPr>
            <a:r>
              <a:t/>
            </a:r>
            <a:endParaRPr sz="3100"/>
          </a:p>
        </p:txBody>
      </p:sp>
      <p:sp>
        <p:nvSpPr>
          <p:cNvPr id="339" name="Google Shape;339;p12"/>
          <p:cNvSpPr txBox="1"/>
          <p:nvPr/>
        </p:nvSpPr>
        <p:spPr>
          <a:xfrm>
            <a:off x="903625" y="1241200"/>
            <a:ext cx="3465300" cy="66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500">
                <a:solidFill>
                  <a:schemeClr val="accent1"/>
                </a:solidFill>
                <a:latin typeface="Barlow"/>
                <a:ea typeface="Barlow"/>
                <a:cs typeface="Barlow"/>
                <a:sym typeface="Barlow"/>
              </a:rPr>
              <a:t>Women in Tech:</a:t>
            </a:r>
            <a:endParaRPr>
              <a:latin typeface="Barlow Light"/>
              <a:ea typeface="Barlow Light"/>
              <a:cs typeface="Barlow Light"/>
              <a:sym typeface="Barlow Light"/>
            </a:endParaRPr>
          </a:p>
        </p:txBody>
      </p:sp>
      <p:sp>
        <p:nvSpPr>
          <p:cNvPr id="340" name="Google Shape;340;p12"/>
          <p:cNvSpPr txBox="1"/>
          <p:nvPr/>
        </p:nvSpPr>
        <p:spPr>
          <a:xfrm>
            <a:off x="0" y="4686750"/>
            <a:ext cx="57195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Barlow"/>
                <a:ea typeface="Barlow"/>
                <a:cs typeface="Barlow"/>
                <a:sym typeface="Barlow"/>
              </a:rPr>
              <a:t>Lin Finnegan</a:t>
            </a:r>
            <a:endParaRPr sz="100">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3"/>
          <p:cNvSpPr txBox="1"/>
          <p:nvPr>
            <p:ph idx="1" type="body"/>
          </p:nvPr>
        </p:nvSpPr>
        <p:spPr>
          <a:xfrm>
            <a:off x="969550" y="174375"/>
            <a:ext cx="4742700" cy="756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Role </a:t>
            </a:r>
            <a:r>
              <a:rPr lang="en"/>
              <a:t>Description</a:t>
            </a:r>
            <a:r>
              <a:rPr lang="en"/>
              <a:t> </a:t>
            </a:r>
            <a:endParaRPr/>
          </a:p>
        </p:txBody>
      </p:sp>
      <p:sp>
        <p:nvSpPr>
          <p:cNvPr id="346" name="Google Shape;346;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7" name="Google Shape;347;p13"/>
          <p:cNvGrpSpPr/>
          <p:nvPr/>
        </p:nvGrpSpPr>
        <p:grpSpPr>
          <a:xfrm>
            <a:off x="6230973" y="930400"/>
            <a:ext cx="2318495" cy="3612478"/>
            <a:chOff x="6661328" y="2103554"/>
            <a:chExt cx="850574" cy="1325339"/>
          </a:xfrm>
        </p:grpSpPr>
        <p:sp>
          <p:nvSpPr>
            <p:cNvPr id="348" name="Google Shape;348;p13"/>
            <p:cNvSpPr/>
            <p:nvPr/>
          </p:nvSpPr>
          <p:spPr>
            <a:xfrm>
              <a:off x="7216759" y="3070053"/>
              <a:ext cx="247057" cy="142875"/>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3"/>
            <p:cNvSpPr/>
            <p:nvPr/>
          </p:nvSpPr>
          <p:spPr>
            <a:xfrm>
              <a:off x="7342016" y="3123138"/>
              <a:ext cx="71660" cy="55453"/>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7342406" y="3141358"/>
              <a:ext cx="71304" cy="3726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268719" y="3095364"/>
              <a:ext cx="71613" cy="53417"/>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268869" y="3112444"/>
              <a:ext cx="71304" cy="37267"/>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286737" y="2775175"/>
              <a:ext cx="123184" cy="35382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314533" y="2554952"/>
              <a:ext cx="78868" cy="76871"/>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190170" y="2579409"/>
              <a:ext cx="118999" cy="16998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180686" y="2720915"/>
              <a:ext cx="56790" cy="37169"/>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182331" y="2728860"/>
              <a:ext cx="37082" cy="30910"/>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286654" y="2565698"/>
              <a:ext cx="128280" cy="258276"/>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391109" y="2618517"/>
              <a:ext cx="49710" cy="228160"/>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7311279" y="2475275"/>
              <a:ext cx="85098" cy="10381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7314515" y="2466234"/>
              <a:ext cx="89964" cy="88884"/>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384763" y="2604603"/>
              <a:ext cx="55737" cy="7587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7269438" y="2565933"/>
              <a:ext cx="45289" cy="73030"/>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6661328" y="3286571"/>
              <a:ext cx="246169" cy="142323"/>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6681151" y="2824698"/>
              <a:ext cx="58982" cy="128668"/>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6689412" y="2771791"/>
              <a:ext cx="42428" cy="81725"/>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6782889" y="3337575"/>
              <a:ext cx="91454" cy="51556"/>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6784412" y="3346110"/>
              <a:ext cx="89915" cy="43199"/>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6715968" y="3307485"/>
              <a:ext cx="91493" cy="51556"/>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6717638" y="3316019"/>
              <a:ext cx="89951" cy="43199"/>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a:off x="6715994" y="2973759"/>
              <a:ext cx="133983" cy="378277"/>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6733197" y="2663396"/>
              <a:ext cx="97219" cy="155678"/>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a:off x="6701449" y="2773633"/>
              <a:ext cx="149347" cy="247668"/>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3"/>
            <p:cNvSpPr/>
            <p:nvPr/>
          </p:nvSpPr>
          <p:spPr>
            <a:xfrm>
              <a:off x="6807278" y="2804619"/>
              <a:ext cx="188299" cy="147777"/>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3"/>
            <p:cNvSpPr/>
            <p:nvPr/>
          </p:nvSpPr>
          <p:spPr>
            <a:xfrm>
              <a:off x="6800502" y="2801416"/>
              <a:ext cx="57697" cy="84545"/>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3"/>
            <p:cNvSpPr/>
            <p:nvPr/>
          </p:nvSpPr>
          <p:spPr>
            <a:xfrm>
              <a:off x="6736209" y="2656556"/>
              <a:ext cx="94148" cy="104017"/>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3"/>
            <p:cNvSpPr/>
            <p:nvPr/>
          </p:nvSpPr>
          <p:spPr>
            <a:xfrm>
              <a:off x="6938621" y="2869615"/>
              <a:ext cx="28491" cy="25068"/>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8" name="Google Shape;378;p13"/>
            <p:cNvGrpSpPr/>
            <p:nvPr/>
          </p:nvGrpSpPr>
          <p:grpSpPr>
            <a:xfrm>
              <a:off x="6930455" y="2860622"/>
              <a:ext cx="82395" cy="49453"/>
              <a:chOff x="4865564" y="4292025"/>
              <a:chExt cx="220130" cy="132120"/>
            </a:xfrm>
          </p:grpSpPr>
          <p:sp>
            <p:nvSpPr>
              <p:cNvPr id="379" name="Google Shape;379;p13"/>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3"/>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3"/>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3"/>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3"/>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3"/>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3"/>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3"/>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3"/>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3"/>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3"/>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3"/>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3"/>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3"/>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3"/>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3"/>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3"/>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3"/>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3"/>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9" name="Google Shape;399;p13"/>
            <p:cNvSpPr/>
            <p:nvPr/>
          </p:nvSpPr>
          <p:spPr>
            <a:xfrm>
              <a:off x="6948039" y="2876090"/>
              <a:ext cx="48317" cy="40269"/>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3"/>
            <p:cNvSpPr/>
            <p:nvPr/>
          </p:nvSpPr>
          <p:spPr>
            <a:xfrm>
              <a:off x="6688913" y="2310158"/>
              <a:ext cx="266346" cy="294746"/>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3"/>
            <p:cNvSpPr/>
            <p:nvPr/>
          </p:nvSpPr>
          <p:spPr>
            <a:xfrm>
              <a:off x="6681190" y="2324699"/>
              <a:ext cx="248446" cy="281264"/>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3"/>
            <p:cNvSpPr/>
            <p:nvPr/>
          </p:nvSpPr>
          <p:spPr>
            <a:xfrm>
              <a:off x="7244522" y="2103554"/>
              <a:ext cx="267380" cy="295937"/>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3"/>
            <p:cNvSpPr/>
            <p:nvPr/>
          </p:nvSpPr>
          <p:spPr>
            <a:xfrm>
              <a:off x="7236798" y="2118137"/>
              <a:ext cx="249375" cy="282304"/>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3"/>
            <p:cNvSpPr/>
            <p:nvPr/>
          </p:nvSpPr>
          <p:spPr>
            <a:xfrm rot="-1798898">
              <a:off x="7282126" y="2196393"/>
              <a:ext cx="24191" cy="41957"/>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rot="-1778992">
              <a:off x="7345395" y="2232411"/>
              <a:ext cx="24194" cy="4196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rot="-1798898">
              <a:off x="7404420" y="2267151"/>
              <a:ext cx="24191" cy="41957"/>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7054307" y="2375460"/>
              <a:ext cx="81342" cy="108498"/>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rot="-1798898">
              <a:off x="7049958" y="2378905"/>
              <a:ext cx="64153" cy="111361"/>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rot="-1798898">
              <a:off x="7061883" y="2407428"/>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rot="-1798898">
              <a:off x="7092283" y="2424967"/>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7066445" y="2439547"/>
              <a:ext cx="31881" cy="22328"/>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7016984" y="2605070"/>
              <a:ext cx="22181" cy="70080"/>
            </a:xfrm>
            <a:custGeom>
              <a:rect b="b" l="l" r="r" t="t"/>
              <a:pathLst>
                <a:path extrusionOk="0" h="186880" w="59149">
                  <a:moveTo>
                    <a:pt x="0" y="152591"/>
                  </a:moveTo>
                  <a:lnTo>
                    <a:pt x="59149" y="186881"/>
                  </a:lnTo>
                  <a:lnTo>
                    <a:pt x="59149" y="34195"/>
                  </a:lnTo>
                  <a:lnTo>
                    <a:pt x="0" y="0"/>
                  </a:lnTo>
                  <a:lnTo>
                    <a:pt x="0" y="152591"/>
                  </a:lnTo>
                  <a:close/>
                </a:path>
              </a:pathLst>
            </a:cu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7016984" y="2594731"/>
              <a:ext cx="41045" cy="23253"/>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7057740" y="2595705"/>
              <a:ext cx="65605" cy="105819"/>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7095932" y="2684289"/>
              <a:ext cx="13087" cy="23860"/>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7045282" y="2602986"/>
              <a:ext cx="65605" cy="105693"/>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7" name="Google Shape;417;p13"/>
          <p:cNvSpPr txBox="1"/>
          <p:nvPr/>
        </p:nvSpPr>
        <p:spPr>
          <a:xfrm>
            <a:off x="883725" y="774500"/>
            <a:ext cx="5719500" cy="4220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chemeClr val="lt1"/>
                </a:solidFill>
                <a:latin typeface="Barlow Light"/>
                <a:ea typeface="Barlow Light"/>
                <a:cs typeface="Barlow Light"/>
                <a:sym typeface="Barlow Light"/>
              </a:rPr>
              <a:t>Product managers are responsible for the release, development, advertisement, marketing, and growth of their company’s product. They are able to estimate, strategize, and research their industry to plan everything from release dates, demand of a product, potential customers, to when an upgrade their product will be required. They lead and allow for communication between all the teams involved for producing their product, including the sales, marketing, and telecommunications departments. </a:t>
            </a:r>
            <a:endParaRPr sz="18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Education &amp; </a:t>
            </a:r>
            <a:r>
              <a:rPr lang="en"/>
              <a:t>Experience</a:t>
            </a:r>
            <a:r>
              <a:rPr lang="en"/>
              <a:t> </a:t>
            </a:r>
            <a:endParaRPr/>
          </a:p>
        </p:txBody>
      </p:sp>
      <p:sp>
        <p:nvSpPr>
          <p:cNvPr id="423" name="Google Shape;423;p14"/>
          <p:cNvSpPr txBox="1"/>
          <p:nvPr>
            <p:ph idx="2" type="body"/>
          </p:nvPr>
        </p:nvSpPr>
        <p:spPr>
          <a:xfrm>
            <a:off x="4478225" y="1828500"/>
            <a:ext cx="4567800" cy="1486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OTHER EDUCATION </a:t>
            </a:r>
            <a:r>
              <a:rPr b="1" lang="en"/>
              <a:t>REQUIREMENTS: </a:t>
            </a:r>
            <a:endParaRPr/>
          </a:p>
          <a:p>
            <a:pPr indent="0" lvl="0" marL="0" rtl="0" algn="l">
              <a:spcBef>
                <a:spcPts val="600"/>
              </a:spcBef>
              <a:spcAft>
                <a:spcPts val="0"/>
              </a:spcAft>
              <a:buNone/>
            </a:pPr>
            <a:r>
              <a:rPr lang="en"/>
              <a:t>Product managers working in a less common field may need:</a:t>
            </a:r>
            <a:endParaRPr/>
          </a:p>
          <a:p>
            <a:pPr indent="-342900" lvl="0" marL="457200" rtl="0" algn="l">
              <a:spcBef>
                <a:spcPts val="600"/>
              </a:spcBef>
              <a:spcAft>
                <a:spcPts val="0"/>
              </a:spcAft>
              <a:buSzPts val="1800"/>
              <a:buChar char="-"/>
            </a:pPr>
            <a:r>
              <a:rPr lang="en"/>
              <a:t>additional degrees in agriculture, technology, design (UI/UX), engineering, code and more</a:t>
            </a:r>
            <a:endParaRPr/>
          </a:p>
        </p:txBody>
      </p:sp>
      <p:sp>
        <p:nvSpPr>
          <p:cNvPr id="424" name="Google Shape;424;p14"/>
          <p:cNvSpPr txBox="1"/>
          <p:nvPr>
            <p:ph idx="1" type="body"/>
          </p:nvPr>
        </p:nvSpPr>
        <p:spPr>
          <a:xfrm>
            <a:off x="337150" y="1828500"/>
            <a:ext cx="4200600" cy="22917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a:t>TYPICAL EDUCATION </a:t>
            </a:r>
            <a:r>
              <a:rPr b="1" lang="en"/>
              <a:t>REQUIREMENTS</a:t>
            </a:r>
            <a:r>
              <a:rPr b="1" lang="en"/>
              <a:t>: </a:t>
            </a:r>
            <a:endParaRPr/>
          </a:p>
          <a:p>
            <a:pPr indent="0" lvl="0" marL="0" rtl="0" algn="l">
              <a:spcBef>
                <a:spcPts val="600"/>
              </a:spcBef>
              <a:spcAft>
                <a:spcPts val="0"/>
              </a:spcAft>
              <a:buClr>
                <a:schemeClr val="dk1"/>
              </a:buClr>
              <a:buSzPts val="1100"/>
              <a:buFont typeface="Arial"/>
              <a:buNone/>
            </a:pPr>
            <a:r>
              <a:rPr lang="en"/>
              <a:t>Product managers must </a:t>
            </a:r>
            <a:r>
              <a:rPr lang="en"/>
              <a:t>typically</a:t>
            </a:r>
            <a:r>
              <a:rPr lang="en"/>
              <a:t> have a: </a:t>
            </a:r>
            <a:endParaRPr/>
          </a:p>
          <a:p>
            <a:pPr indent="-342900" lvl="0" marL="457200" rtl="0" algn="l">
              <a:spcBef>
                <a:spcPts val="600"/>
              </a:spcBef>
              <a:spcAft>
                <a:spcPts val="0"/>
              </a:spcAft>
              <a:buSzPts val="1800"/>
              <a:buChar char="-"/>
            </a:pPr>
            <a:r>
              <a:rPr lang="en"/>
              <a:t>b</a:t>
            </a:r>
            <a:r>
              <a:rPr lang="en"/>
              <a:t>achelor's</a:t>
            </a:r>
            <a:r>
              <a:rPr lang="en"/>
              <a:t> degree in a </a:t>
            </a:r>
            <a:r>
              <a:rPr lang="en"/>
              <a:t>business, marketing, communications, economics, statistics or a related field at the very minimum</a:t>
            </a:r>
            <a:endParaRPr sz="1400"/>
          </a:p>
        </p:txBody>
      </p:sp>
      <p:sp>
        <p:nvSpPr>
          <p:cNvPr id="425" name="Google Shape;425;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26" name="Google Shape;426;p14"/>
          <p:cNvGrpSpPr/>
          <p:nvPr/>
        </p:nvGrpSpPr>
        <p:grpSpPr>
          <a:xfrm>
            <a:off x="6056647" y="380988"/>
            <a:ext cx="2706354" cy="1604434"/>
            <a:chOff x="6986665" y="3298709"/>
            <a:chExt cx="1817809" cy="1077669"/>
          </a:xfrm>
        </p:grpSpPr>
        <p:sp>
          <p:nvSpPr>
            <p:cNvPr id="427" name="Google Shape;427;p1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4"/>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3" name="Google Shape;453;p14"/>
          <p:cNvSpPr txBox="1"/>
          <p:nvPr/>
        </p:nvSpPr>
        <p:spPr>
          <a:xfrm>
            <a:off x="337150" y="4120200"/>
            <a:ext cx="8311800" cy="667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chemeClr val="dk1"/>
                </a:solidFill>
                <a:latin typeface="Barlow Light"/>
                <a:ea typeface="Barlow Light"/>
                <a:cs typeface="Barlow Light"/>
                <a:sym typeface="Barlow Light"/>
              </a:rPr>
              <a:t>I</a:t>
            </a:r>
            <a:r>
              <a:rPr lang="en" sz="1800">
                <a:solidFill>
                  <a:schemeClr val="dk1"/>
                </a:solidFill>
                <a:latin typeface="Barlow Light"/>
                <a:ea typeface="Barlow Light"/>
                <a:cs typeface="Barlow Light"/>
                <a:sym typeface="Barlow Light"/>
              </a:rPr>
              <a:t>n some smaller companies a product manager may not need a degree while a product manager in larger companies may need additional degrees. </a:t>
            </a:r>
            <a:endParaRPr sz="2000">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5"/>
          <p:cNvSpPr txBox="1"/>
          <p:nvPr>
            <p:ph type="title"/>
          </p:nvPr>
        </p:nvSpPr>
        <p:spPr>
          <a:xfrm>
            <a:off x="347975" y="59567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Skills Required</a:t>
            </a:r>
            <a:endParaRPr/>
          </a:p>
        </p:txBody>
      </p:sp>
      <p:sp>
        <p:nvSpPr>
          <p:cNvPr id="459" name="Google Shape;459;p15"/>
          <p:cNvSpPr txBox="1"/>
          <p:nvPr>
            <p:ph idx="1" type="body"/>
          </p:nvPr>
        </p:nvSpPr>
        <p:spPr>
          <a:xfrm>
            <a:off x="372725" y="1916425"/>
            <a:ext cx="5591400" cy="1896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Have excellent leadership and time </a:t>
            </a:r>
            <a:r>
              <a:rPr lang="en"/>
              <a:t>management</a:t>
            </a:r>
            <a:r>
              <a:rPr lang="en"/>
              <a:t> skills</a:t>
            </a:r>
            <a:endParaRPr/>
          </a:p>
          <a:p>
            <a:pPr indent="-342900" lvl="0" marL="457200" rtl="0" algn="l">
              <a:spcBef>
                <a:spcPts val="0"/>
              </a:spcBef>
              <a:spcAft>
                <a:spcPts val="0"/>
              </a:spcAft>
              <a:buSzPts val="1800"/>
              <a:buChar char="▸"/>
            </a:pPr>
            <a:r>
              <a:rPr lang="en"/>
              <a:t>Be </a:t>
            </a:r>
            <a:r>
              <a:rPr lang="en"/>
              <a:t>confident</a:t>
            </a:r>
            <a:r>
              <a:rPr lang="en"/>
              <a:t> and show empathy </a:t>
            </a:r>
            <a:endParaRPr/>
          </a:p>
          <a:p>
            <a:pPr indent="-342900" lvl="0" marL="457200" rtl="0" algn="l">
              <a:spcBef>
                <a:spcPts val="0"/>
              </a:spcBef>
              <a:spcAft>
                <a:spcPts val="0"/>
              </a:spcAft>
              <a:buSzPts val="1800"/>
              <a:buChar char="▸"/>
            </a:pPr>
            <a:r>
              <a:rPr lang="en"/>
              <a:t>Able to analyze data and work under stress</a:t>
            </a:r>
            <a:endParaRPr/>
          </a:p>
          <a:p>
            <a:pPr indent="-342900" lvl="0" marL="457200" rtl="0" algn="l">
              <a:spcBef>
                <a:spcPts val="0"/>
              </a:spcBef>
              <a:spcAft>
                <a:spcPts val="0"/>
              </a:spcAft>
              <a:buSzPts val="1800"/>
              <a:buChar char="▸"/>
            </a:pPr>
            <a:r>
              <a:rPr lang="en"/>
              <a:t>Know about marketing and </a:t>
            </a:r>
            <a:r>
              <a:rPr lang="en"/>
              <a:t>business</a:t>
            </a:r>
            <a:r>
              <a:rPr lang="en"/>
              <a:t> tactics</a:t>
            </a:r>
            <a:endParaRPr/>
          </a:p>
          <a:p>
            <a:pPr indent="0" lvl="0" marL="0" rtl="0" algn="l">
              <a:spcBef>
                <a:spcPts val="600"/>
              </a:spcBef>
              <a:spcAft>
                <a:spcPts val="0"/>
              </a:spcAft>
              <a:buNone/>
            </a:pPr>
            <a:r>
              <a:t/>
            </a:r>
            <a:endParaRPr/>
          </a:p>
        </p:txBody>
      </p:sp>
      <p:sp>
        <p:nvSpPr>
          <p:cNvPr id="460" name="Google Shape;460;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61" name="Google Shape;461;p15"/>
          <p:cNvGrpSpPr/>
          <p:nvPr/>
        </p:nvGrpSpPr>
        <p:grpSpPr>
          <a:xfrm>
            <a:off x="5796869" y="1294987"/>
            <a:ext cx="2928488" cy="3139481"/>
            <a:chOff x="2183550" y="65875"/>
            <a:chExt cx="4483981" cy="4807045"/>
          </a:xfrm>
        </p:grpSpPr>
        <p:sp>
          <p:nvSpPr>
            <p:cNvPr id="462" name="Google Shape;462;p15"/>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5"/>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5"/>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5"/>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5"/>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5"/>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5"/>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5"/>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4" name="Google Shape;484;p15"/>
            <p:cNvGrpSpPr/>
            <p:nvPr/>
          </p:nvGrpSpPr>
          <p:grpSpPr>
            <a:xfrm>
              <a:off x="2428704" y="3970322"/>
              <a:ext cx="350131" cy="370523"/>
              <a:chOff x="4512354" y="4952197"/>
              <a:chExt cx="350131" cy="370523"/>
            </a:xfrm>
          </p:grpSpPr>
          <p:grpSp>
            <p:nvGrpSpPr>
              <p:cNvPr id="485" name="Google Shape;485;p15"/>
              <p:cNvGrpSpPr/>
              <p:nvPr/>
            </p:nvGrpSpPr>
            <p:grpSpPr>
              <a:xfrm>
                <a:off x="4512354" y="5116449"/>
                <a:ext cx="343196" cy="206271"/>
                <a:chOff x="4512354" y="5116449"/>
                <a:chExt cx="343196" cy="206271"/>
              </a:xfrm>
            </p:grpSpPr>
            <p:sp>
              <p:nvSpPr>
                <p:cNvPr id="486" name="Google Shape;486;p15"/>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9" name="Google Shape;489;p15"/>
                <p:cNvGrpSpPr/>
                <p:nvPr/>
              </p:nvGrpSpPr>
              <p:grpSpPr>
                <a:xfrm>
                  <a:off x="4592868" y="5212556"/>
                  <a:ext cx="96807" cy="56007"/>
                  <a:chOff x="4592868" y="5212556"/>
                  <a:chExt cx="96807" cy="56007"/>
                </a:xfrm>
              </p:grpSpPr>
              <p:sp>
                <p:nvSpPr>
                  <p:cNvPr id="490" name="Google Shape;490;p15"/>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2" name="Google Shape;492;p15"/>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5"/>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5"/>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5"/>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5"/>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5"/>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5"/>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5"/>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5"/>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5"/>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5"/>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5"/>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5"/>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5"/>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5"/>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5"/>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5"/>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5"/>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5"/>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5"/>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5"/>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5"/>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5"/>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5"/>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5"/>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5"/>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5"/>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5"/>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5"/>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6" name="Google Shape;556;p15"/>
              <p:cNvGrpSpPr/>
              <p:nvPr/>
            </p:nvGrpSpPr>
            <p:grpSpPr>
              <a:xfrm>
                <a:off x="4655095" y="4952197"/>
                <a:ext cx="207390" cy="280361"/>
                <a:chOff x="4655095" y="4952197"/>
                <a:chExt cx="207390" cy="280361"/>
              </a:xfrm>
            </p:grpSpPr>
            <p:grpSp>
              <p:nvGrpSpPr>
                <p:cNvPr id="557" name="Google Shape;557;p15"/>
                <p:cNvGrpSpPr/>
                <p:nvPr/>
              </p:nvGrpSpPr>
              <p:grpSpPr>
                <a:xfrm>
                  <a:off x="4655095" y="4952197"/>
                  <a:ext cx="207390" cy="280361"/>
                  <a:chOff x="4655095" y="4952197"/>
                  <a:chExt cx="207390" cy="280361"/>
                </a:xfrm>
              </p:grpSpPr>
              <p:sp>
                <p:nvSpPr>
                  <p:cNvPr id="558" name="Google Shape;558;p15"/>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5"/>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5"/>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5"/>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3" name="Google Shape;563;p15"/>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5"/>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5"/>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6" name="Google Shape;566;p15"/>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5"/>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5"/>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5"/>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5"/>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5"/>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5"/>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5"/>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5"/>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5"/>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5"/>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5"/>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5"/>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5"/>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5"/>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5"/>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5"/>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5"/>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5"/>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5"/>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5"/>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5"/>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5"/>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5"/>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5"/>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5"/>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5"/>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5"/>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5"/>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5" name="Google Shape;595;p15"/>
            <p:cNvGrpSpPr/>
            <p:nvPr/>
          </p:nvGrpSpPr>
          <p:grpSpPr>
            <a:xfrm>
              <a:off x="6161836" y="4215479"/>
              <a:ext cx="350682" cy="265782"/>
              <a:chOff x="6621095" y="1452181"/>
              <a:chExt cx="330894" cy="250785"/>
            </a:xfrm>
          </p:grpSpPr>
          <p:sp>
            <p:nvSpPr>
              <p:cNvPr id="596" name="Google Shape;59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01" name="Google Shape;601;p15"/>
          <p:cNvSpPr txBox="1"/>
          <p:nvPr/>
        </p:nvSpPr>
        <p:spPr>
          <a:xfrm>
            <a:off x="397625" y="1191550"/>
            <a:ext cx="3484800" cy="667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2000">
                <a:solidFill>
                  <a:schemeClr val="dk1"/>
                </a:solidFill>
                <a:latin typeface="Barlow Light"/>
                <a:ea typeface="Barlow Light"/>
                <a:cs typeface="Barlow Light"/>
                <a:sym typeface="Barlow Light"/>
              </a:rPr>
              <a:t>Product Managers must: </a:t>
            </a:r>
            <a:endParaRPr>
              <a:latin typeface="Barlow Light"/>
              <a:ea typeface="Barlow Light"/>
              <a:cs typeface="Barlow Light"/>
              <a:sym typeface="Barlow Light"/>
            </a:endParaRPr>
          </a:p>
        </p:txBody>
      </p:sp>
      <p:sp>
        <p:nvSpPr>
          <p:cNvPr id="602" name="Google Shape;602;p15"/>
          <p:cNvSpPr txBox="1"/>
          <p:nvPr/>
        </p:nvSpPr>
        <p:spPr>
          <a:xfrm>
            <a:off x="347975" y="3961700"/>
            <a:ext cx="5640900" cy="1082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800">
                <a:solidFill>
                  <a:schemeClr val="dk1"/>
                </a:solidFill>
                <a:latin typeface="Barlow Light"/>
                <a:ea typeface="Barlow Light"/>
                <a:cs typeface="Barlow Light"/>
                <a:sym typeface="Barlow Light"/>
              </a:rPr>
              <a:t>Additional knowledge such as having a background in technology, software engineering is also </a:t>
            </a:r>
            <a:r>
              <a:rPr lang="en" sz="1800">
                <a:solidFill>
                  <a:schemeClr val="dk1"/>
                </a:solidFill>
                <a:latin typeface="Barlow Light"/>
                <a:ea typeface="Barlow Light"/>
                <a:cs typeface="Barlow Light"/>
                <a:sym typeface="Barlow Light"/>
              </a:rPr>
              <a:t>recommended</a:t>
            </a:r>
            <a:r>
              <a:rPr lang="en" sz="1800">
                <a:solidFill>
                  <a:schemeClr val="dk1"/>
                </a:solidFill>
                <a:latin typeface="Barlow Light"/>
                <a:ea typeface="Barlow Light"/>
                <a:cs typeface="Barlow Light"/>
                <a:sym typeface="Barlow Light"/>
              </a:rPr>
              <a:t> but not required.  </a:t>
            </a:r>
            <a:endParaRPr sz="2000">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6"/>
          <p:cNvSpPr txBox="1"/>
          <p:nvPr>
            <p:ph idx="4294967295" type="ctrTitle"/>
          </p:nvPr>
        </p:nvSpPr>
        <p:spPr>
          <a:xfrm>
            <a:off x="685800" y="367400"/>
            <a:ext cx="4189500" cy="160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Average Yearly Salary: NYC (USD)</a:t>
            </a:r>
            <a:endParaRPr sz="6000">
              <a:solidFill>
                <a:schemeClr val="accent1"/>
              </a:solidFill>
            </a:endParaRPr>
          </a:p>
        </p:txBody>
      </p:sp>
      <p:sp>
        <p:nvSpPr>
          <p:cNvPr id="608" name="Google Shape;608;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09" name="Google Shape;609;p16"/>
          <p:cNvGrpSpPr/>
          <p:nvPr/>
        </p:nvGrpSpPr>
        <p:grpSpPr>
          <a:xfrm>
            <a:off x="5038937" y="624256"/>
            <a:ext cx="3428994" cy="3803332"/>
            <a:chOff x="2152750" y="190500"/>
            <a:chExt cx="4293756" cy="4762499"/>
          </a:xfrm>
        </p:grpSpPr>
        <p:sp>
          <p:nvSpPr>
            <p:cNvPr id="610" name="Google Shape;610;p16"/>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6"/>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6"/>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6"/>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6"/>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6"/>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6"/>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6"/>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6"/>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6"/>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6"/>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6"/>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6"/>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6"/>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6"/>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6"/>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6"/>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6"/>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6"/>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6"/>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6"/>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6"/>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6"/>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6"/>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6"/>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6"/>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6"/>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6"/>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6"/>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6"/>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6"/>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6"/>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6"/>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6"/>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6"/>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6"/>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6"/>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6"/>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6"/>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6"/>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6"/>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6"/>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6"/>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6"/>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6"/>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6"/>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6"/>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6"/>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6"/>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6"/>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6"/>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6"/>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6"/>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6"/>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6"/>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6"/>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6"/>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6"/>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6"/>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6"/>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6"/>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6"/>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6"/>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6"/>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6"/>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6"/>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6"/>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6"/>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6"/>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6"/>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6"/>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6"/>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6"/>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6"/>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4" name="Google Shape;684;p16"/>
            <p:cNvGrpSpPr/>
            <p:nvPr/>
          </p:nvGrpSpPr>
          <p:grpSpPr>
            <a:xfrm>
              <a:off x="3923682" y="3244965"/>
              <a:ext cx="195764" cy="131404"/>
              <a:chOff x="5733332" y="4102215"/>
              <a:chExt cx="195764" cy="131404"/>
            </a:xfrm>
          </p:grpSpPr>
          <p:sp>
            <p:nvSpPr>
              <p:cNvPr id="685" name="Google Shape;685;p16"/>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6"/>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6"/>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6"/>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6"/>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6"/>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6"/>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6"/>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6"/>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4" name="Google Shape;694;p16"/>
            <p:cNvGrpSpPr/>
            <p:nvPr/>
          </p:nvGrpSpPr>
          <p:grpSpPr>
            <a:xfrm flipH="1">
              <a:off x="3829267" y="2465054"/>
              <a:ext cx="683694" cy="518573"/>
              <a:chOff x="6621095" y="1452181"/>
              <a:chExt cx="330894" cy="250785"/>
            </a:xfrm>
          </p:grpSpPr>
          <p:sp>
            <p:nvSpPr>
              <p:cNvPr id="695" name="Google Shape;695;p1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0" name="Google Shape;700;p16"/>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6"/>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6"/>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6"/>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6"/>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6"/>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6"/>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6"/>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6"/>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6"/>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6"/>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6"/>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6"/>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6"/>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6"/>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6"/>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6"/>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6"/>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8" name="Google Shape;718;p16"/>
          <p:cNvSpPr txBox="1"/>
          <p:nvPr/>
        </p:nvSpPr>
        <p:spPr>
          <a:xfrm>
            <a:off x="208525" y="2070325"/>
            <a:ext cx="18072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Low:</a:t>
            </a:r>
            <a:r>
              <a:rPr lang="en" sz="1800">
                <a:latin typeface="Barlow Light"/>
                <a:ea typeface="Barlow Light"/>
                <a:cs typeface="Barlow Light"/>
                <a:sym typeface="Barlow Light"/>
              </a:rPr>
              <a:t> 72K </a:t>
            </a:r>
            <a:endParaRPr sz="1800">
              <a:latin typeface="Barlow Light"/>
              <a:ea typeface="Barlow Light"/>
              <a:cs typeface="Barlow Light"/>
              <a:sym typeface="Barlow Light"/>
            </a:endParaRPr>
          </a:p>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Medium: </a:t>
            </a:r>
            <a:r>
              <a:rPr lang="en" sz="1800">
                <a:latin typeface="Barlow Light"/>
                <a:ea typeface="Barlow Light"/>
                <a:cs typeface="Barlow Light"/>
                <a:sym typeface="Barlow Light"/>
              </a:rPr>
              <a:t>107K</a:t>
            </a:r>
            <a:endParaRPr sz="1800">
              <a:latin typeface="Barlow Light"/>
              <a:ea typeface="Barlow Light"/>
              <a:cs typeface="Barlow Light"/>
              <a:sym typeface="Barlow Light"/>
            </a:endParaRPr>
          </a:p>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High:</a:t>
            </a:r>
            <a:r>
              <a:rPr lang="en" sz="1800">
                <a:latin typeface="Barlow Light"/>
                <a:ea typeface="Barlow Light"/>
                <a:cs typeface="Barlow Light"/>
                <a:sym typeface="Barlow Light"/>
              </a:rPr>
              <a:t> 140K </a:t>
            </a:r>
            <a:endParaRPr sz="1800">
              <a:latin typeface="Barlow Light"/>
              <a:ea typeface="Barlow Light"/>
              <a:cs typeface="Barlow Light"/>
              <a:sym typeface="Barlow Light"/>
            </a:endParaRPr>
          </a:p>
        </p:txBody>
      </p:sp>
      <p:sp>
        <p:nvSpPr>
          <p:cNvPr id="719" name="Google Shape;719;p16"/>
          <p:cNvSpPr txBox="1"/>
          <p:nvPr/>
        </p:nvSpPr>
        <p:spPr>
          <a:xfrm>
            <a:off x="2015725" y="2040525"/>
            <a:ext cx="27072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solidFill>
                  <a:schemeClr val="accent2"/>
                </a:solidFill>
                <a:latin typeface="Barlow Light"/>
                <a:ea typeface="Barlow Light"/>
                <a:cs typeface="Barlow Light"/>
                <a:sym typeface="Barlow Light"/>
              </a:rPr>
              <a:t>Average:</a:t>
            </a:r>
            <a:r>
              <a:rPr lang="en" sz="1800">
                <a:solidFill>
                  <a:schemeClr val="accent1"/>
                </a:solidFill>
                <a:latin typeface="Barlow Light"/>
                <a:ea typeface="Barlow Light"/>
                <a:cs typeface="Barlow Light"/>
                <a:sym typeface="Barlow Light"/>
              </a:rPr>
              <a:t> </a:t>
            </a:r>
            <a:r>
              <a:rPr lang="en" sz="1800">
                <a:latin typeface="Barlow Light"/>
                <a:ea typeface="Barlow Light"/>
                <a:cs typeface="Barlow Light"/>
                <a:sym typeface="Barlow Light"/>
              </a:rPr>
              <a:t>106,587K</a:t>
            </a:r>
            <a:endParaRPr sz="1800">
              <a:latin typeface="Barlow Light"/>
              <a:ea typeface="Barlow Light"/>
              <a:cs typeface="Barlow Light"/>
              <a:sym typeface="Barlow Light"/>
            </a:endParaRPr>
          </a:p>
          <a:p>
            <a:pPr indent="0" lvl="0" marL="0" rtl="0" algn="l">
              <a:spcBef>
                <a:spcPts val="0"/>
              </a:spcBef>
              <a:spcAft>
                <a:spcPts val="0"/>
              </a:spcAft>
              <a:buNone/>
            </a:pPr>
            <a:r>
              <a:rPr lang="en" sz="1200">
                <a:latin typeface="Barlow Light"/>
                <a:ea typeface="Barlow Light"/>
                <a:cs typeface="Barlow Light"/>
                <a:sym typeface="Barlow Light"/>
              </a:rPr>
              <a:t>(2% below national average)</a:t>
            </a:r>
            <a:endParaRPr sz="12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p:txBody>
      </p:sp>
      <p:sp>
        <p:nvSpPr>
          <p:cNvPr id="720" name="Google Shape;720;p16"/>
          <p:cNvSpPr txBox="1"/>
          <p:nvPr/>
        </p:nvSpPr>
        <p:spPr>
          <a:xfrm>
            <a:off x="208525" y="3148450"/>
            <a:ext cx="4137300" cy="13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Additional Compensation (Cash):</a:t>
            </a:r>
            <a:endParaRPr sz="1800">
              <a:solidFill>
                <a:schemeClr val="accent1"/>
              </a:solidFill>
              <a:latin typeface="Barlow Light"/>
              <a:ea typeface="Barlow Light"/>
              <a:cs typeface="Barlow Light"/>
              <a:sym typeface="Barlow Light"/>
            </a:endParaRPr>
          </a:p>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Low: </a:t>
            </a:r>
            <a:r>
              <a:rPr lang="en" sz="1800">
                <a:latin typeface="Barlow Light"/>
                <a:ea typeface="Barlow Light"/>
                <a:cs typeface="Barlow Light"/>
                <a:sym typeface="Barlow Light"/>
              </a:rPr>
              <a:t>3,977</a:t>
            </a:r>
            <a:endParaRPr sz="1800">
              <a:latin typeface="Barlow Light"/>
              <a:ea typeface="Barlow Light"/>
              <a:cs typeface="Barlow Light"/>
              <a:sym typeface="Barlow Light"/>
            </a:endParaRPr>
          </a:p>
          <a:p>
            <a:pPr indent="0" lvl="0" marL="0" rtl="0" algn="l">
              <a:spcBef>
                <a:spcPts val="0"/>
              </a:spcBef>
              <a:spcAft>
                <a:spcPts val="0"/>
              </a:spcAft>
              <a:buNone/>
            </a:pPr>
            <a:r>
              <a:rPr lang="en" sz="1800">
                <a:solidFill>
                  <a:schemeClr val="accent1"/>
                </a:solidFill>
                <a:latin typeface="Barlow Light"/>
                <a:ea typeface="Barlow Light"/>
                <a:cs typeface="Barlow Light"/>
                <a:sym typeface="Barlow Light"/>
              </a:rPr>
              <a:t>Medium: </a:t>
            </a:r>
            <a:r>
              <a:rPr lang="en" sz="1800">
                <a:latin typeface="Barlow Light"/>
                <a:ea typeface="Barlow Light"/>
                <a:cs typeface="Barlow Light"/>
                <a:sym typeface="Barlow Light"/>
              </a:rPr>
              <a:t>18,295</a:t>
            </a:r>
            <a:r>
              <a:rPr lang="en" sz="1800">
                <a:solidFill>
                  <a:schemeClr val="accent1"/>
                </a:solidFill>
                <a:latin typeface="Barlow Light"/>
                <a:ea typeface="Barlow Light"/>
                <a:cs typeface="Barlow Light"/>
                <a:sym typeface="Barlow Light"/>
              </a:rPr>
              <a:t>	</a:t>
            </a:r>
            <a:r>
              <a:rPr lang="en" sz="1800">
                <a:solidFill>
                  <a:schemeClr val="accent2"/>
                </a:solidFill>
                <a:latin typeface="Barlow Light"/>
                <a:ea typeface="Barlow Light"/>
                <a:cs typeface="Barlow Light"/>
                <a:sym typeface="Barlow Light"/>
              </a:rPr>
              <a:t>Average:</a:t>
            </a:r>
            <a:r>
              <a:rPr lang="en" sz="1800">
                <a:solidFill>
                  <a:schemeClr val="accent1"/>
                </a:solidFill>
                <a:latin typeface="Barlow Light"/>
                <a:ea typeface="Barlow Light"/>
                <a:cs typeface="Barlow Light"/>
                <a:sym typeface="Barlow Light"/>
              </a:rPr>
              <a:t> </a:t>
            </a:r>
            <a:r>
              <a:rPr lang="en" sz="1800">
                <a:latin typeface="Barlow Light"/>
                <a:ea typeface="Barlow Light"/>
                <a:cs typeface="Barlow Light"/>
                <a:sym typeface="Barlow Light"/>
              </a:rPr>
              <a:t>12,432</a:t>
            </a:r>
            <a:br>
              <a:rPr lang="en" sz="1800">
                <a:solidFill>
                  <a:schemeClr val="accent1"/>
                </a:solidFill>
                <a:latin typeface="Barlow Light"/>
                <a:ea typeface="Barlow Light"/>
                <a:cs typeface="Barlow Light"/>
                <a:sym typeface="Barlow Light"/>
              </a:rPr>
            </a:br>
            <a:r>
              <a:rPr lang="en" sz="1800">
                <a:solidFill>
                  <a:schemeClr val="accent1"/>
                </a:solidFill>
                <a:latin typeface="Barlow Light"/>
                <a:ea typeface="Barlow Light"/>
                <a:cs typeface="Barlow Light"/>
                <a:sym typeface="Barlow Light"/>
              </a:rPr>
              <a:t>High: </a:t>
            </a:r>
            <a:r>
              <a:rPr lang="en" sz="1800">
                <a:latin typeface="Barlow Light"/>
                <a:ea typeface="Barlow Light"/>
                <a:cs typeface="Barlow Light"/>
                <a:sym typeface="Barlow Light"/>
              </a:rPr>
              <a:t>32,613</a:t>
            </a:r>
            <a:endParaRPr sz="1800">
              <a:latin typeface="Barlow Light"/>
              <a:ea typeface="Barlow Light"/>
              <a:cs typeface="Barlow Light"/>
              <a:sym typeface="Barlow Light"/>
            </a:endParaRPr>
          </a:p>
        </p:txBody>
      </p:sp>
      <p:sp>
        <p:nvSpPr>
          <p:cNvPr id="721" name="Google Shape;721;p16"/>
          <p:cNvSpPr txBox="1"/>
          <p:nvPr/>
        </p:nvSpPr>
        <p:spPr>
          <a:xfrm>
            <a:off x="208525" y="4468150"/>
            <a:ext cx="83607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The salary of a product manager is also determined by background, years worked, and past products sold. </a:t>
            </a:r>
            <a:endParaRPr sz="1800">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p17"/>
          <p:cNvSpPr txBox="1"/>
          <p:nvPr/>
        </p:nvSpPr>
        <p:spPr>
          <a:xfrm>
            <a:off x="0" y="297900"/>
            <a:ext cx="9144000" cy="1539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300">
                <a:solidFill>
                  <a:schemeClr val="accent2"/>
                </a:solidFill>
                <a:latin typeface="Raleway Thin"/>
                <a:ea typeface="Raleway Thin"/>
                <a:cs typeface="Raleway Thin"/>
                <a:sym typeface="Raleway Thin"/>
              </a:rPr>
              <a:t>Average Salary Global </a:t>
            </a:r>
            <a:r>
              <a:rPr lang="en" sz="4300">
                <a:solidFill>
                  <a:schemeClr val="accent2"/>
                </a:solidFill>
                <a:latin typeface="Raleway Thin"/>
                <a:ea typeface="Raleway Thin"/>
                <a:cs typeface="Raleway Thin"/>
                <a:sym typeface="Raleway Thin"/>
              </a:rPr>
              <a:t>Comparison</a:t>
            </a:r>
            <a:endParaRPr sz="900"/>
          </a:p>
        </p:txBody>
      </p:sp>
      <p:pic>
        <p:nvPicPr>
          <p:cNvPr id="728" name="Google Shape;728;p17" title="Points scored"/>
          <p:cNvPicPr preferRelativeResize="0"/>
          <p:nvPr/>
        </p:nvPicPr>
        <p:blipFill>
          <a:blip r:embed="rId3">
            <a:alphaModFix/>
          </a:blip>
          <a:stretch>
            <a:fillRect/>
          </a:stretch>
        </p:blipFill>
        <p:spPr>
          <a:xfrm>
            <a:off x="1363037" y="1046000"/>
            <a:ext cx="6417924" cy="3968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8"/>
          <p:cNvSpPr/>
          <p:nvPr/>
        </p:nvSpPr>
        <p:spPr>
          <a:xfrm>
            <a:off x="0" y="0"/>
            <a:ext cx="4602600" cy="5143500"/>
          </a:xfrm>
          <a:prstGeom prst="rect">
            <a:avLst/>
          </a:prstGeom>
          <a:solidFill>
            <a:schemeClr val="accent1"/>
          </a:solidFill>
          <a:ln>
            <a:noFill/>
          </a:ln>
          <a:effectLst>
            <a:outerShdw blurRad="828675" rotWithShape="0" algn="bl" dir="21540000" dist="95250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35" name="Google Shape;735;p18"/>
          <p:cNvSpPr txBox="1"/>
          <p:nvPr/>
        </p:nvSpPr>
        <p:spPr>
          <a:xfrm>
            <a:off x="2909375" y="357500"/>
            <a:ext cx="3743400" cy="667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lt2"/>
                </a:solidFill>
                <a:latin typeface="Raleway Thin"/>
                <a:ea typeface="Raleway Thin"/>
                <a:cs typeface="Raleway Thin"/>
                <a:sym typeface="Raleway Thin"/>
              </a:rPr>
              <a:t>Pros </a:t>
            </a:r>
            <a:r>
              <a:rPr lang="en" sz="4800">
                <a:solidFill>
                  <a:schemeClr val="accent2"/>
                </a:solidFill>
                <a:latin typeface="Raleway Thin"/>
                <a:ea typeface="Raleway Thin"/>
                <a:cs typeface="Raleway Thin"/>
                <a:sym typeface="Raleway Thin"/>
              </a:rPr>
              <a:t>&amp; </a:t>
            </a:r>
            <a:r>
              <a:rPr lang="en" sz="4800">
                <a:solidFill>
                  <a:schemeClr val="accent1"/>
                </a:solidFill>
                <a:latin typeface="Raleway Thin"/>
                <a:ea typeface="Raleway Thin"/>
                <a:cs typeface="Raleway Thin"/>
                <a:sym typeface="Raleway Thin"/>
              </a:rPr>
              <a:t>Cons</a:t>
            </a:r>
            <a:endParaRPr>
              <a:solidFill>
                <a:schemeClr val="accent1"/>
              </a:solidFill>
              <a:latin typeface="Barlow Light"/>
              <a:ea typeface="Barlow Light"/>
              <a:cs typeface="Barlow Light"/>
              <a:sym typeface="Barlow Light"/>
            </a:endParaRPr>
          </a:p>
        </p:txBody>
      </p:sp>
      <p:sp>
        <p:nvSpPr>
          <p:cNvPr id="736" name="Google Shape;736;p18"/>
          <p:cNvSpPr/>
          <p:nvPr/>
        </p:nvSpPr>
        <p:spPr>
          <a:xfrm rot="2480">
            <a:off x="0" y="4675050"/>
            <a:ext cx="415800" cy="4683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txBox="1"/>
          <p:nvPr/>
        </p:nvSpPr>
        <p:spPr>
          <a:xfrm flipH="1">
            <a:off x="0" y="4855400"/>
            <a:ext cx="2679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Barlow Light"/>
                <a:ea typeface="Barlow Light"/>
                <a:cs typeface="Barlow Light"/>
                <a:sym typeface="Barlow Light"/>
              </a:rPr>
              <a:t>7</a:t>
            </a:r>
            <a:endParaRPr>
              <a:solidFill>
                <a:schemeClr val="accent1"/>
              </a:solidFill>
              <a:latin typeface="Barlow Light"/>
              <a:ea typeface="Barlow Light"/>
              <a:cs typeface="Barlow Light"/>
              <a:sym typeface="Barlow Light"/>
            </a:endParaRPr>
          </a:p>
        </p:txBody>
      </p:sp>
      <p:sp>
        <p:nvSpPr>
          <p:cNvPr id="738" name="Google Shape;738;p18"/>
          <p:cNvSpPr txBox="1"/>
          <p:nvPr>
            <p:ph idx="4294967295" type="body"/>
          </p:nvPr>
        </p:nvSpPr>
        <p:spPr>
          <a:xfrm>
            <a:off x="4602700" y="1201500"/>
            <a:ext cx="4363800" cy="3262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solidFill>
                  <a:srgbClr val="000000"/>
                </a:solidFill>
              </a:rPr>
              <a:t>Budget, technology, time, resource, and other limits</a:t>
            </a:r>
            <a:endParaRPr>
              <a:solidFill>
                <a:srgbClr val="000000"/>
              </a:solidFill>
            </a:endParaRPr>
          </a:p>
          <a:p>
            <a:pPr indent="-342900" lvl="0" marL="457200" rtl="0" algn="l">
              <a:spcBef>
                <a:spcPts val="0"/>
              </a:spcBef>
              <a:spcAft>
                <a:spcPts val="0"/>
              </a:spcAft>
              <a:buSzPts val="1800"/>
              <a:buChar char="▸"/>
            </a:pPr>
            <a:r>
              <a:rPr lang="en">
                <a:solidFill>
                  <a:srgbClr val="000000"/>
                </a:solidFill>
              </a:rPr>
              <a:t>Have to work under stress</a:t>
            </a:r>
            <a:endParaRPr>
              <a:solidFill>
                <a:srgbClr val="000000"/>
              </a:solidFill>
            </a:endParaRPr>
          </a:p>
          <a:p>
            <a:pPr indent="-342900" lvl="0" marL="457200" rtl="0" algn="l">
              <a:spcBef>
                <a:spcPts val="0"/>
              </a:spcBef>
              <a:spcAft>
                <a:spcPts val="0"/>
              </a:spcAft>
              <a:buSzPts val="1800"/>
              <a:buChar char="▸"/>
            </a:pPr>
            <a:r>
              <a:rPr lang="en">
                <a:solidFill>
                  <a:srgbClr val="000000"/>
                </a:solidFill>
              </a:rPr>
              <a:t>Hard to focus on what the consumers want when the manager focus on minor imperfections</a:t>
            </a:r>
            <a:endParaRPr>
              <a:solidFill>
                <a:srgbClr val="000000"/>
              </a:solidFill>
            </a:endParaRPr>
          </a:p>
          <a:p>
            <a:pPr indent="-342900" lvl="0" marL="457200" rtl="0" algn="l">
              <a:spcBef>
                <a:spcPts val="0"/>
              </a:spcBef>
              <a:spcAft>
                <a:spcPts val="0"/>
              </a:spcAft>
              <a:buSzPts val="1800"/>
              <a:buChar char="▸"/>
            </a:pPr>
            <a:r>
              <a:rPr lang="en">
                <a:solidFill>
                  <a:srgbClr val="000000"/>
                </a:solidFill>
              </a:rPr>
              <a:t>Must accept not having full control over your product/the market</a:t>
            </a:r>
            <a:endParaRPr>
              <a:solidFill>
                <a:srgbClr val="000000"/>
              </a:solidFill>
            </a:endParaRPr>
          </a:p>
          <a:p>
            <a:pPr indent="0" lvl="0" marL="0" rtl="0" algn="l">
              <a:spcBef>
                <a:spcPts val="600"/>
              </a:spcBef>
              <a:spcAft>
                <a:spcPts val="0"/>
              </a:spcAft>
              <a:buNone/>
            </a:pPr>
            <a:r>
              <a:t/>
            </a:r>
            <a:endParaRPr/>
          </a:p>
        </p:txBody>
      </p:sp>
      <p:sp>
        <p:nvSpPr>
          <p:cNvPr id="739" name="Google Shape;739;p18"/>
          <p:cNvSpPr txBox="1"/>
          <p:nvPr>
            <p:ph idx="4294967295" type="body"/>
          </p:nvPr>
        </p:nvSpPr>
        <p:spPr>
          <a:xfrm>
            <a:off x="733600" y="1201500"/>
            <a:ext cx="3869100" cy="3473400"/>
          </a:xfrm>
          <a:prstGeom prst="rect">
            <a:avLst/>
          </a:prstGeom>
        </p:spPr>
        <p:txBody>
          <a:bodyPr anchorCtr="0" anchor="t" bIns="0" lIns="0" spcFirstLastPara="1" rIns="0" wrap="square" tIns="0">
            <a:noAutofit/>
          </a:bodyPr>
          <a:lstStyle/>
          <a:p>
            <a:pPr indent="-342900" lvl="0" marL="457200" rtl="0" algn="l">
              <a:spcBef>
                <a:spcPts val="600"/>
              </a:spcBef>
              <a:spcAft>
                <a:spcPts val="0"/>
              </a:spcAft>
              <a:buClr>
                <a:schemeClr val="lt2"/>
              </a:buClr>
              <a:buSzPts val="1800"/>
              <a:buChar char="▸"/>
            </a:pPr>
            <a:r>
              <a:rPr lang="en">
                <a:solidFill>
                  <a:srgbClr val="000000"/>
                </a:solidFill>
              </a:rPr>
              <a:t>Can take creative and intellectual liberty on </a:t>
            </a:r>
            <a:r>
              <a:rPr lang="en">
                <a:solidFill>
                  <a:srgbClr val="000000"/>
                </a:solidFill>
              </a:rPr>
              <a:t>advertisement</a:t>
            </a:r>
            <a:r>
              <a:rPr lang="en">
                <a:solidFill>
                  <a:srgbClr val="000000"/>
                </a:solidFill>
              </a:rPr>
              <a:t>, product development, etc.</a:t>
            </a:r>
            <a:endParaRPr>
              <a:solidFill>
                <a:srgbClr val="000000"/>
              </a:solidFill>
            </a:endParaRPr>
          </a:p>
          <a:p>
            <a:pPr indent="-342900" lvl="0" marL="457200" rtl="0" algn="l">
              <a:spcBef>
                <a:spcPts val="0"/>
              </a:spcBef>
              <a:spcAft>
                <a:spcPts val="0"/>
              </a:spcAft>
              <a:buClr>
                <a:schemeClr val="lt2"/>
              </a:buClr>
              <a:buSzPts val="1800"/>
              <a:buChar char="▸"/>
            </a:pPr>
            <a:r>
              <a:rPr lang="en">
                <a:solidFill>
                  <a:srgbClr val="000000"/>
                </a:solidFill>
              </a:rPr>
              <a:t>Work with a group of others for a common goal</a:t>
            </a:r>
            <a:endParaRPr>
              <a:solidFill>
                <a:srgbClr val="000000"/>
              </a:solidFill>
            </a:endParaRPr>
          </a:p>
          <a:p>
            <a:pPr indent="-342900" lvl="0" marL="457200" rtl="0" algn="l">
              <a:spcBef>
                <a:spcPts val="0"/>
              </a:spcBef>
              <a:spcAft>
                <a:spcPts val="0"/>
              </a:spcAft>
              <a:buClr>
                <a:schemeClr val="lt2"/>
              </a:buClr>
              <a:buSzPts val="1800"/>
              <a:buChar char="▸"/>
            </a:pPr>
            <a:r>
              <a:rPr lang="en">
                <a:solidFill>
                  <a:srgbClr val="000000"/>
                </a:solidFill>
              </a:rPr>
              <a:t>Customer interactions allow the product to grow and for other opportunities</a:t>
            </a:r>
            <a:endParaRPr>
              <a:solidFill>
                <a:srgbClr val="000000"/>
              </a:solidFill>
            </a:endParaRPr>
          </a:p>
          <a:p>
            <a:pPr indent="0" lvl="0" marL="45720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19"/>
          <p:cNvPicPr preferRelativeResize="0"/>
          <p:nvPr/>
        </p:nvPicPr>
        <p:blipFill rotWithShape="1">
          <a:blip r:embed="rId3">
            <a:alphaModFix/>
          </a:blip>
          <a:srcRect b="4497" l="8694" r="11978" t="13137"/>
          <a:stretch/>
        </p:blipFill>
        <p:spPr>
          <a:xfrm>
            <a:off x="5997450" y="1439775"/>
            <a:ext cx="2303650" cy="2303650"/>
          </a:xfrm>
          <a:prstGeom prst="rect">
            <a:avLst/>
          </a:prstGeom>
          <a:noFill/>
          <a:ln>
            <a:noFill/>
          </a:ln>
        </p:spPr>
      </p:pic>
      <p:sp>
        <p:nvSpPr>
          <p:cNvPr id="745" name="Google Shape;745;p19"/>
          <p:cNvSpPr txBox="1"/>
          <p:nvPr>
            <p:ph idx="4294967295" type="ctrTitle"/>
          </p:nvPr>
        </p:nvSpPr>
        <p:spPr>
          <a:xfrm>
            <a:off x="685800" y="782750"/>
            <a:ext cx="46365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200"/>
              <a:t>Inspiring Leader:</a:t>
            </a:r>
            <a:endParaRPr sz="4200"/>
          </a:p>
        </p:txBody>
      </p:sp>
      <p:sp>
        <p:nvSpPr>
          <p:cNvPr id="746" name="Google Shape;746;p19"/>
          <p:cNvSpPr txBox="1"/>
          <p:nvPr>
            <p:ph idx="4294967295" type="subTitle"/>
          </p:nvPr>
        </p:nvSpPr>
        <p:spPr>
          <a:xfrm>
            <a:off x="685800" y="1270981"/>
            <a:ext cx="4343700" cy="67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Julie Zhuo</a:t>
            </a:r>
            <a:endParaRPr b="1" sz="3600">
              <a:solidFill>
                <a:schemeClr val="accent1"/>
              </a:solidFill>
              <a:latin typeface="Barlow"/>
              <a:ea typeface="Barlow"/>
              <a:cs typeface="Barlow"/>
              <a:sym typeface="Barlow"/>
            </a:endParaRPr>
          </a:p>
          <a:p>
            <a:pPr indent="0" lvl="0" marL="0" rtl="0" algn="l">
              <a:spcBef>
                <a:spcPts val="600"/>
              </a:spcBef>
              <a:spcAft>
                <a:spcPts val="0"/>
              </a:spcAft>
              <a:buNone/>
            </a:pPr>
            <a:r>
              <a:t/>
            </a:r>
            <a:endParaRPr b="1" sz="3600">
              <a:solidFill>
                <a:schemeClr val="accent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b="1" sz="3600"/>
          </a:p>
        </p:txBody>
      </p:sp>
      <p:sp>
        <p:nvSpPr>
          <p:cNvPr id="747" name="Google Shape;747;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8" name="Google Shape;748;p19"/>
          <p:cNvSpPr txBox="1"/>
          <p:nvPr/>
        </p:nvSpPr>
        <p:spPr>
          <a:xfrm>
            <a:off x="745425" y="1846975"/>
            <a:ext cx="4343700" cy="26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Julie Zhuo has had numerous professions, </a:t>
            </a:r>
            <a:r>
              <a:rPr lang="en" sz="1800">
                <a:latin typeface="Barlow Light"/>
                <a:ea typeface="Barlow Light"/>
                <a:cs typeface="Barlow Light"/>
                <a:sym typeface="Barlow Light"/>
              </a:rPr>
              <a:t>including</a:t>
            </a:r>
            <a:r>
              <a:rPr lang="en" sz="1800">
                <a:latin typeface="Barlow Light"/>
                <a:ea typeface="Barlow Light"/>
                <a:cs typeface="Barlow Light"/>
                <a:sym typeface="Barlow Light"/>
              </a:rPr>
              <a:t> being a product manager. She has written about her </a:t>
            </a:r>
            <a:r>
              <a:rPr lang="en" sz="1800">
                <a:latin typeface="Barlow Light"/>
                <a:ea typeface="Barlow Light"/>
                <a:cs typeface="Barlow Light"/>
                <a:sym typeface="Barlow Light"/>
              </a:rPr>
              <a:t>experience</a:t>
            </a:r>
            <a:r>
              <a:rPr lang="en" sz="1800">
                <a:latin typeface="Barlow Light"/>
                <a:ea typeface="Barlow Light"/>
                <a:cs typeface="Barlow Light"/>
                <a:sym typeface="Barlow Light"/>
              </a:rPr>
              <a:t> in articles and even in her book, “The Making of A Manager”</a:t>
            </a:r>
            <a:r>
              <a:rPr lang="en" sz="1800">
                <a:latin typeface="Barlow Light"/>
                <a:ea typeface="Barlow Light"/>
                <a:cs typeface="Barlow Light"/>
                <a:sym typeface="Barlow Light"/>
              </a:rPr>
              <a:t>. Julie Zhuo was a VP of Design at facebook, and is a co-founder at “Inspirit”, which partners with different people and organizations to build and sell new products. </a:t>
            </a:r>
            <a:endParaRPr sz="1800">
              <a:latin typeface="Barlow Light"/>
              <a:ea typeface="Barlow Light"/>
              <a:cs typeface="Barlow Light"/>
              <a:sym typeface="Barlow Light"/>
            </a:endParaRPr>
          </a:p>
        </p:txBody>
      </p:sp>
      <p:grpSp>
        <p:nvGrpSpPr>
          <p:cNvPr id="749" name="Google Shape;749;p19"/>
          <p:cNvGrpSpPr/>
          <p:nvPr/>
        </p:nvGrpSpPr>
        <p:grpSpPr>
          <a:xfrm>
            <a:off x="7763027" y="1551185"/>
            <a:ext cx="885996" cy="2673675"/>
            <a:chOff x="5678143" y="1151382"/>
            <a:chExt cx="345795" cy="1043508"/>
          </a:xfrm>
        </p:grpSpPr>
        <p:sp>
          <p:nvSpPr>
            <p:cNvPr id="750" name="Google Shape;750;p19"/>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9"/>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9"/>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9"/>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9"/>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9"/>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9"/>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9"/>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9"/>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9"/>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9"/>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9"/>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9"/>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9"/>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19"/>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9"/>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9"/>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72" name="Google Shape;772;p20"/>
          <p:cNvSpPr txBox="1"/>
          <p:nvPr/>
        </p:nvSpPr>
        <p:spPr>
          <a:xfrm>
            <a:off x="0" y="4806300"/>
            <a:ext cx="9144000" cy="337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a:solidFill>
                  <a:schemeClr val="accent3"/>
                </a:solidFill>
                <a:latin typeface="Barlow Light"/>
                <a:ea typeface="Barlow Light"/>
                <a:cs typeface="Barlow Light"/>
                <a:sym typeface="Barlow Light"/>
              </a:rPr>
              <a:t>Slides Template from: Slides Carnival</a:t>
            </a:r>
            <a:endParaRPr sz="1600"/>
          </a:p>
        </p:txBody>
      </p:sp>
      <p:sp>
        <p:nvSpPr>
          <p:cNvPr id="773" name="Google Shape;773;p20"/>
          <p:cNvSpPr txBox="1"/>
          <p:nvPr>
            <p:ph idx="4294967295" type="body"/>
          </p:nvPr>
        </p:nvSpPr>
        <p:spPr>
          <a:xfrm>
            <a:off x="372625" y="734775"/>
            <a:ext cx="8276400" cy="3564900"/>
          </a:xfrm>
          <a:prstGeom prst="rect">
            <a:avLst/>
          </a:prstGeom>
        </p:spPr>
        <p:txBody>
          <a:bodyPr anchorCtr="0" anchor="t" bIns="0" lIns="0" spcFirstLastPara="1" rIns="0" wrap="square" tIns="0">
            <a:noAutofit/>
          </a:bodyPr>
          <a:lstStyle/>
          <a:p>
            <a:pPr indent="-361950" lvl="0" marL="457200" rtl="0" algn="l">
              <a:lnSpc>
                <a:spcPct val="115000"/>
              </a:lnSpc>
              <a:spcBef>
                <a:spcPts val="1200"/>
              </a:spcBef>
              <a:spcAft>
                <a:spcPts val="0"/>
              </a:spcAft>
              <a:buSzPts val="2100"/>
              <a:buChar char="▸"/>
            </a:pPr>
            <a:r>
              <a:rPr lang="en" sz="1400">
                <a:solidFill>
                  <a:srgbClr val="000000"/>
                </a:solidFill>
              </a:rPr>
              <a:t>Alexander, Moira. “The Pros and Cons of Becoming a Product Manager.” </a:t>
            </a:r>
            <a:r>
              <a:rPr i="1" lang="en" sz="1400">
                <a:solidFill>
                  <a:srgbClr val="000000"/>
                </a:solidFill>
              </a:rPr>
              <a:t>TechRepublic</a:t>
            </a:r>
            <a:r>
              <a:rPr lang="en" sz="1400">
                <a:solidFill>
                  <a:srgbClr val="000000"/>
                </a:solidFill>
              </a:rPr>
              <a:t>, TechRepublic, 2 Apr. 2019, www.techrepublic.com/article/the-pros-and-cons-of-becoming-a-product-manager/.</a:t>
            </a:r>
            <a:endParaRPr sz="1400">
              <a:solidFill>
                <a:srgbClr val="000000"/>
              </a:solidFill>
            </a:endParaRPr>
          </a:p>
          <a:p>
            <a:pPr indent="-361950" lvl="0" marL="457200" rtl="0" algn="l">
              <a:lnSpc>
                <a:spcPct val="115000"/>
              </a:lnSpc>
              <a:spcBef>
                <a:spcPts val="0"/>
              </a:spcBef>
              <a:spcAft>
                <a:spcPts val="0"/>
              </a:spcAft>
              <a:buSzPts val="2100"/>
              <a:buChar char="▸"/>
            </a:pPr>
            <a:r>
              <a:rPr lang="en" sz="1400">
                <a:solidFill>
                  <a:srgbClr val="000000"/>
                </a:solidFill>
              </a:rPr>
              <a:t>Austin, Julia. “What It Takes to Become a Great Product Manager.” </a:t>
            </a:r>
            <a:r>
              <a:rPr i="1" lang="en" sz="1400">
                <a:solidFill>
                  <a:srgbClr val="000000"/>
                </a:solidFill>
              </a:rPr>
              <a:t>Harvard Business Review</a:t>
            </a:r>
            <a:r>
              <a:rPr lang="en" sz="1400">
                <a:solidFill>
                  <a:srgbClr val="000000"/>
                </a:solidFill>
              </a:rPr>
              <a:t>, 5 Sept. 2019, hbr.org/2017/12/what-it-takes-to-become-a-great-product-manager.</a:t>
            </a:r>
            <a:endParaRPr sz="1400">
              <a:solidFill>
                <a:srgbClr val="000000"/>
              </a:solidFill>
            </a:endParaRPr>
          </a:p>
          <a:p>
            <a:pPr indent="-361950" lvl="0" marL="457200" rtl="0" algn="l">
              <a:lnSpc>
                <a:spcPct val="115000"/>
              </a:lnSpc>
              <a:spcBef>
                <a:spcPts val="0"/>
              </a:spcBef>
              <a:spcAft>
                <a:spcPts val="0"/>
              </a:spcAft>
              <a:buSzPts val="2100"/>
              <a:buChar char="▸"/>
            </a:pPr>
            <a:r>
              <a:rPr i="1" lang="en" sz="1400">
                <a:solidFill>
                  <a:srgbClr val="000000"/>
                </a:solidFill>
              </a:rPr>
              <a:t>Julie Zhuo</a:t>
            </a:r>
            <a:r>
              <a:rPr lang="en" sz="1400">
                <a:solidFill>
                  <a:srgbClr val="000000"/>
                </a:solidFill>
              </a:rPr>
              <a:t>, www.juliezhuo.com/.</a:t>
            </a:r>
            <a:endParaRPr sz="1400">
              <a:solidFill>
                <a:srgbClr val="000000"/>
              </a:solidFill>
            </a:endParaRPr>
          </a:p>
          <a:p>
            <a:pPr indent="-361950" lvl="0" marL="457200" rtl="0" algn="l">
              <a:lnSpc>
                <a:spcPct val="115000"/>
              </a:lnSpc>
              <a:spcBef>
                <a:spcPts val="0"/>
              </a:spcBef>
              <a:spcAft>
                <a:spcPts val="0"/>
              </a:spcAft>
              <a:buSzPts val="2100"/>
              <a:buChar char="▸"/>
            </a:pPr>
            <a:r>
              <a:rPr lang="en" sz="1400">
                <a:solidFill>
                  <a:srgbClr val="000000"/>
                </a:solidFill>
              </a:rPr>
              <a:t>“Salary: Product Manager.” </a:t>
            </a:r>
            <a:r>
              <a:rPr i="1" lang="en" sz="1400">
                <a:solidFill>
                  <a:srgbClr val="000000"/>
                </a:solidFill>
              </a:rPr>
              <a:t>Glassdoor</a:t>
            </a:r>
            <a:r>
              <a:rPr lang="en" sz="1400">
                <a:solidFill>
                  <a:srgbClr val="000000"/>
                </a:solidFill>
              </a:rPr>
              <a:t>, www.glassdoor.com/Salaries/iceland-product-manager-salary-SRCH_IL.0,7_IN112_KO8,23.htm.</a:t>
            </a:r>
            <a:endParaRPr sz="1400">
              <a:solidFill>
                <a:srgbClr val="000000"/>
              </a:solidFill>
            </a:endParaRPr>
          </a:p>
          <a:p>
            <a:pPr indent="-361950" lvl="0" marL="457200" rtl="0" algn="l">
              <a:lnSpc>
                <a:spcPct val="115000"/>
              </a:lnSpc>
              <a:spcBef>
                <a:spcPts val="0"/>
              </a:spcBef>
              <a:spcAft>
                <a:spcPts val="0"/>
              </a:spcAft>
              <a:buSzPts val="2100"/>
              <a:buChar char="▸"/>
            </a:pPr>
            <a:r>
              <a:rPr i="1" lang="en" sz="1400">
                <a:solidFill>
                  <a:srgbClr val="000000"/>
                </a:solidFill>
              </a:rPr>
              <a:t>The Ultimate Guide for Product Managers</a:t>
            </a:r>
            <a:r>
              <a:rPr lang="en" sz="1400">
                <a:solidFill>
                  <a:srgbClr val="000000"/>
                </a:solidFill>
              </a:rPr>
              <a:t>. www.aha.io/roadmapping/guide/product-management/what-is-the-role-of-a-product-manager.</a:t>
            </a:r>
            <a:endParaRPr sz="1400">
              <a:solidFill>
                <a:srgbClr val="000000"/>
              </a:solidFill>
            </a:endParaRPr>
          </a:p>
          <a:p>
            <a:pPr indent="-361950" lvl="0" marL="457200" rtl="0" algn="l">
              <a:lnSpc>
                <a:spcPct val="115000"/>
              </a:lnSpc>
              <a:spcBef>
                <a:spcPts val="0"/>
              </a:spcBef>
              <a:spcAft>
                <a:spcPts val="0"/>
              </a:spcAft>
              <a:buSzPts val="2100"/>
              <a:buChar char="▸"/>
            </a:pPr>
            <a:r>
              <a:rPr lang="en" sz="1400">
                <a:solidFill>
                  <a:srgbClr val="000000"/>
                </a:solidFill>
              </a:rPr>
              <a:t>Wright, Vicki. “What Education Do You Need to Be a Product Manager?” </a:t>
            </a:r>
            <a:r>
              <a:rPr i="1" lang="en" sz="1400">
                <a:solidFill>
                  <a:srgbClr val="000000"/>
                </a:solidFill>
              </a:rPr>
              <a:t>Work</a:t>
            </a:r>
            <a:r>
              <a:rPr lang="en" sz="1400">
                <a:solidFill>
                  <a:srgbClr val="000000"/>
                </a:solidFill>
              </a:rPr>
              <a:t>, 4 Apr. 2017, work.chron.com/education-need-product-manager-2487.html.</a:t>
            </a:r>
            <a:endParaRPr sz="2300"/>
          </a:p>
          <a:p>
            <a:pPr indent="0" lvl="0" marL="0" rtl="0" algn="l">
              <a:spcBef>
                <a:spcPts val="1200"/>
              </a:spcBef>
              <a:spcAft>
                <a:spcPts val="0"/>
              </a:spcAft>
              <a:buNone/>
            </a:pPr>
            <a:r>
              <a:t/>
            </a:r>
            <a:endParaRPr/>
          </a:p>
        </p:txBody>
      </p:sp>
      <p:sp>
        <p:nvSpPr>
          <p:cNvPr id="774" name="Google Shape;774;p20"/>
          <p:cNvSpPr txBox="1"/>
          <p:nvPr/>
        </p:nvSpPr>
        <p:spPr>
          <a:xfrm>
            <a:off x="148950" y="158975"/>
            <a:ext cx="6990300" cy="645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800">
                <a:solidFill>
                  <a:schemeClr val="accent2"/>
                </a:solidFill>
                <a:latin typeface="Raleway Thin"/>
                <a:ea typeface="Raleway Thin"/>
                <a:cs typeface="Raleway Thin"/>
                <a:sym typeface="Raleway Thin"/>
              </a:rPr>
              <a:t>Citations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