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c434534b7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c434534b7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c434534b7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c434534b7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c434534b7_3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c434534b7_3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c434534b7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c434534b7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is a lot plate movements in this area</a:t>
            </a:r>
            <a:endParaRPr/>
          </a:p>
          <a:p>
            <a:pPr indent="0" lvl="0" marL="0" rtl="0" algn="l">
              <a:spcBef>
                <a:spcPts val="0"/>
              </a:spcBef>
              <a:spcAft>
                <a:spcPts val="0"/>
              </a:spcAft>
              <a:buNone/>
            </a:pPr>
            <a:r>
              <a:rPr lang="en"/>
              <a:t>mine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c434534b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c434534b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c434534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c434534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c434534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c43453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c437c08bf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c437c08bf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8c434534b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8c434534b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8c437c08bf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c437c08bf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8c434534b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c434534b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c434534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c434534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c434534b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c434534b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c434534b7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c434534b7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effectLst>
            <a:outerShdw blurRad="242888" rotWithShape="0" algn="bl" dir="5400000" dist="19050">
              <a:srgbClr val="1155CC"/>
            </a:outerShdw>
          </a:effectLst>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Central and South Pacific</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By : Lin F, Miracle S, Tanzina S, Farzan F</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2"/>
          <p:cNvPicPr preferRelativeResize="0"/>
          <p:nvPr/>
        </p:nvPicPr>
        <p:blipFill rotWithShape="1">
          <a:blip r:embed="rId3">
            <a:alphaModFix/>
          </a:blip>
          <a:srcRect b="32314" l="2569" r="36982" t="34250"/>
          <a:stretch/>
        </p:blipFill>
        <p:spPr>
          <a:xfrm>
            <a:off x="96612" y="844175"/>
            <a:ext cx="8950776" cy="263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rotWithShape="1">
          <a:blip r:embed="rId3">
            <a:alphaModFix/>
          </a:blip>
          <a:srcRect b="0" l="1758" r="0" t="54258"/>
          <a:stretch/>
        </p:blipFill>
        <p:spPr>
          <a:xfrm>
            <a:off x="80300" y="1077125"/>
            <a:ext cx="8983400" cy="2403699"/>
          </a:xfrm>
          <a:prstGeom prst="rect">
            <a:avLst/>
          </a:prstGeom>
          <a:noFill/>
          <a:ln>
            <a:noFill/>
          </a:ln>
        </p:spPr>
      </p:pic>
      <p:sp>
        <p:nvSpPr>
          <p:cNvPr id="114" name="Google Shape;114;p23"/>
          <p:cNvSpPr txBox="1"/>
          <p:nvPr/>
        </p:nvSpPr>
        <p:spPr>
          <a:xfrm>
            <a:off x="159900" y="4877000"/>
            <a:ext cx="1776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4"/>
          <p:cNvPicPr preferRelativeResize="0"/>
          <p:nvPr/>
        </p:nvPicPr>
        <p:blipFill rotWithShape="1">
          <a:blip r:embed="rId3">
            <a:alphaModFix/>
          </a:blip>
          <a:srcRect b="0" l="6911" r="39008" t="23206"/>
          <a:stretch/>
        </p:blipFill>
        <p:spPr>
          <a:xfrm>
            <a:off x="428968" y="0"/>
            <a:ext cx="679673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rotWithShape="1">
          <a:blip r:embed="rId3">
            <a:alphaModFix/>
          </a:blip>
          <a:srcRect b="6259" l="29789" r="39305" t="54670"/>
          <a:stretch/>
        </p:blipFill>
        <p:spPr>
          <a:xfrm>
            <a:off x="284150" y="148750"/>
            <a:ext cx="8723525" cy="4474224"/>
          </a:xfrm>
          <a:prstGeom prst="rect">
            <a:avLst/>
          </a:prstGeom>
          <a:noFill/>
          <a:ln>
            <a:noFill/>
          </a:ln>
        </p:spPr>
      </p:pic>
      <p:sp>
        <p:nvSpPr>
          <p:cNvPr id="125" name="Google Shape;125;p25"/>
          <p:cNvSpPr txBox="1"/>
          <p:nvPr/>
        </p:nvSpPr>
        <p:spPr>
          <a:xfrm>
            <a:off x="6928225" y="1598825"/>
            <a:ext cx="1945800" cy="14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As you can see a large number of the earthquakes occurred along the Ring of Fire.</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C4587"/>
                </a:solidFill>
                <a:latin typeface="Times New Roman"/>
                <a:ea typeface="Times New Roman"/>
                <a:cs typeface="Times New Roman"/>
                <a:sym typeface="Times New Roman"/>
              </a:rPr>
              <a:t>Challenges/Solutions</a:t>
            </a:r>
            <a:endParaRPr>
              <a:solidFill>
                <a:srgbClr val="1C4587"/>
              </a:solidFill>
              <a:latin typeface="Times New Roman"/>
              <a:ea typeface="Times New Roman"/>
              <a:cs typeface="Times New Roman"/>
              <a:sym typeface="Times New Roman"/>
            </a:endParaRPr>
          </a:p>
        </p:txBody>
      </p:sp>
      <p:sp>
        <p:nvSpPr>
          <p:cNvPr id="131" name="Google Shape;131;p26"/>
          <p:cNvSpPr txBox="1"/>
          <p:nvPr>
            <p:ph idx="1" type="body"/>
          </p:nvPr>
        </p:nvSpPr>
        <p:spPr>
          <a:xfrm>
            <a:off x="311700" y="111692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Coding the map was one of the hardest challenges we faced today. This map was a bit different than the previous graphs we coded because it involved different factors. The order of the lines of code were mixed up as well, causing the map and image to split and different colors to be plotted. But we were able to overcome these challenges by making small changes until we got a perfect graph. </a:t>
            </a:r>
            <a:endParaRPr sz="20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20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1600">
                <a:solidFill>
                  <a:srgbClr val="000000"/>
                </a:solidFill>
                <a:latin typeface="Times New Roman"/>
                <a:ea typeface="Times New Roman"/>
                <a:cs typeface="Times New Roman"/>
                <a:sym typeface="Times New Roman"/>
              </a:rPr>
              <a:t>t</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1475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900FF"/>
                </a:solidFill>
                <a:latin typeface="Times New Roman"/>
                <a:ea typeface="Times New Roman"/>
                <a:cs typeface="Times New Roman"/>
                <a:sym typeface="Times New Roman"/>
              </a:rPr>
              <a:t>Conclusions</a:t>
            </a:r>
            <a:endParaRPr>
              <a:solidFill>
                <a:srgbClr val="9900FF"/>
              </a:solidFill>
              <a:latin typeface="Times New Roman"/>
              <a:ea typeface="Times New Roman"/>
              <a:cs typeface="Times New Roman"/>
              <a:sym typeface="Times New Roman"/>
            </a:endParaRPr>
          </a:p>
        </p:txBody>
      </p:sp>
      <p:sp>
        <p:nvSpPr>
          <p:cNvPr id="137" name="Google Shape;137;p27"/>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000000"/>
                </a:solidFill>
                <a:latin typeface="Times New Roman"/>
                <a:ea typeface="Times New Roman"/>
                <a:cs typeface="Times New Roman"/>
                <a:sym typeface="Times New Roman"/>
              </a:rPr>
              <a:t>From our lines of code we were able to create a visual representation of the earthquakes in the Central and South Pacific as well as </a:t>
            </a:r>
            <a:r>
              <a:rPr lang="en" sz="2100">
                <a:solidFill>
                  <a:srgbClr val="000000"/>
                </a:solidFill>
                <a:latin typeface="Times New Roman"/>
                <a:ea typeface="Times New Roman"/>
                <a:cs typeface="Times New Roman"/>
                <a:sym typeface="Times New Roman"/>
              </a:rPr>
              <a:t>longitudes and latitudes. The locations showed all of the earthquakes the occured from the 1900s to 2018. We first made the list of the earthquakes and filters the information through region number and timestamps. From this code we were able to learn the intense frequencies of earthquakes on the Central And South pacific areas</a:t>
            </a:r>
            <a:endParaRPr sz="21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980000"/>
                </a:solidFill>
                <a:latin typeface="Times New Roman"/>
                <a:ea typeface="Times New Roman"/>
                <a:cs typeface="Times New Roman"/>
                <a:sym typeface="Times New Roman"/>
              </a:rPr>
              <a:t>Intro to region</a:t>
            </a:r>
            <a:endParaRPr>
              <a:solidFill>
                <a:srgbClr val="980000"/>
              </a:solidFill>
              <a:latin typeface="Times New Roman"/>
              <a:ea typeface="Times New Roman"/>
              <a:cs typeface="Times New Roman"/>
              <a:sym typeface="Times New Roman"/>
            </a:endParaRPr>
          </a:p>
        </p:txBody>
      </p:sp>
      <p:sp>
        <p:nvSpPr>
          <p:cNvPr id="61" name="Google Shape;61;p14"/>
          <p:cNvSpPr txBox="1"/>
          <p:nvPr>
            <p:ph idx="1" type="body"/>
          </p:nvPr>
        </p:nvSpPr>
        <p:spPr>
          <a:xfrm>
            <a:off x="311700" y="9417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980000"/>
              </a:buClr>
              <a:buSzPts val="2000"/>
              <a:buFont typeface="Times New Roman"/>
              <a:buChar char="●"/>
            </a:pPr>
            <a:r>
              <a:rPr lang="en" sz="2000">
                <a:solidFill>
                  <a:srgbClr val="000000"/>
                </a:solidFill>
                <a:latin typeface="Times New Roman"/>
                <a:ea typeface="Times New Roman"/>
                <a:cs typeface="Times New Roman"/>
                <a:sym typeface="Times New Roman"/>
              </a:rPr>
              <a:t>Infrastructure</a:t>
            </a:r>
            <a:endParaRPr sz="2000">
              <a:solidFill>
                <a:srgbClr val="000000"/>
              </a:solidFill>
              <a:latin typeface="Times New Roman"/>
              <a:ea typeface="Times New Roman"/>
              <a:cs typeface="Times New Roman"/>
              <a:sym typeface="Times New Roman"/>
            </a:endParaRPr>
          </a:p>
          <a:p>
            <a:pPr indent="-355600" lvl="1" marL="9144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Pacific Islands lack infrastructure and investment. This leads to a poor economy, lack of jobs, and ineffective local government.</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980000"/>
              </a:buClr>
              <a:buSzPts val="2000"/>
              <a:buFont typeface="Times New Roman"/>
              <a:buChar char="●"/>
            </a:pPr>
            <a:r>
              <a:rPr lang="en" sz="2000">
                <a:solidFill>
                  <a:srgbClr val="000000"/>
                </a:solidFill>
                <a:latin typeface="Times New Roman"/>
                <a:ea typeface="Times New Roman"/>
                <a:cs typeface="Times New Roman"/>
                <a:sym typeface="Times New Roman"/>
              </a:rPr>
              <a:t>History of Earthquakes</a:t>
            </a:r>
            <a:endParaRPr sz="2000">
              <a:solidFill>
                <a:srgbClr val="000000"/>
              </a:solidFill>
              <a:latin typeface="Times New Roman"/>
              <a:ea typeface="Times New Roman"/>
              <a:cs typeface="Times New Roman"/>
              <a:sym typeface="Times New Roman"/>
            </a:endParaRPr>
          </a:p>
          <a:p>
            <a:pPr indent="-355600" lvl="1" marL="9144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The world’s greatest earthquake zone is found along the Pacific Oceans. This is the main reason why the central and south pacific islands are known for numerous earthquakes. About 81% of the world’s largest earthquakes occur here.</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980000"/>
              </a:buClr>
              <a:buSzPts val="2000"/>
              <a:buFont typeface="Times New Roman"/>
              <a:buChar char="●"/>
            </a:pPr>
            <a:r>
              <a:rPr lang="en" sz="2000">
                <a:solidFill>
                  <a:srgbClr val="000000"/>
                </a:solidFill>
                <a:latin typeface="Times New Roman"/>
                <a:ea typeface="Times New Roman"/>
                <a:cs typeface="Times New Roman"/>
                <a:sym typeface="Times New Roman"/>
              </a:rPr>
              <a:t>Population</a:t>
            </a:r>
            <a:endParaRPr sz="2000">
              <a:solidFill>
                <a:srgbClr val="000000"/>
              </a:solidFill>
              <a:latin typeface="Times New Roman"/>
              <a:ea typeface="Times New Roman"/>
              <a:cs typeface="Times New Roman"/>
              <a:sym typeface="Times New Roman"/>
            </a:endParaRPr>
          </a:p>
          <a:p>
            <a:pPr indent="-355600" lvl="1" marL="9144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Pacific Islands have a combined population of about 2.3 million people, scattered across an area equivalent to 15% of the globe’s surface.</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75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155CC"/>
                </a:solidFill>
                <a:latin typeface="Times New Roman"/>
                <a:ea typeface="Times New Roman"/>
                <a:cs typeface="Times New Roman"/>
                <a:sym typeface="Times New Roman"/>
              </a:rPr>
              <a:t>How Common Are Earthquakes?</a:t>
            </a:r>
            <a:endParaRPr>
              <a:solidFill>
                <a:srgbClr val="1155CC"/>
              </a:solidFill>
              <a:latin typeface="Times New Roman"/>
              <a:ea typeface="Times New Roman"/>
              <a:cs typeface="Times New Roman"/>
              <a:sym typeface="Times New Roman"/>
            </a:endParaRPr>
          </a:p>
        </p:txBody>
      </p:sp>
      <p:sp>
        <p:nvSpPr>
          <p:cNvPr id="67" name="Google Shape;67;p15"/>
          <p:cNvSpPr txBox="1"/>
          <p:nvPr>
            <p:ph idx="1" type="body"/>
          </p:nvPr>
        </p:nvSpPr>
        <p:spPr>
          <a:xfrm>
            <a:off x="237325" y="948675"/>
            <a:ext cx="8832300" cy="255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400">
                <a:solidFill>
                  <a:srgbClr val="000000"/>
                </a:solidFill>
                <a:latin typeface="Times New Roman"/>
                <a:ea typeface="Times New Roman"/>
                <a:cs typeface="Times New Roman"/>
                <a:sym typeface="Times New Roman"/>
              </a:rPr>
              <a:t>Earthquakes in the Central and South Pacific region are extremely common. To give you a feel about how common they are, here are some statistics of the recent earthquakes:</a:t>
            </a:r>
            <a:endParaRPr sz="2400">
              <a:solidFill>
                <a:srgbClr val="000000"/>
              </a:solidFill>
              <a:latin typeface="Times New Roman"/>
              <a:ea typeface="Times New Roman"/>
              <a:cs typeface="Times New Roman"/>
              <a:sym typeface="Times New Roman"/>
            </a:endParaRPr>
          </a:p>
          <a:p>
            <a:pPr indent="-361950" lvl="0" marL="457200" rtl="0" algn="l">
              <a:lnSpc>
                <a:spcPct val="100000"/>
              </a:lnSpc>
              <a:spcBef>
                <a:spcPts val="1600"/>
              </a:spcBef>
              <a:spcAft>
                <a:spcPts val="0"/>
              </a:spcAft>
              <a:buClr>
                <a:srgbClr val="1155CC"/>
              </a:buClr>
              <a:buSzPts val="2100"/>
              <a:buFont typeface="Times New Roman"/>
              <a:buChar char="●"/>
            </a:pPr>
            <a:r>
              <a:rPr lang="en" sz="2400">
                <a:solidFill>
                  <a:srgbClr val="000000"/>
                </a:solidFill>
                <a:latin typeface="Times New Roman"/>
                <a:ea typeface="Times New Roman"/>
                <a:cs typeface="Times New Roman"/>
                <a:sym typeface="Times New Roman"/>
              </a:rPr>
              <a:t>1 earthquake in the past 24 hours (as of July,16, 2020)</a:t>
            </a:r>
            <a:endParaRPr sz="2400">
              <a:solidFill>
                <a:srgbClr val="000000"/>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1155CC"/>
              </a:buClr>
              <a:buSzPts val="2100"/>
              <a:buFont typeface="Times New Roman"/>
              <a:buChar char="●"/>
            </a:pPr>
            <a:r>
              <a:rPr lang="en" sz="2400">
                <a:solidFill>
                  <a:srgbClr val="000000"/>
                </a:solidFill>
                <a:latin typeface="Times New Roman"/>
                <a:ea typeface="Times New Roman"/>
                <a:cs typeface="Times New Roman"/>
                <a:sym typeface="Times New Roman"/>
              </a:rPr>
              <a:t>16 earthquakes in the past 7 days</a:t>
            </a:r>
            <a:endParaRPr sz="2400">
              <a:solidFill>
                <a:srgbClr val="000000"/>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1155CC"/>
              </a:buClr>
              <a:buSzPts val="2100"/>
              <a:buFont typeface="Times New Roman"/>
              <a:buChar char="●"/>
            </a:pPr>
            <a:r>
              <a:rPr lang="en" sz="2400">
                <a:solidFill>
                  <a:srgbClr val="000000"/>
                </a:solidFill>
                <a:latin typeface="Times New Roman"/>
                <a:ea typeface="Times New Roman"/>
                <a:cs typeface="Times New Roman"/>
                <a:sym typeface="Times New Roman"/>
              </a:rPr>
              <a:t>115 earthquakes in the past 30 days</a:t>
            </a:r>
            <a:endParaRPr sz="2400">
              <a:solidFill>
                <a:srgbClr val="000000"/>
              </a:solidFill>
              <a:latin typeface="Times New Roman"/>
              <a:ea typeface="Times New Roman"/>
              <a:cs typeface="Times New Roman"/>
              <a:sym typeface="Times New Roman"/>
            </a:endParaRPr>
          </a:p>
          <a:p>
            <a:pPr indent="-361950" lvl="0" marL="457200" rtl="0" algn="l">
              <a:lnSpc>
                <a:spcPct val="100000"/>
              </a:lnSpc>
              <a:spcBef>
                <a:spcPts val="0"/>
              </a:spcBef>
              <a:spcAft>
                <a:spcPts val="0"/>
              </a:spcAft>
              <a:buClr>
                <a:srgbClr val="1155CC"/>
              </a:buClr>
              <a:buSzPts val="2100"/>
              <a:buFont typeface="Times New Roman"/>
              <a:buChar char="●"/>
            </a:pPr>
            <a:r>
              <a:rPr lang="en" sz="2400">
                <a:solidFill>
                  <a:srgbClr val="000000"/>
                </a:solidFill>
                <a:latin typeface="Times New Roman"/>
                <a:ea typeface="Times New Roman"/>
                <a:cs typeface="Times New Roman"/>
                <a:sym typeface="Times New Roman"/>
              </a:rPr>
              <a:t>1,043 in the past 365 days. (That’s only a year’s worth!)</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E69138"/>
                </a:solidFill>
                <a:latin typeface="Times New Roman"/>
                <a:ea typeface="Times New Roman"/>
                <a:cs typeface="Times New Roman"/>
                <a:sym typeface="Times New Roman"/>
              </a:rPr>
              <a:t>Are there Notable Major Earthquakes?</a:t>
            </a:r>
            <a:endParaRPr>
              <a:solidFill>
                <a:srgbClr val="E69138"/>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73" name="Google Shape;73;p16"/>
          <p:cNvSpPr txBox="1"/>
          <p:nvPr>
            <p:ph idx="1" type="body"/>
          </p:nvPr>
        </p:nvSpPr>
        <p:spPr>
          <a:xfrm>
            <a:off x="311700" y="1152475"/>
            <a:ext cx="8520600" cy="384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latin typeface="Times New Roman"/>
                <a:ea typeface="Times New Roman"/>
                <a:cs typeface="Times New Roman"/>
                <a:sym typeface="Times New Roman"/>
              </a:rPr>
              <a:t>Within recent years, there have been several major earthquakes. In 2018, the was an 8.2 magnitude earthquake in the Pacific ocean off the coast of Fiji and was reported to have been 560 km deep.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000">
                <a:solidFill>
                  <a:schemeClr val="dk1"/>
                </a:solidFill>
                <a:latin typeface="Times New Roman"/>
                <a:ea typeface="Times New Roman"/>
                <a:cs typeface="Times New Roman"/>
                <a:sym typeface="Times New Roman"/>
              </a:rPr>
              <a:t>On June 23rd of this year, there was a another major earthquake of 7.4 magnitude in southern Mexico and caused a tsunami to occur in nearby Pacific coastal areas. It also resulted in the deaths of one resident and buckled many roads.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One of the world’s largest earthquakes since 1900 occurred in Sumatra, Indonesia. It was a 9.1 magnitude earthquake and resulted in the death of 227,898 people, the displacement of 1.7 million others, and caused tsunamis in 14 countries in South and East Asia.</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6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2216700" y="285075"/>
            <a:ext cx="4710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rgbClr val="CC0000"/>
                </a:solidFill>
                <a:latin typeface="Times New Roman"/>
                <a:ea typeface="Times New Roman"/>
                <a:cs typeface="Times New Roman"/>
                <a:sym typeface="Times New Roman"/>
              </a:rPr>
              <a:t>Other Seismic Activity:</a:t>
            </a:r>
            <a:endParaRPr sz="1600">
              <a:solidFill>
                <a:srgbClr val="CC0000"/>
              </a:solidFill>
              <a:latin typeface="Times New Roman"/>
              <a:ea typeface="Times New Roman"/>
              <a:cs typeface="Times New Roman"/>
              <a:sym typeface="Times New Roman"/>
            </a:endParaRPr>
          </a:p>
        </p:txBody>
      </p:sp>
      <p:sp>
        <p:nvSpPr>
          <p:cNvPr id="79" name="Google Shape;79;p17"/>
          <p:cNvSpPr txBox="1"/>
          <p:nvPr/>
        </p:nvSpPr>
        <p:spPr>
          <a:xfrm>
            <a:off x="88800" y="775125"/>
            <a:ext cx="8966400" cy="13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Times New Roman"/>
                <a:ea typeface="Times New Roman"/>
                <a:cs typeface="Times New Roman"/>
                <a:sym typeface="Times New Roman"/>
              </a:rPr>
              <a:t>As well as having a history for having the largest number of earthquakes and t</a:t>
            </a:r>
            <a:r>
              <a:rPr lang="en" sz="2400">
                <a:latin typeface="Times New Roman"/>
                <a:ea typeface="Times New Roman"/>
                <a:cs typeface="Times New Roman"/>
                <a:sym typeface="Times New Roman"/>
              </a:rPr>
              <a:t>he most damaging earthquakes, the Central and South Pacific region is also known to have the most seismic</a:t>
            </a:r>
            <a:r>
              <a:rPr lang="en" sz="2400">
                <a:latin typeface="Times New Roman"/>
                <a:ea typeface="Times New Roman"/>
                <a:cs typeface="Times New Roman"/>
                <a:sym typeface="Times New Roman"/>
              </a:rPr>
              <a:t> </a:t>
            </a:r>
            <a:r>
              <a:rPr lang="en" sz="2400">
                <a:latin typeface="Times New Roman"/>
                <a:ea typeface="Times New Roman"/>
                <a:cs typeface="Times New Roman"/>
                <a:sym typeface="Times New Roman"/>
              </a:rPr>
              <a:t>activity</a:t>
            </a:r>
            <a:r>
              <a:rPr lang="en" sz="2400">
                <a:latin typeface="Times New Roman"/>
                <a:ea typeface="Times New Roman"/>
                <a:cs typeface="Times New Roman"/>
                <a:sym typeface="Times New Roman"/>
              </a:rPr>
              <a:t> per area. This region </a:t>
            </a:r>
            <a:r>
              <a:rPr lang="en" sz="2400">
                <a:latin typeface="Times New Roman"/>
                <a:ea typeface="Times New Roman"/>
                <a:cs typeface="Times New Roman"/>
                <a:sym typeface="Times New Roman"/>
              </a:rPr>
              <a:t>receives…</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381000" lvl="0" marL="457200" rtl="0" algn="l">
              <a:spcBef>
                <a:spcPts val="0"/>
              </a:spcBef>
              <a:spcAft>
                <a:spcPts val="0"/>
              </a:spcAft>
              <a:buClr>
                <a:srgbClr val="CC0000"/>
              </a:buClr>
              <a:buSzPts val="2400"/>
              <a:buFont typeface="Times New Roman"/>
              <a:buChar char="●"/>
            </a:pPr>
            <a:r>
              <a:rPr lang="en" sz="2400">
                <a:latin typeface="Times New Roman"/>
                <a:ea typeface="Times New Roman"/>
                <a:cs typeface="Times New Roman"/>
                <a:sym typeface="Times New Roman"/>
              </a:rPr>
              <a:t>Violent floods</a:t>
            </a:r>
            <a:endParaRPr sz="2400">
              <a:latin typeface="Times New Roman"/>
              <a:ea typeface="Times New Roman"/>
              <a:cs typeface="Times New Roman"/>
              <a:sym typeface="Times New Roman"/>
            </a:endParaRPr>
          </a:p>
          <a:p>
            <a:pPr indent="-381000" lvl="0" marL="457200" rtl="0" algn="l">
              <a:spcBef>
                <a:spcPts val="0"/>
              </a:spcBef>
              <a:spcAft>
                <a:spcPts val="0"/>
              </a:spcAft>
              <a:buClr>
                <a:srgbClr val="CC0000"/>
              </a:buClr>
              <a:buSzPts val="2400"/>
              <a:buFont typeface="Times New Roman"/>
              <a:buChar char="●"/>
            </a:pPr>
            <a:r>
              <a:rPr lang="en" sz="2400">
                <a:latin typeface="Times New Roman"/>
                <a:ea typeface="Times New Roman"/>
                <a:cs typeface="Times New Roman"/>
                <a:sym typeface="Times New Roman"/>
              </a:rPr>
              <a:t>Volcanic activity</a:t>
            </a:r>
            <a:endParaRPr sz="2400">
              <a:latin typeface="Times New Roman"/>
              <a:ea typeface="Times New Roman"/>
              <a:cs typeface="Times New Roman"/>
              <a:sym typeface="Times New Roman"/>
            </a:endParaRPr>
          </a:p>
          <a:p>
            <a:pPr indent="-381000" lvl="0" marL="457200" rtl="0" algn="l">
              <a:spcBef>
                <a:spcPts val="0"/>
              </a:spcBef>
              <a:spcAft>
                <a:spcPts val="0"/>
              </a:spcAft>
              <a:buClr>
                <a:srgbClr val="CC0000"/>
              </a:buClr>
              <a:buSzPts val="2400"/>
              <a:buFont typeface="Times New Roman"/>
              <a:buChar char="●"/>
            </a:pPr>
            <a:r>
              <a:rPr lang="en" sz="2400">
                <a:latin typeface="Times New Roman"/>
                <a:ea typeface="Times New Roman"/>
                <a:cs typeface="Times New Roman"/>
                <a:sym typeface="Times New Roman"/>
              </a:rPr>
              <a:t>Tsunamis</a:t>
            </a:r>
            <a:endParaRPr sz="2400">
              <a:latin typeface="Times New Roman"/>
              <a:ea typeface="Times New Roman"/>
              <a:cs typeface="Times New Roman"/>
              <a:sym typeface="Times New Roman"/>
            </a:endParaRPr>
          </a:p>
          <a:p>
            <a:pPr indent="-381000" lvl="0" marL="457200" rtl="0" algn="l">
              <a:spcBef>
                <a:spcPts val="0"/>
              </a:spcBef>
              <a:spcAft>
                <a:spcPts val="0"/>
              </a:spcAft>
              <a:buClr>
                <a:srgbClr val="CC0000"/>
              </a:buClr>
              <a:buSzPts val="2400"/>
              <a:buFont typeface="Times New Roman"/>
              <a:buChar char="●"/>
            </a:pPr>
            <a:r>
              <a:rPr lang="en" sz="2400">
                <a:latin typeface="Times New Roman"/>
                <a:ea typeface="Times New Roman"/>
                <a:cs typeface="Times New Roman"/>
                <a:sym typeface="Times New Roman"/>
              </a:rPr>
              <a:t>Typhoons </a:t>
            </a:r>
            <a:endParaRPr sz="2400">
              <a:latin typeface="Times New Roman"/>
              <a:ea typeface="Times New Roman"/>
              <a:cs typeface="Times New Roman"/>
              <a:sym typeface="Times New Roman"/>
            </a:endParaRPr>
          </a:p>
          <a:p>
            <a:pPr indent="0" lvl="0" marL="0" rtl="0" algn="l">
              <a:spcBef>
                <a:spcPts val="0"/>
              </a:spcBef>
              <a:spcAft>
                <a:spcPts val="0"/>
              </a:spcAft>
              <a:buNone/>
            </a:pPr>
            <a:r>
              <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sz="2400">
                <a:latin typeface="Times New Roman"/>
                <a:ea typeface="Times New Roman"/>
                <a:cs typeface="Times New Roman"/>
                <a:sym typeface="Times New Roman"/>
              </a:rPr>
              <a:t>All these natural disasters are caused by earthquakes</a:t>
            </a:r>
            <a:endParaRPr sz="2400">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22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rgbClr val="A64D79"/>
                </a:solidFill>
                <a:latin typeface="Times New Roman"/>
                <a:ea typeface="Times New Roman"/>
                <a:cs typeface="Times New Roman"/>
                <a:sym typeface="Times New Roman"/>
              </a:rPr>
              <a:t>How Prepared/able to Rebuild is your Region:</a:t>
            </a:r>
            <a:endParaRPr>
              <a:solidFill>
                <a:srgbClr val="A64D79"/>
              </a:solidFill>
              <a:latin typeface="Times New Roman"/>
              <a:ea typeface="Times New Roman"/>
              <a:cs typeface="Times New Roman"/>
              <a:sym typeface="Times New Roman"/>
            </a:endParaRPr>
          </a:p>
        </p:txBody>
      </p:sp>
      <p:sp>
        <p:nvSpPr>
          <p:cNvPr id="85" name="Google Shape;85;p18"/>
          <p:cNvSpPr txBox="1"/>
          <p:nvPr>
            <p:ph idx="1" type="body"/>
          </p:nvPr>
        </p:nvSpPr>
        <p:spPr>
          <a:xfrm>
            <a:off x="311700" y="695475"/>
            <a:ext cx="8520600" cy="397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chemeClr val="dk1"/>
                </a:solidFill>
                <a:latin typeface="Times New Roman"/>
                <a:ea typeface="Times New Roman"/>
                <a:cs typeface="Times New Roman"/>
                <a:sym typeface="Times New Roman"/>
              </a:rPr>
              <a:t>Earthquakes are one of the natural forces that man made technologies are not resistant to. To prevent damages to the community, engineers have developed ways for buildings to receive less damage to its structure.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741B47"/>
              </a:buClr>
              <a:buSzPts val="2000"/>
              <a:buFont typeface="Times New Roman"/>
              <a:buAutoNum type="arabicPeriod"/>
            </a:pPr>
            <a:r>
              <a:rPr lang="en" sz="2000">
                <a:solidFill>
                  <a:schemeClr val="dk1"/>
                </a:solidFill>
                <a:latin typeface="Times New Roman"/>
                <a:ea typeface="Times New Roman"/>
                <a:cs typeface="Times New Roman"/>
                <a:sym typeface="Times New Roman"/>
              </a:rPr>
              <a:t>The first method was to create a building on an isolated flexible base. The building is built on flexible pads, so when an earthquake hits, only the base shakes with the waves and keeps the building stationary.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741B47"/>
              </a:buClr>
              <a:buSzPts val="2000"/>
              <a:buFont typeface="Times New Roman"/>
              <a:buAutoNum type="arabicPeriod"/>
            </a:pPr>
            <a:r>
              <a:rPr lang="en" sz="2000">
                <a:solidFill>
                  <a:schemeClr val="dk1"/>
                </a:solidFill>
                <a:latin typeface="Times New Roman"/>
                <a:ea typeface="Times New Roman"/>
                <a:cs typeface="Times New Roman"/>
                <a:sym typeface="Times New Roman"/>
              </a:rPr>
              <a:t>Another method is to embed shock absorbers to decrease the magnitude of the shockwaves.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rgbClr val="741B47"/>
              </a:buClr>
              <a:buSzPts val="2000"/>
              <a:buFont typeface="Times New Roman"/>
              <a:buAutoNum type="arabicPeriod"/>
            </a:pPr>
            <a:r>
              <a:rPr lang="en" sz="2000">
                <a:solidFill>
                  <a:schemeClr val="dk1"/>
                </a:solidFill>
                <a:latin typeface="Times New Roman"/>
                <a:ea typeface="Times New Roman"/>
                <a:cs typeface="Times New Roman"/>
                <a:sym typeface="Times New Roman"/>
              </a:rPr>
              <a:t>The last method is to redirect the seismic waves away from the the buildings. By placing concrete and plastic rings around the buildings, the waves will pass through the rings without disrupting the building. </a:t>
            </a:r>
            <a:r>
              <a:rPr lang="en" sz="1600">
                <a:solidFill>
                  <a:schemeClr val="dk1"/>
                </a:solidFill>
                <a:latin typeface="Times New Roman"/>
                <a:ea typeface="Times New Roman"/>
                <a:cs typeface="Times New Roman"/>
                <a:sym typeface="Times New Roman"/>
              </a:rPr>
              <a:t>t</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AA84F"/>
                </a:solidFill>
                <a:latin typeface="Times New Roman"/>
                <a:ea typeface="Times New Roman"/>
                <a:cs typeface="Times New Roman"/>
                <a:sym typeface="Times New Roman"/>
              </a:rPr>
              <a:t>Are all communities in your region affected equally?</a:t>
            </a:r>
            <a:endParaRPr>
              <a:solidFill>
                <a:srgbClr val="6AA84F"/>
              </a:solidFill>
              <a:latin typeface="Times New Roman"/>
              <a:ea typeface="Times New Roman"/>
              <a:cs typeface="Times New Roman"/>
              <a:sym typeface="Times New Roman"/>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00000"/>
                </a:solidFill>
                <a:latin typeface="Times New Roman"/>
                <a:ea typeface="Times New Roman"/>
                <a:cs typeface="Times New Roman"/>
                <a:sym typeface="Times New Roman"/>
              </a:rPr>
              <a:t>Since countless earthquakes occur all over this region, all communities should be affected equally. However, depending on location and distance from tectonic plates certain areas will be affected differently.</a:t>
            </a:r>
            <a:endParaRPr sz="2200">
              <a:solidFill>
                <a:srgbClr val="000000"/>
              </a:solidFill>
              <a:latin typeface="Times New Roman"/>
              <a:ea typeface="Times New Roman"/>
              <a:cs typeface="Times New Roman"/>
              <a:sym typeface="Times New Roman"/>
            </a:endParaRPr>
          </a:p>
          <a:p>
            <a:pPr indent="-368300" lvl="0" marL="457200" rtl="0" algn="l">
              <a:spcBef>
                <a:spcPts val="1600"/>
              </a:spcBef>
              <a:spcAft>
                <a:spcPts val="0"/>
              </a:spcAft>
              <a:buClr>
                <a:srgbClr val="6AA84F"/>
              </a:buClr>
              <a:buSzPts val="2200"/>
              <a:buFont typeface="Times New Roman"/>
              <a:buChar char="●"/>
            </a:pPr>
            <a:r>
              <a:rPr lang="en" sz="2200">
                <a:solidFill>
                  <a:srgbClr val="000000"/>
                </a:solidFill>
                <a:latin typeface="Times New Roman"/>
                <a:ea typeface="Times New Roman"/>
                <a:cs typeface="Times New Roman"/>
                <a:sym typeface="Times New Roman"/>
              </a:rPr>
              <a:t>For example an area near a tectonic plates would have more </a:t>
            </a:r>
            <a:r>
              <a:rPr lang="en" sz="2200">
                <a:solidFill>
                  <a:srgbClr val="000000"/>
                </a:solidFill>
                <a:latin typeface="Times New Roman"/>
                <a:ea typeface="Times New Roman"/>
                <a:cs typeface="Times New Roman"/>
                <a:sym typeface="Times New Roman"/>
              </a:rPr>
              <a:t>collateral</a:t>
            </a:r>
            <a:r>
              <a:rPr lang="en" sz="2200">
                <a:solidFill>
                  <a:srgbClr val="000000"/>
                </a:solidFill>
                <a:latin typeface="Times New Roman"/>
                <a:ea typeface="Times New Roman"/>
                <a:cs typeface="Times New Roman"/>
                <a:sym typeface="Times New Roman"/>
              </a:rPr>
              <a:t> damage than an area </a:t>
            </a:r>
            <a:r>
              <a:rPr lang="en" sz="2200">
                <a:solidFill>
                  <a:srgbClr val="000000"/>
                </a:solidFill>
                <a:latin typeface="Times New Roman"/>
                <a:ea typeface="Times New Roman"/>
                <a:cs typeface="Times New Roman"/>
                <a:sym typeface="Times New Roman"/>
              </a:rPr>
              <a:t>that's</a:t>
            </a:r>
            <a:r>
              <a:rPr lang="en" sz="2200">
                <a:solidFill>
                  <a:srgbClr val="000000"/>
                </a:solidFill>
                <a:latin typeface="Times New Roman"/>
                <a:ea typeface="Times New Roman"/>
                <a:cs typeface="Times New Roman"/>
                <a:sym typeface="Times New Roman"/>
              </a:rPr>
              <a:t> further away from the plates. </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6AA84F"/>
              </a:buClr>
              <a:buSzPts val="2200"/>
              <a:buFont typeface="Times New Roman"/>
              <a:buChar char="●"/>
            </a:pPr>
            <a:r>
              <a:rPr lang="en" sz="2200">
                <a:solidFill>
                  <a:srgbClr val="000000"/>
                </a:solidFill>
                <a:latin typeface="Times New Roman"/>
                <a:ea typeface="Times New Roman"/>
                <a:cs typeface="Times New Roman"/>
                <a:sym typeface="Times New Roman"/>
              </a:rPr>
              <a:t>And depending on the wealth of the community, some communities would be more prepared.</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74EA7"/>
                </a:solidFill>
                <a:latin typeface="Times New Roman"/>
                <a:ea typeface="Times New Roman"/>
                <a:cs typeface="Times New Roman"/>
                <a:sym typeface="Times New Roman"/>
              </a:rPr>
              <a:t>Project Goals And Why Coding Helps</a:t>
            </a:r>
            <a:endParaRPr>
              <a:solidFill>
                <a:srgbClr val="674EA7"/>
              </a:solidFill>
              <a:latin typeface="Times New Roman"/>
              <a:ea typeface="Times New Roman"/>
              <a:cs typeface="Times New Roman"/>
              <a:sym typeface="Times New Roman"/>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rgbClr val="674EA7"/>
              </a:buClr>
              <a:buSzPts val="2200"/>
              <a:buFont typeface="Times New Roman"/>
              <a:buChar char="❖"/>
            </a:pPr>
            <a:r>
              <a:rPr lang="en" sz="2200">
                <a:solidFill>
                  <a:srgbClr val="000000"/>
                </a:solidFill>
                <a:latin typeface="Times New Roman"/>
                <a:ea typeface="Times New Roman"/>
                <a:cs typeface="Times New Roman"/>
                <a:sym typeface="Times New Roman"/>
              </a:rPr>
              <a:t>Our goal is to effectively teach others information regarding earthquakes in the Central and South Pacific region. </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674EA7"/>
              </a:buClr>
              <a:buSzPts val="2200"/>
              <a:buFont typeface="Times New Roman"/>
              <a:buChar char="❖"/>
            </a:pPr>
            <a:r>
              <a:rPr lang="en" sz="2200">
                <a:solidFill>
                  <a:srgbClr val="000000"/>
                </a:solidFill>
                <a:latin typeface="Times New Roman"/>
                <a:ea typeface="Times New Roman"/>
                <a:cs typeface="Times New Roman"/>
                <a:sym typeface="Times New Roman"/>
              </a:rPr>
              <a:t>Coding helps allow us to understand the intensity, location, magnitude, and aftermath of earthquakes.</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674EA7"/>
              </a:buClr>
              <a:buSzPts val="2200"/>
              <a:buFont typeface="Times New Roman"/>
              <a:buChar char="❖"/>
            </a:pPr>
            <a:r>
              <a:rPr lang="en" sz="2200">
                <a:solidFill>
                  <a:srgbClr val="000000"/>
                </a:solidFill>
                <a:latin typeface="Times New Roman"/>
                <a:ea typeface="Times New Roman"/>
                <a:cs typeface="Times New Roman"/>
                <a:sym typeface="Times New Roman"/>
              </a:rPr>
              <a:t>Coding enabled us to efficiently map earthquakes within the last century and we saw important trends in the data as result.</a:t>
            </a:r>
            <a:endParaRPr sz="2200">
              <a:solidFill>
                <a:srgbClr val="000000"/>
              </a:solidFill>
              <a:latin typeface="Times New Roman"/>
              <a:ea typeface="Times New Roman"/>
              <a:cs typeface="Times New Roman"/>
              <a:sym typeface="Times New Roman"/>
            </a:endParaRPr>
          </a:p>
          <a:p>
            <a:pPr indent="-368300" lvl="0" marL="457200" rtl="0" algn="l">
              <a:spcBef>
                <a:spcPts val="0"/>
              </a:spcBef>
              <a:spcAft>
                <a:spcPts val="0"/>
              </a:spcAft>
              <a:buClr>
                <a:srgbClr val="674EA7"/>
              </a:buClr>
              <a:buSzPts val="2200"/>
              <a:buFont typeface="Times New Roman"/>
              <a:buChar char="❖"/>
            </a:pPr>
            <a:r>
              <a:rPr lang="en" sz="2200">
                <a:solidFill>
                  <a:srgbClr val="000000"/>
                </a:solidFill>
                <a:latin typeface="Times New Roman"/>
                <a:ea typeface="Times New Roman"/>
                <a:cs typeface="Times New Roman"/>
                <a:sym typeface="Times New Roman"/>
              </a:rPr>
              <a:t>We also were able to observe important trends in the data.</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21"/>
          <p:cNvPicPr preferRelativeResize="0"/>
          <p:nvPr/>
        </p:nvPicPr>
        <p:blipFill rotWithShape="1">
          <a:blip r:embed="rId3">
            <a:alphaModFix/>
          </a:blip>
          <a:srcRect b="9686" l="4080" r="18782" t="23695"/>
          <a:stretch/>
        </p:blipFill>
        <p:spPr>
          <a:xfrm>
            <a:off x="209650" y="325925"/>
            <a:ext cx="8724700" cy="4015650"/>
          </a:xfrm>
          <a:prstGeom prst="rect">
            <a:avLst/>
          </a:prstGeom>
          <a:noFill/>
          <a:ln>
            <a:noFill/>
          </a:ln>
        </p:spPr>
      </p:pic>
      <p:sp>
        <p:nvSpPr>
          <p:cNvPr id="103" name="Google Shape;103;p21"/>
          <p:cNvSpPr txBox="1"/>
          <p:nvPr/>
        </p:nvSpPr>
        <p:spPr>
          <a:xfrm>
            <a:off x="2000250" y="0"/>
            <a:ext cx="51435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9900FF"/>
                </a:solidFill>
              </a:rPr>
              <a:t>Our Code</a:t>
            </a:r>
            <a:endParaRPr sz="2800">
              <a:solidFill>
                <a:srgbClr val="9900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