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5F5"/>
    <a:srgbClr val="D9F2D0"/>
    <a:srgbClr val="E0C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CCF3-22D8-ED6F-E02A-D3CB901AF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E0FCD-B455-F9B0-C516-55A3D4964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CD3FF-1B06-7C84-86F9-0C2C2433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B761-89E4-45D7-8F76-8DBC0983FBBE}" type="datetimeFigureOut">
              <a:rPr lang="fi-FI" smtClean="0"/>
              <a:t>26.3.2024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EB83F-849F-7A7E-D5DA-5C67FD5A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7F275-B5BC-487D-C5C9-20CC53D0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B71-AAB1-4CF6-B450-E4469B6359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197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E385-0747-70AA-D9AD-35013A1A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2F00D-620F-8F6C-9F3F-DDBB72E6F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EDBB-E09B-60D1-65DC-958D5145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B761-89E4-45D7-8F76-8DBC0983FBBE}" type="datetimeFigureOut">
              <a:rPr lang="fi-FI" smtClean="0"/>
              <a:t>26.3.2024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BA55D-2C1C-5E4D-A128-CCC4FB4D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C3B7-4B86-B901-094B-360E7E39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B71-AAB1-4CF6-B450-E4469B6359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751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AB5E3-45A3-4949-49C1-8A1A0A3BF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1B697-8814-3D09-C8C2-BD376D546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15B2C-8A1A-86BA-432F-741B6247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B761-89E4-45D7-8F76-8DBC0983FBBE}" type="datetimeFigureOut">
              <a:rPr lang="fi-FI" smtClean="0"/>
              <a:t>26.3.2024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B4D83-D135-2487-828E-FD1E6DD5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DCB5-6D3C-2FAD-4581-080C374C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B71-AAB1-4CF6-B450-E4469B6359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047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5907-5120-9558-2CB2-C66DFA27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4D7C7-97F5-E564-5EB7-49858981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5E2E9-C097-676E-4203-FC26CBFA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B761-89E4-45D7-8F76-8DBC0983FBBE}" type="datetimeFigureOut">
              <a:rPr lang="fi-FI" smtClean="0"/>
              <a:t>26.3.2024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5FFF-7E5E-7563-DEFE-DEE71D81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7F53-78E8-9AB9-2F78-B7B9A749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B71-AAB1-4CF6-B450-E4469B6359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5525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DD1A-4DE8-092E-9A23-6FCF4BC3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0C0D4-AEBA-A139-A7DA-EB3FD254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01AFE-C00B-912F-862B-2592FE51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B761-89E4-45D7-8F76-8DBC0983FBBE}" type="datetimeFigureOut">
              <a:rPr lang="fi-FI" smtClean="0"/>
              <a:t>26.3.2024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A9677-BE98-8314-288B-48A7D46F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DAE2-FF62-2B69-7D5E-40F8C8C8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B71-AAB1-4CF6-B450-E4469B6359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97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051C-4AF9-750F-BF8A-21CD22E2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231B2-4D49-2517-0520-83176D4F7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6C109-D947-511E-543F-38606B0E2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16357-61C2-4AAE-BE79-CF5B8313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B761-89E4-45D7-8F76-8DBC0983FBBE}" type="datetimeFigureOut">
              <a:rPr lang="fi-FI" smtClean="0"/>
              <a:t>26.3.2024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5E8E-F143-F9AA-572C-70230389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B4C1E-E1B3-593B-5FF9-5B0E2226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B71-AAB1-4CF6-B450-E4469B6359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609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A2EF-10F2-4685-28DB-852C15AC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01433-43B5-5EC4-58D1-E9ED80FB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D3D39-9A4C-F958-AC0D-A977DA430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E8300-14B8-6325-98C7-62624AF8F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94F67-B4F8-56F1-FF05-89C7C13B1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A3484-B07C-88F5-93F6-CB6C21DC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B761-89E4-45D7-8F76-8DBC0983FBBE}" type="datetimeFigureOut">
              <a:rPr lang="fi-FI" smtClean="0"/>
              <a:t>26.3.2024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063FA-EEFE-4662-AF2A-E4F6E3E2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3DDCD-BC49-17B9-48BB-907E1B9F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B71-AAB1-4CF6-B450-E4469B6359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519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7DA8-8B60-4552-0BB1-8D839DC6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0A2F1-311F-640B-5518-FDE89190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B761-89E4-45D7-8F76-8DBC0983FBBE}" type="datetimeFigureOut">
              <a:rPr lang="fi-FI" smtClean="0"/>
              <a:t>26.3.2024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B0749-2F66-3096-3955-3163FCAE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02A1A-8D10-760F-5CA1-243E4E31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B71-AAB1-4CF6-B450-E4469B6359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904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5E467-B8AF-9DA1-C348-FA4542A4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B761-89E4-45D7-8F76-8DBC0983FBBE}" type="datetimeFigureOut">
              <a:rPr lang="fi-FI" smtClean="0"/>
              <a:t>26.3.2024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52C30-6D32-95EA-A710-B27DB8B4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E3688-6535-C2CA-B0FC-BAF502D7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B71-AAB1-4CF6-B450-E4469B6359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795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B2AD-B12F-2ACF-811B-14697960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C05D-4C31-39AD-50A7-DB4F4122B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24C73-64B9-756E-00C1-41D1DDEF9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35A2C-29FD-E9E5-BBA6-A548305B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B761-89E4-45D7-8F76-8DBC0983FBBE}" type="datetimeFigureOut">
              <a:rPr lang="fi-FI" smtClean="0"/>
              <a:t>26.3.2024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EEB42-4AF9-270D-25E6-6816B869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B0160-1F1B-F0B1-ED01-FE6911DB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B71-AAB1-4CF6-B450-E4469B6359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677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5DA6-E85F-CB4C-E764-DEB55CE4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0DA45-44C3-882E-D3BB-FC8995383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0A2E1-3F0B-9C5E-E9D6-084A3A022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391F8-400D-B9F2-0DD9-6B0657AE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B761-89E4-45D7-8F76-8DBC0983FBBE}" type="datetimeFigureOut">
              <a:rPr lang="fi-FI" smtClean="0"/>
              <a:t>26.3.2024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C79BC-56DD-B920-0F7C-197996D0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550A1-7D6B-236D-ADFE-64C57B74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B71-AAB1-4CF6-B450-E4469B6359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995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0E177-F0CE-2D39-E817-25EEAC57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E1364-BD2C-74D1-B934-09DF8598F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C8D2-C064-2642-EF0F-E739A4EAD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5B761-89E4-45D7-8F76-8DBC0983FBBE}" type="datetimeFigureOut">
              <a:rPr lang="fi-FI" smtClean="0"/>
              <a:t>26.3.2024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325AC-7F2D-74E9-043E-5175018BC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97C4-845A-DAAE-CA22-4B7BE321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37B71-AAB1-4CF6-B450-E4469B63591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568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5F73DA-9A7D-DF3D-67BA-AB418795426B}"/>
              </a:ext>
            </a:extLst>
          </p:cNvPr>
          <p:cNvSpPr/>
          <p:nvPr/>
        </p:nvSpPr>
        <p:spPr>
          <a:xfrm>
            <a:off x="860214" y="387772"/>
            <a:ext cx="10932160" cy="5159587"/>
          </a:xfrm>
          <a:custGeom>
            <a:avLst/>
            <a:gdLst>
              <a:gd name="connsiteX0" fmla="*/ 0 w 5696373"/>
              <a:gd name="connsiteY0" fmla="*/ 0 h 3237653"/>
              <a:gd name="connsiteX1" fmla="*/ 5696373 w 5696373"/>
              <a:gd name="connsiteY1" fmla="*/ 0 h 3237653"/>
              <a:gd name="connsiteX2" fmla="*/ 5696373 w 5696373"/>
              <a:gd name="connsiteY2" fmla="*/ 3237653 h 3237653"/>
              <a:gd name="connsiteX3" fmla="*/ 0 w 5696373"/>
              <a:gd name="connsiteY3" fmla="*/ 3237653 h 3237653"/>
              <a:gd name="connsiteX4" fmla="*/ 0 w 5696373"/>
              <a:gd name="connsiteY4" fmla="*/ 0 h 3237653"/>
              <a:gd name="connsiteX0" fmla="*/ 0 w 5696373"/>
              <a:gd name="connsiteY0" fmla="*/ 0 h 3239289"/>
              <a:gd name="connsiteX1" fmla="*/ 5696373 w 5696373"/>
              <a:gd name="connsiteY1" fmla="*/ 0 h 3239289"/>
              <a:gd name="connsiteX2" fmla="*/ 5696373 w 5696373"/>
              <a:gd name="connsiteY2" fmla="*/ 3237653 h 3239289"/>
              <a:gd name="connsiteX3" fmla="*/ 5484764 w 5696373"/>
              <a:gd name="connsiteY3" fmla="*/ 3239289 h 3239289"/>
              <a:gd name="connsiteX4" fmla="*/ 0 w 5696373"/>
              <a:gd name="connsiteY4" fmla="*/ 3237653 h 3239289"/>
              <a:gd name="connsiteX5" fmla="*/ 0 w 5696373"/>
              <a:gd name="connsiteY5" fmla="*/ 0 h 3239289"/>
              <a:gd name="connsiteX0" fmla="*/ 0 w 5696373"/>
              <a:gd name="connsiteY0" fmla="*/ 0 h 3239289"/>
              <a:gd name="connsiteX1" fmla="*/ 5696373 w 5696373"/>
              <a:gd name="connsiteY1" fmla="*/ 0 h 3239289"/>
              <a:gd name="connsiteX2" fmla="*/ 5696373 w 5696373"/>
              <a:gd name="connsiteY2" fmla="*/ 3023241 h 3239289"/>
              <a:gd name="connsiteX3" fmla="*/ 5484764 w 5696373"/>
              <a:gd name="connsiteY3" fmla="*/ 3239289 h 3239289"/>
              <a:gd name="connsiteX4" fmla="*/ 0 w 5696373"/>
              <a:gd name="connsiteY4" fmla="*/ 3237653 h 3239289"/>
              <a:gd name="connsiteX5" fmla="*/ 0 w 5696373"/>
              <a:gd name="connsiteY5" fmla="*/ 0 h 323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6373" h="3239289">
                <a:moveTo>
                  <a:pt x="0" y="0"/>
                </a:moveTo>
                <a:lnTo>
                  <a:pt x="5696373" y="0"/>
                </a:lnTo>
                <a:lnTo>
                  <a:pt x="5696373" y="3023241"/>
                </a:lnTo>
                <a:lnTo>
                  <a:pt x="5484764" y="3239289"/>
                </a:lnTo>
                <a:lnTo>
                  <a:pt x="0" y="3237653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D6438E-BEEC-73D8-1518-B4A0C5A9D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41660"/>
              </p:ext>
            </p:extLst>
          </p:nvPr>
        </p:nvGraphicFramePr>
        <p:xfrm>
          <a:off x="1083733" y="387774"/>
          <a:ext cx="2210369" cy="1470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99">
                  <a:extLst>
                    <a:ext uri="{9D8B030D-6E8A-4147-A177-3AD203B41FA5}">
                      <a16:colId xmlns:a16="http://schemas.microsoft.com/office/drawing/2014/main" val="3803686976"/>
                    </a:ext>
                  </a:extLst>
                </a:gridCol>
                <a:gridCol w="1211812">
                  <a:extLst>
                    <a:ext uri="{9D8B030D-6E8A-4147-A177-3AD203B41FA5}">
                      <a16:colId xmlns:a16="http://schemas.microsoft.com/office/drawing/2014/main" val="398148575"/>
                    </a:ext>
                  </a:extLst>
                </a:gridCol>
                <a:gridCol w="340535">
                  <a:extLst>
                    <a:ext uri="{9D8B030D-6E8A-4147-A177-3AD203B41FA5}">
                      <a16:colId xmlns:a16="http://schemas.microsoft.com/office/drawing/2014/main" val="1593318183"/>
                    </a:ext>
                  </a:extLst>
                </a:gridCol>
                <a:gridCol w="267123">
                  <a:extLst>
                    <a:ext uri="{9D8B030D-6E8A-4147-A177-3AD203B41FA5}">
                      <a16:colId xmlns:a16="http://schemas.microsoft.com/office/drawing/2014/main" val="972166834"/>
                    </a:ext>
                  </a:extLst>
                </a:gridCol>
              </a:tblGrid>
              <a:tr h="246223"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Ext</a:t>
                      </a:r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alarm</a:t>
                      </a:r>
                      <a:endParaRPr lang="fi-FI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Upper input </a:t>
                      </a:r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board</a:t>
                      </a:r>
                      <a:endParaRPr lang="fi-FI" sz="10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740295"/>
                  </a:ext>
                </a:extLst>
              </a:tr>
              <a:tr h="246223">
                <a:tc>
                  <a:txBody>
                    <a:bodyPr/>
                    <a:lstStyle/>
                    <a:p>
                      <a:r>
                        <a:rPr lang="fi-FI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/>
                        <a:t>Level </a:t>
                      </a:r>
                      <a:r>
                        <a:rPr lang="fi-FI" sz="1000" dirty="0" err="1"/>
                        <a:t>alarm</a:t>
                      </a:r>
                      <a:endParaRPr lang="fi-FI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i-FI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242828"/>
                  </a:ext>
                </a:extLst>
              </a:tr>
              <a:tr h="222548">
                <a:tc>
                  <a:txBody>
                    <a:bodyPr/>
                    <a:lstStyle/>
                    <a:p>
                      <a:endParaRPr lang="fi-FI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/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i-FI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i-FI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308319"/>
                  </a:ext>
                </a:extLst>
              </a:tr>
              <a:tr h="222548">
                <a:tc>
                  <a:txBody>
                    <a:bodyPr/>
                    <a:lstStyle/>
                    <a:p>
                      <a:endParaRPr lang="fi-FI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/>
                        <a:t>3V3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i-FI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i-FI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247127"/>
                  </a:ext>
                </a:extLst>
              </a:tr>
              <a:tr h="246223">
                <a:tc>
                  <a:txBody>
                    <a:bodyPr/>
                    <a:lstStyle/>
                    <a:p>
                      <a:r>
                        <a:rPr lang="fi-FI" sz="1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 err="1"/>
                        <a:t>Triori</a:t>
                      </a:r>
                      <a:r>
                        <a:rPr lang="fi-FI" sz="1000" dirty="0"/>
                        <a:t> </a:t>
                      </a:r>
                      <a:r>
                        <a:rPr lang="fi-FI" sz="1000" dirty="0" err="1"/>
                        <a:t>prox</a:t>
                      </a:r>
                      <a:r>
                        <a:rPr lang="fi-FI" sz="1000" dirty="0"/>
                        <a:t>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i-FI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920731"/>
                  </a:ext>
                </a:extLst>
              </a:tr>
              <a:tr h="222548">
                <a:tc>
                  <a:txBody>
                    <a:bodyPr/>
                    <a:lstStyle/>
                    <a:p>
                      <a:r>
                        <a:rPr lang="fi-FI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 err="1"/>
                        <a:t>Brush</a:t>
                      </a:r>
                      <a:r>
                        <a:rPr lang="fi-FI" sz="1000" dirty="0"/>
                        <a:t> </a:t>
                      </a:r>
                      <a:r>
                        <a:rPr lang="fi-FI" sz="1000" dirty="0" err="1"/>
                        <a:t>prox</a:t>
                      </a:r>
                      <a:r>
                        <a:rPr lang="fi-FI" sz="1000" dirty="0"/>
                        <a:t>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i-FI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018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2C125A-AAC8-B864-C057-7D2E25064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09058"/>
              </p:ext>
            </p:extLst>
          </p:nvPr>
        </p:nvGraphicFramePr>
        <p:xfrm>
          <a:off x="1083732" y="1890606"/>
          <a:ext cx="221036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75">
                  <a:extLst>
                    <a:ext uri="{9D8B030D-6E8A-4147-A177-3AD203B41FA5}">
                      <a16:colId xmlns:a16="http://schemas.microsoft.com/office/drawing/2014/main" val="480499806"/>
                    </a:ext>
                  </a:extLst>
                </a:gridCol>
                <a:gridCol w="1217409">
                  <a:extLst>
                    <a:ext uri="{9D8B030D-6E8A-4147-A177-3AD203B41FA5}">
                      <a16:colId xmlns:a16="http://schemas.microsoft.com/office/drawing/2014/main" val="2214159620"/>
                    </a:ext>
                  </a:extLst>
                </a:gridCol>
                <a:gridCol w="330857">
                  <a:extLst>
                    <a:ext uri="{9D8B030D-6E8A-4147-A177-3AD203B41FA5}">
                      <a16:colId xmlns:a16="http://schemas.microsoft.com/office/drawing/2014/main" val="333198343"/>
                    </a:ext>
                  </a:extLst>
                </a:gridCol>
                <a:gridCol w="273428">
                  <a:extLst>
                    <a:ext uri="{9D8B030D-6E8A-4147-A177-3AD203B41FA5}">
                      <a16:colId xmlns:a16="http://schemas.microsoft.com/office/drawing/2014/main" val="3916834804"/>
                    </a:ext>
                  </a:extLst>
                </a:gridCol>
              </a:tblGrid>
              <a:tr h="162278"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Hatch</a:t>
                      </a:r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speed</a:t>
                      </a:r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EM241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38275"/>
                  </a:ext>
                </a:extLst>
              </a:tr>
              <a:tr h="162278">
                <a:tc>
                  <a:txBody>
                    <a:bodyPr/>
                    <a:lstStyle/>
                    <a:p>
                      <a:r>
                        <a:rPr lang="fi-FI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 err="1">
                          <a:solidFill>
                            <a:schemeClr val="tx1"/>
                          </a:solidFill>
                        </a:rPr>
                        <a:t>Hatch</a:t>
                      </a:r>
                      <a:r>
                        <a:rPr lang="fi-FI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i-FI" sz="1000" dirty="0" err="1">
                          <a:solidFill>
                            <a:schemeClr val="tx1"/>
                          </a:solidFill>
                        </a:rPr>
                        <a:t>retract</a:t>
                      </a:r>
                      <a:r>
                        <a:rPr lang="fi-FI" sz="1000" dirty="0">
                          <a:solidFill>
                            <a:schemeClr val="tx1"/>
                          </a:solidFill>
                        </a:rPr>
                        <a:t>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i-FI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28837"/>
                  </a:ext>
                </a:extLst>
              </a:tr>
              <a:tr h="162278">
                <a:tc>
                  <a:txBody>
                    <a:bodyPr/>
                    <a:lstStyle/>
                    <a:p>
                      <a:r>
                        <a:rPr lang="fi-FI" sz="1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 err="1">
                          <a:solidFill>
                            <a:schemeClr val="tx1"/>
                          </a:solidFill>
                        </a:rPr>
                        <a:t>Hatch</a:t>
                      </a:r>
                      <a:r>
                        <a:rPr lang="fi-FI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i-FI" sz="1000" dirty="0" err="1">
                          <a:solidFill>
                            <a:schemeClr val="tx1"/>
                          </a:solidFill>
                        </a:rPr>
                        <a:t>extend</a:t>
                      </a:r>
                      <a:r>
                        <a:rPr lang="fi-FI" sz="1000" dirty="0">
                          <a:solidFill>
                            <a:schemeClr val="tx1"/>
                          </a:solidFill>
                        </a:rPr>
                        <a:t>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i-FI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621634"/>
                  </a:ext>
                </a:extLst>
              </a:tr>
              <a:tr h="162278">
                <a:tc>
                  <a:txBody>
                    <a:bodyPr/>
                    <a:lstStyle/>
                    <a:p>
                      <a:endParaRPr lang="fi-FI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i-FI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4729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689B74-100C-BF56-D365-8CCC2A298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30730"/>
              </p:ext>
            </p:extLst>
          </p:nvPr>
        </p:nvGraphicFramePr>
        <p:xfrm>
          <a:off x="3348910" y="2378286"/>
          <a:ext cx="18377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09">
                  <a:extLst>
                    <a:ext uri="{9D8B030D-6E8A-4147-A177-3AD203B41FA5}">
                      <a16:colId xmlns:a16="http://schemas.microsoft.com/office/drawing/2014/main" val="3803686976"/>
                    </a:ext>
                  </a:extLst>
                </a:gridCol>
                <a:gridCol w="1273853">
                  <a:extLst>
                    <a:ext uri="{9D8B030D-6E8A-4147-A177-3AD203B41FA5}">
                      <a16:colId xmlns:a16="http://schemas.microsoft.com/office/drawing/2014/main" val="398148575"/>
                    </a:ext>
                  </a:extLst>
                </a:gridCol>
                <a:gridCol w="236310">
                  <a:extLst>
                    <a:ext uri="{9D8B030D-6E8A-4147-A177-3AD203B41FA5}">
                      <a16:colId xmlns:a16="http://schemas.microsoft.com/office/drawing/2014/main" val="4279308731"/>
                    </a:ext>
                  </a:extLst>
                </a:gridCol>
              </a:tblGrid>
              <a:tr h="162278"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Skip</a:t>
                      </a:r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alarm</a:t>
                      </a:r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but</a:t>
                      </a:r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740295"/>
                  </a:ext>
                </a:extLst>
              </a:tr>
              <a:tr h="162278">
                <a:tc>
                  <a:txBody>
                    <a:bodyPr/>
                    <a:lstStyle/>
                    <a:p>
                      <a:r>
                        <a:rPr lang="fi-FI" sz="1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/>
                        <a:t>Open </a:t>
                      </a:r>
                      <a:r>
                        <a:rPr lang="fi-FI" sz="1000" dirty="0" err="1"/>
                        <a:t>but</a:t>
                      </a:r>
                      <a:r>
                        <a:rPr lang="fi-FI" sz="1000" dirty="0"/>
                        <a:t>/</a:t>
                      </a:r>
                      <a:r>
                        <a:rPr lang="fi-FI" sz="1000" dirty="0" err="1"/>
                        <a:t>sw</a:t>
                      </a:r>
                      <a:r>
                        <a:rPr lang="fi-FI" sz="1000" dirty="0"/>
                        <a:t>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242828"/>
                  </a:ext>
                </a:extLst>
              </a:tr>
              <a:tr h="162278">
                <a:tc>
                  <a:txBody>
                    <a:bodyPr/>
                    <a:lstStyle/>
                    <a:p>
                      <a:r>
                        <a:rPr lang="fi-FI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 err="1"/>
                        <a:t>Close</a:t>
                      </a:r>
                      <a:r>
                        <a:rPr lang="fi-FI" sz="1000" dirty="0"/>
                        <a:t> </a:t>
                      </a:r>
                      <a:r>
                        <a:rPr lang="fi-FI" sz="1000" dirty="0" err="1"/>
                        <a:t>but</a:t>
                      </a:r>
                      <a:r>
                        <a:rPr lang="fi-FI" sz="1000" dirty="0"/>
                        <a:t>/</a:t>
                      </a:r>
                      <a:r>
                        <a:rPr lang="fi-FI" sz="1000" dirty="0" err="1"/>
                        <a:t>sw</a:t>
                      </a:r>
                      <a:r>
                        <a:rPr lang="fi-FI" sz="1000" dirty="0"/>
                        <a:t>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308319"/>
                  </a:ext>
                </a:extLst>
              </a:tr>
              <a:tr h="162278">
                <a:tc>
                  <a:txBody>
                    <a:bodyPr/>
                    <a:lstStyle/>
                    <a:p>
                      <a:r>
                        <a:rPr lang="fi-FI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/>
                        <a:t>Open </a:t>
                      </a:r>
                      <a:r>
                        <a:rPr lang="fi-FI" sz="1000" dirty="0" err="1"/>
                        <a:t>limit</a:t>
                      </a:r>
                      <a:r>
                        <a:rPr lang="fi-FI" sz="1000" dirty="0"/>
                        <a:t> </a:t>
                      </a:r>
                      <a:r>
                        <a:rPr lang="fi-FI" sz="1000" dirty="0" err="1"/>
                        <a:t>sw</a:t>
                      </a:r>
                      <a:r>
                        <a:rPr lang="fi-FI" sz="1000" dirty="0"/>
                        <a:t>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47127"/>
                  </a:ext>
                </a:extLst>
              </a:tr>
              <a:tr h="162278">
                <a:tc>
                  <a:txBody>
                    <a:bodyPr/>
                    <a:lstStyle/>
                    <a:p>
                      <a:r>
                        <a:rPr lang="fi-FI" sz="1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 err="1"/>
                        <a:t>Closed</a:t>
                      </a:r>
                      <a:r>
                        <a:rPr lang="fi-FI" sz="1000" dirty="0"/>
                        <a:t> </a:t>
                      </a:r>
                      <a:r>
                        <a:rPr lang="fi-FI" sz="1000" dirty="0" err="1"/>
                        <a:t>limit</a:t>
                      </a:r>
                      <a:r>
                        <a:rPr lang="fi-FI" sz="1000" dirty="0"/>
                        <a:t> </a:t>
                      </a:r>
                      <a:r>
                        <a:rPr lang="fi-FI" sz="1000" dirty="0" err="1"/>
                        <a:t>sw</a:t>
                      </a:r>
                      <a:r>
                        <a:rPr lang="fi-FI" sz="1000" dirty="0"/>
                        <a:t>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920731"/>
                  </a:ext>
                </a:extLst>
              </a:tr>
              <a:tr h="162278">
                <a:tc>
                  <a:txBody>
                    <a:bodyPr/>
                    <a:lstStyle/>
                    <a:p>
                      <a:endParaRPr lang="fi-FI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/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i-FI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018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AC4F46-6A41-FA01-5767-1208F4F44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264211"/>
              </p:ext>
            </p:extLst>
          </p:nvPr>
        </p:nvGraphicFramePr>
        <p:xfrm>
          <a:off x="860214" y="4527973"/>
          <a:ext cx="1825416" cy="435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36">
                  <a:extLst>
                    <a:ext uri="{9D8B030D-6E8A-4147-A177-3AD203B41FA5}">
                      <a16:colId xmlns:a16="http://schemas.microsoft.com/office/drawing/2014/main" val="2903856328"/>
                    </a:ext>
                  </a:extLst>
                </a:gridCol>
                <a:gridCol w="304236">
                  <a:extLst>
                    <a:ext uri="{9D8B030D-6E8A-4147-A177-3AD203B41FA5}">
                      <a16:colId xmlns:a16="http://schemas.microsoft.com/office/drawing/2014/main" val="56103677"/>
                    </a:ext>
                  </a:extLst>
                </a:gridCol>
                <a:gridCol w="304236">
                  <a:extLst>
                    <a:ext uri="{9D8B030D-6E8A-4147-A177-3AD203B41FA5}">
                      <a16:colId xmlns:a16="http://schemas.microsoft.com/office/drawing/2014/main" val="2133691398"/>
                    </a:ext>
                  </a:extLst>
                </a:gridCol>
                <a:gridCol w="304236">
                  <a:extLst>
                    <a:ext uri="{9D8B030D-6E8A-4147-A177-3AD203B41FA5}">
                      <a16:colId xmlns:a16="http://schemas.microsoft.com/office/drawing/2014/main" val="1855120870"/>
                    </a:ext>
                  </a:extLst>
                </a:gridCol>
                <a:gridCol w="304236">
                  <a:extLst>
                    <a:ext uri="{9D8B030D-6E8A-4147-A177-3AD203B41FA5}">
                      <a16:colId xmlns:a16="http://schemas.microsoft.com/office/drawing/2014/main" val="917748143"/>
                    </a:ext>
                  </a:extLst>
                </a:gridCol>
                <a:gridCol w="304236">
                  <a:extLst>
                    <a:ext uri="{9D8B030D-6E8A-4147-A177-3AD203B41FA5}">
                      <a16:colId xmlns:a16="http://schemas.microsoft.com/office/drawing/2014/main" val="3936430916"/>
                    </a:ext>
                  </a:extLst>
                </a:gridCol>
              </a:tblGrid>
              <a:tr h="435186"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ysClr val="windowText" lastClr="000000"/>
                          </a:solidFill>
                        </a:rPr>
                        <a:t>5V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i-FI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ysClr val="windowText" lastClr="000000"/>
                          </a:solidFill>
                        </a:rPr>
                        <a:t>3V3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ysClr val="windowText" lastClr="000000"/>
                          </a:solidFill>
                        </a:rPr>
                        <a:t>25 RX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ysClr val="windowText" lastClr="000000"/>
                          </a:solidFill>
                        </a:rPr>
                        <a:t>22 TX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103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91C7007-560C-1133-B8EA-2E4A41186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60308"/>
              </p:ext>
            </p:extLst>
          </p:nvPr>
        </p:nvGraphicFramePr>
        <p:xfrm>
          <a:off x="8576672" y="394923"/>
          <a:ext cx="608472" cy="255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36">
                  <a:extLst>
                    <a:ext uri="{9D8B030D-6E8A-4147-A177-3AD203B41FA5}">
                      <a16:colId xmlns:a16="http://schemas.microsoft.com/office/drawing/2014/main" val="2903856328"/>
                    </a:ext>
                  </a:extLst>
                </a:gridCol>
                <a:gridCol w="304236">
                  <a:extLst>
                    <a:ext uri="{9D8B030D-6E8A-4147-A177-3AD203B41FA5}">
                      <a16:colId xmlns:a16="http://schemas.microsoft.com/office/drawing/2014/main" val="56103677"/>
                    </a:ext>
                  </a:extLst>
                </a:gridCol>
              </a:tblGrid>
              <a:tr h="255694"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ysClr val="windowText" lastClr="000000"/>
                          </a:solidFill>
                        </a:rPr>
                        <a:t>5V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ysClr val="windowText" lastClr="000000"/>
                          </a:solidFill>
                        </a:rPr>
                        <a:t>5V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1035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339FA9-39D8-7473-4512-6DB3E4836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456960"/>
              </p:ext>
            </p:extLst>
          </p:nvPr>
        </p:nvGraphicFramePr>
        <p:xfrm>
          <a:off x="9338849" y="387772"/>
          <a:ext cx="245352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85">
                  <a:extLst>
                    <a:ext uri="{9D8B030D-6E8A-4147-A177-3AD203B41FA5}">
                      <a16:colId xmlns:a16="http://schemas.microsoft.com/office/drawing/2014/main" val="3803686976"/>
                    </a:ext>
                  </a:extLst>
                </a:gridCol>
                <a:gridCol w="1418896">
                  <a:extLst>
                    <a:ext uri="{9D8B030D-6E8A-4147-A177-3AD203B41FA5}">
                      <a16:colId xmlns:a16="http://schemas.microsoft.com/office/drawing/2014/main" val="398148575"/>
                    </a:ext>
                  </a:extLst>
                </a:gridCol>
                <a:gridCol w="397291">
                  <a:extLst>
                    <a:ext uri="{9D8B030D-6E8A-4147-A177-3AD203B41FA5}">
                      <a16:colId xmlns:a16="http://schemas.microsoft.com/office/drawing/2014/main" val="885727493"/>
                    </a:ext>
                  </a:extLst>
                </a:gridCol>
                <a:gridCol w="289851">
                  <a:extLst>
                    <a:ext uri="{9D8B030D-6E8A-4147-A177-3AD203B41FA5}">
                      <a16:colId xmlns:a16="http://schemas.microsoft.com/office/drawing/2014/main" val="979186168"/>
                    </a:ext>
                  </a:extLst>
                </a:gridCol>
              </a:tblGrid>
              <a:tr h="162278"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Alarm</a:t>
                      </a:r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rel</a:t>
                      </a:r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Relays</a:t>
                      </a:r>
                      <a:endParaRPr lang="fi-FI" sz="10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740295"/>
                  </a:ext>
                </a:extLst>
              </a:tr>
              <a:tr h="162278">
                <a:tc>
                  <a:txBody>
                    <a:bodyPr/>
                    <a:lstStyle/>
                    <a:p>
                      <a:r>
                        <a:rPr lang="fi-FI" sz="10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/>
                        <a:t>Motor </a:t>
                      </a:r>
                      <a:r>
                        <a:rPr lang="fi-FI" sz="1000" dirty="0" err="1"/>
                        <a:t>enable</a:t>
                      </a:r>
                      <a:r>
                        <a:rPr lang="fi-FI" sz="1000" dirty="0"/>
                        <a:t>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i-FI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242828"/>
                  </a:ext>
                </a:extLst>
              </a:tr>
              <a:tr h="162278">
                <a:tc>
                  <a:txBody>
                    <a:bodyPr/>
                    <a:lstStyle/>
                    <a:p>
                      <a:r>
                        <a:rPr lang="fi-FI" sz="10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/>
                        <a:t>Elevator2 stop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i-FI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308319"/>
                  </a:ext>
                </a:extLst>
              </a:tr>
              <a:tr h="162278">
                <a:tc>
                  <a:txBody>
                    <a:bodyPr/>
                    <a:lstStyle/>
                    <a:p>
                      <a:r>
                        <a:rPr lang="fi-FI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/>
                        <a:t>Elevator1 stop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i-FI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247127"/>
                  </a:ext>
                </a:extLst>
              </a:tr>
              <a:tr h="162278">
                <a:tc>
                  <a:txBody>
                    <a:bodyPr/>
                    <a:lstStyle/>
                    <a:p>
                      <a:r>
                        <a:rPr lang="fi-FI" sz="1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 err="1"/>
                        <a:t>Alarm</a:t>
                      </a:r>
                      <a:r>
                        <a:rPr lang="fi-FI" sz="1000" dirty="0"/>
                        <a:t> </a:t>
                      </a:r>
                      <a:r>
                        <a:rPr lang="fi-FI" sz="1000" dirty="0" err="1"/>
                        <a:t>rel</a:t>
                      </a:r>
                      <a:r>
                        <a:rPr lang="fi-FI" sz="1000" dirty="0"/>
                        <a:t> </a:t>
                      </a:r>
                      <a:r>
                        <a:rPr lang="fi-FI" sz="1000" dirty="0" err="1"/>
                        <a:t>buzz</a:t>
                      </a:r>
                      <a:r>
                        <a:rPr lang="fi-FI" sz="1000" dirty="0"/>
                        <a:t>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i-FI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i-FI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920731"/>
                  </a:ext>
                </a:extLst>
              </a:tr>
              <a:tr h="162278">
                <a:tc>
                  <a:txBody>
                    <a:bodyPr/>
                    <a:lstStyle/>
                    <a:p>
                      <a:endParaRPr lang="fi-FI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dirty="0"/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i-FI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i-FI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0185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BB8560-79B7-88D1-3CDB-133F80712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04224"/>
              </p:ext>
            </p:extLst>
          </p:nvPr>
        </p:nvGraphicFramePr>
        <p:xfrm>
          <a:off x="11183902" y="3425613"/>
          <a:ext cx="608472" cy="402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36">
                  <a:extLst>
                    <a:ext uri="{9D8B030D-6E8A-4147-A177-3AD203B41FA5}">
                      <a16:colId xmlns:a16="http://schemas.microsoft.com/office/drawing/2014/main" val="917748143"/>
                    </a:ext>
                  </a:extLst>
                </a:gridCol>
                <a:gridCol w="304236">
                  <a:extLst>
                    <a:ext uri="{9D8B030D-6E8A-4147-A177-3AD203B41FA5}">
                      <a16:colId xmlns:a16="http://schemas.microsoft.com/office/drawing/2014/main" val="3936430916"/>
                    </a:ext>
                  </a:extLst>
                </a:gridCol>
              </a:tblGrid>
              <a:tr h="402164"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ysClr val="windowText" lastClr="000000"/>
                          </a:solidFill>
                        </a:rPr>
                        <a:t>3V3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ysClr val="windowText" lastClr="000000"/>
                          </a:solidFill>
                        </a:rPr>
                        <a:t>GND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103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B893095-4FC2-9E43-2A2E-E0436A34D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06357"/>
              </p:ext>
            </p:extLst>
          </p:nvPr>
        </p:nvGraphicFramePr>
        <p:xfrm>
          <a:off x="8805729" y="3552613"/>
          <a:ext cx="22909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33">
                  <a:extLst>
                    <a:ext uri="{9D8B030D-6E8A-4147-A177-3AD203B41FA5}">
                      <a16:colId xmlns:a16="http://schemas.microsoft.com/office/drawing/2014/main" val="3803686976"/>
                    </a:ext>
                  </a:extLst>
                </a:gridCol>
                <a:gridCol w="1016733">
                  <a:extLst>
                    <a:ext uri="{9D8B030D-6E8A-4147-A177-3AD203B41FA5}">
                      <a16:colId xmlns:a16="http://schemas.microsoft.com/office/drawing/2014/main" val="398148575"/>
                    </a:ext>
                  </a:extLst>
                </a:gridCol>
                <a:gridCol w="427388">
                  <a:extLst>
                    <a:ext uri="{9D8B030D-6E8A-4147-A177-3AD203B41FA5}">
                      <a16:colId xmlns:a16="http://schemas.microsoft.com/office/drawing/2014/main" val="2928091931"/>
                    </a:ext>
                  </a:extLst>
                </a:gridCol>
                <a:gridCol w="445465">
                  <a:extLst>
                    <a:ext uri="{9D8B030D-6E8A-4147-A177-3AD203B41FA5}">
                      <a16:colId xmlns:a16="http://schemas.microsoft.com/office/drawing/2014/main" val="1066498351"/>
                    </a:ext>
                  </a:extLst>
                </a:gridCol>
              </a:tblGrid>
              <a:tr h="162278"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Elev</a:t>
                      </a:r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 1.A </a:t>
                      </a:r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prox</a:t>
                      </a:r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i-FI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Lower</a:t>
                      </a:r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 input </a:t>
                      </a:r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board</a:t>
                      </a:r>
                      <a:endParaRPr lang="fi-FI" sz="10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740295"/>
                  </a:ext>
                </a:extLst>
              </a:tr>
              <a:tr h="162278">
                <a:tc>
                  <a:txBody>
                    <a:bodyPr/>
                    <a:lstStyle/>
                    <a:p>
                      <a:r>
                        <a:rPr lang="fi-FI" sz="10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Elev</a:t>
                      </a:r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 1.B </a:t>
                      </a:r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prox</a:t>
                      </a:r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i-FI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i-FI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242828"/>
                  </a:ext>
                </a:extLst>
              </a:tr>
              <a:tr h="162278">
                <a:tc>
                  <a:txBody>
                    <a:bodyPr/>
                    <a:lstStyle/>
                    <a:p>
                      <a:r>
                        <a:rPr lang="fi-FI" sz="10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Elev</a:t>
                      </a:r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 2.B </a:t>
                      </a:r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prox</a:t>
                      </a:r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i-FI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i-FI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308319"/>
                  </a:ext>
                </a:extLst>
              </a:tr>
              <a:tr h="162278">
                <a:tc>
                  <a:txBody>
                    <a:bodyPr/>
                    <a:lstStyle/>
                    <a:p>
                      <a:r>
                        <a:rPr lang="fi-FI" sz="10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Elev</a:t>
                      </a:r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 2.A </a:t>
                      </a:r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prox</a:t>
                      </a:r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i-FI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i-FI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2471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A451EE4-91B8-0E95-C2C8-A1AA2174F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658443"/>
              </p:ext>
            </p:extLst>
          </p:nvPr>
        </p:nvGraphicFramePr>
        <p:xfrm>
          <a:off x="8805729" y="4579150"/>
          <a:ext cx="22909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27">
                  <a:extLst>
                    <a:ext uri="{9D8B030D-6E8A-4147-A177-3AD203B41FA5}">
                      <a16:colId xmlns:a16="http://schemas.microsoft.com/office/drawing/2014/main" val="3803686976"/>
                    </a:ext>
                  </a:extLst>
                </a:gridCol>
                <a:gridCol w="1023039">
                  <a:extLst>
                    <a:ext uri="{9D8B030D-6E8A-4147-A177-3AD203B41FA5}">
                      <a16:colId xmlns:a16="http://schemas.microsoft.com/office/drawing/2014/main" val="398148575"/>
                    </a:ext>
                  </a:extLst>
                </a:gridCol>
                <a:gridCol w="421082">
                  <a:extLst>
                    <a:ext uri="{9D8B030D-6E8A-4147-A177-3AD203B41FA5}">
                      <a16:colId xmlns:a16="http://schemas.microsoft.com/office/drawing/2014/main" val="1886180292"/>
                    </a:ext>
                  </a:extLst>
                </a:gridCol>
                <a:gridCol w="451771">
                  <a:extLst>
                    <a:ext uri="{9D8B030D-6E8A-4147-A177-3AD203B41FA5}">
                      <a16:colId xmlns:a16="http://schemas.microsoft.com/office/drawing/2014/main" val="2504699542"/>
                    </a:ext>
                  </a:extLst>
                </a:gridCol>
              </a:tblGrid>
              <a:tr h="162278"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Hall in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0A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Screw</a:t>
                      </a:r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connectors</a:t>
                      </a:r>
                      <a:endParaRPr lang="fi-FI" sz="10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740295"/>
                  </a:ext>
                </a:extLst>
              </a:tr>
              <a:tr h="162278">
                <a:tc>
                  <a:txBody>
                    <a:bodyPr/>
                    <a:lstStyle/>
                    <a:p>
                      <a:r>
                        <a:rPr lang="fi-FI" sz="10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Hall in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0A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i-FI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242828"/>
                  </a:ext>
                </a:extLst>
              </a:tr>
              <a:tr h="162278">
                <a:tc>
                  <a:txBody>
                    <a:bodyPr/>
                    <a:lstStyle/>
                    <a:p>
                      <a:endParaRPr lang="fi-FI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0A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i-FI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308319"/>
                  </a:ext>
                </a:extLst>
              </a:tr>
              <a:tr h="162278">
                <a:tc>
                  <a:txBody>
                    <a:bodyPr/>
                    <a:lstStyle/>
                    <a:p>
                      <a:endParaRPr lang="fi-FI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3V3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0A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i-FI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2471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D3575C0-E1D8-2145-000C-3E289D015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78375"/>
              </p:ext>
            </p:extLst>
          </p:nvPr>
        </p:nvGraphicFramePr>
        <p:xfrm>
          <a:off x="11108268" y="1940559"/>
          <a:ext cx="68410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05">
                  <a:extLst>
                    <a:ext uri="{9D8B030D-6E8A-4147-A177-3AD203B41FA5}">
                      <a16:colId xmlns:a16="http://schemas.microsoft.com/office/drawing/2014/main" val="398148575"/>
                    </a:ext>
                  </a:extLst>
                </a:gridCol>
              </a:tblGrid>
              <a:tr h="367454"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GND input </a:t>
                      </a:r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screw</a:t>
                      </a:r>
                      <a:endParaRPr lang="fi-FI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740295"/>
                  </a:ext>
                </a:extLst>
              </a:tr>
              <a:tr h="367454">
                <a:tc>
                  <a:txBody>
                    <a:bodyPr/>
                    <a:lstStyle/>
                    <a:p>
                      <a:r>
                        <a:rPr lang="fi-FI" sz="1000" b="0" dirty="0">
                          <a:solidFill>
                            <a:schemeClr val="tx1"/>
                          </a:solidFill>
                        </a:rPr>
                        <a:t>+5 VDC input </a:t>
                      </a:r>
                      <a:r>
                        <a:rPr lang="fi-FI" sz="1000" b="0" dirty="0" err="1">
                          <a:solidFill>
                            <a:schemeClr val="tx1"/>
                          </a:solidFill>
                        </a:rPr>
                        <a:t>screw</a:t>
                      </a:r>
                      <a:endParaRPr lang="fi-FI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242828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7861883C-E958-367B-71B0-72A57CD166DF}"/>
              </a:ext>
            </a:extLst>
          </p:cNvPr>
          <p:cNvGrpSpPr/>
          <p:nvPr/>
        </p:nvGrpSpPr>
        <p:grpSpPr>
          <a:xfrm>
            <a:off x="5412098" y="394923"/>
            <a:ext cx="3077430" cy="5347550"/>
            <a:chOff x="5250466" y="387772"/>
            <a:chExt cx="3901439" cy="534755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F8192C9-24D4-2516-2FC2-40BDD7380CBD}"/>
                </a:ext>
              </a:extLst>
            </p:cNvPr>
            <p:cNvSpPr/>
            <p:nvPr/>
          </p:nvSpPr>
          <p:spPr>
            <a:xfrm>
              <a:off x="6130999" y="5418667"/>
              <a:ext cx="2167467" cy="316655"/>
            </a:xfrm>
            <a:prstGeom prst="rect">
              <a:avLst/>
            </a:prstGeom>
            <a:solidFill>
              <a:srgbClr val="C1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43A518-C1D5-A3F8-A000-C033432A1BE6}"/>
                </a:ext>
              </a:extLst>
            </p:cNvPr>
            <p:cNvSpPr/>
            <p:nvPr/>
          </p:nvSpPr>
          <p:spPr>
            <a:xfrm>
              <a:off x="5250466" y="387772"/>
              <a:ext cx="555413" cy="5030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ECA261-10AA-7826-D53C-3F00BCC091D6}"/>
                </a:ext>
              </a:extLst>
            </p:cNvPr>
            <p:cNvSpPr/>
            <p:nvPr/>
          </p:nvSpPr>
          <p:spPr>
            <a:xfrm>
              <a:off x="8596492" y="387772"/>
              <a:ext cx="555413" cy="5030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830FF9-F6E8-8542-104B-E61E827704A7}"/>
                </a:ext>
              </a:extLst>
            </p:cNvPr>
            <p:cNvSpPr/>
            <p:nvPr/>
          </p:nvSpPr>
          <p:spPr>
            <a:xfrm>
              <a:off x="5532123" y="704427"/>
              <a:ext cx="3335303" cy="4714240"/>
            </a:xfrm>
            <a:prstGeom prst="rect">
              <a:avLst/>
            </a:prstGeom>
            <a:solidFill>
              <a:srgbClr val="C1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/>
                <a:t>AZ-Delivery</a:t>
              </a:r>
            </a:p>
            <a:p>
              <a:pPr algn="ctr"/>
              <a:r>
                <a:rPr lang="fi-FI" dirty="0"/>
                <a:t>ESP32S </a:t>
              </a:r>
              <a:r>
                <a:rPr lang="fi-FI" dirty="0" err="1"/>
                <a:t>Dev</a:t>
              </a:r>
              <a:r>
                <a:rPr lang="fi-FI" dirty="0"/>
                <a:t> </a:t>
              </a:r>
              <a:r>
                <a:rPr lang="fi-FI" dirty="0" err="1"/>
                <a:t>Kit</a:t>
              </a:r>
              <a:r>
                <a:rPr lang="fi-FI" dirty="0"/>
                <a:t> C V4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A3934D4-CDE0-211E-0778-4BC723017F64}"/>
              </a:ext>
            </a:extLst>
          </p:cNvPr>
          <p:cNvSpPr txBox="1"/>
          <p:nvPr/>
        </p:nvSpPr>
        <p:spPr>
          <a:xfrm>
            <a:off x="3354659" y="613433"/>
            <a:ext cx="21259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Cap </a:t>
            </a:r>
            <a:r>
              <a:rPr lang="fi-FI" sz="1000" dirty="0" err="1"/>
              <a:t>level</a:t>
            </a:r>
            <a:r>
              <a:rPr lang="fi-FI" sz="1000" dirty="0"/>
              <a:t> </a:t>
            </a:r>
            <a:r>
              <a:rPr lang="fi-FI" sz="1000" dirty="0" err="1"/>
              <a:t>alarm</a:t>
            </a:r>
            <a:r>
              <a:rPr lang="fi-FI" sz="1000" dirty="0"/>
              <a:t> </a:t>
            </a:r>
            <a:r>
              <a:rPr lang="fi-FI" sz="1000" dirty="0" err="1"/>
              <a:t>switches</a:t>
            </a:r>
            <a:r>
              <a:rPr lang="fi-FI" sz="1000" dirty="0"/>
              <a:t>:</a:t>
            </a:r>
          </a:p>
          <a:p>
            <a:pPr lvl="1"/>
            <a:r>
              <a:rPr lang="fi-FI" sz="1000" dirty="0" err="1"/>
              <a:t>Blue</a:t>
            </a:r>
            <a:r>
              <a:rPr lang="fi-FI" sz="1000" dirty="0"/>
              <a:t>: GND / AC</a:t>
            </a:r>
          </a:p>
          <a:p>
            <a:pPr lvl="1"/>
            <a:r>
              <a:rPr lang="fi-FI" sz="1000" dirty="0"/>
              <a:t>Brown: +24VDC / AC</a:t>
            </a:r>
          </a:p>
          <a:p>
            <a:pPr lvl="1"/>
            <a:r>
              <a:rPr lang="fi-FI" sz="1000" dirty="0"/>
              <a:t>Gray: input </a:t>
            </a:r>
            <a:r>
              <a:rPr lang="fi-FI" sz="1000" dirty="0" err="1"/>
              <a:t>board</a:t>
            </a:r>
            <a:r>
              <a:rPr lang="fi-FI" sz="1000" dirty="0"/>
              <a:t> 2-</a:t>
            </a:r>
          </a:p>
          <a:p>
            <a:pPr lvl="1"/>
            <a:r>
              <a:rPr lang="fi-FI" sz="1000" dirty="0"/>
              <a:t>Black: GND</a:t>
            </a:r>
          </a:p>
          <a:p>
            <a:pPr lvl="1"/>
            <a:r>
              <a:rPr lang="fi-FI" sz="1000" dirty="0" err="1"/>
              <a:t>Yellow</a:t>
            </a:r>
            <a:r>
              <a:rPr lang="fi-FI" sz="1000" dirty="0"/>
              <a:t>: </a:t>
            </a:r>
            <a:r>
              <a:rPr lang="fi-FI" sz="1000" dirty="0" err="1"/>
              <a:t>not</a:t>
            </a:r>
            <a:r>
              <a:rPr lang="fi-FI" sz="1000" dirty="0"/>
              <a:t> </a:t>
            </a:r>
            <a:r>
              <a:rPr lang="fi-FI" sz="1000" dirty="0" err="1"/>
              <a:t>connected</a:t>
            </a:r>
            <a:endParaRPr lang="fi-FI" sz="1000" dirty="0"/>
          </a:p>
          <a:p>
            <a:pPr lvl="1"/>
            <a:r>
              <a:rPr lang="fi-FI" sz="1000" dirty="0"/>
              <a:t>Input </a:t>
            </a:r>
            <a:r>
              <a:rPr lang="fi-FI" sz="1000" dirty="0" err="1"/>
              <a:t>board</a:t>
            </a:r>
            <a:r>
              <a:rPr lang="fi-FI" sz="1000" dirty="0"/>
              <a:t> 2+ =&gt; +12VDC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3D21A0-141D-8B1F-DDAF-8EAD19AA5CD6}"/>
              </a:ext>
            </a:extLst>
          </p:cNvPr>
          <p:cNvSpPr txBox="1"/>
          <p:nvPr/>
        </p:nvSpPr>
        <p:spPr>
          <a:xfrm>
            <a:off x="2976313" y="4363895"/>
            <a:ext cx="22103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err="1"/>
              <a:t>Hatch</a:t>
            </a:r>
            <a:r>
              <a:rPr lang="fi-FI" sz="1000" dirty="0"/>
              <a:t> </a:t>
            </a:r>
            <a:r>
              <a:rPr lang="fi-FI" sz="1000" dirty="0" err="1"/>
              <a:t>junction</a:t>
            </a:r>
            <a:r>
              <a:rPr lang="fi-FI" sz="1000" dirty="0"/>
              <a:t> box </a:t>
            </a:r>
            <a:r>
              <a:rPr lang="fi-FI" sz="1000" dirty="0" err="1"/>
              <a:t>connections</a:t>
            </a:r>
            <a:r>
              <a:rPr lang="fi-FI" sz="1000" dirty="0"/>
              <a:t>:</a:t>
            </a:r>
          </a:p>
          <a:p>
            <a:r>
              <a:rPr lang="fi-FI" sz="1000" dirty="0"/>
              <a:t>Red1: 3V3	Blue1: GND</a:t>
            </a:r>
          </a:p>
          <a:p>
            <a:r>
              <a:rPr lang="fi-FI" sz="1000" dirty="0"/>
              <a:t>Red2: Hall1	Blue2: Hall2</a:t>
            </a:r>
          </a:p>
          <a:p>
            <a:r>
              <a:rPr lang="fi-FI" sz="1000" dirty="0"/>
              <a:t>Red3: </a:t>
            </a:r>
            <a:r>
              <a:rPr lang="fi-FI" sz="1000" dirty="0" err="1"/>
              <a:t>Closed</a:t>
            </a:r>
            <a:r>
              <a:rPr lang="fi-FI" sz="1000" dirty="0"/>
              <a:t>	Blue3: Open </a:t>
            </a:r>
            <a:r>
              <a:rPr lang="fi-FI" sz="1000" dirty="0" err="1"/>
              <a:t>limit</a:t>
            </a:r>
            <a:endParaRPr lang="fi-FI" sz="1000" dirty="0"/>
          </a:p>
          <a:p>
            <a:r>
              <a:rPr lang="fi-FI" sz="1000" dirty="0"/>
              <a:t>              </a:t>
            </a:r>
            <a:r>
              <a:rPr lang="fi-FI" sz="1000" dirty="0" err="1"/>
              <a:t>limit</a:t>
            </a:r>
            <a:r>
              <a:rPr lang="fi-FI" sz="1000" dirty="0"/>
              <a:t> </a:t>
            </a:r>
            <a:r>
              <a:rPr lang="fi-FI" sz="1000" dirty="0" err="1"/>
              <a:t>sw</a:t>
            </a:r>
            <a:r>
              <a:rPr lang="fi-FI" sz="1000" dirty="0"/>
              <a:t>	                </a:t>
            </a:r>
            <a:r>
              <a:rPr lang="fi-FI" sz="1000" dirty="0" err="1"/>
              <a:t>switch</a:t>
            </a:r>
            <a:endParaRPr lang="fi-FI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A20E71-6FAD-98EA-ACA0-210B4CFB7C58}"/>
              </a:ext>
            </a:extLst>
          </p:cNvPr>
          <p:cNvSpPr txBox="1"/>
          <p:nvPr/>
        </p:nvSpPr>
        <p:spPr>
          <a:xfrm>
            <a:off x="8668589" y="1940559"/>
            <a:ext cx="22909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err="1"/>
              <a:t>Elevator&amp;triori</a:t>
            </a:r>
            <a:r>
              <a:rPr lang="fi-FI" sz="1000" dirty="0"/>
              <a:t> </a:t>
            </a:r>
            <a:r>
              <a:rPr lang="fi-FI" sz="1000" dirty="0" err="1"/>
              <a:t>prox</a:t>
            </a:r>
            <a:r>
              <a:rPr lang="fi-FI" sz="1000" dirty="0"/>
              <a:t> </a:t>
            </a:r>
            <a:r>
              <a:rPr lang="fi-FI" sz="1000" dirty="0" err="1"/>
              <a:t>sw</a:t>
            </a:r>
            <a:r>
              <a:rPr lang="fi-FI" sz="1000" dirty="0"/>
              <a:t> (PNP):</a:t>
            </a:r>
          </a:p>
          <a:p>
            <a:pPr lvl="1"/>
            <a:r>
              <a:rPr lang="fi-FI" sz="1000" dirty="0"/>
              <a:t>Black: Input </a:t>
            </a:r>
            <a:r>
              <a:rPr lang="fi-FI" sz="1000" dirty="0" err="1"/>
              <a:t>board</a:t>
            </a:r>
            <a:r>
              <a:rPr lang="fi-FI" sz="1000" dirty="0"/>
              <a:t> +</a:t>
            </a:r>
          </a:p>
          <a:p>
            <a:pPr lvl="1"/>
            <a:r>
              <a:rPr lang="fi-FI" sz="1000" dirty="0"/>
              <a:t>Input </a:t>
            </a:r>
            <a:r>
              <a:rPr lang="fi-FI" sz="1000" dirty="0" err="1"/>
              <a:t>board</a:t>
            </a:r>
            <a:r>
              <a:rPr lang="fi-FI" sz="1000" dirty="0"/>
              <a:t> - =&gt; GND</a:t>
            </a:r>
          </a:p>
          <a:p>
            <a:pPr lvl="1"/>
            <a:r>
              <a:rPr lang="fi-FI" sz="1000" dirty="0"/>
              <a:t>Brown: +12VDC</a:t>
            </a:r>
          </a:p>
          <a:p>
            <a:pPr lvl="1"/>
            <a:r>
              <a:rPr lang="fi-FI" sz="1000" dirty="0" err="1"/>
              <a:t>Blue</a:t>
            </a:r>
            <a:r>
              <a:rPr lang="fi-FI" sz="1000" dirty="0"/>
              <a:t>: GND</a:t>
            </a:r>
          </a:p>
          <a:p>
            <a:pPr lvl="1"/>
            <a:r>
              <a:rPr lang="fi-FI" sz="1000" dirty="0" err="1"/>
              <a:t>Wenglor</a:t>
            </a:r>
            <a:r>
              <a:rPr lang="fi-FI" sz="1000" dirty="0"/>
              <a:t> I30H009</a:t>
            </a:r>
          </a:p>
          <a:p>
            <a:r>
              <a:rPr lang="fi-FI" sz="1000" dirty="0" err="1"/>
              <a:t>Brush</a:t>
            </a:r>
            <a:r>
              <a:rPr lang="fi-FI" sz="1000" dirty="0"/>
              <a:t> </a:t>
            </a:r>
            <a:r>
              <a:rPr lang="fi-FI" sz="1000" dirty="0" err="1"/>
              <a:t>prox</a:t>
            </a:r>
            <a:r>
              <a:rPr lang="fi-FI" sz="1000" dirty="0"/>
              <a:t> (NPN):</a:t>
            </a:r>
          </a:p>
          <a:p>
            <a:pPr lvl="1"/>
            <a:r>
              <a:rPr lang="fi-FI" sz="1000" dirty="0"/>
              <a:t>Black: Input </a:t>
            </a:r>
            <a:r>
              <a:rPr lang="fi-FI" sz="1000" dirty="0" err="1"/>
              <a:t>board</a:t>
            </a:r>
            <a:r>
              <a:rPr lang="fi-FI" sz="1000" dirty="0"/>
              <a:t> –</a:t>
            </a:r>
          </a:p>
          <a:p>
            <a:pPr lvl="1"/>
            <a:r>
              <a:rPr lang="fi-FI" sz="1000" dirty="0"/>
              <a:t>Brown: +12VDC, </a:t>
            </a:r>
            <a:r>
              <a:rPr lang="fi-FI" sz="1000" dirty="0" err="1"/>
              <a:t>Blue</a:t>
            </a:r>
            <a:r>
              <a:rPr lang="fi-FI" sz="1000" dirty="0"/>
              <a:t>: GND</a:t>
            </a:r>
          </a:p>
          <a:p>
            <a:pPr lvl="1"/>
            <a:r>
              <a:rPr lang="fi-FI" sz="1000" dirty="0"/>
              <a:t>Input </a:t>
            </a:r>
            <a:r>
              <a:rPr lang="fi-FI" sz="1000" dirty="0" err="1"/>
              <a:t>board</a:t>
            </a:r>
            <a:r>
              <a:rPr lang="fi-FI" sz="1000" dirty="0"/>
              <a:t> + =&gt; +12VDC</a:t>
            </a:r>
          </a:p>
          <a:p>
            <a:endParaRPr lang="fi-FI" sz="1000" dirty="0"/>
          </a:p>
        </p:txBody>
      </p:sp>
    </p:spTree>
    <p:extLst>
      <p:ext uri="{BB962C8B-B14F-4D97-AF65-F5344CB8AC3E}">
        <p14:creationId xmlns:p14="http://schemas.microsoft.com/office/powerpoint/2010/main" val="342279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296</Words>
  <Application>Microsoft Office PowerPoint</Application>
  <PresentationFormat>Widescreen</PresentationFormat>
  <Paragraphs>118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Juha Utriainen</dc:creator>
  <cp:lastModifiedBy>Juha Utriainen</cp:lastModifiedBy>
  <cp:revision>3</cp:revision>
  <dcterms:created xsi:type="dcterms:W3CDTF">2024-03-18T11:58:11Z</dcterms:created>
  <dcterms:modified xsi:type="dcterms:W3CDTF">2024-03-26T12:42:56Z</dcterms:modified>
</cp:coreProperties>
</file>