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0B58F-06E3-219F-D9DC-FF09A3AFF7B3}" v="156" dt="2025-05-03T19:12:10.919"/>
    <p1510:client id="{3D9CA80A-F343-0809-F3EC-0027DE4F4098}" v="41" dt="2025-05-03T01:15:47.928"/>
    <p1510:client id="{7564F296-6556-7EAE-80CA-B729A40BBDDE}" v="18" dt="2025-05-03T18:55:58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openweathermap.org/data/2.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Linh H. Pham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Nixson Yeung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2E73A-16EC-A053-E80C-4DE803E23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F66C-F1EF-8DD3-4436-8922BF80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7A95E-94A8-4B7E-5780-58C205AFC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9CDCFE"/>
                </a:solidFill>
                <a:latin typeface="Consolas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/>
              </a:rPr>
              <a:t>ListView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(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/>
              </a:rPr>
              <a:t>EdgeInsets</a:t>
            </a:r>
            <a:r>
              <a:rPr lang="en-US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/>
              </a:rPr>
              <a:t>all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16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),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children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 [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CCCCC"/>
                </a:solidFill>
                <a:latin typeface="Consolas"/>
              </a:rPr>
              <a:t>          </a:t>
            </a:r>
            <a:r>
              <a:rPr lang="en-US" dirty="0">
                <a:solidFill>
                  <a:srgbClr val="DCDCAA"/>
                </a:solidFill>
                <a:latin typeface="Consolas"/>
              </a:rPr>
              <a:t>_</a:t>
            </a:r>
            <a:r>
              <a:rPr lang="en-US" dirty="0" err="1">
                <a:solidFill>
                  <a:srgbClr val="DCDCAA"/>
                </a:solidFill>
                <a:latin typeface="Consolas"/>
              </a:rPr>
              <a:t>buildSectionHeader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'Appearance'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),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CCCCC"/>
                </a:solidFill>
                <a:latin typeface="Consolas"/>
              </a:rPr>
              <a:t>          </a:t>
            </a:r>
            <a:r>
              <a:rPr lang="en-US" dirty="0" err="1">
                <a:solidFill>
                  <a:srgbClr val="4EC9B0"/>
                </a:solidFill>
                <a:latin typeface="Consolas"/>
              </a:rPr>
              <a:t>SwitchListTile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(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CCCCC"/>
                </a:solidFill>
                <a:latin typeface="Consolas"/>
              </a:rPr>
              <a:t>            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/>
              </a:rPr>
              <a:t>Text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'Dark Mode'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),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CCCCC"/>
                </a:solidFill>
                <a:latin typeface="Consolas"/>
              </a:rPr>
              <a:t>            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/>
              </a:rPr>
              <a:t>settings</a:t>
            </a:r>
            <a:r>
              <a:rPr lang="en-US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/>
              </a:rPr>
              <a:t>isDarkMode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,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CCCCC"/>
                </a:solidFill>
                <a:latin typeface="Consolas"/>
              </a:rPr>
              <a:t>            </a:t>
            </a:r>
            <a:r>
              <a:rPr lang="en-US" dirty="0" err="1">
                <a:solidFill>
                  <a:srgbClr val="9CDCFE"/>
                </a:solidFill>
                <a:latin typeface="Consolas"/>
              </a:rPr>
              <a:t>onChanged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value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) 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/>
              </a:rPr>
              <a:t>settings</a:t>
            </a:r>
            <a:r>
              <a:rPr lang="en-US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/>
              </a:rPr>
              <a:t>toggleDarkMode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value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),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CCCCC"/>
                </a:solidFill>
                <a:latin typeface="Consolas"/>
              </a:rPr>
              <a:t>          ),</a:t>
            </a:r>
            <a:endParaRPr lang="en-US"/>
          </a:p>
          <a:p>
            <a:pPr>
              <a:buNone/>
            </a:pPr>
            <a:r>
              <a:rPr lang="en-US" dirty="0">
                <a:solidFill>
                  <a:srgbClr val="CCCCCC"/>
                </a:solidFill>
                <a:latin typeface="Consolas"/>
              </a:rPr>
              <a:t>          </a:t>
            </a:r>
            <a:r>
              <a:rPr lang="en-US" dirty="0" err="1">
                <a:solidFill>
                  <a:srgbClr val="4EC9B0"/>
                </a:solidFill>
                <a:latin typeface="Consolas"/>
              </a:rPr>
              <a:t>ListTile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(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CCCCC"/>
                </a:solidFill>
                <a:latin typeface="Consolas"/>
              </a:rPr>
              <a:t>            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/>
              </a:rPr>
              <a:t>Text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'Theme Color'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),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CCCCC"/>
                </a:solidFill>
                <a:latin typeface="Consolas"/>
              </a:rPr>
              <a:t>            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trailing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/>
              </a:rPr>
              <a:t>Icon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/>
              </a:rPr>
              <a:t>Icons</a:t>
            </a:r>
            <a:r>
              <a:rPr lang="en-US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/>
              </a:rPr>
              <a:t>chevron_right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/>
              </a:rPr>
              <a:t>Theme</a:t>
            </a:r>
            <a:r>
              <a:rPr lang="en-US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/>
              </a:rPr>
              <a:t>of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context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).</a:t>
            </a:r>
            <a:r>
              <a:rPr lang="en-US" dirty="0" err="1">
                <a:solidFill>
                  <a:srgbClr val="9CDCFE"/>
                </a:solidFill>
                <a:latin typeface="Consolas"/>
              </a:rPr>
              <a:t>hintColor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),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CCCCC"/>
                </a:solidFill>
                <a:latin typeface="Consolas"/>
              </a:rPr>
              <a:t>            </a:t>
            </a:r>
            <a:r>
              <a:rPr lang="en-US" dirty="0" err="1">
                <a:solidFill>
                  <a:srgbClr val="9CDCFE"/>
                </a:solidFill>
                <a:latin typeface="Consolas"/>
              </a:rPr>
              <a:t>onTap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 () 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/>
              </a:rPr>
              <a:t>_</a:t>
            </a:r>
            <a:r>
              <a:rPr lang="en-US" dirty="0" err="1">
                <a:solidFill>
                  <a:srgbClr val="DCDCAA"/>
                </a:solidFill>
                <a:latin typeface="Consolas"/>
              </a:rPr>
              <a:t>showThemeColorPicker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context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),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CCCCC"/>
                </a:solidFill>
                <a:latin typeface="Consolas"/>
              </a:rPr>
              <a:t>          ),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CCCCC"/>
                </a:solidFill>
                <a:latin typeface="Consolas"/>
              </a:rPr>
              <a:t>          </a:t>
            </a:r>
            <a:r>
              <a:rPr lang="en-US" dirty="0">
                <a:solidFill>
                  <a:srgbClr val="DCDCAA"/>
                </a:solidFill>
                <a:latin typeface="Consolas"/>
              </a:rPr>
              <a:t>_</a:t>
            </a:r>
            <a:r>
              <a:rPr lang="en-US" dirty="0" err="1">
                <a:solidFill>
                  <a:srgbClr val="DCDCAA"/>
                </a:solidFill>
                <a:latin typeface="Consolas"/>
              </a:rPr>
              <a:t>buildSectionHeader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'Notifications'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),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CCCCC"/>
                </a:solidFill>
                <a:latin typeface="Consolas"/>
              </a:rPr>
              <a:t>          </a:t>
            </a:r>
            <a:r>
              <a:rPr lang="en-US" dirty="0" err="1">
                <a:solidFill>
                  <a:srgbClr val="4EC9B0"/>
                </a:solidFill>
                <a:latin typeface="Consolas"/>
              </a:rPr>
              <a:t>SwitchListTile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(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CCCCC"/>
                </a:solidFill>
                <a:latin typeface="Consolas"/>
              </a:rPr>
              <a:t>            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/>
              </a:rPr>
              <a:t>Text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'Rain Alerts'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),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CCCCC"/>
                </a:solidFill>
                <a:latin typeface="Consolas"/>
              </a:rPr>
              <a:t>            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/>
              </a:rPr>
              <a:t>settings</a:t>
            </a:r>
            <a:r>
              <a:rPr lang="en-US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/>
              </a:rPr>
              <a:t>rainAlertsEnabled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,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CCCCC"/>
                </a:solidFill>
                <a:latin typeface="Consolas"/>
              </a:rPr>
              <a:t>            </a:t>
            </a:r>
            <a:r>
              <a:rPr lang="en-US" dirty="0" err="1">
                <a:solidFill>
                  <a:srgbClr val="9CDCFE"/>
                </a:solidFill>
                <a:latin typeface="Consolas"/>
              </a:rPr>
              <a:t>onChanged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value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) 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/>
              </a:rPr>
              <a:t>settings</a:t>
            </a:r>
            <a:r>
              <a:rPr lang="en-US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/>
              </a:rPr>
              <a:t>toggleRainAlerts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value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),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CCCCC"/>
                </a:solidFill>
                <a:latin typeface="Consolas"/>
              </a:rPr>
              <a:t>          ),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CCCCC"/>
                </a:solidFill>
                <a:latin typeface="Consolas"/>
              </a:rPr>
              <a:t>          </a:t>
            </a:r>
            <a:r>
              <a:rPr lang="en-US" dirty="0" err="1">
                <a:solidFill>
                  <a:srgbClr val="4EC9B0"/>
                </a:solidFill>
                <a:latin typeface="Consolas"/>
              </a:rPr>
              <a:t>SwitchListTile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(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CCCCC"/>
                </a:solidFill>
                <a:latin typeface="Consolas"/>
              </a:rPr>
              <a:t>            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/>
              </a:rPr>
              <a:t>Text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'Temperature Alerts'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),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CCCCC"/>
                </a:solidFill>
                <a:latin typeface="Consolas"/>
              </a:rPr>
              <a:t>            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/>
              </a:rPr>
              <a:t>settings</a:t>
            </a:r>
            <a:r>
              <a:rPr lang="en-US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/>
              </a:rPr>
              <a:t>tempAlertsEnabled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,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CCCCC"/>
                </a:solidFill>
                <a:latin typeface="Consolas"/>
              </a:rPr>
              <a:t>            </a:t>
            </a:r>
            <a:r>
              <a:rPr lang="en-US" dirty="0" err="1">
                <a:solidFill>
                  <a:srgbClr val="9CDCFE"/>
                </a:solidFill>
                <a:latin typeface="Consolas"/>
              </a:rPr>
              <a:t>onChanged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value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) 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/>
              </a:rPr>
              <a:t>settings</a:t>
            </a:r>
            <a:r>
              <a:rPr lang="en-US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/>
              </a:rPr>
              <a:t>toggleTempAlerts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value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),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CCCCC"/>
                </a:solidFill>
                <a:latin typeface="Consolas"/>
              </a:rPr>
              <a:t>          ),</a:t>
            </a:r>
            <a:endParaRPr lang="en-US" dirty="0"/>
          </a:p>
          <a:p>
            <a:pPr>
              <a:buNone/>
            </a:pPr>
            <a:endParaRPr lang="en-US" sz="3400" dirty="0">
              <a:solidFill>
                <a:srgbClr val="CCCCCC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5879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DC57-2320-CFBF-9F84-BCCE9BA42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F4D9B-B79B-5ACB-0140-95AAA3367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E154B-3DDC-77FE-2CA0-FBADFF05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93F77-0FE8-E5F0-A887-87A58796E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• </a:t>
            </a:r>
            <a:r>
              <a:rPr lang="en-US" b="1">
                <a:ea typeface="+mn-lt"/>
                <a:cs typeface="+mn-lt"/>
              </a:rPr>
              <a:t>Location-based Weather: </a:t>
            </a:r>
            <a:r>
              <a:rPr lang="en-US">
                <a:ea typeface="+mn-lt"/>
                <a:cs typeface="+mn-lt"/>
              </a:rPr>
              <a:t>Auto-detect or manually input city.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• </a:t>
            </a:r>
            <a:r>
              <a:rPr lang="en-US" b="1">
                <a:ea typeface="+mn-lt"/>
                <a:cs typeface="+mn-lt"/>
              </a:rPr>
              <a:t>Hourly &amp; 7-Day Forecast:</a:t>
            </a:r>
            <a:r>
              <a:rPr lang="en-US">
                <a:ea typeface="+mn-lt"/>
                <a:cs typeface="+mn-lt"/>
              </a:rPr>
              <a:t> With dynamic icons and summaries.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• </a:t>
            </a:r>
            <a:r>
              <a:rPr lang="en-US" b="1">
                <a:ea typeface="+mn-lt"/>
                <a:cs typeface="+mn-lt"/>
              </a:rPr>
              <a:t>Personalized Alerts: </a:t>
            </a:r>
            <a:r>
              <a:rPr lang="en-US">
                <a:ea typeface="+mn-lt"/>
                <a:cs typeface="+mn-lt"/>
              </a:rPr>
              <a:t>Rain, snow, temperature thresholds.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• </a:t>
            </a:r>
            <a:r>
              <a:rPr lang="en-US" b="1">
                <a:ea typeface="+mn-lt"/>
                <a:cs typeface="+mn-lt"/>
              </a:rPr>
              <a:t>Interactive Map:</a:t>
            </a:r>
            <a:r>
              <a:rPr lang="en-US">
                <a:ea typeface="+mn-lt"/>
                <a:cs typeface="+mn-lt"/>
              </a:rPr>
              <a:t> Real-time radar and satellite view.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• </a:t>
            </a:r>
            <a:r>
              <a:rPr lang="en-US" b="1">
                <a:ea typeface="+mn-lt"/>
                <a:cs typeface="+mn-lt"/>
              </a:rPr>
              <a:t>Custom Themes:</a:t>
            </a:r>
            <a:r>
              <a:rPr lang="en-US">
                <a:ea typeface="+mn-lt"/>
                <a:cs typeface="+mn-lt"/>
              </a:rPr>
              <a:t> Mood-based background images or user-uploaded ones.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• </a:t>
            </a:r>
            <a:r>
              <a:rPr lang="en-US" b="1">
                <a:ea typeface="+mn-lt"/>
                <a:cs typeface="+mn-lt"/>
              </a:rPr>
              <a:t>Weather Sharing:</a:t>
            </a:r>
            <a:r>
              <a:rPr lang="en-US">
                <a:ea typeface="+mn-lt"/>
                <a:cs typeface="+mn-lt"/>
              </a:rPr>
              <a:t> Create weather postcards or status images.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</a:t>
            </a:r>
            <a:r>
              <a:rPr lang="en-US" b="1" dirty="0">
                <a:ea typeface="+mn-lt"/>
                <a:cs typeface="+mn-lt"/>
              </a:rPr>
              <a:t>Community Reports:</a:t>
            </a:r>
            <a:r>
              <a:rPr lang="en-US" dirty="0">
                <a:ea typeface="+mn-lt"/>
                <a:cs typeface="+mn-lt"/>
              </a:rPr>
              <a:t> Users can submit observations ("Windy here!", "Rainbow spotted").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38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5ABF-FE52-6C31-CD3C-2BB1E0F4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85BA6BC-6D77-59AB-5415-C3ADD7417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1430" y="2050761"/>
            <a:ext cx="1982276" cy="4351338"/>
          </a:xfrm>
        </p:spPr>
      </p:pic>
      <p:pic>
        <p:nvPicPr>
          <p:cNvPr id="5" name="Picture 4" descr="Screens screenshot of a weather forecast&#10;&#10;AI-generated content may be incorrect.">
            <a:extLst>
              <a:ext uri="{FF2B5EF4-FFF2-40B4-BE49-F238E27FC236}">
                <a16:creationId xmlns:a16="http://schemas.microsoft.com/office/drawing/2014/main" id="{727F68B6-6B90-EF91-30FA-F93A60A3E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34" y="2047009"/>
            <a:ext cx="1862440" cy="4114800"/>
          </a:xfrm>
          <a:prstGeom prst="rect">
            <a:avLst/>
          </a:prstGeom>
        </p:spPr>
      </p:pic>
      <p:pic>
        <p:nvPicPr>
          <p:cNvPr id="6" name="Picture 5" descr="A map of a city&#10;&#10;AI-generated content may be incorrect.">
            <a:extLst>
              <a:ext uri="{FF2B5EF4-FFF2-40B4-BE49-F238E27FC236}">
                <a16:creationId xmlns:a16="http://schemas.microsoft.com/office/drawing/2014/main" id="{4CA61FE9-06AD-0873-0AB6-DAC12F9F2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535" y="2047010"/>
            <a:ext cx="1874112" cy="4114798"/>
          </a:xfrm>
          <a:prstGeom prst="rect">
            <a:avLst/>
          </a:prstGeom>
        </p:spPr>
      </p:pic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DFAAF3E2-FDEC-A1E8-0B5C-2BAC56F6D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0436" y="2047009"/>
            <a:ext cx="189558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5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F37A-26A8-E4E1-B672-3398559A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 for Backend</a:t>
            </a:r>
          </a:p>
        </p:txBody>
      </p:sp>
      <p:pic>
        <p:nvPicPr>
          <p:cNvPr id="4" name="Content Placeholder 3" descr="A diagram of a weather service&#10;&#10;AI-generated content may be incorrect.">
            <a:extLst>
              <a:ext uri="{FF2B5EF4-FFF2-40B4-BE49-F238E27FC236}">
                <a16:creationId xmlns:a16="http://schemas.microsoft.com/office/drawing/2014/main" id="{11ECE802-6638-BD98-38DC-ABE533F03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0704" y="1474970"/>
            <a:ext cx="4129742" cy="4351338"/>
          </a:xfrm>
        </p:spPr>
      </p:pic>
    </p:spTree>
    <p:extLst>
      <p:ext uri="{BB962C8B-B14F-4D97-AF65-F5344CB8AC3E}">
        <p14:creationId xmlns:p14="http://schemas.microsoft.com/office/powerpoint/2010/main" val="9005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3DE8-0607-8D63-E307-AE2A79E8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8585F-23AA-8C18-DE97-FC75B0223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>
                <a:solidFill>
                  <a:srgbClr val="569CD6"/>
                </a:solidFill>
                <a:latin typeface="Consolas"/>
              </a:rPr>
              <a:t>void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>
                <a:solidFill>
                  <a:srgbClr val="DCDCAA"/>
                </a:solidFill>
                <a:latin typeface="Consolas"/>
              </a:rPr>
              <a:t>main</a:t>
            </a:r>
            <a:r>
              <a:rPr lang="en-US" sz="1100">
                <a:solidFill>
                  <a:srgbClr val="CCCCCC"/>
                </a:solidFill>
                <a:latin typeface="Consolas"/>
              </a:rPr>
              <a:t>() </a:t>
            </a:r>
            <a:r>
              <a:rPr lang="en-US" sz="1100">
                <a:solidFill>
                  <a:srgbClr val="C586C0"/>
                </a:solidFill>
                <a:latin typeface="Consolas"/>
              </a:rPr>
              <a:t>async</a:t>
            </a:r>
            <a:r>
              <a:rPr lang="en-US" sz="1100">
                <a:solidFill>
                  <a:srgbClr val="CCCCCC"/>
                </a:solidFill>
                <a:latin typeface="Consolas"/>
              </a:rPr>
              <a:t> {</a:t>
            </a:r>
            <a:endParaRPr lang="en-US" sz="1100" dirty="0">
              <a:solidFill>
                <a:srgbClr val="CCCCCC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</a:t>
            </a:r>
            <a:r>
              <a:rPr lang="en-US" sz="1100" err="1">
                <a:solidFill>
                  <a:srgbClr val="4EC9B0"/>
                </a:solidFill>
                <a:latin typeface="Consolas"/>
              </a:rPr>
              <a:t>WidgetsFlutterBinding</a:t>
            </a:r>
            <a:r>
              <a:rPr lang="en-US" sz="110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1100" err="1">
                <a:solidFill>
                  <a:srgbClr val="DCDCAA"/>
                </a:solidFill>
                <a:latin typeface="Consolas"/>
              </a:rPr>
              <a:t>ensureInitialized</a:t>
            </a:r>
            <a:r>
              <a:rPr lang="en-US" sz="1100">
                <a:solidFill>
                  <a:srgbClr val="CCCCCC"/>
                </a:solidFill>
                <a:latin typeface="Consolas"/>
              </a:rPr>
              <a:t>();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</a:t>
            </a:r>
            <a:r>
              <a:rPr lang="en-US" sz="1100">
                <a:solidFill>
                  <a:srgbClr val="C586C0"/>
                </a:solidFill>
                <a:latin typeface="Consolas"/>
              </a:rPr>
              <a:t>await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4EC9B0"/>
                </a:solidFill>
                <a:latin typeface="Consolas"/>
              </a:rPr>
              <a:t>Firebase</a:t>
            </a:r>
            <a:r>
              <a:rPr lang="en-US" sz="110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1100" err="1">
                <a:solidFill>
                  <a:srgbClr val="DCDCAA"/>
                </a:solidFill>
                <a:latin typeface="Consolas"/>
              </a:rPr>
              <a:t>initializeApp</a:t>
            </a:r>
            <a:r>
              <a:rPr lang="en-US" sz="1100">
                <a:solidFill>
                  <a:srgbClr val="CCCCCC"/>
                </a:solidFill>
                <a:latin typeface="Consolas"/>
              </a:rPr>
              <a:t>(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100">
                <a:solidFill>
                  <a:srgbClr val="9CDCFE"/>
                </a:solidFill>
                <a:latin typeface="Consolas"/>
              </a:rPr>
              <a:t>options</a:t>
            </a:r>
            <a:r>
              <a:rPr lang="en-US" sz="1100">
                <a:solidFill>
                  <a:srgbClr val="D4D4D4"/>
                </a:solidFill>
                <a:latin typeface="Consolas"/>
              </a:rPr>
              <a:t>: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4EC9B0"/>
                </a:solidFill>
                <a:latin typeface="Consolas"/>
              </a:rPr>
              <a:t>DefaultFirebaseOptions</a:t>
            </a:r>
            <a:r>
              <a:rPr lang="en-US" sz="110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1100" err="1">
                <a:solidFill>
                  <a:srgbClr val="9CDCFE"/>
                </a:solidFill>
                <a:latin typeface="Consolas"/>
              </a:rPr>
              <a:t>currentPlatform</a:t>
            </a:r>
            <a:r>
              <a:rPr lang="en-US" sz="1100">
                <a:solidFill>
                  <a:srgbClr val="CCCCCC"/>
                </a:solidFill>
                <a:latin typeface="Consolas"/>
              </a:rPr>
              <a:t>,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>
                <a:solidFill>
                  <a:srgbClr val="CCCCCC"/>
                </a:solidFill>
                <a:latin typeface="Consolas"/>
              </a:rPr>
              <a:t>  );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</a:t>
            </a:r>
            <a:r>
              <a:rPr lang="en-US" sz="1100">
                <a:solidFill>
                  <a:srgbClr val="569CD6"/>
                </a:solidFill>
                <a:latin typeface="Consolas"/>
              </a:rPr>
              <a:t>final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9CDCFE"/>
                </a:solidFill>
                <a:latin typeface="Consolas"/>
              </a:rPr>
              <a:t>firebaseService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4EC9B0"/>
                </a:solidFill>
                <a:latin typeface="Consolas"/>
              </a:rPr>
              <a:t>FirebaseService</a:t>
            </a:r>
            <a:r>
              <a:rPr lang="en-US" sz="1100">
                <a:solidFill>
                  <a:srgbClr val="CCCCCC"/>
                </a:solidFill>
                <a:latin typeface="Consolas"/>
              </a:rPr>
              <a:t>();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</a:t>
            </a:r>
            <a:r>
              <a:rPr lang="en-US" sz="1100">
                <a:solidFill>
                  <a:srgbClr val="569CD6"/>
                </a:solidFill>
                <a:latin typeface="Consolas"/>
              </a:rPr>
              <a:t>final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9CDCFE"/>
                </a:solidFill>
                <a:latin typeface="Consolas"/>
              </a:rPr>
              <a:t>weatherService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4EC9B0"/>
                </a:solidFill>
                <a:latin typeface="Consolas"/>
              </a:rPr>
              <a:t>WeatherService</a:t>
            </a:r>
            <a:r>
              <a:rPr lang="en-US" sz="110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>
                <a:solidFill>
                  <a:srgbClr val="CE9178"/>
                </a:solidFill>
                <a:latin typeface="Consolas"/>
              </a:rPr>
              <a:t>'YOUR_OPENWEATHERMAP_API_KEY'</a:t>
            </a:r>
            <a:r>
              <a:rPr lang="en-US" sz="1100">
                <a:solidFill>
                  <a:srgbClr val="CCCCCC"/>
                </a:solidFill>
                <a:latin typeface="Consolas"/>
              </a:rPr>
              <a:t>);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</a:t>
            </a:r>
            <a:r>
              <a:rPr lang="en-US" sz="1100" err="1">
                <a:solidFill>
                  <a:srgbClr val="DCDCAA"/>
                </a:solidFill>
                <a:latin typeface="Consolas"/>
              </a:rPr>
              <a:t>runApp</a:t>
            </a:r>
            <a:r>
              <a:rPr lang="en-US" sz="1100">
                <a:solidFill>
                  <a:srgbClr val="CCCCCC"/>
                </a:solidFill>
                <a:latin typeface="Consolas"/>
              </a:rPr>
              <a:t>(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100" err="1">
                <a:solidFill>
                  <a:srgbClr val="4EC9B0"/>
                </a:solidFill>
                <a:latin typeface="Consolas"/>
              </a:rPr>
              <a:t>MultiProvider</a:t>
            </a:r>
            <a:r>
              <a:rPr lang="en-US" sz="1100">
                <a:solidFill>
                  <a:srgbClr val="CCCCCC"/>
                </a:solidFill>
                <a:latin typeface="Consolas"/>
              </a:rPr>
              <a:t>(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    </a:t>
            </a:r>
            <a:r>
              <a:rPr lang="en-US" sz="1100">
                <a:solidFill>
                  <a:srgbClr val="9CDCFE"/>
                </a:solidFill>
                <a:latin typeface="Consolas"/>
              </a:rPr>
              <a:t>providers</a:t>
            </a:r>
            <a:r>
              <a:rPr lang="en-US" sz="1100">
                <a:solidFill>
                  <a:srgbClr val="D4D4D4"/>
                </a:solidFill>
                <a:latin typeface="Consolas"/>
              </a:rPr>
              <a:t>:</a:t>
            </a:r>
            <a:r>
              <a:rPr lang="en-US" sz="1100">
                <a:solidFill>
                  <a:srgbClr val="CCCCCC"/>
                </a:solidFill>
                <a:latin typeface="Consolas"/>
              </a:rPr>
              <a:t> [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sz="1100" err="1">
                <a:solidFill>
                  <a:srgbClr val="4EC9B0"/>
                </a:solidFill>
                <a:latin typeface="Consolas"/>
              </a:rPr>
              <a:t>ChangeNotifierProvider</a:t>
            </a:r>
            <a:r>
              <a:rPr lang="en-US" sz="110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>
                <a:solidFill>
                  <a:srgbClr val="9CDCFE"/>
                </a:solidFill>
                <a:latin typeface="Consolas"/>
              </a:rPr>
              <a:t>create</a:t>
            </a:r>
            <a:r>
              <a:rPr lang="en-US" sz="1100">
                <a:solidFill>
                  <a:srgbClr val="D4D4D4"/>
                </a:solidFill>
                <a:latin typeface="Consolas"/>
              </a:rPr>
              <a:t>:</a:t>
            </a:r>
            <a:r>
              <a:rPr lang="en-US" sz="1100">
                <a:solidFill>
                  <a:srgbClr val="CCCCCC"/>
                </a:solidFill>
                <a:latin typeface="Consolas"/>
              </a:rPr>
              <a:t> (</a:t>
            </a:r>
            <a:r>
              <a:rPr lang="en-US" sz="1100">
                <a:solidFill>
                  <a:srgbClr val="9CDCFE"/>
                </a:solidFill>
                <a:latin typeface="Consolas"/>
              </a:rPr>
              <a:t>_</a:t>
            </a:r>
            <a:r>
              <a:rPr lang="en-US" sz="1100">
                <a:solidFill>
                  <a:srgbClr val="CCCCCC"/>
                </a:solidFill>
                <a:latin typeface="Consolas"/>
              </a:rPr>
              <a:t>) </a:t>
            </a:r>
            <a:r>
              <a:rPr lang="en-US" sz="1100">
                <a:solidFill>
                  <a:srgbClr val="D4D4D4"/>
                </a:solidFill>
                <a:latin typeface="Consolas"/>
              </a:rPr>
              <a:t>=&gt;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4EC9B0"/>
                </a:solidFill>
                <a:latin typeface="Consolas"/>
              </a:rPr>
              <a:t>AuthProvider</a:t>
            </a:r>
            <a:r>
              <a:rPr lang="en-US" sz="110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9CDCFE"/>
                </a:solidFill>
                <a:latin typeface="Consolas"/>
              </a:rPr>
              <a:t>firebaseService</a:t>
            </a:r>
            <a:r>
              <a:rPr lang="en-US" sz="1100">
                <a:solidFill>
                  <a:srgbClr val="CCCCCC"/>
                </a:solidFill>
                <a:latin typeface="Consolas"/>
              </a:rPr>
              <a:t>)),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sz="1100" err="1">
                <a:solidFill>
                  <a:srgbClr val="4EC9B0"/>
                </a:solidFill>
                <a:latin typeface="Consolas"/>
              </a:rPr>
              <a:t>ChangeNotifierProvider</a:t>
            </a:r>
            <a:r>
              <a:rPr lang="en-US" sz="110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>
                <a:solidFill>
                  <a:srgbClr val="9CDCFE"/>
                </a:solidFill>
                <a:latin typeface="Consolas"/>
              </a:rPr>
              <a:t>create</a:t>
            </a:r>
            <a:r>
              <a:rPr lang="en-US" sz="1100">
                <a:solidFill>
                  <a:srgbClr val="D4D4D4"/>
                </a:solidFill>
                <a:latin typeface="Consolas"/>
              </a:rPr>
              <a:t>:</a:t>
            </a:r>
            <a:r>
              <a:rPr lang="en-US" sz="1100">
                <a:solidFill>
                  <a:srgbClr val="CCCCCC"/>
                </a:solidFill>
                <a:latin typeface="Consolas"/>
              </a:rPr>
              <a:t> (</a:t>
            </a:r>
            <a:r>
              <a:rPr lang="en-US" sz="1100">
                <a:solidFill>
                  <a:srgbClr val="9CDCFE"/>
                </a:solidFill>
                <a:latin typeface="Consolas"/>
              </a:rPr>
              <a:t>_</a:t>
            </a:r>
            <a:r>
              <a:rPr lang="en-US" sz="1100">
                <a:solidFill>
                  <a:srgbClr val="CCCCCC"/>
                </a:solidFill>
                <a:latin typeface="Consolas"/>
              </a:rPr>
              <a:t>) </a:t>
            </a:r>
            <a:r>
              <a:rPr lang="en-US" sz="1100">
                <a:solidFill>
                  <a:srgbClr val="D4D4D4"/>
                </a:solidFill>
                <a:latin typeface="Consolas"/>
              </a:rPr>
              <a:t>=&gt;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4EC9B0"/>
                </a:solidFill>
                <a:latin typeface="Consolas"/>
              </a:rPr>
              <a:t>SettingsProvider</a:t>
            </a:r>
            <a:r>
              <a:rPr lang="en-US" sz="1100">
                <a:solidFill>
                  <a:srgbClr val="CCCCCC"/>
                </a:solidFill>
                <a:latin typeface="Consolas"/>
              </a:rPr>
              <a:t>()),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sz="1100" err="1">
                <a:solidFill>
                  <a:srgbClr val="4EC9B0"/>
                </a:solidFill>
                <a:latin typeface="Consolas"/>
              </a:rPr>
              <a:t>ChangeNotifierProvider</a:t>
            </a:r>
            <a:r>
              <a:rPr lang="en-US" sz="1100">
                <a:solidFill>
                  <a:srgbClr val="CCCCCC"/>
                </a:solidFill>
                <a:latin typeface="Consolas"/>
              </a:rPr>
              <a:t>(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        </a:t>
            </a:r>
            <a:r>
              <a:rPr lang="en-US" sz="1100">
                <a:solidFill>
                  <a:srgbClr val="9CDCFE"/>
                </a:solidFill>
                <a:latin typeface="Consolas"/>
              </a:rPr>
              <a:t>create</a:t>
            </a:r>
            <a:r>
              <a:rPr lang="en-US" sz="1100">
                <a:solidFill>
                  <a:srgbClr val="D4D4D4"/>
                </a:solidFill>
                <a:latin typeface="Consolas"/>
              </a:rPr>
              <a:t>:</a:t>
            </a:r>
            <a:r>
              <a:rPr lang="en-US" sz="1100">
                <a:solidFill>
                  <a:srgbClr val="CCCCCC"/>
                </a:solidFill>
                <a:latin typeface="Consolas"/>
              </a:rPr>
              <a:t> (</a:t>
            </a:r>
            <a:r>
              <a:rPr lang="en-US" sz="1100">
                <a:solidFill>
                  <a:srgbClr val="9CDCFE"/>
                </a:solidFill>
                <a:latin typeface="Consolas"/>
              </a:rPr>
              <a:t>_</a:t>
            </a:r>
            <a:r>
              <a:rPr lang="en-US" sz="1100">
                <a:solidFill>
                  <a:srgbClr val="CCCCCC"/>
                </a:solidFill>
                <a:latin typeface="Consolas"/>
              </a:rPr>
              <a:t>) </a:t>
            </a:r>
            <a:r>
              <a:rPr lang="en-US" sz="1100">
                <a:solidFill>
                  <a:srgbClr val="D4D4D4"/>
                </a:solidFill>
                <a:latin typeface="Consolas"/>
              </a:rPr>
              <a:t>=&gt;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4EC9B0"/>
                </a:solidFill>
                <a:latin typeface="Consolas"/>
              </a:rPr>
              <a:t>WeatherProvider</a:t>
            </a:r>
            <a:r>
              <a:rPr lang="en-US" sz="110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9CDCFE"/>
                </a:solidFill>
                <a:latin typeface="Consolas"/>
              </a:rPr>
              <a:t>weatherService</a:t>
            </a:r>
            <a:r>
              <a:rPr lang="en-US" sz="1100">
                <a:solidFill>
                  <a:srgbClr val="CCCCCC"/>
                </a:solidFill>
                <a:latin typeface="Consolas"/>
              </a:rPr>
              <a:t>, </a:t>
            </a:r>
            <a:r>
              <a:rPr lang="en-US" sz="1100" err="1">
                <a:solidFill>
                  <a:srgbClr val="9CDCFE"/>
                </a:solidFill>
                <a:latin typeface="Consolas"/>
              </a:rPr>
              <a:t>firebaseService</a:t>
            </a:r>
            <a:r>
              <a:rPr lang="en-US" sz="1100">
                <a:solidFill>
                  <a:srgbClr val="CCCCCC"/>
                </a:solidFill>
                <a:latin typeface="Consolas"/>
              </a:rPr>
              <a:t>),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>
                <a:solidFill>
                  <a:srgbClr val="CCCCCC"/>
                </a:solidFill>
                <a:latin typeface="Consolas"/>
              </a:rPr>
              <a:t>        ),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>
                <a:solidFill>
                  <a:srgbClr val="CCCCCC"/>
                </a:solidFill>
                <a:latin typeface="Consolas"/>
              </a:rPr>
              <a:t>      ],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    </a:t>
            </a:r>
            <a:r>
              <a:rPr lang="en-US" sz="1100">
                <a:solidFill>
                  <a:srgbClr val="9CDCFE"/>
                </a:solidFill>
                <a:latin typeface="Consolas"/>
              </a:rPr>
              <a:t>child</a:t>
            </a:r>
            <a:r>
              <a:rPr lang="en-US" sz="1100">
                <a:solidFill>
                  <a:srgbClr val="D4D4D4"/>
                </a:solidFill>
                <a:latin typeface="Consolas"/>
              </a:rPr>
              <a:t>: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>
                <a:solidFill>
                  <a:srgbClr val="569CD6"/>
                </a:solidFill>
                <a:latin typeface="Consolas"/>
              </a:rPr>
              <a:t>const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4EC9B0"/>
                </a:solidFill>
                <a:latin typeface="Consolas"/>
              </a:rPr>
              <a:t>WeatherlyApp</a:t>
            </a:r>
            <a:r>
              <a:rPr lang="en-US" sz="1100">
                <a:solidFill>
                  <a:srgbClr val="CCCCCC"/>
                </a:solidFill>
                <a:latin typeface="Consolas"/>
              </a:rPr>
              <a:t>(),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>
                <a:solidFill>
                  <a:srgbClr val="CCCCCC"/>
                </a:solidFill>
                <a:latin typeface="Consolas"/>
              </a:rPr>
              <a:t>    ),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>
                <a:solidFill>
                  <a:srgbClr val="CCCCCC"/>
                </a:solidFill>
                <a:latin typeface="Consolas"/>
              </a:rPr>
              <a:t>  );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>
                <a:solidFill>
                  <a:srgbClr val="CCCCCC"/>
                </a:solidFill>
                <a:latin typeface="Consolas"/>
              </a:rPr>
              <a:t>}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endParaRPr lang="en-US" sz="1100" dirty="0">
              <a:solidFill>
                <a:srgbClr val="CCCCCC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8870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4F8D0-76FE-2C22-1400-8B0DD2F7C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12DE-C5D3-A467-FA35-2CA1D584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Authentication Provider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844C4-BA5A-74DB-2F3A-F7EA02027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en-US" sz="1300" dirty="0">
                <a:solidFill>
                  <a:srgbClr val="569CD6"/>
                </a:solidFill>
                <a:latin typeface="Consolas"/>
                <a:ea typeface="+mn-lt"/>
                <a:cs typeface="+mn-lt"/>
              </a:rPr>
              <a:t>void</a:t>
            </a: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300" dirty="0">
                <a:solidFill>
                  <a:srgbClr val="DCDCAA"/>
                </a:solidFill>
                <a:latin typeface="Consolas"/>
                <a:ea typeface="+mn-lt"/>
                <a:cs typeface="+mn-lt"/>
              </a:rPr>
              <a:t>_</a:t>
            </a:r>
            <a:r>
              <a:rPr lang="en-US" sz="1300" dirty="0" err="1">
                <a:solidFill>
                  <a:srgbClr val="DCDCAA"/>
                </a:solidFill>
                <a:latin typeface="Consolas"/>
                <a:ea typeface="+mn-lt"/>
                <a:cs typeface="+mn-lt"/>
              </a:rPr>
              <a:t>init</a:t>
            </a: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() {</a:t>
            </a:r>
            <a:endParaRPr lang="en-US" sz="1300" dirty="0">
              <a:latin typeface="Consolas"/>
            </a:endParaRPr>
          </a:p>
          <a:p>
            <a:pPr>
              <a:buNone/>
            </a:pP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300" dirty="0" err="1">
                <a:solidFill>
                  <a:srgbClr val="4EC9B0"/>
                </a:solidFill>
                <a:latin typeface="Consolas"/>
                <a:ea typeface="+mn-lt"/>
                <a:cs typeface="+mn-lt"/>
              </a:rPr>
              <a:t>FirebaseAuth</a:t>
            </a:r>
            <a:r>
              <a:rPr lang="en-US" sz="1300" dirty="0" err="1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300" dirty="0" err="1">
                <a:solidFill>
                  <a:srgbClr val="9CDCFE"/>
                </a:solidFill>
                <a:latin typeface="Consolas"/>
                <a:ea typeface="+mn-lt"/>
                <a:cs typeface="+mn-lt"/>
              </a:rPr>
              <a:t>instance</a:t>
            </a:r>
            <a:r>
              <a:rPr lang="en-US" sz="1300" dirty="0" err="1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300" dirty="0" err="1">
                <a:solidFill>
                  <a:srgbClr val="DCDCAA"/>
                </a:solidFill>
                <a:latin typeface="Consolas"/>
                <a:ea typeface="+mn-lt"/>
                <a:cs typeface="+mn-lt"/>
              </a:rPr>
              <a:t>authStateChanges</a:t>
            </a: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().</a:t>
            </a:r>
            <a:r>
              <a:rPr lang="en-US" sz="1300" dirty="0">
                <a:solidFill>
                  <a:srgbClr val="DCDCAA"/>
                </a:solidFill>
                <a:latin typeface="Consolas"/>
                <a:ea typeface="+mn-lt"/>
                <a:cs typeface="+mn-lt"/>
              </a:rPr>
              <a:t>listen</a:t>
            </a: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((</a:t>
            </a:r>
            <a:r>
              <a:rPr lang="en-US" sz="1300" dirty="0">
                <a:solidFill>
                  <a:srgbClr val="9CDCFE"/>
                </a:solidFill>
                <a:latin typeface="Consolas"/>
                <a:ea typeface="+mn-lt"/>
                <a:cs typeface="+mn-lt"/>
              </a:rPr>
              <a:t>user</a:t>
            </a: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) {</a:t>
            </a:r>
            <a:endParaRPr lang="en-US" sz="1300" dirty="0">
              <a:latin typeface="Consolas"/>
            </a:endParaRPr>
          </a:p>
          <a:p>
            <a:pPr>
              <a:buNone/>
            </a:pP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      </a:t>
            </a:r>
            <a:r>
              <a:rPr lang="en-US" sz="1300" dirty="0">
                <a:solidFill>
                  <a:srgbClr val="9CDCFE"/>
                </a:solidFill>
                <a:latin typeface="Consolas"/>
                <a:ea typeface="+mn-lt"/>
                <a:cs typeface="+mn-lt"/>
              </a:rPr>
              <a:t>_</a:t>
            </a:r>
            <a:r>
              <a:rPr lang="en-US" sz="1300" dirty="0" err="1">
                <a:solidFill>
                  <a:srgbClr val="9CDCFE"/>
                </a:solidFill>
                <a:latin typeface="Consolas"/>
                <a:ea typeface="+mn-lt"/>
                <a:cs typeface="+mn-lt"/>
              </a:rPr>
              <a:t>currentUser</a:t>
            </a: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300" dirty="0">
                <a:solidFill>
                  <a:srgbClr val="D4D4D4"/>
                </a:solidFill>
                <a:latin typeface="Consolas"/>
                <a:ea typeface="+mn-lt"/>
                <a:cs typeface="+mn-lt"/>
              </a:rPr>
              <a:t>=</a:t>
            </a: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300" dirty="0">
                <a:solidFill>
                  <a:srgbClr val="9CDCFE"/>
                </a:solidFill>
                <a:latin typeface="Consolas"/>
                <a:ea typeface="+mn-lt"/>
                <a:cs typeface="+mn-lt"/>
              </a:rPr>
              <a:t>user</a:t>
            </a: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;</a:t>
            </a:r>
            <a:endParaRPr lang="en-US" sz="1300" dirty="0">
              <a:latin typeface="Consolas"/>
            </a:endParaRPr>
          </a:p>
          <a:p>
            <a:pPr>
              <a:buNone/>
            </a:pP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      </a:t>
            </a:r>
            <a:r>
              <a:rPr lang="en-US" sz="1300" dirty="0" err="1">
                <a:solidFill>
                  <a:srgbClr val="DCDCAA"/>
                </a:solidFill>
                <a:latin typeface="Consolas"/>
                <a:ea typeface="+mn-lt"/>
                <a:cs typeface="+mn-lt"/>
              </a:rPr>
              <a:t>notifyListeners</a:t>
            </a: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();</a:t>
            </a:r>
            <a:endParaRPr lang="en-US" sz="1300" dirty="0">
              <a:latin typeface="Consolas"/>
            </a:endParaRPr>
          </a:p>
          <a:p>
            <a:pPr>
              <a:buNone/>
            </a:pP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    });</a:t>
            </a:r>
            <a:endParaRPr lang="en-US" sz="1300" dirty="0">
              <a:latin typeface="Consolas"/>
            </a:endParaRPr>
          </a:p>
          <a:p>
            <a:pPr>
              <a:buNone/>
            </a:pP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  }</a:t>
            </a:r>
            <a:endParaRPr lang="en-US" sz="1300" dirty="0">
              <a:latin typeface="Consolas"/>
            </a:endParaRPr>
          </a:p>
          <a:p>
            <a:pPr>
              <a:buNone/>
            </a:pP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en-US" sz="1300" dirty="0">
                <a:solidFill>
                  <a:srgbClr val="4EC9B0"/>
                </a:solidFill>
                <a:latin typeface="Consolas"/>
                <a:ea typeface="+mn-lt"/>
                <a:cs typeface="+mn-lt"/>
              </a:rPr>
              <a:t>Future</a:t>
            </a: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&lt;</a:t>
            </a:r>
            <a:r>
              <a:rPr lang="en-US" sz="1300" dirty="0">
                <a:solidFill>
                  <a:srgbClr val="569CD6"/>
                </a:solidFill>
                <a:latin typeface="Consolas"/>
                <a:ea typeface="+mn-lt"/>
                <a:cs typeface="+mn-lt"/>
              </a:rPr>
              <a:t>void</a:t>
            </a: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&gt; </a:t>
            </a:r>
            <a:r>
              <a:rPr lang="en-US" sz="1300" dirty="0" err="1">
                <a:solidFill>
                  <a:srgbClr val="DCDCAA"/>
                </a:solidFill>
                <a:latin typeface="Consolas"/>
                <a:ea typeface="+mn-lt"/>
                <a:cs typeface="+mn-lt"/>
              </a:rPr>
              <a:t>signInWithEmail</a:t>
            </a: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300" dirty="0">
                <a:solidFill>
                  <a:srgbClr val="4EC9B0"/>
                </a:solidFill>
                <a:latin typeface="Consolas"/>
                <a:ea typeface="+mn-lt"/>
                <a:cs typeface="+mn-lt"/>
              </a:rPr>
              <a:t>String</a:t>
            </a: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300" dirty="0">
                <a:solidFill>
                  <a:srgbClr val="9CDCFE"/>
                </a:solidFill>
                <a:latin typeface="Consolas"/>
                <a:ea typeface="+mn-lt"/>
                <a:cs typeface="+mn-lt"/>
              </a:rPr>
              <a:t>email</a:t>
            </a: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300" dirty="0">
                <a:solidFill>
                  <a:srgbClr val="4EC9B0"/>
                </a:solidFill>
                <a:latin typeface="Consolas"/>
                <a:ea typeface="+mn-lt"/>
                <a:cs typeface="+mn-lt"/>
              </a:rPr>
              <a:t>String</a:t>
            </a: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300" dirty="0">
                <a:solidFill>
                  <a:srgbClr val="9CDCFE"/>
                </a:solidFill>
                <a:latin typeface="Consolas"/>
                <a:ea typeface="+mn-lt"/>
                <a:cs typeface="+mn-lt"/>
              </a:rPr>
              <a:t>password</a:t>
            </a: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) </a:t>
            </a:r>
            <a:r>
              <a:rPr lang="en-US" sz="1300" dirty="0">
                <a:solidFill>
                  <a:srgbClr val="C586C0"/>
                </a:solidFill>
                <a:latin typeface="Consolas"/>
                <a:ea typeface="+mn-lt"/>
                <a:cs typeface="+mn-lt"/>
              </a:rPr>
              <a:t>async</a:t>
            </a: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 {</a:t>
            </a:r>
            <a:endParaRPr lang="en-US" sz="1300" dirty="0">
              <a:latin typeface="Consolas"/>
            </a:endParaRPr>
          </a:p>
          <a:p>
            <a:pPr>
              <a:buNone/>
            </a:pP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300" dirty="0">
                <a:solidFill>
                  <a:srgbClr val="C586C0"/>
                </a:solidFill>
                <a:latin typeface="Consolas"/>
                <a:ea typeface="+mn-lt"/>
                <a:cs typeface="+mn-lt"/>
              </a:rPr>
              <a:t>try</a:t>
            </a: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 {</a:t>
            </a:r>
            <a:endParaRPr lang="en-US" sz="1300" dirty="0">
              <a:latin typeface="Consolas"/>
            </a:endParaRPr>
          </a:p>
          <a:p>
            <a:pPr>
              <a:buNone/>
            </a:pP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      </a:t>
            </a:r>
            <a:r>
              <a:rPr lang="en-US" sz="1300" dirty="0">
                <a:solidFill>
                  <a:srgbClr val="C586C0"/>
                </a:solidFill>
                <a:latin typeface="Consolas"/>
                <a:ea typeface="+mn-lt"/>
                <a:cs typeface="+mn-lt"/>
              </a:rPr>
              <a:t>await</a:t>
            </a: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300" dirty="0">
                <a:solidFill>
                  <a:srgbClr val="9CDCFE"/>
                </a:solidFill>
                <a:latin typeface="Consolas"/>
                <a:ea typeface="+mn-lt"/>
                <a:cs typeface="+mn-lt"/>
              </a:rPr>
              <a:t>_</a:t>
            </a:r>
            <a:r>
              <a:rPr lang="en-US" sz="1300" dirty="0" err="1">
                <a:solidFill>
                  <a:srgbClr val="9CDCFE"/>
                </a:solidFill>
                <a:latin typeface="Consolas"/>
                <a:ea typeface="+mn-lt"/>
                <a:cs typeface="+mn-lt"/>
              </a:rPr>
              <a:t>firebaseService</a:t>
            </a:r>
            <a:r>
              <a:rPr lang="en-US" sz="1300" dirty="0" err="1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300" dirty="0" err="1">
                <a:solidFill>
                  <a:srgbClr val="DCDCAA"/>
                </a:solidFill>
                <a:latin typeface="Consolas"/>
                <a:ea typeface="+mn-lt"/>
                <a:cs typeface="+mn-lt"/>
              </a:rPr>
              <a:t>signInWithEmail</a:t>
            </a: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300" dirty="0">
                <a:solidFill>
                  <a:srgbClr val="9CDCFE"/>
                </a:solidFill>
                <a:latin typeface="Consolas"/>
                <a:ea typeface="+mn-lt"/>
                <a:cs typeface="+mn-lt"/>
              </a:rPr>
              <a:t>email</a:t>
            </a: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300" dirty="0">
                <a:solidFill>
                  <a:srgbClr val="9CDCFE"/>
                </a:solidFill>
                <a:latin typeface="Consolas"/>
                <a:ea typeface="+mn-lt"/>
                <a:cs typeface="+mn-lt"/>
              </a:rPr>
              <a:t>password</a:t>
            </a: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);</a:t>
            </a:r>
            <a:endParaRPr lang="en-US" sz="1300" dirty="0">
              <a:latin typeface="Consolas"/>
            </a:endParaRPr>
          </a:p>
          <a:p>
            <a:pPr>
              <a:buNone/>
            </a:pP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    } </a:t>
            </a:r>
            <a:r>
              <a:rPr lang="en-US" sz="1300" dirty="0">
                <a:solidFill>
                  <a:srgbClr val="C586C0"/>
                </a:solidFill>
                <a:latin typeface="Consolas"/>
                <a:ea typeface="+mn-lt"/>
                <a:cs typeface="+mn-lt"/>
              </a:rPr>
              <a:t>catch</a:t>
            </a: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 (</a:t>
            </a:r>
            <a:r>
              <a:rPr lang="en-US" sz="1300" dirty="0">
                <a:solidFill>
                  <a:srgbClr val="9CDCFE"/>
                </a:solidFill>
                <a:latin typeface="Consolas"/>
                <a:ea typeface="+mn-lt"/>
                <a:cs typeface="+mn-lt"/>
              </a:rPr>
              <a:t>e</a:t>
            </a: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) {</a:t>
            </a:r>
            <a:endParaRPr lang="en-US" sz="1300" dirty="0">
              <a:latin typeface="Consolas"/>
            </a:endParaRPr>
          </a:p>
          <a:p>
            <a:pPr>
              <a:buNone/>
            </a:pP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      </a:t>
            </a:r>
            <a:r>
              <a:rPr lang="en-US" sz="1300" dirty="0">
                <a:solidFill>
                  <a:srgbClr val="C586C0"/>
                </a:solidFill>
                <a:latin typeface="Consolas"/>
                <a:ea typeface="+mn-lt"/>
                <a:cs typeface="+mn-lt"/>
              </a:rPr>
              <a:t>rethrow</a:t>
            </a: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;</a:t>
            </a:r>
            <a:endParaRPr lang="en-US" sz="1300" dirty="0">
              <a:latin typeface="Consolas"/>
            </a:endParaRPr>
          </a:p>
          <a:p>
            <a:pPr>
              <a:buNone/>
            </a:pP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    }</a:t>
            </a:r>
            <a:endParaRPr lang="en-US" sz="1300" dirty="0">
              <a:latin typeface="Consolas"/>
            </a:endParaRPr>
          </a:p>
          <a:p>
            <a:pPr>
              <a:buNone/>
            </a:pP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  }</a:t>
            </a:r>
            <a:endParaRPr lang="en-US" sz="1300" dirty="0">
              <a:latin typeface="Consolas"/>
            </a:endParaRPr>
          </a:p>
          <a:p>
            <a:pPr>
              <a:buNone/>
            </a:pP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en-US" sz="1300" dirty="0">
                <a:solidFill>
                  <a:srgbClr val="4EC9B0"/>
                </a:solidFill>
                <a:latin typeface="Consolas"/>
                <a:ea typeface="+mn-lt"/>
                <a:cs typeface="+mn-lt"/>
              </a:rPr>
              <a:t>Future</a:t>
            </a: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&lt;</a:t>
            </a:r>
            <a:r>
              <a:rPr lang="en-US" sz="1300" dirty="0">
                <a:solidFill>
                  <a:srgbClr val="569CD6"/>
                </a:solidFill>
                <a:latin typeface="Consolas"/>
                <a:ea typeface="+mn-lt"/>
                <a:cs typeface="+mn-lt"/>
              </a:rPr>
              <a:t>void</a:t>
            </a: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&gt; </a:t>
            </a:r>
            <a:r>
              <a:rPr lang="en-US" sz="1300" dirty="0" err="1">
                <a:solidFill>
                  <a:srgbClr val="DCDCAA"/>
                </a:solidFill>
                <a:latin typeface="Consolas"/>
                <a:ea typeface="+mn-lt"/>
                <a:cs typeface="+mn-lt"/>
              </a:rPr>
              <a:t>signOut</a:t>
            </a: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() </a:t>
            </a:r>
            <a:r>
              <a:rPr lang="en-US" sz="1300" dirty="0">
                <a:solidFill>
                  <a:srgbClr val="C586C0"/>
                </a:solidFill>
                <a:latin typeface="Consolas"/>
                <a:ea typeface="+mn-lt"/>
                <a:cs typeface="+mn-lt"/>
              </a:rPr>
              <a:t>async</a:t>
            </a: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 {</a:t>
            </a:r>
            <a:endParaRPr lang="en-US" sz="1300" dirty="0">
              <a:latin typeface="Consolas"/>
            </a:endParaRPr>
          </a:p>
          <a:p>
            <a:pPr>
              <a:buNone/>
            </a:pP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300" dirty="0">
                <a:solidFill>
                  <a:srgbClr val="C586C0"/>
                </a:solidFill>
                <a:latin typeface="Consolas"/>
                <a:ea typeface="+mn-lt"/>
                <a:cs typeface="+mn-lt"/>
              </a:rPr>
              <a:t>await</a:t>
            </a: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300" dirty="0">
                <a:solidFill>
                  <a:srgbClr val="9CDCFE"/>
                </a:solidFill>
                <a:latin typeface="Consolas"/>
                <a:ea typeface="+mn-lt"/>
                <a:cs typeface="+mn-lt"/>
              </a:rPr>
              <a:t>_</a:t>
            </a:r>
            <a:r>
              <a:rPr lang="en-US" sz="1300" dirty="0" err="1">
                <a:solidFill>
                  <a:srgbClr val="9CDCFE"/>
                </a:solidFill>
                <a:latin typeface="Consolas"/>
                <a:ea typeface="+mn-lt"/>
                <a:cs typeface="+mn-lt"/>
              </a:rPr>
              <a:t>firebaseService</a:t>
            </a:r>
            <a:r>
              <a:rPr lang="en-US" sz="1300" dirty="0" err="1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300" dirty="0" err="1">
                <a:solidFill>
                  <a:srgbClr val="DCDCAA"/>
                </a:solidFill>
                <a:latin typeface="Consolas"/>
                <a:ea typeface="+mn-lt"/>
                <a:cs typeface="+mn-lt"/>
              </a:rPr>
              <a:t>signOut</a:t>
            </a: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();</a:t>
            </a:r>
            <a:endParaRPr lang="en-US" sz="1300" dirty="0">
              <a:latin typeface="Consolas"/>
            </a:endParaRPr>
          </a:p>
          <a:p>
            <a:pPr>
              <a:buNone/>
            </a:pP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  }</a:t>
            </a:r>
            <a:endParaRPr lang="en-US" sz="1300" dirty="0">
              <a:latin typeface="Consolas"/>
            </a:endParaRPr>
          </a:p>
          <a:p>
            <a:pPr>
              <a:buNone/>
            </a:pPr>
            <a:r>
              <a:rPr lang="en-US" sz="13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}</a:t>
            </a:r>
            <a:endParaRPr lang="en-US" sz="1300" dirty="0">
              <a:latin typeface="Consolas"/>
            </a:endParaRPr>
          </a:p>
          <a:p>
            <a:pPr>
              <a:buNone/>
            </a:pPr>
            <a:endParaRPr lang="en-US" sz="1100" dirty="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43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A754-6758-1E3F-190F-8570C739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20CD6-4832-A864-3925-04350F3EA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</a:t>
            </a:r>
            <a:r>
              <a:rPr lang="en-US" sz="1100" dirty="0">
                <a:solidFill>
                  <a:srgbClr val="6A9955"/>
                </a:solidFill>
                <a:latin typeface="Consolas"/>
              </a:rPr>
              <a:t>// User Management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</a:t>
            </a:r>
            <a:r>
              <a:rPr lang="en-US" sz="1100" dirty="0">
                <a:solidFill>
                  <a:srgbClr val="4EC9B0"/>
                </a:solidFill>
                <a:latin typeface="Consolas"/>
              </a:rPr>
              <a:t>Future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/>
              </a:rPr>
              <a:t>void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&gt; </a:t>
            </a:r>
            <a:r>
              <a:rPr lang="en-US" sz="1100" dirty="0" err="1">
                <a:solidFill>
                  <a:srgbClr val="DCDCAA"/>
                </a:solidFill>
                <a:latin typeface="Consolas"/>
              </a:rPr>
              <a:t>signInWithEmail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4EC9B0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/>
              </a:rPr>
              <a:t>email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4EC9B0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/>
              </a:rPr>
              <a:t>password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) </a:t>
            </a:r>
            <a:r>
              <a:rPr lang="en-US" sz="1100" dirty="0">
                <a:solidFill>
                  <a:srgbClr val="C586C0"/>
                </a:solidFill>
                <a:latin typeface="Consolas"/>
              </a:rPr>
              <a:t>async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{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100" dirty="0">
                <a:solidFill>
                  <a:srgbClr val="C586C0"/>
                </a:solidFill>
                <a:latin typeface="Consolas"/>
              </a:rPr>
              <a:t>await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/>
              </a:rPr>
              <a:t>_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auth</a:t>
            </a:r>
            <a:r>
              <a:rPr lang="en-US" sz="1100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1100" dirty="0" err="1">
                <a:solidFill>
                  <a:srgbClr val="DCDCAA"/>
                </a:solidFill>
                <a:latin typeface="Consolas"/>
              </a:rPr>
              <a:t>signInWithEmailAndPassword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/>
              </a:rPr>
              <a:t>email</a:t>
            </a:r>
            <a:r>
              <a:rPr lang="en-US" sz="1100" dirty="0">
                <a:solidFill>
                  <a:srgbClr val="D4D4D4"/>
                </a:solidFill>
                <a:latin typeface="Consolas"/>
              </a:rPr>
              <a:t>: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/>
              </a:rPr>
              <a:t>email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/>
              </a:rPr>
              <a:t>password</a:t>
            </a:r>
            <a:r>
              <a:rPr lang="en-US" sz="1100" dirty="0">
                <a:solidFill>
                  <a:srgbClr val="D4D4D4"/>
                </a:solidFill>
                <a:latin typeface="Consolas"/>
              </a:rPr>
              <a:t>: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/>
              </a:rPr>
              <a:t>password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);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}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</a:t>
            </a:r>
            <a:r>
              <a:rPr lang="en-US" sz="1100" dirty="0">
                <a:solidFill>
                  <a:srgbClr val="4EC9B0"/>
                </a:solidFill>
                <a:latin typeface="Consolas"/>
              </a:rPr>
              <a:t>Future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/>
              </a:rPr>
              <a:t>void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&gt; </a:t>
            </a:r>
            <a:r>
              <a:rPr lang="en-US" sz="1100" dirty="0" err="1">
                <a:solidFill>
                  <a:srgbClr val="DCDCAA"/>
                </a:solidFill>
                <a:latin typeface="Consolas"/>
              </a:rPr>
              <a:t>signOut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() </a:t>
            </a:r>
            <a:r>
              <a:rPr lang="en-US" sz="1100" dirty="0">
                <a:solidFill>
                  <a:srgbClr val="C586C0"/>
                </a:solidFill>
                <a:latin typeface="Consolas"/>
              </a:rPr>
              <a:t>async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{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100" dirty="0">
                <a:solidFill>
                  <a:srgbClr val="C586C0"/>
                </a:solidFill>
                <a:latin typeface="Consolas"/>
              </a:rPr>
              <a:t>await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/>
              </a:rPr>
              <a:t>_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auth</a:t>
            </a:r>
            <a:r>
              <a:rPr lang="en-US" sz="1100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1100" dirty="0" err="1">
                <a:solidFill>
                  <a:srgbClr val="DCDCAA"/>
                </a:solidFill>
                <a:latin typeface="Consolas"/>
              </a:rPr>
              <a:t>signOut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();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}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</a:t>
            </a:r>
            <a:r>
              <a:rPr lang="en-US" sz="1100" dirty="0">
                <a:solidFill>
                  <a:srgbClr val="6A9955"/>
                </a:solidFill>
                <a:latin typeface="Consolas"/>
              </a:rPr>
              <a:t>// Weather Data Logging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</a:t>
            </a:r>
            <a:r>
              <a:rPr lang="en-US" sz="1100" dirty="0">
                <a:solidFill>
                  <a:srgbClr val="4EC9B0"/>
                </a:solidFill>
                <a:latin typeface="Consolas"/>
              </a:rPr>
              <a:t>Future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/>
              </a:rPr>
              <a:t>void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&gt; </a:t>
            </a:r>
            <a:r>
              <a:rPr lang="en-US" sz="1100" dirty="0" err="1">
                <a:solidFill>
                  <a:srgbClr val="DCDCAA"/>
                </a:solidFill>
                <a:latin typeface="Consolas"/>
              </a:rPr>
              <a:t>logWeatherFetch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4EC9B0"/>
                </a:solidFill>
                <a:latin typeface="Consolas"/>
              </a:rPr>
              <a:t>double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lat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4EC9B0"/>
                </a:solidFill>
                <a:latin typeface="Consolas"/>
              </a:rPr>
              <a:t>double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lon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) </a:t>
            </a:r>
            <a:r>
              <a:rPr lang="en-US" sz="1100" dirty="0">
                <a:solidFill>
                  <a:srgbClr val="C586C0"/>
                </a:solidFill>
                <a:latin typeface="Consolas"/>
              </a:rPr>
              <a:t>async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{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100" dirty="0">
                <a:solidFill>
                  <a:srgbClr val="569CD6"/>
                </a:solidFill>
                <a:latin typeface="Consolas"/>
              </a:rPr>
              <a:t>final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userId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/>
              </a:rPr>
              <a:t>_auth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currentUser</a:t>
            </a:r>
            <a:r>
              <a:rPr lang="en-US" sz="1100" dirty="0">
                <a:solidFill>
                  <a:srgbClr val="D4D4D4"/>
                </a:solidFill>
                <a:latin typeface="Consolas"/>
              </a:rPr>
              <a:t>?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uid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;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100" dirty="0">
                <a:solidFill>
                  <a:srgbClr val="C586C0"/>
                </a:solidFill>
                <a:latin typeface="Consolas"/>
              </a:rPr>
              <a:t>if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(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userId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/>
              </a:rPr>
              <a:t>!=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569CD6"/>
                </a:solidFill>
                <a:latin typeface="Consolas"/>
              </a:rPr>
              <a:t>null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) {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    </a:t>
            </a:r>
            <a:r>
              <a:rPr lang="en-US" sz="1100" dirty="0">
                <a:solidFill>
                  <a:srgbClr val="C586C0"/>
                </a:solidFill>
                <a:latin typeface="Consolas"/>
              </a:rPr>
              <a:t>await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/>
              </a:rPr>
              <a:t>_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firestore</a:t>
            </a:r>
            <a:r>
              <a:rPr lang="en-US" sz="1100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1100" dirty="0" err="1">
                <a:solidFill>
                  <a:srgbClr val="DCDCAA"/>
                </a:solidFill>
                <a:latin typeface="Consolas"/>
              </a:rPr>
              <a:t>collection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/>
              </a:rPr>
              <a:t>userActivity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).</a:t>
            </a:r>
            <a:r>
              <a:rPr lang="en-US" sz="1100" dirty="0">
                <a:solidFill>
                  <a:srgbClr val="DCDCAA"/>
                </a:solidFill>
                <a:latin typeface="Consolas"/>
              </a:rPr>
              <a:t>doc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userId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).</a:t>
            </a:r>
            <a:r>
              <a:rPr lang="en-US" sz="1100" dirty="0">
                <a:solidFill>
                  <a:srgbClr val="DCDCAA"/>
                </a:solidFill>
                <a:latin typeface="Consolas"/>
              </a:rPr>
              <a:t>collection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/>
              </a:rPr>
              <a:t>weatherFetches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).</a:t>
            </a:r>
            <a:r>
              <a:rPr lang="en-US" sz="1100" dirty="0">
                <a:solidFill>
                  <a:srgbClr val="DCDCAA"/>
                </a:solidFill>
                <a:latin typeface="Consolas"/>
              </a:rPr>
              <a:t>add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({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'location'</a:t>
            </a:r>
            <a:r>
              <a:rPr lang="en-US" sz="1100" dirty="0">
                <a:solidFill>
                  <a:srgbClr val="D4D4D4"/>
                </a:solidFill>
                <a:latin typeface="Consolas"/>
              </a:rPr>
              <a:t>: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4EC9B0"/>
                </a:solidFill>
                <a:latin typeface="Consolas"/>
              </a:rPr>
              <a:t>GeoPoint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lat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lon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),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'timestamp'</a:t>
            </a:r>
            <a:r>
              <a:rPr lang="en-US" sz="1100" dirty="0">
                <a:solidFill>
                  <a:srgbClr val="D4D4D4"/>
                </a:solidFill>
                <a:latin typeface="Consolas"/>
              </a:rPr>
              <a:t>: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4EC9B0"/>
                </a:solidFill>
                <a:latin typeface="Consolas"/>
              </a:rPr>
              <a:t>FieldValue</a:t>
            </a:r>
            <a:r>
              <a:rPr lang="en-US" sz="1100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1100" dirty="0" err="1">
                <a:solidFill>
                  <a:srgbClr val="DCDCAA"/>
                </a:solidFill>
                <a:latin typeface="Consolas"/>
              </a:rPr>
              <a:t>serverTimestamp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(),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    });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  }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}</a:t>
            </a:r>
            <a:endParaRPr lang="en-US" dirty="0">
              <a:solidFill>
                <a:srgbClr val="000000"/>
              </a:solidFill>
              <a:latin typeface="Aptos" panose="020B0004020202020204"/>
            </a:endParaRPr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</a:t>
            </a:r>
            <a:r>
              <a:rPr lang="en-US" sz="1100" dirty="0">
                <a:solidFill>
                  <a:srgbClr val="6A9955"/>
                </a:solidFill>
                <a:latin typeface="Consolas"/>
              </a:rPr>
              <a:t>// Community Reports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</a:t>
            </a:r>
            <a:r>
              <a:rPr lang="en-US" sz="1100" dirty="0">
                <a:solidFill>
                  <a:srgbClr val="4EC9B0"/>
                </a:solidFill>
                <a:latin typeface="Consolas"/>
              </a:rPr>
              <a:t>Future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/>
              </a:rPr>
              <a:t>void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&gt; </a:t>
            </a:r>
            <a:r>
              <a:rPr lang="en-US" sz="1100" dirty="0" err="1">
                <a:solidFill>
                  <a:srgbClr val="DCDCAA"/>
                </a:solidFill>
                <a:latin typeface="Consolas"/>
              </a:rPr>
              <a:t>submitCommunityReport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rgbClr val="4EC9B0"/>
                </a:solidFill>
                <a:latin typeface="Consolas"/>
              </a:rPr>
              <a:t>CommunityReport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/>
              </a:rPr>
              <a:t>report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) </a:t>
            </a:r>
            <a:r>
              <a:rPr lang="en-US" sz="1100" dirty="0">
                <a:solidFill>
                  <a:srgbClr val="C586C0"/>
                </a:solidFill>
                <a:latin typeface="Consolas"/>
              </a:rPr>
              <a:t>async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{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100" dirty="0">
                <a:solidFill>
                  <a:srgbClr val="C586C0"/>
                </a:solidFill>
                <a:latin typeface="Consolas"/>
              </a:rPr>
              <a:t>await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/>
              </a:rPr>
              <a:t>_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firestore</a:t>
            </a:r>
            <a:r>
              <a:rPr lang="en-US" sz="1100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1100" dirty="0" err="1">
                <a:solidFill>
                  <a:srgbClr val="DCDCAA"/>
                </a:solidFill>
                <a:latin typeface="Consolas"/>
              </a:rPr>
              <a:t>collection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/>
              </a:rPr>
              <a:t>communityReports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).</a:t>
            </a:r>
            <a:r>
              <a:rPr lang="en-US" sz="1100" dirty="0">
                <a:solidFill>
                  <a:srgbClr val="DCDCAA"/>
                </a:solidFill>
                <a:latin typeface="Consolas"/>
              </a:rPr>
              <a:t>add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report</a:t>
            </a:r>
            <a:r>
              <a:rPr lang="en-US" sz="1100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1100" dirty="0" err="1">
                <a:solidFill>
                  <a:srgbClr val="DCDCAA"/>
                </a:solidFill>
                <a:latin typeface="Consolas"/>
              </a:rPr>
              <a:t>toFirestore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());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}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</a:t>
            </a:r>
            <a:r>
              <a:rPr lang="en-US" sz="1100" dirty="0">
                <a:solidFill>
                  <a:srgbClr val="6A9955"/>
                </a:solidFill>
                <a:latin typeface="Consolas"/>
              </a:rPr>
              <a:t>// Push Notifications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</a:t>
            </a:r>
            <a:r>
              <a:rPr lang="en-US" sz="1100" dirty="0">
                <a:solidFill>
                  <a:srgbClr val="4EC9B0"/>
                </a:solidFill>
                <a:latin typeface="Consolas"/>
              </a:rPr>
              <a:t>Future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&lt;</a:t>
            </a:r>
            <a:r>
              <a:rPr lang="en-US" sz="1100" dirty="0">
                <a:solidFill>
                  <a:srgbClr val="4EC9B0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?&gt; </a:t>
            </a:r>
            <a:r>
              <a:rPr lang="en-US" sz="1100" dirty="0" err="1">
                <a:solidFill>
                  <a:srgbClr val="DCDCAA"/>
                </a:solidFill>
                <a:latin typeface="Consolas"/>
              </a:rPr>
              <a:t>getFCMToken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() </a:t>
            </a:r>
            <a:r>
              <a:rPr lang="en-US" sz="1100" dirty="0">
                <a:solidFill>
                  <a:srgbClr val="C586C0"/>
                </a:solidFill>
                <a:latin typeface="Consolas"/>
              </a:rPr>
              <a:t>async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{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100" dirty="0">
                <a:solidFill>
                  <a:srgbClr val="C586C0"/>
                </a:solidFill>
                <a:latin typeface="Consolas"/>
              </a:rPr>
              <a:t>await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/>
              </a:rPr>
              <a:t>_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messaging</a:t>
            </a:r>
            <a:r>
              <a:rPr lang="en-US" sz="1100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1100" dirty="0" err="1">
                <a:solidFill>
                  <a:srgbClr val="DCDCAA"/>
                </a:solidFill>
                <a:latin typeface="Consolas"/>
              </a:rPr>
              <a:t>requestPermission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();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100" dirty="0">
                <a:solidFill>
                  <a:srgbClr val="C586C0"/>
                </a:solidFill>
                <a:latin typeface="Consolas"/>
              </a:rPr>
              <a:t>return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C586C0"/>
                </a:solidFill>
                <a:latin typeface="Consolas"/>
              </a:rPr>
              <a:t>await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/>
              </a:rPr>
              <a:t>_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messaging</a:t>
            </a:r>
            <a:r>
              <a:rPr lang="en-US" sz="1100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1100" dirty="0" err="1">
                <a:solidFill>
                  <a:srgbClr val="DCDCAA"/>
                </a:solidFill>
                <a:latin typeface="Consolas"/>
              </a:rPr>
              <a:t>getToken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();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}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</a:t>
            </a:r>
            <a:r>
              <a:rPr lang="en-US" sz="1100" dirty="0">
                <a:solidFill>
                  <a:srgbClr val="4EC9B0"/>
                </a:solidFill>
                <a:latin typeface="Consolas"/>
              </a:rPr>
              <a:t>Future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/>
              </a:rPr>
              <a:t>void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&gt; </a:t>
            </a:r>
            <a:r>
              <a:rPr lang="en-US" sz="1100" dirty="0" err="1">
                <a:solidFill>
                  <a:srgbClr val="DCDCAA"/>
                </a:solidFill>
                <a:latin typeface="Consolas"/>
              </a:rPr>
              <a:t>subscribeToLocationAlerts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4EC9B0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locationId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) </a:t>
            </a:r>
            <a:r>
              <a:rPr lang="en-US" sz="1100" dirty="0">
                <a:solidFill>
                  <a:srgbClr val="C586C0"/>
                </a:solidFill>
                <a:latin typeface="Consolas"/>
              </a:rPr>
              <a:t>async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{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100" dirty="0">
                <a:solidFill>
                  <a:srgbClr val="C586C0"/>
                </a:solidFill>
                <a:latin typeface="Consolas"/>
              </a:rPr>
              <a:t>await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/>
              </a:rPr>
              <a:t>_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messaging</a:t>
            </a:r>
            <a:r>
              <a:rPr lang="en-US" sz="1100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1100" dirty="0" err="1">
                <a:solidFill>
                  <a:srgbClr val="DCDCAA"/>
                </a:solidFill>
                <a:latin typeface="Consolas"/>
              </a:rPr>
              <a:t>subscribeToTopic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'location_</a:t>
            </a:r>
            <a:r>
              <a:rPr lang="en-US" sz="1100" dirty="0">
                <a:solidFill>
                  <a:srgbClr val="D4D4D4"/>
                </a:solidFill>
                <a:latin typeface="Consolas"/>
              </a:rPr>
              <a:t>$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locationId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);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  }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</a:rPr>
              <a:t>}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5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E1D9A-F457-1AB5-208C-91030CD46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DAFD-B89E-6981-72F3-FE1AFC04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A23CC-3B06-2C25-8603-C30970F2E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32500" lnSpcReduction="20000"/>
          </a:bodyPr>
          <a:lstStyle/>
          <a:p>
            <a:pPr>
              <a:buNone/>
            </a:pPr>
            <a:r>
              <a:rPr lang="en-US" sz="4400" dirty="0">
                <a:solidFill>
                  <a:srgbClr val="569CD6"/>
                </a:solidFill>
                <a:latin typeface="Consolas"/>
              </a:rPr>
              <a:t>class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4400" dirty="0" err="1">
                <a:solidFill>
                  <a:srgbClr val="4EC9B0"/>
                </a:solidFill>
                <a:latin typeface="Consolas"/>
              </a:rPr>
              <a:t>WeatherService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 {</a:t>
            </a:r>
            <a:endParaRPr lang="en-US" sz="4400" dirty="0"/>
          </a:p>
          <a:p>
            <a:pPr>
              <a:buNone/>
            </a:pPr>
            <a:r>
              <a:rPr lang="en-US" sz="4400" dirty="0">
                <a:solidFill>
                  <a:srgbClr val="CCCCCC"/>
                </a:solidFill>
                <a:latin typeface="Consolas"/>
              </a:rPr>
              <a:t>  </a:t>
            </a:r>
            <a:r>
              <a:rPr lang="en-US" sz="4400" dirty="0">
                <a:solidFill>
                  <a:srgbClr val="569CD6"/>
                </a:solidFill>
                <a:latin typeface="Consolas"/>
              </a:rPr>
              <a:t>static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4400" dirty="0">
                <a:solidFill>
                  <a:srgbClr val="569CD6"/>
                </a:solidFill>
                <a:latin typeface="Consolas"/>
              </a:rPr>
              <a:t>const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4400" dirty="0">
                <a:solidFill>
                  <a:srgbClr val="4EC9B0"/>
                </a:solidFill>
                <a:latin typeface="Consolas"/>
              </a:rPr>
              <a:t>String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4400" dirty="0">
                <a:solidFill>
                  <a:srgbClr val="9CDCFE"/>
                </a:solidFill>
                <a:latin typeface="Consolas"/>
              </a:rPr>
              <a:t>_</a:t>
            </a:r>
            <a:r>
              <a:rPr lang="en-US" sz="4400" dirty="0" err="1">
                <a:solidFill>
                  <a:srgbClr val="9CDCFE"/>
                </a:solidFill>
                <a:latin typeface="Consolas"/>
              </a:rPr>
              <a:t>baseUrl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44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44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4400" dirty="0">
                <a:solidFill>
                  <a:srgbClr val="CE9178"/>
                </a:solidFill>
                <a:latin typeface="Consolas"/>
                <a:hlinkClick r:id="rId2"/>
              </a:rPr>
              <a:t>https://api.openweathermap.org/data/2.5</a:t>
            </a:r>
            <a:r>
              <a:rPr lang="en-US" sz="44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;</a:t>
            </a:r>
            <a:endParaRPr lang="en-US" sz="4400" dirty="0"/>
          </a:p>
          <a:p>
            <a:pPr>
              <a:buNone/>
            </a:pPr>
            <a:r>
              <a:rPr lang="en-US" sz="4400" dirty="0">
                <a:solidFill>
                  <a:srgbClr val="CCCCCC"/>
                </a:solidFill>
                <a:latin typeface="Consolas"/>
              </a:rPr>
              <a:t>  </a:t>
            </a:r>
            <a:r>
              <a:rPr lang="en-US" sz="4400" dirty="0">
                <a:solidFill>
                  <a:srgbClr val="569CD6"/>
                </a:solidFill>
                <a:latin typeface="Consolas"/>
              </a:rPr>
              <a:t>final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4400" dirty="0">
                <a:solidFill>
                  <a:srgbClr val="4EC9B0"/>
                </a:solidFill>
                <a:latin typeface="Consolas"/>
              </a:rPr>
              <a:t>String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4400" dirty="0" err="1">
                <a:solidFill>
                  <a:srgbClr val="9CDCFE"/>
                </a:solidFill>
                <a:latin typeface="Consolas"/>
              </a:rPr>
              <a:t>apiKey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;</a:t>
            </a:r>
            <a:endParaRPr lang="en-US" sz="4400" dirty="0"/>
          </a:p>
          <a:p>
            <a:pPr>
              <a:buNone/>
            </a:pPr>
            <a:r>
              <a:rPr lang="en-US" sz="4400" dirty="0">
                <a:solidFill>
                  <a:srgbClr val="CCCCCC"/>
                </a:solidFill>
                <a:latin typeface="Consolas"/>
              </a:rPr>
              <a:t>  </a:t>
            </a:r>
            <a:r>
              <a:rPr lang="en-US" sz="4400" dirty="0" err="1">
                <a:solidFill>
                  <a:srgbClr val="4EC9B0"/>
                </a:solidFill>
                <a:latin typeface="Consolas"/>
              </a:rPr>
              <a:t>WeatherService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4400" dirty="0" err="1">
                <a:solidFill>
                  <a:srgbClr val="569CD6"/>
                </a:solidFill>
                <a:latin typeface="Consolas"/>
              </a:rPr>
              <a:t>this</a:t>
            </a:r>
            <a:r>
              <a:rPr lang="en-US" sz="4400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4400" dirty="0" err="1">
                <a:solidFill>
                  <a:srgbClr val="9CDCFE"/>
                </a:solidFill>
                <a:latin typeface="Consolas"/>
              </a:rPr>
              <a:t>apiKey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);</a:t>
            </a:r>
            <a:br>
              <a:rPr lang="en-US" dirty="0"/>
            </a:br>
            <a:endParaRPr lang="en-US"/>
          </a:p>
          <a:p>
            <a:pPr>
              <a:buNone/>
            </a:pPr>
            <a:r>
              <a:rPr lang="en-US" sz="4400" dirty="0">
                <a:solidFill>
                  <a:srgbClr val="CCCCCC"/>
                </a:solidFill>
                <a:latin typeface="Consolas"/>
              </a:rPr>
              <a:t>  </a:t>
            </a:r>
            <a:r>
              <a:rPr lang="en-US" sz="4400" dirty="0">
                <a:solidFill>
                  <a:srgbClr val="4EC9B0"/>
                </a:solidFill>
                <a:latin typeface="Consolas"/>
              </a:rPr>
              <a:t>Future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&lt;</a:t>
            </a:r>
            <a:r>
              <a:rPr lang="en-US" sz="4400" dirty="0">
                <a:solidFill>
                  <a:srgbClr val="4EC9B0"/>
                </a:solidFill>
                <a:latin typeface="Consolas"/>
              </a:rPr>
              <a:t>WeatherData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&gt; </a:t>
            </a:r>
            <a:r>
              <a:rPr lang="en-US" sz="4400" dirty="0" err="1">
                <a:solidFill>
                  <a:srgbClr val="DCDCAA"/>
                </a:solidFill>
                <a:latin typeface="Consolas"/>
              </a:rPr>
              <a:t>getCurrentWeather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4400" dirty="0">
                <a:solidFill>
                  <a:srgbClr val="4EC9B0"/>
                </a:solidFill>
                <a:latin typeface="Consolas"/>
              </a:rPr>
              <a:t>double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4400" dirty="0" err="1">
                <a:solidFill>
                  <a:srgbClr val="9CDCFE"/>
                </a:solidFill>
                <a:latin typeface="Consolas"/>
              </a:rPr>
              <a:t>lat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, </a:t>
            </a:r>
            <a:r>
              <a:rPr lang="en-US" sz="4400" dirty="0">
                <a:solidFill>
                  <a:srgbClr val="4EC9B0"/>
                </a:solidFill>
                <a:latin typeface="Consolas"/>
              </a:rPr>
              <a:t>double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4400" dirty="0" err="1">
                <a:solidFill>
                  <a:srgbClr val="9CDCFE"/>
                </a:solidFill>
                <a:latin typeface="Consolas"/>
              </a:rPr>
              <a:t>lon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) </a:t>
            </a:r>
            <a:r>
              <a:rPr lang="en-US" sz="4400" dirty="0">
                <a:solidFill>
                  <a:srgbClr val="C586C0"/>
                </a:solidFill>
                <a:latin typeface="Consolas"/>
              </a:rPr>
              <a:t>async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 {</a:t>
            </a:r>
            <a:endParaRPr lang="en-US" sz="4400" dirty="0"/>
          </a:p>
          <a:p>
            <a:pPr>
              <a:buNone/>
            </a:pPr>
            <a:r>
              <a:rPr lang="en-US" sz="44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4400" dirty="0">
                <a:solidFill>
                  <a:srgbClr val="569CD6"/>
                </a:solidFill>
                <a:latin typeface="Consolas"/>
              </a:rPr>
              <a:t>final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4400" dirty="0">
                <a:solidFill>
                  <a:srgbClr val="9CDCFE"/>
                </a:solidFill>
                <a:latin typeface="Consolas"/>
              </a:rPr>
              <a:t>response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44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4400" dirty="0">
                <a:solidFill>
                  <a:srgbClr val="C586C0"/>
                </a:solidFill>
                <a:latin typeface="Consolas"/>
              </a:rPr>
              <a:t>await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4400" dirty="0" err="1">
                <a:solidFill>
                  <a:srgbClr val="9CDCFE"/>
                </a:solidFill>
                <a:latin typeface="Consolas"/>
              </a:rPr>
              <a:t>http</a:t>
            </a:r>
            <a:r>
              <a:rPr lang="en-US" sz="4400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4400" dirty="0" err="1">
                <a:solidFill>
                  <a:srgbClr val="DCDCAA"/>
                </a:solidFill>
                <a:latin typeface="Consolas"/>
              </a:rPr>
              <a:t>get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(</a:t>
            </a:r>
            <a:endParaRPr lang="en-US" sz="4400" dirty="0"/>
          </a:p>
          <a:p>
            <a:pPr>
              <a:buNone/>
            </a:pPr>
            <a:r>
              <a:rPr lang="en-US" sz="4400" dirty="0">
                <a:solidFill>
                  <a:srgbClr val="CCCCCC"/>
                </a:solidFill>
                <a:latin typeface="Consolas"/>
              </a:rPr>
              <a:t>      </a:t>
            </a:r>
            <a:r>
              <a:rPr lang="en-US" sz="4400" dirty="0" err="1">
                <a:solidFill>
                  <a:srgbClr val="4EC9B0"/>
                </a:solidFill>
                <a:latin typeface="Consolas"/>
              </a:rPr>
              <a:t>Uri</a:t>
            </a:r>
            <a:r>
              <a:rPr lang="en-US" sz="4400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4400" dirty="0" err="1">
                <a:solidFill>
                  <a:srgbClr val="DCDCAA"/>
                </a:solidFill>
                <a:latin typeface="Consolas"/>
              </a:rPr>
              <a:t>parse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4400" dirty="0">
                <a:solidFill>
                  <a:srgbClr val="D4D4D4"/>
                </a:solidFill>
                <a:latin typeface="Consolas"/>
              </a:rPr>
              <a:t>$</a:t>
            </a:r>
            <a:r>
              <a:rPr lang="en-US" sz="4400" dirty="0">
                <a:solidFill>
                  <a:srgbClr val="9CDCFE"/>
                </a:solidFill>
                <a:latin typeface="Consolas"/>
              </a:rPr>
              <a:t>_</a:t>
            </a:r>
            <a:r>
              <a:rPr lang="en-US" sz="4400" dirty="0" err="1">
                <a:solidFill>
                  <a:srgbClr val="9CDCFE"/>
                </a:solidFill>
                <a:latin typeface="Consolas"/>
              </a:rPr>
              <a:t>baseUrl</a:t>
            </a:r>
            <a:r>
              <a:rPr lang="en-US" sz="4400" dirty="0">
                <a:solidFill>
                  <a:srgbClr val="CE9178"/>
                </a:solidFill>
                <a:latin typeface="Consolas"/>
              </a:rPr>
              <a:t>/</a:t>
            </a:r>
            <a:r>
              <a:rPr lang="en-US" sz="4400" dirty="0" err="1">
                <a:solidFill>
                  <a:srgbClr val="CE9178"/>
                </a:solidFill>
                <a:latin typeface="Consolas"/>
              </a:rPr>
              <a:t>weather?lat</a:t>
            </a:r>
            <a:r>
              <a:rPr lang="en-US" sz="4400" dirty="0">
                <a:solidFill>
                  <a:srgbClr val="CE9178"/>
                </a:solidFill>
                <a:latin typeface="Consolas"/>
              </a:rPr>
              <a:t>=</a:t>
            </a:r>
            <a:r>
              <a:rPr lang="en-US" sz="4400" dirty="0">
                <a:solidFill>
                  <a:srgbClr val="D4D4D4"/>
                </a:solidFill>
                <a:latin typeface="Consolas"/>
              </a:rPr>
              <a:t>$</a:t>
            </a:r>
            <a:r>
              <a:rPr lang="en-US" sz="4400" dirty="0" err="1">
                <a:solidFill>
                  <a:srgbClr val="9CDCFE"/>
                </a:solidFill>
                <a:latin typeface="Consolas"/>
              </a:rPr>
              <a:t>lat</a:t>
            </a:r>
            <a:r>
              <a:rPr lang="en-US" sz="4400" dirty="0" err="1">
                <a:solidFill>
                  <a:srgbClr val="CE9178"/>
                </a:solidFill>
                <a:latin typeface="Consolas"/>
              </a:rPr>
              <a:t>&amp;lon</a:t>
            </a:r>
            <a:r>
              <a:rPr lang="en-US" sz="4400" dirty="0">
                <a:solidFill>
                  <a:srgbClr val="CE9178"/>
                </a:solidFill>
                <a:latin typeface="Consolas"/>
              </a:rPr>
              <a:t>=</a:t>
            </a:r>
            <a:r>
              <a:rPr lang="en-US" sz="4400" dirty="0">
                <a:solidFill>
                  <a:srgbClr val="D4D4D4"/>
                </a:solidFill>
                <a:latin typeface="Consolas"/>
              </a:rPr>
              <a:t>$</a:t>
            </a:r>
            <a:r>
              <a:rPr lang="en-US" sz="4400" dirty="0" err="1">
                <a:solidFill>
                  <a:srgbClr val="9CDCFE"/>
                </a:solidFill>
                <a:latin typeface="Consolas"/>
              </a:rPr>
              <a:t>lon</a:t>
            </a:r>
            <a:r>
              <a:rPr lang="en-US" sz="4400" dirty="0" err="1">
                <a:solidFill>
                  <a:srgbClr val="CE9178"/>
                </a:solidFill>
                <a:latin typeface="Consolas"/>
              </a:rPr>
              <a:t>&amp;appid</a:t>
            </a:r>
            <a:r>
              <a:rPr lang="en-US" sz="4400" dirty="0">
                <a:solidFill>
                  <a:srgbClr val="CE9178"/>
                </a:solidFill>
                <a:latin typeface="Consolas"/>
              </a:rPr>
              <a:t>=</a:t>
            </a:r>
            <a:r>
              <a:rPr lang="en-US" sz="4400" dirty="0">
                <a:solidFill>
                  <a:srgbClr val="D4D4D4"/>
                </a:solidFill>
                <a:latin typeface="Consolas"/>
              </a:rPr>
              <a:t>$</a:t>
            </a:r>
            <a:r>
              <a:rPr lang="en-US" sz="4400" dirty="0" err="1">
                <a:solidFill>
                  <a:srgbClr val="9CDCFE"/>
                </a:solidFill>
                <a:latin typeface="Consolas"/>
              </a:rPr>
              <a:t>apiKey</a:t>
            </a:r>
            <a:r>
              <a:rPr lang="en-US" sz="4400" dirty="0" err="1">
                <a:solidFill>
                  <a:srgbClr val="CE9178"/>
                </a:solidFill>
                <a:latin typeface="Consolas"/>
              </a:rPr>
              <a:t>&amp;units</a:t>
            </a:r>
            <a:r>
              <a:rPr lang="en-US" sz="4400" dirty="0">
                <a:solidFill>
                  <a:srgbClr val="CE9178"/>
                </a:solidFill>
                <a:latin typeface="Consolas"/>
              </a:rPr>
              <a:t>=metric'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),</a:t>
            </a:r>
            <a:endParaRPr lang="en-US" sz="4400" dirty="0"/>
          </a:p>
          <a:p>
            <a:pPr>
              <a:buNone/>
            </a:pPr>
            <a:r>
              <a:rPr lang="en-US" sz="4400" dirty="0">
                <a:solidFill>
                  <a:srgbClr val="CCCCCC"/>
                </a:solidFill>
                <a:latin typeface="Consolas"/>
              </a:rPr>
              <a:t>    );</a:t>
            </a:r>
            <a:br>
              <a:rPr lang="en-US" dirty="0"/>
            </a:br>
            <a:endParaRPr lang="en-US"/>
          </a:p>
          <a:p>
            <a:pPr>
              <a:buNone/>
            </a:pPr>
            <a:r>
              <a:rPr lang="en-US" sz="44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4400" dirty="0">
                <a:solidFill>
                  <a:srgbClr val="C586C0"/>
                </a:solidFill>
                <a:latin typeface="Consolas"/>
              </a:rPr>
              <a:t>if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 (</a:t>
            </a:r>
            <a:r>
              <a:rPr lang="en-US" sz="4400" dirty="0" err="1">
                <a:solidFill>
                  <a:srgbClr val="9CDCFE"/>
                </a:solidFill>
                <a:latin typeface="Consolas"/>
              </a:rPr>
              <a:t>response</a:t>
            </a:r>
            <a:r>
              <a:rPr lang="en-US" sz="4400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4400" dirty="0" err="1">
                <a:solidFill>
                  <a:srgbClr val="9CDCFE"/>
                </a:solidFill>
                <a:latin typeface="Consolas"/>
              </a:rPr>
              <a:t>statusCode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4400" dirty="0">
                <a:solidFill>
                  <a:srgbClr val="D4D4D4"/>
                </a:solidFill>
                <a:latin typeface="Consolas"/>
              </a:rPr>
              <a:t>==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4400" dirty="0">
                <a:solidFill>
                  <a:srgbClr val="B5CEA8"/>
                </a:solidFill>
                <a:latin typeface="Consolas"/>
              </a:rPr>
              <a:t>200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) {</a:t>
            </a:r>
            <a:endParaRPr lang="en-US" sz="4400" dirty="0"/>
          </a:p>
          <a:p>
            <a:pPr>
              <a:buNone/>
            </a:pPr>
            <a:r>
              <a:rPr lang="en-US" sz="4400" dirty="0">
                <a:solidFill>
                  <a:srgbClr val="CCCCCC"/>
                </a:solidFill>
                <a:latin typeface="Consolas"/>
              </a:rPr>
              <a:t>      </a:t>
            </a:r>
            <a:r>
              <a:rPr lang="en-US" sz="4400" dirty="0">
                <a:solidFill>
                  <a:srgbClr val="C586C0"/>
                </a:solidFill>
                <a:latin typeface="Consolas"/>
              </a:rPr>
              <a:t>return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4400" dirty="0" err="1">
                <a:solidFill>
                  <a:srgbClr val="4EC9B0"/>
                </a:solidFill>
                <a:latin typeface="Consolas"/>
              </a:rPr>
              <a:t>WeatherData</a:t>
            </a:r>
            <a:r>
              <a:rPr lang="en-US" sz="4400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4400" dirty="0" err="1">
                <a:solidFill>
                  <a:srgbClr val="DCDCAA"/>
                </a:solidFill>
                <a:latin typeface="Consolas"/>
              </a:rPr>
              <a:t>fromJson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4400" dirty="0" err="1">
                <a:solidFill>
                  <a:srgbClr val="DCDCAA"/>
                </a:solidFill>
                <a:latin typeface="Consolas"/>
              </a:rPr>
              <a:t>jsonDecode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4400" dirty="0" err="1">
                <a:solidFill>
                  <a:srgbClr val="9CDCFE"/>
                </a:solidFill>
                <a:latin typeface="Consolas"/>
              </a:rPr>
              <a:t>response</a:t>
            </a:r>
            <a:r>
              <a:rPr lang="en-US" sz="4400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4400" dirty="0" err="1">
                <a:solidFill>
                  <a:srgbClr val="9CDCFE"/>
                </a:solidFill>
                <a:latin typeface="Consolas"/>
              </a:rPr>
              <a:t>body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));</a:t>
            </a:r>
            <a:endParaRPr lang="en-US" sz="4400" dirty="0"/>
          </a:p>
          <a:p>
            <a:pPr>
              <a:buNone/>
            </a:pPr>
            <a:r>
              <a:rPr lang="en-US" sz="4400" dirty="0">
                <a:solidFill>
                  <a:srgbClr val="CCCCCC"/>
                </a:solidFill>
                <a:latin typeface="Consolas"/>
              </a:rPr>
              <a:t>    } </a:t>
            </a:r>
            <a:r>
              <a:rPr lang="en-US" sz="4400" dirty="0">
                <a:solidFill>
                  <a:srgbClr val="C586C0"/>
                </a:solidFill>
                <a:latin typeface="Consolas"/>
              </a:rPr>
              <a:t>else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 {</a:t>
            </a:r>
            <a:endParaRPr lang="en-US" sz="4400" dirty="0"/>
          </a:p>
          <a:p>
            <a:pPr>
              <a:buNone/>
            </a:pPr>
            <a:r>
              <a:rPr lang="en-US" sz="4400" dirty="0">
                <a:solidFill>
                  <a:srgbClr val="CCCCCC"/>
                </a:solidFill>
                <a:latin typeface="Consolas"/>
              </a:rPr>
              <a:t>      </a:t>
            </a:r>
            <a:r>
              <a:rPr lang="en-US" sz="4400" dirty="0">
                <a:solidFill>
                  <a:srgbClr val="C586C0"/>
                </a:solidFill>
                <a:latin typeface="Consolas"/>
              </a:rPr>
              <a:t>throw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4400" dirty="0">
                <a:solidFill>
                  <a:srgbClr val="4EC9B0"/>
                </a:solidFill>
                <a:latin typeface="Consolas"/>
              </a:rPr>
              <a:t>Exception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Consolas"/>
              </a:rPr>
              <a:t>'Failed to load weather data: </a:t>
            </a:r>
            <a:r>
              <a:rPr lang="en-US" sz="4400" dirty="0">
                <a:solidFill>
                  <a:srgbClr val="D4D4D4"/>
                </a:solidFill>
                <a:latin typeface="Consolas"/>
              </a:rPr>
              <a:t>${</a:t>
            </a:r>
            <a:r>
              <a:rPr lang="en-US" sz="4400" dirty="0" err="1">
                <a:solidFill>
                  <a:srgbClr val="9CDCFE"/>
                </a:solidFill>
                <a:latin typeface="Consolas"/>
              </a:rPr>
              <a:t>response</a:t>
            </a:r>
            <a:r>
              <a:rPr lang="en-US" sz="44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4400" dirty="0" err="1">
                <a:solidFill>
                  <a:srgbClr val="9CDCFE"/>
                </a:solidFill>
                <a:latin typeface="Consolas"/>
              </a:rPr>
              <a:t>statusCode</a:t>
            </a:r>
            <a:r>
              <a:rPr lang="en-US" sz="4400" dirty="0">
                <a:solidFill>
                  <a:srgbClr val="D4D4D4"/>
                </a:solidFill>
                <a:latin typeface="Consolas"/>
              </a:rPr>
              <a:t>}</a:t>
            </a:r>
            <a:r>
              <a:rPr lang="en-US" sz="44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4400" dirty="0">
                <a:solidFill>
                  <a:srgbClr val="CCCCCC"/>
                </a:solidFill>
                <a:latin typeface="Consolas"/>
              </a:rPr>
              <a:t>);</a:t>
            </a:r>
            <a:endParaRPr lang="en-US" sz="4400" dirty="0"/>
          </a:p>
          <a:p>
            <a:pPr>
              <a:buNone/>
            </a:pPr>
            <a:r>
              <a:rPr lang="en-US" sz="4400" dirty="0">
                <a:solidFill>
                  <a:srgbClr val="CCCCCC"/>
                </a:solidFill>
                <a:latin typeface="Consolas"/>
              </a:rPr>
              <a:t>    }</a:t>
            </a:r>
            <a:endParaRPr lang="en-US" sz="4400" dirty="0"/>
          </a:p>
          <a:p>
            <a:pPr>
              <a:buNone/>
            </a:pPr>
            <a:r>
              <a:rPr lang="en-US" sz="4400" dirty="0">
                <a:solidFill>
                  <a:srgbClr val="CCCCCC"/>
                </a:solidFill>
                <a:latin typeface="Consolas"/>
              </a:rPr>
              <a:t>  }</a:t>
            </a:r>
            <a:endParaRPr lang="en-US" sz="4400" dirty="0"/>
          </a:p>
          <a:p>
            <a:pPr>
              <a:buNone/>
            </a:pPr>
            <a:endParaRPr lang="en-US" sz="2300" dirty="0">
              <a:solidFill>
                <a:srgbClr val="CCCCCC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6891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7C278-F353-35D4-2379-ECC868DFF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FBB2-442F-61B3-D18E-A20CE9CD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37C44-3297-D853-6127-109750591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0000" lnSpcReduction="20000"/>
          </a:bodyPr>
          <a:lstStyle/>
          <a:p>
            <a:pPr>
              <a:buNone/>
            </a:pPr>
            <a:r>
              <a:rPr lang="en-US" sz="3400" dirty="0">
                <a:solidFill>
                  <a:srgbClr val="CCCCCC"/>
                </a:solidFill>
                <a:latin typeface="Consolas"/>
              </a:rPr>
              <a:t>  </a:t>
            </a:r>
            <a:r>
              <a:rPr lang="en-US" sz="3400" dirty="0">
                <a:solidFill>
                  <a:srgbClr val="4EC9B0"/>
                </a:solidFill>
                <a:latin typeface="Consolas"/>
              </a:rPr>
              <a:t>Future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&lt;</a:t>
            </a:r>
            <a:r>
              <a:rPr lang="en-US" sz="3400" dirty="0">
                <a:solidFill>
                  <a:srgbClr val="569CD6"/>
                </a:solidFill>
                <a:latin typeface="Consolas"/>
              </a:rPr>
              <a:t>void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&gt; </a:t>
            </a:r>
            <a:r>
              <a:rPr lang="en-US" sz="3400" dirty="0" err="1">
                <a:solidFill>
                  <a:srgbClr val="DCDCAA"/>
                </a:solidFill>
                <a:latin typeface="Consolas"/>
              </a:rPr>
              <a:t>fetchWeather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3400" dirty="0">
                <a:solidFill>
                  <a:srgbClr val="4EC9B0"/>
                </a:solidFill>
                <a:latin typeface="Consolas"/>
              </a:rPr>
              <a:t>double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3400" dirty="0" err="1">
                <a:solidFill>
                  <a:srgbClr val="9CDCFE"/>
                </a:solidFill>
                <a:latin typeface="Consolas"/>
              </a:rPr>
              <a:t>lat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, </a:t>
            </a:r>
            <a:r>
              <a:rPr lang="en-US" sz="3400" dirty="0">
                <a:solidFill>
                  <a:srgbClr val="4EC9B0"/>
                </a:solidFill>
                <a:latin typeface="Consolas"/>
              </a:rPr>
              <a:t>double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3400" dirty="0" err="1">
                <a:solidFill>
                  <a:srgbClr val="9CDCFE"/>
                </a:solidFill>
                <a:latin typeface="Consolas"/>
              </a:rPr>
              <a:t>lon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) </a:t>
            </a:r>
            <a:r>
              <a:rPr lang="en-US" sz="3400" dirty="0">
                <a:solidFill>
                  <a:srgbClr val="C586C0"/>
                </a:solidFill>
                <a:latin typeface="Consolas"/>
              </a:rPr>
              <a:t>async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 {</a:t>
            </a:r>
            <a:endParaRPr lang="en-US" sz="3400" dirty="0"/>
          </a:p>
          <a:p>
            <a:pPr>
              <a:buNone/>
            </a:pPr>
            <a:r>
              <a:rPr lang="en-US" sz="34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3400" dirty="0">
                <a:solidFill>
                  <a:srgbClr val="9CDCFE"/>
                </a:solidFill>
                <a:latin typeface="Consolas"/>
              </a:rPr>
              <a:t>_</a:t>
            </a:r>
            <a:r>
              <a:rPr lang="en-US" sz="3400" dirty="0" err="1">
                <a:solidFill>
                  <a:srgbClr val="9CDCFE"/>
                </a:solidFill>
                <a:latin typeface="Consolas"/>
              </a:rPr>
              <a:t>isLoading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34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3400" dirty="0">
                <a:solidFill>
                  <a:srgbClr val="569CD6"/>
                </a:solidFill>
                <a:latin typeface="Consolas"/>
              </a:rPr>
              <a:t>true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;</a:t>
            </a:r>
            <a:endParaRPr lang="en-US" dirty="0"/>
          </a:p>
          <a:p>
            <a:pPr>
              <a:buNone/>
            </a:pPr>
            <a:r>
              <a:rPr lang="en-US" sz="34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3400" dirty="0">
                <a:solidFill>
                  <a:srgbClr val="9CDCFE"/>
                </a:solidFill>
                <a:latin typeface="Consolas"/>
              </a:rPr>
              <a:t>_error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34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3400" dirty="0">
                <a:solidFill>
                  <a:srgbClr val="569CD6"/>
                </a:solidFill>
                <a:latin typeface="Consolas"/>
              </a:rPr>
              <a:t>null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;</a:t>
            </a:r>
            <a:endParaRPr lang="en-US" dirty="0"/>
          </a:p>
          <a:p>
            <a:pPr>
              <a:buNone/>
            </a:pPr>
            <a:r>
              <a:rPr lang="en-US" sz="34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3400" dirty="0" err="1">
                <a:solidFill>
                  <a:srgbClr val="DCDCAA"/>
                </a:solidFill>
                <a:latin typeface="Consolas"/>
              </a:rPr>
              <a:t>notifyListeners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();</a:t>
            </a:r>
            <a:endParaRPr lang="en-US" dirty="0"/>
          </a:p>
          <a:p>
            <a:pPr>
              <a:buNone/>
            </a:pPr>
            <a:r>
              <a:rPr lang="en-US" sz="34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3400" dirty="0">
                <a:solidFill>
                  <a:srgbClr val="C586C0"/>
                </a:solidFill>
                <a:latin typeface="Consolas"/>
              </a:rPr>
              <a:t>try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 {</a:t>
            </a:r>
            <a:endParaRPr lang="en-US" dirty="0"/>
          </a:p>
          <a:p>
            <a:pPr>
              <a:buNone/>
            </a:pPr>
            <a:r>
              <a:rPr lang="en-US" sz="3400" dirty="0">
                <a:solidFill>
                  <a:srgbClr val="CCCCCC"/>
                </a:solidFill>
                <a:latin typeface="Consolas"/>
              </a:rPr>
              <a:t>      </a:t>
            </a:r>
            <a:r>
              <a:rPr lang="en-US" sz="3400" dirty="0">
                <a:solidFill>
                  <a:srgbClr val="9CDCFE"/>
                </a:solidFill>
                <a:latin typeface="Consolas"/>
              </a:rPr>
              <a:t>_</a:t>
            </a:r>
            <a:r>
              <a:rPr lang="en-US" sz="3400" dirty="0" err="1">
                <a:solidFill>
                  <a:srgbClr val="9CDCFE"/>
                </a:solidFill>
                <a:latin typeface="Consolas"/>
              </a:rPr>
              <a:t>currentWeather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34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3400" dirty="0">
                <a:solidFill>
                  <a:srgbClr val="C586C0"/>
                </a:solidFill>
                <a:latin typeface="Consolas"/>
              </a:rPr>
              <a:t>await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3400" dirty="0">
                <a:solidFill>
                  <a:srgbClr val="9CDCFE"/>
                </a:solidFill>
                <a:latin typeface="Consolas"/>
              </a:rPr>
              <a:t>_</a:t>
            </a:r>
            <a:r>
              <a:rPr lang="en-US" sz="3400" dirty="0" err="1">
                <a:solidFill>
                  <a:srgbClr val="9CDCFE"/>
                </a:solidFill>
                <a:latin typeface="Consolas"/>
              </a:rPr>
              <a:t>weatherService</a:t>
            </a:r>
            <a:r>
              <a:rPr lang="en-US" sz="3400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3400" dirty="0" err="1">
                <a:solidFill>
                  <a:srgbClr val="DCDCAA"/>
                </a:solidFill>
                <a:latin typeface="Consolas"/>
              </a:rPr>
              <a:t>getCurrentWeather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3400" dirty="0" err="1">
                <a:solidFill>
                  <a:srgbClr val="9CDCFE"/>
                </a:solidFill>
                <a:latin typeface="Consolas"/>
              </a:rPr>
              <a:t>lat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, </a:t>
            </a:r>
            <a:r>
              <a:rPr lang="en-US" sz="3400" dirty="0" err="1">
                <a:solidFill>
                  <a:srgbClr val="9CDCFE"/>
                </a:solidFill>
                <a:latin typeface="Consolas"/>
              </a:rPr>
              <a:t>lon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);</a:t>
            </a:r>
            <a:endParaRPr lang="en-US" dirty="0"/>
          </a:p>
          <a:p>
            <a:pPr>
              <a:buNone/>
            </a:pPr>
            <a:r>
              <a:rPr lang="en-US" sz="3400" dirty="0">
                <a:solidFill>
                  <a:srgbClr val="CCCCCC"/>
                </a:solidFill>
                <a:latin typeface="Consolas"/>
              </a:rPr>
              <a:t>      </a:t>
            </a:r>
            <a:r>
              <a:rPr lang="en-US" sz="3400" dirty="0">
                <a:solidFill>
                  <a:srgbClr val="9CDCFE"/>
                </a:solidFill>
                <a:latin typeface="Consolas"/>
              </a:rPr>
              <a:t>_forecast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34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3400" dirty="0">
                <a:solidFill>
                  <a:srgbClr val="C586C0"/>
                </a:solidFill>
                <a:latin typeface="Consolas"/>
              </a:rPr>
              <a:t>await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3400" dirty="0">
                <a:solidFill>
                  <a:srgbClr val="9CDCFE"/>
                </a:solidFill>
                <a:latin typeface="Consolas"/>
              </a:rPr>
              <a:t>_</a:t>
            </a:r>
            <a:r>
              <a:rPr lang="en-US" sz="3400" dirty="0" err="1">
                <a:solidFill>
                  <a:srgbClr val="9CDCFE"/>
                </a:solidFill>
                <a:latin typeface="Consolas"/>
              </a:rPr>
              <a:t>weatherService</a:t>
            </a:r>
            <a:r>
              <a:rPr lang="en-US" sz="3400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3400" dirty="0" err="1">
                <a:solidFill>
                  <a:srgbClr val="DCDCAA"/>
                </a:solidFill>
                <a:latin typeface="Consolas"/>
              </a:rPr>
              <a:t>getForecast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3400" dirty="0" err="1">
                <a:solidFill>
                  <a:srgbClr val="9CDCFE"/>
                </a:solidFill>
                <a:latin typeface="Consolas"/>
              </a:rPr>
              <a:t>lat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, </a:t>
            </a:r>
            <a:r>
              <a:rPr lang="en-US" sz="3400" dirty="0" err="1">
                <a:solidFill>
                  <a:srgbClr val="9CDCFE"/>
                </a:solidFill>
                <a:latin typeface="Consolas"/>
              </a:rPr>
              <a:t>lon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);</a:t>
            </a:r>
            <a:endParaRPr lang="en-US" dirty="0"/>
          </a:p>
          <a:p>
            <a:pPr>
              <a:buNone/>
            </a:pPr>
            <a:r>
              <a:rPr lang="en-US" sz="3400" dirty="0">
                <a:solidFill>
                  <a:srgbClr val="CCCCCC"/>
                </a:solidFill>
                <a:latin typeface="Consolas"/>
              </a:rPr>
              <a:t>      </a:t>
            </a:r>
            <a:r>
              <a:rPr lang="en-US" sz="3400" dirty="0">
                <a:solidFill>
                  <a:srgbClr val="C586C0"/>
                </a:solidFill>
                <a:latin typeface="Consolas"/>
              </a:rPr>
              <a:t>await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3400" dirty="0">
                <a:solidFill>
                  <a:srgbClr val="9CDCFE"/>
                </a:solidFill>
                <a:latin typeface="Consolas"/>
              </a:rPr>
              <a:t>_</a:t>
            </a:r>
            <a:r>
              <a:rPr lang="en-US" sz="3400" dirty="0" err="1">
                <a:solidFill>
                  <a:srgbClr val="9CDCFE"/>
                </a:solidFill>
                <a:latin typeface="Consolas"/>
              </a:rPr>
              <a:t>firebaseService</a:t>
            </a:r>
            <a:r>
              <a:rPr lang="en-US" sz="3400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3400" dirty="0" err="1">
                <a:solidFill>
                  <a:srgbClr val="DCDCAA"/>
                </a:solidFill>
                <a:latin typeface="Consolas"/>
              </a:rPr>
              <a:t>logWeatherFetch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3400" dirty="0" err="1">
                <a:solidFill>
                  <a:srgbClr val="9CDCFE"/>
                </a:solidFill>
                <a:latin typeface="Consolas"/>
              </a:rPr>
              <a:t>lat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, </a:t>
            </a:r>
            <a:r>
              <a:rPr lang="en-US" sz="3400" dirty="0" err="1">
                <a:solidFill>
                  <a:srgbClr val="9CDCFE"/>
                </a:solidFill>
                <a:latin typeface="Consolas"/>
              </a:rPr>
              <a:t>lon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);</a:t>
            </a:r>
            <a:endParaRPr lang="en-US" sz="3400" dirty="0"/>
          </a:p>
          <a:p>
            <a:pPr>
              <a:buNone/>
            </a:pPr>
            <a:r>
              <a:rPr lang="en-US" sz="3400" dirty="0">
                <a:solidFill>
                  <a:srgbClr val="CCCCCC"/>
                </a:solidFill>
                <a:latin typeface="Consolas"/>
              </a:rPr>
              <a:t>    } </a:t>
            </a:r>
            <a:r>
              <a:rPr lang="en-US" sz="3400" dirty="0">
                <a:solidFill>
                  <a:srgbClr val="C586C0"/>
                </a:solidFill>
                <a:latin typeface="Consolas"/>
              </a:rPr>
              <a:t>catch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 (</a:t>
            </a:r>
            <a:r>
              <a:rPr lang="en-US" sz="3400" dirty="0">
                <a:solidFill>
                  <a:srgbClr val="9CDCFE"/>
                </a:solidFill>
                <a:latin typeface="Consolas"/>
              </a:rPr>
              <a:t>e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) {</a:t>
            </a:r>
            <a:endParaRPr lang="en-US" sz="3400" dirty="0"/>
          </a:p>
          <a:p>
            <a:pPr>
              <a:buNone/>
            </a:pPr>
            <a:r>
              <a:rPr lang="en-US" sz="3400" dirty="0">
                <a:solidFill>
                  <a:srgbClr val="CCCCCC"/>
                </a:solidFill>
                <a:latin typeface="Consolas"/>
              </a:rPr>
              <a:t>      </a:t>
            </a:r>
            <a:r>
              <a:rPr lang="en-US" sz="3400" dirty="0">
                <a:solidFill>
                  <a:srgbClr val="9CDCFE"/>
                </a:solidFill>
                <a:latin typeface="Consolas"/>
              </a:rPr>
              <a:t>_error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34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3400" dirty="0" err="1">
                <a:solidFill>
                  <a:srgbClr val="9CDCFE"/>
                </a:solidFill>
                <a:latin typeface="Consolas"/>
              </a:rPr>
              <a:t>e</a:t>
            </a:r>
            <a:r>
              <a:rPr lang="en-US" sz="3400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3400" dirty="0" err="1">
                <a:solidFill>
                  <a:srgbClr val="DCDCAA"/>
                </a:solidFill>
                <a:latin typeface="Consolas"/>
              </a:rPr>
              <a:t>toString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();</a:t>
            </a:r>
            <a:endParaRPr lang="en-US" dirty="0"/>
          </a:p>
          <a:p>
            <a:pPr>
              <a:buNone/>
            </a:pPr>
            <a:r>
              <a:rPr lang="en-US" sz="3400" dirty="0">
                <a:solidFill>
                  <a:srgbClr val="CCCCCC"/>
                </a:solidFill>
                <a:latin typeface="Consolas"/>
              </a:rPr>
              <a:t>    } </a:t>
            </a:r>
            <a:r>
              <a:rPr lang="en-US" sz="3400" dirty="0">
                <a:solidFill>
                  <a:srgbClr val="C586C0"/>
                </a:solidFill>
                <a:latin typeface="Consolas"/>
              </a:rPr>
              <a:t>finally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 {</a:t>
            </a:r>
            <a:endParaRPr lang="en-US" sz="3400" dirty="0"/>
          </a:p>
          <a:p>
            <a:pPr>
              <a:buNone/>
            </a:pPr>
            <a:r>
              <a:rPr lang="en-US" sz="3400" dirty="0">
                <a:solidFill>
                  <a:srgbClr val="CCCCCC"/>
                </a:solidFill>
                <a:latin typeface="Consolas"/>
              </a:rPr>
              <a:t>      </a:t>
            </a:r>
            <a:r>
              <a:rPr lang="en-US" sz="3400" dirty="0">
                <a:solidFill>
                  <a:srgbClr val="9CDCFE"/>
                </a:solidFill>
                <a:latin typeface="Consolas"/>
              </a:rPr>
              <a:t>_</a:t>
            </a:r>
            <a:r>
              <a:rPr lang="en-US" sz="3400" dirty="0" err="1">
                <a:solidFill>
                  <a:srgbClr val="9CDCFE"/>
                </a:solidFill>
                <a:latin typeface="Consolas"/>
              </a:rPr>
              <a:t>isLoading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34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3400" dirty="0">
                <a:solidFill>
                  <a:srgbClr val="569CD6"/>
                </a:solidFill>
                <a:latin typeface="Consolas"/>
              </a:rPr>
              <a:t>false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;</a:t>
            </a:r>
            <a:endParaRPr lang="en-US" dirty="0"/>
          </a:p>
          <a:p>
            <a:pPr>
              <a:buNone/>
            </a:pPr>
            <a:r>
              <a:rPr lang="en-US" sz="3400" dirty="0">
                <a:solidFill>
                  <a:srgbClr val="CCCCCC"/>
                </a:solidFill>
                <a:latin typeface="Consolas"/>
              </a:rPr>
              <a:t>      </a:t>
            </a:r>
            <a:r>
              <a:rPr lang="en-US" sz="3400" dirty="0" err="1">
                <a:solidFill>
                  <a:srgbClr val="DCDCAA"/>
                </a:solidFill>
                <a:latin typeface="Consolas"/>
              </a:rPr>
              <a:t>notifyListeners</a:t>
            </a:r>
            <a:r>
              <a:rPr lang="en-US" sz="3400" dirty="0">
                <a:solidFill>
                  <a:srgbClr val="CCCCCC"/>
                </a:solidFill>
                <a:latin typeface="Consolas"/>
              </a:rPr>
              <a:t>();</a:t>
            </a:r>
            <a:endParaRPr lang="en-US" dirty="0"/>
          </a:p>
          <a:p>
            <a:pPr>
              <a:buNone/>
            </a:pPr>
            <a:r>
              <a:rPr lang="en-US" sz="3400" dirty="0">
                <a:solidFill>
                  <a:srgbClr val="CCCCCC"/>
                </a:solidFill>
                <a:latin typeface="Consolas"/>
              </a:rPr>
              <a:t>    }</a:t>
            </a:r>
            <a:endParaRPr lang="en-US" sz="3400" dirty="0"/>
          </a:p>
          <a:p>
            <a:pPr>
              <a:buNone/>
            </a:pPr>
            <a:r>
              <a:rPr lang="en-US" sz="3400" dirty="0">
                <a:solidFill>
                  <a:srgbClr val="CCCCCC"/>
                </a:solidFill>
                <a:latin typeface="Consolas"/>
              </a:rPr>
              <a:t>  }</a:t>
            </a:r>
            <a:endParaRPr lang="en-US" sz="3400" dirty="0"/>
          </a:p>
          <a:p>
            <a:pPr>
              <a:buNone/>
            </a:pPr>
            <a:endParaRPr lang="en-US" sz="4400" dirty="0">
              <a:solidFill>
                <a:srgbClr val="CCCCCC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0324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Weatherly</vt:lpstr>
      <vt:lpstr>Requirements</vt:lpstr>
      <vt:lpstr>UI</vt:lpstr>
      <vt:lpstr>UML Diagram for Backend</vt:lpstr>
      <vt:lpstr>Main</vt:lpstr>
      <vt:lpstr>Authentication Provider</vt:lpstr>
      <vt:lpstr>Firebase Service</vt:lpstr>
      <vt:lpstr>Weather Service</vt:lpstr>
      <vt:lpstr>Weather Provider</vt:lpstr>
      <vt:lpstr>Setting Provider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98</cp:revision>
  <dcterms:created xsi:type="dcterms:W3CDTF">2025-05-02T20:00:19Z</dcterms:created>
  <dcterms:modified xsi:type="dcterms:W3CDTF">2025-05-03T20:21:39Z</dcterms:modified>
</cp:coreProperties>
</file>