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df" ContentType="application/pd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7" Type="http://schemas.openxmlformats.org/officeDocument/2006/relationships/viewProps" Target="viewProps.xml" /><Relationship Id="rId4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9" Type="http://schemas.openxmlformats.org/officeDocument/2006/relationships/tableStyles" Target="tableStyles.xml" /><Relationship Id="rId4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df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df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r-code.html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urworldindata.org/grapher/learning-outcomes-vs-gdp-per-capita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linoaan/CEDDIE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Lino</a:t>
            </a:r>
            <a:r>
              <a:rPr/>
              <a:t> </a:t>
            </a:r>
            <a:r>
              <a:rPr/>
              <a:t>AA</a:t>
            </a:r>
            <a:r>
              <a:rPr/>
              <a:t> </a:t>
            </a:r>
            <a:r>
              <a:rPr/>
              <a:t>Notarantonio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11/6/2020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rmarkdown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panel</a:t>
            </a:r>
            <a:r>
              <a:rPr/>
              <a:t> </a:t>
            </a:r>
            <a:r>
              <a:rPr/>
              <a:t>presentación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archivo</a:t>
            </a:r>
            <a:r>
              <a:rPr/>
              <a:t> </a:t>
            </a:r>
            <a:r>
              <a:rPr/>
              <a:t>.Rmd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Después de seleccionar </a:t>
            </a:r>
            <a:r>
              <a:rPr sz="1800">
                <a:latin typeface="Courier"/>
              </a:rPr>
              <a:t>PowerPoint</a:t>
            </a:r>
            <a:r>
              <a:rPr/>
              <a:t> y dar click en </a:t>
            </a:r>
            <a:r>
              <a:rPr sz="1800">
                <a:latin typeface="Courier"/>
              </a:rPr>
              <a:t>OK</a:t>
            </a:r>
            <a:r>
              <a:rPr/>
              <a:t>, se abre el archivo R Markdown en la ventana izquierda arriba de RStudio (véase la siguiente diapositiva).</a:t>
            </a:r>
          </a:p>
          <a:p>
            <a:pPr lvl="1"/>
            <a:r>
              <a:rPr/>
              <a:t>Ahora se puede poner el título de la presentación que se generará.</a:t>
            </a:r>
          </a:p>
          <a:p>
            <a:pPr lvl="1"/>
            <a:r>
              <a:rPr/>
              <a:t>El archivo contiene código introductorio con algunos ejemplos.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rmarkdown2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archivo</a:t>
            </a:r>
            <a:r>
              <a:rPr/>
              <a:t> </a:t>
            </a:r>
            <a:r>
              <a:rPr/>
              <a:t>Rmd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Redacción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texto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documento R Markdown,</a:t>
            </a:r>
          </a:p>
          <a:p>
            <a:pPr lvl="1"/>
            <a:r>
              <a:rPr/>
              <a:t>usar </a:t>
            </a:r>
            <a:r>
              <a:rPr sz="1800">
                <a:latin typeface="Courier"/>
              </a:rPr>
              <a:t>#</a:t>
            </a:r>
            <a:r>
              <a:rPr/>
              <a:t> para definir secciones en la presentación.</a:t>
            </a:r>
          </a:p>
          <a:p>
            <a:pPr lvl="1"/>
            <a:r>
              <a:rPr/>
              <a:t>usar </a:t>
            </a:r>
            <a:r>
              <a:rPr sz="1800">
                <a:latin typeface="Courier"/>
              </a:rPr>
              <a:t>##</a:t>
            </a:r>
            <a:r>
              <a:rPr/>
              <a:t> para crear una diapositiva; texto después de </a:t>
            </a:r>
            <a:r>
              <a:rPr sz="1800">
                <a:latin typeface="Courier"/>
              </a:rPr>
              <a:t>##</a:t>
            </a:r>
            <a:r>
              <a:rPr/>
              <a:t> será el título de la misma.</a:t>
            </a:r>
          </a:p>
          <a:p>
            <a:pPr lvl="1"/>
            <a:r>
              <a:rPr/>
              <a:t>Esta diapositiva </a:t>
            </a:r>
            <a:r>
              <a:rPr sz="1800">
                <a:latin typeface="Courier"/>
              </a:rPr>
              <a:t>## Redacción del texto</a:t>
            </a:r>
            <a:r>
              <a:rPr/>
              <a:t> en el documento R Markdown.</a:t>
            </a:r>
          </a:p>
          <a:p>
            <a:pPr lvl="1"/>
            <a:r>
              <a:rPr/>
              <a:t>Se pueden usar </a:t>
            </a:r>
            <a:r>
              <a:rPr sz="1800">
                <a:latin typeface="Courier"/>
              </a:rPr>
              <a:t>###</a:t>
            </a:r>
            <a:r>
              <a:rPr/>
              <a:t> para crear subtítulos en una diapositiva (ejemplos más adelante).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Fórmulas</a:t>
            </a:r>
            <a:r>
              <a:rPr/>
              <a:t> </a:t>
            </a:r>
            <a:r>
              <a:rPr/>
              <a:t>(matemáticas)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inclusión de fórmulas en un documento RMarkdow se realiza de manera semejante a (La)TeX:</a:t>
            </a:r>
          </a:p>
          <a:p>
            <a:pPr lvl="2"/>
            <a:r>
              <a:rPr/>
              <a:t>acomplando el símbolo de peso para fórmulas en en texto (</a:t>
            </a:r>
            <a:r>
              <a:rPr i="1"/>
              <a:t>inline equation</a:t>
            </a:r>
            <a:r>
              <a:rPr/>
              <a:t>): $ </a:t>
            </a:r>
            <a:r>
              <a:rPr i="1"/>
              <a:t>fórmula</a:t>
            </a:r>
            <a:r>
              <a:rPr/>
              <a:t> $;</a:t>
            </a:r>
          </a:p>
          <a:p>
            <a:pPr lvl="2"/>
            <a:r>
              <a:rPr i="1"/>
              <a:t>displayed equations</a:t>
            </a:r>
            <a:r>
              <a:rPr/>
              <a:t>, usando \[ </a:t>
            </a:r>
            <a:r>
              <a:rPr i="1"/>
              <a:t>fórmula al centro del texto</a:t>
            </a:r>
            <a:r>
              <a:rPr/>
              <a:t> \]</a:t>
            </a:r>
          </a:p>
          <a:p>
            <a:pPr lvl="1"/>
            <a:r>
              <a:rPr/>
              <a:t>Si se usa el formato Word, o Powerpoint, las fórmulas en el documento resultante se podrán editar usando el editor de ecuaciones del programa.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fórmulas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Ejemplo 1</a:t>
                </a:r>
              </a:p>
              <a:p>
                <a:pPr lvl="0" marL="0" indent="0">
                  <a:buNone/>
                </a:pPr>
                <a:r>
                  <a:rPr/>
                  <a:t>El área de un círculo de radio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π</m:t>
                    </m:r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Ejemplo 2</a:t>
                </a:r>
              </a:p>
              <a:p>
                <a:pPr lvl="0" marL="0" indent="0">
                  <a:buNone/>
                </a:pPr>
                <a:r>
                  <a:rPr/>
                  <a:t>El valor esperado de una variable aleatoria real,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con densidad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, es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X</m:t>
                      </m:r>
                      <m:r>
                        <m:t>]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x</m:t>
                          </m:r>
                        </m:e>
                      </m:nary>
                      <m:r>
                        <m:t>f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Diapositiva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salida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 un documento R Markdown se puede introducir código (</a:t>
            </a:r>
            <a:r>
              <a:rPr sz="1800">
                <a:latin typeface="Courier"/>
              </a:rPr>
              <a:t>code chunks</a:t>
            </a:r>
            <a:r>
              <a:rPr/>
              <a:t>) usando el botón </a:t>
            </a:r>
            <a:r>
              <a:rPr sz="1800">
                <a:latin typeface="Courier"/>
              </a:rPr>
              <a:t>Insert</a:t>
            </a:r>
            <a:r>
              <a:rPr/>
              <a:t> y seleccionando </a:t>
            </a:r>
            <a:r>
              <a:rPr sz="1800">
                <a:latin typeface="Courier"/>
              </a:rPr>
              <a:t>R</a:t>
            </a:r>
            <a:r>
              <a:rPr/>
              <a:t>.</a:t>
            </a:r>
          </a:p>
          <a:p>
            <a:pPr lvl="1"/>
            <a:r>
              <a:rPr/>
              <a:t>Se pueden también usar los atajos de teclado</a:t>
            </a:r>
          </a:p>
          <a:p>
            <a:pPr lvl="2"/>
            <a:r>
              <a:rPr sz="1800">
                <a:latin typeface="Courier"/>
              </a:rPr>
              <a:t>Ctrl + Alt + I</a:t>
            </a:r>
            <a:r>
              <a:rPr/>
              <a:t> (Windows; Linux)</a:t>
            </a:r>
          </a:p>
          <a:p>
            <a:pPr lvl="2"/>
            <a:r>
              <a:rPr sz="1800">
                <a:latin typeface="Courier"/>
              </a:rPr>
              <a:t>Cmd + Option + I</a:t>
            </a:r>
            <a:r>
              <a:rPr/>
              <a:t> (MacOS; Option = Alt)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Ejemplo de </a:t>
            </a:r>
            <a:r>
              <a:rPr sz="1800">
                <a:latin typeface="Courier"/>
              </a:rPr>
              <a:t>code chunk</a:t>
            </a:r>
            <a:r>
              <a:rPr/>
              <a:t>: </a:t>
            </a:r>
            <a:r>
              <a:rPr sz="1800">
                <a:latin typeface="Courier"/>
              </a:rPr>
              <a:t>```{r} código ```</a:t>
            </a:r>
          </a:p>
          <a:p>
            <a:pPr lvl="1"/>
            <a:r>
              <a:rPr/>
              <a:t>Entre las llaves, se pueden poner parámetros opcionales; véase </a:t>
            </a:r>
            <a:r>
              <a:rPr>
                <a:hlinkClick r:id="rId2"/>
              </a:rPr>
              <a:t>https://bookdown.org/yihui/rmarkdown/r-code.html</a:t>
            </a:r>
            <a:r>
              <a:rPr/>
              <a:t> para más información.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Code chunk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```{r, echo = TRUE} summary(cars) ```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Salida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Code chunk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```{r, eval = FALSE} summary(cars) ```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Salida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0" indent="0">
              <a:buNone/>
            </a:pPr>
            <a:r>
              <a:rPr/>
              <a:t>El código se puede copiar de la presentación (o del documento en PDF asociado) y pegarlo en la consola de RStudio. Útil para los estudiantes.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 gráficas aparecen en la siguiente diapositiva.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speed, 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dist)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2020PP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Usaremos datos tomados de </a:t>
            </a:r>
            <a:r>
              <a:rPr>
                <a:hlinkClick r:id="rId2"/>
              </a:rPr>
              <a:t>https://ourworldindata.org/grapher/learning-outcomes-vs-gdp-per-capita</a:t>
            </a:r>
            <a:r>
              <a:rPr/>
              <a:t>, que agrupa datos de puntajes de aprendizaje, del PIB por cápita y del tamaño de la población de diferentes países.</a:t>
            </a:r>
          </a:p>
          <a:p>
            <a:pPr lvl="0" marL="0" indent="0">
              <a:buNone/>
            </a:pPr>
            <a:r>
              <a:rPr/>
              <a:t>Es conveniente poner los datos en el directorio de trabajo (</a:t>
            </a:r>
            <a:r>
              <a:rPr i="1"/>
              <a:t>project</a:t>
            </a:r>
            <a:r>
              <a:rPr/>
              <a:t>).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Carga de los datos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logdp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"logdp.csv"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Información</a:t>
            </a:r>
            <a:r>
              <a:rPr/>
              <a:t> </a:t>
            </a: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datos cargados son un </a:t>
            </a:r>
            <a:r>
              <a:rPr sz="1800">
                <a:latin typeface="Courier"/>
              </a:rPr>
              <a:t>data.frame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"data.frame"</a:t>
            </a:r>
          </a:p>
          <a:p>
            <a:pPr lvl="0" marL="0" indent="0">
              <a:buNone/>
            </a:pPr>
            <a:r>
              <a:rPr/>
              <a:t>Hay 49988 observaciones (renglones) y 6 variables (columnas):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49988     6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Información</a:t>
            </a:r>
            <a:r>
              <a:rPr/>
              <a:t> </a:t>
            </a: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Nombre de las variables: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"Entity"                                  
## [2] "Code"                                    
## [3] "Year"                                    
## [4] "Average.learning.outcome.score...score.."
## [5] "GDP.per.capita...."                      
## [6] "Population"</a:t>
            </a:r>
          </a:p>
          <a:p>
            <a:pPr lvl="0" marL="0" indent="0">
              <a:buNone/>
            </a:pPr>
            <a:r>
              <a:rPr/>
              <a:t>Hay variables supérfluas (</a:t>
            </a:r>
            <a:r>
              <a:rPr sz="1800">
                <a:latin typeface="Courier"/>
              </a:rPr>
              <a:t>Entity</a:t>
            </a:r>
            <a:r>
              <a:rPr/>
              <a:t>, </a:t>
            </a:r>
            <a:r>
              <a:rPr sz="1800">
                <a:latin typeface="Courier"/>
              </a:rPr>
              <a:t>Code</a:t>
            </a:r>
            <a:r>
              <a:rPr/>
              <a:t>) y con nombres muy largos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Primeramente, eliminaremos la primera columna, </a:t>
            </a:r>
            <a:r>
              <a:rPr sz="1800">
                <a:latin typeface="Courier"/>
              </a:rPr>
              <a:t>Entity</a:t>
            </a:r>
            <a:r>
              <a:rPr/>
              <a:t>; después, renombraremos las variables de puntaje, PIB por cápita y tamaño de la población. Finalmente, seleccionaremos las variables de </a:t>
            </a:r>
            <a:r>
              <a:rPr sz="1800">
                <a:latin typeface="Courier"/>
              </a:rPr>
              <a:t>USA</a:t>
            </a:r>
            <a:r>
              <a:rPr/>
              <a:t>, </a:t>
            </a:r>
            <a:r>
              <a:rPr sz="1800">
                <a:latin typeface="Courier"/>
              </a:rPr>
              <a:t>CAN</a:t>
            </a:r>
            <a:r>
              <a:rPr/>
              <a:t>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Código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logdp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"score"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"GDPcap"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"Pop"</a:t>
            </a:r>
            <a:br/>
            <a:r>
              <a:rPr sz="1800">
                <a:latin typeface="Courier"/>
              </a:rPr>
              <a:t>can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logdp[logdp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Code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"CAN"</a:t>
            </a:r>
            <a:r>
              <a:rPr sz="1800">
                <a:latin typeface="Courier"/>
              </a:rPr>
              <a:t>,]</a:t>
            </a:r>
            <a:br/>
            <a:r>
              <a:rPr sz="1800">
                <a:latin typeface="Courier"/>
              </a:rPr>
              <a:t>usa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logdp[logdp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Code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"USA"</a:t>
            </a:r>
            <a:r>
              <a:rPr sz="1800">
                <a:latin typeface="Courier"/>
              </a:rPr>
              <a:t>,]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(can)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Code Year score GDPcap    Pop
## 7289  CAN 1800    NA     NA 645526
## 7290  CAN 1801    NA     NA 653134
## 7291  CAN 1802    NA     NA 660832
## 7292  CAN 1803    NA     NA 668621
## 7293  CAN 1804    NA     NA 676502
## 7294  CAN 1805    NA     NA 684475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(usa)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Code Year score GDPcap     Pop
## 47054  USA 1650    NA    897      NA
## 47055  USA 1720    NA   1375      NA
## 47056  USA 1775    NA   1883      NA
## 47057  USA 1800    NA   1980 6801854
## 47058  USA 1801    NA   2017 6933517
## 47059  USA 1802    NA   2050 7067728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(can[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score           GDPcap     
##  Min.   :482.2   Min.   : 1545  
##  1st Qu.:503.4   1st Qu.: 5235  
##  Median :518.2   Median : 9670  
##  Mean   :509.2   Mean   :15013  
##  3rd Qu.:518.9   3rd Qu.:24061  
##  Max.   :519.7   Max.   :43642  
##  NA's   :213     NA's   :68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repositorio </a:t>
            </a:r>
            <a:r>
              <a:rPr>
                <a:hlinkClick r:id="rId2"/>
              </a:rPr>
              <a:t>https://github.com/linoaan/CEDDIE</a:t>
            </a:r>
            <a:r>
              <a:rPr/>
              <a:t> encuentran</a:t>
            </a:r>
          </a:p>
          <a:p>
            <a:pPr lvl="1"/>
            <a:r>
              <a:rPr/>
              <a:t>la presentación, </a:t>
            </a:r>
            <a:r>
              <a:rPr sz="1800">
                <a:latin typeface="Courier"/>
              </a:rPr>
              <a:t>11062020PPT.pptx</a:t>
            </a:r>
            <a:r>
              <a:rPr/>
              <a:t>, y el archivo R Markdown </a:t>
            </a:r>
            <a:r>
              <a:rPr sz="1800">
                <a:latin typeface="Courier"/>
              </a:rPr>
              <a:t>11062020PPT.Rmd</a:t>
            </a:r>
          </a:p>
          <a:p>
            <a:pPr lvl="1"/>
            <a:r>
              <a:rPr/>
              <a:t>el documento Word, </a:t>
            </a:r>
            <a:r>
              <a:rPr sz="1800">
                <a:latin typeface="Courier"/>
              </a:rPr>
              <a:t>11062020DOCX.docx</a:t>
            </a:r>
            <a:r>
              <a:rPr/>
              <a:t>, y el archivo R Markdown </a:t>
            </a:r>
            <a:r>
              <a:rPr sz="1800">
                <a:latin typeface="Courier"/>
              </a:rPr>
              <a:t>11062020DOCX.Rmd</a:t>
            </a:r>
          </a:p>
          <a:p>
            <a:pPr lvl="1"/>
            <a:r>
              <a:rPr/>
              <a:t>Los datos que se usarán, </a:t>
            </a:r>
            <a:r>
              <a:rPr sz="1800">
                <a:latin typeface="Courier"/>
              </a:rPr>
              <a:t>logdp.csv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NA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509.2443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497.635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t-test</a:t>
            </a:r>
          </a:p>
          <a:p>
            <a:pPr lvl="0" marL="0" indent="0">
              <a:buNone/>
            </a:pPr>
            <a:r>
              <a:rPr/>
              <a:t>Probar que el puntaje canadiense es mayor que el puntaje de EEUU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x1 and x2
## t = 1.2844, df = 14.991, p-value = 0.1092
## alternative hypothesis: true difference in means is greater than 0
## 95 percent confidence interval:
##  -4.236245       Inf
## sample estimates:
## mean of x mean of y 
##  509.2443  497.6350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varianzas</a:t>
            </a:r>
            <a:r>
              <a:rPr/>
              <a:t> </a:t>
            </a:r>
            <a:r>
              <a:rPr/>
              <a:t>iguales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var.equal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Two Sample t-test
## 
## data:  x1 and x2
## t = 1.1948, df = 15, p-value = 0.1254
## alternative hypothesis: true difference in means is greater than 0
## 95 percent confidence interval:
##  -5.424097       Inf
## sample estimates:
## mean of x mean of y 
##  509.2443  497.6350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prueba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var.test</a:t>
            </a:r>
            <a:r>
              <a:rPr sz="1800">
                <a:latin typeface="Courier"/>
              </a:rPr>
              <a:t>(x1,x2, </a:t>
            </a:r>
            <a:r>
              <a:rPr sz="1800">
                <a:solidFill>
                  <a:srgbClr val="902000"/>
                </a:solidFill>
                <a:latin typeface="Courier"/>
              </a:rPr>
              <a:t>ratio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.95</a:t>
            </a:r>
            <a:r>
              <a:rPr sz="1800">
                <a:latin typeface="Courier"/>
              </a:rPr>
              <a:t>)</a:t>
            </a:r>
          </a:p>
          <a:p>
            <a:pPr lvl="1"/>
            <a:r>
              <a:rPr sz="1800">
                <a:latin typeface="Courier"/>
              </a:rPr>
              <a:t>ratio = 1</a:t>
            </a:r>
            <a:r>
              <a:rPr/>
              <a:t>, </a:t>
            </a:r>
            <a:r>
              <a:rPr sz="1800">
                <a:latin typeface="Courier"/>
              </a:rPr>
              <a:t>conf.level = .95</a:t>
            </a:r>
            <a:r>
              <a:rPr/>
              <a:t> son valores por defecto en la función </a:t>
            </a:r>
            <a:r>
              <a:rPr sz="1800">
                <a:latin typeface="Courier"/>
              </a:rPr>
              <a:t>var.test()</a:t>
            </a:r>
          </a:p>
          <a:p>
            <a:pPr lvl="1"/>
            <a:r>
              <a:rPr/>
              <a:t>En el code chunk </a:t>
            </a:r>
            <a:r>
              <a:rPr sz="1800">
                <a:latin typeface="Courier"/>
              </a:rPr>
              <a:t>echo = TRUE</a:t>
            </a:r>
            <a:r>
              <a:rPr/>
              <a:t>, </a:t>
            </a:r>
            <a:r>
              <a:rPr sz="1800">
                <a:latin typeface="Courier"/>
              </a:rPr>
              <a:t>eval = FALSE</a:t>
            </a:r>
            <a:r>
              <a:rPr/>
              <a:t> para poder desplegar el código, sin ejecutarlo</a:t>
            </a:r>
          </a:p>
          <a:p>
            <a:pPr lvl="1"/>
            <a:r>
              <a:rPr/>
              <a:t>En la siguiente diapositiva, se usa </a:t>
            </a:r>
            <a:r>
              <a:rPr sz="1800">
                <a:latin typeface="Courier"/>
              </a:rPr>
              <a:t>echo = FALSE</a:t>
            </a:r>
            <a:r>
              <a:rPr/>
              <a:t>, </a:t>
            </a:r>
            <a:r>
              <a:rPr sz="1800">
                <a:latin typeface="Courier"/>
              </a:rPr>
              <a:t>eval = TRUE</a:t>
            </a:r>
            <a:r>
              <a:rPr/>
              <a:t> en el code chunk para ejecutar el código, sin ejecutarlo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prueba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F test to compare two variances
## 
## data:  x1 and x2
## F = 0.44372, num df = 6, denom df = 9, p-value = 0.3348
## alternative hypothesis: true ratio of variances is not equal to 1
## 95 percent confidence interval:
##  0.1027199 2.4508539
## sample estimates:
## ratio of variances 
##          0.4437214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y1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</a:t>
            </a:r>
            <a:br/>
            <a:r>
              <a:rPr sz="1800">
                <a:latin typeface="Courier"/>
              </a:rPr>
              <a:t>y2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(y1, y2,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"less"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y1 and y2
## t = -15.88, df = 224.39, p-value &lt; 2.2e-16
## alternative hypothesis: true difference in means is less than 0
## 95 percent confidence interval:
##       -Inf -94782136
## sample estimates:
## mean of x mean of y 
##  11523312 117308325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Estimación de la potencia, con efecto unitario (</a:t>
                </a:r>
                <a:r>
                  <a:rPr sz="1800">
                    <a:latin typeface="Courier"/>
                  </a:rPr>
                  <a:t>sd = 1</a:t>
                </a:r>
                <a:r>
                  <a:rPr/>
                  <a:t>, por defecto):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y1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can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Pop</a:t>
                </a:r>
                <a:br/>
                <a:r>
                  <a:rPr sz="1800">
                    <a:latin typeface="Courier"/>
                  </a:rPr>
                  <a:t>y2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usa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Pop</a:t>
                </a:r>
                <a:br/>
                <a:r>
                  <a:rPr sz="1800">
                    <a:latin typeface="Courier"/>
                  </a:rPr>
                  <a:t>n1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length</a:t>
                </a:r>
                <a:r>
                  <a:rPr sz="1800">
                    <a:latin typeface="Courier"/>
                  </a:rPr>
                  <a:t>(y1)</a:t>
                </a:r>
                <a:br/>
                <a:r>
                  <a:rPr sz="1800">
                    <a:latin typeface="Courier"/>
                  </a:rPr>
                  <a:t>n2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length</a:t>
                </a:r>
                <a:r>
                  <a:rPr sz="1800">
                    <a:latin typeface="Courier"/>
                  </a:rPr>
                  <a:t>(y2)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power.t.test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min</a:t>
                </a:r>
                <a:r>
                  <a:rPr sz="1800">
                    <a:latin typeface="Courier"/>
                  </a:rPr>
                  <a:t>(n1, n2),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delta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sig.level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.05</a:t>
                </a:r>
                <a:r>
                  <a:rPr sz="1800">
                    <a:latin typeface="Courier"/>
                  </a:rPr>
                  <a:t>, </a:t>
                </a:r>
                <a:br/>
                <a:r>
                  <a:rPr sz="1800">
                    <a:latin typeface="Courier"/>
                  </a:rPr>
                  <a:t>            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alternative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"one.sided"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type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"two.sample"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f</m:t>
                    </m:r>
                    <m:r>
                      <m:t>e</m:t>
                    </m:r>
                    <m:r>
                      <m:t>c</m:t>
                    </m:r>
                    <m:r>
                      <m:t>t</m:t>
                    </m:r>
                    <m:r>
                      <m:t>o</m:t>
                    </m:r>
                    <m:r>
                      <m:t>=</m:t>
                    </m:r>
                    <m:r>
                      <m:t>|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  <m:r>
                      <m:t>/</m:t>
                    </m:r>
                    <m:r>
                      <m:t>s</m:t>
                    </m:r>
                    <m:r>
                      <m:t>d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t</m:t>
                    </m:r>
                    <m:r>
                      <m:t>a</m:t>
                    </m:r>
                    <m:r>
                      <m:t>=</m:t>
                    </m:r>
                    <m:r>
                      <m:t>|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    Two-sample t test power calculation 
## 
##               n = 220
##           delta = 1
##              sd = 1
##       sig.level = 0.05
##           power = 1
##     alternative = one.sided
## 
## NOTE: n is number in *each* group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the sample size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delta=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"n"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Propósito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Desarrollo de un entorno en donde se puedan incluir de manera orgánica la parte de desarrollo estadístico y de redacción matemática.</a:t>
            </a:r>
          </a:p>
          <a:p>
            <a:pPr lvl="0" marL="0" indent="0">
              <a:buNone/>
            </a:pPr>
            <a:r>
              <a:rPr/>
              <a:t>Más precisamente, cómo usar el lenguaje R Markdown</a:t>
            </a:r>
          </a:p>
          <a:p>
            <a:pPr lvl="1"/>
            <a:r>
              <a:rPr/>
              <a:t>para presentar resultados de la ejecución de código de R en una presentación (Powerpoint);</a:t>
            </a:r>
          </a:p>
          <a:p>
            <a:pPr lvl="1"/>
            <a:r>
              <a:rPr/>
              <a:t>mostrar cómo se pueden redactar presentaciones para unir el texto con el resultado del código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2020PP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delta (sd = 1)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"delta"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2020PPT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delta (sd = 2)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2.5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"delta"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2020PP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Markdown es un lenguaje </a:t>
            </a:r>
            <a:r>
              <a:rPr i="1"/>
              <a:t>markup</a:t>
            </a:r>
            <a:r>
              <a:rPr/>
              <a:t>, es decir, es un lenguaje de programación que usa etiquetas (</a:t>
            </a:r>
            <a:r>
              <a:rPr i="1"/>
              <a:t>tags</a:t>
            </a:r>
            <a:r>
              <a:rPr/>
              <a:t>) para definir elementos en un documento.</a:t>
            </a:r>
          </a:p>
          <a:p>
            <a:pPr lvl="1"/>
            <a:r>
              <a:rPr/>
              <a:t>Ejemplos de lenguajes markup son HTML, (La)TeX, XML.</a:t>
            </a:r>
          </a:p>
          <a:p>
            <a:pPr lvl="1"/>
            <a:r>
              <a:rPr/>
              <a:t>R Markdown es un lenguaje Markdown que permite la inclusión y ejecución de código en R (</a:t>
            </a:r>
            <a:r>
              <a:rPr i="1"/>
              <a:t>code chunks</a:t>
            </a:r>
            <a:r>
              <a:rPr/>
              <a:t>) para escribir documentos en HTML, PDF, Word, entre otros.</a:t>
            </a:r>
          </a:p>
          <a:p>
            <a:pPr lvl="1"/>
            <a:r>
              <a:rPr/>
              <a:t>Un archivo R Markdown tiene extensión </a:t>
            </a:r>
            <a:r>
              <a:rPr sz="1800">
                <a:latin typeface="Courier"/>
              </a:rPr>
              <a:t>.Rmd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creación del documento (Powerpoint; Word) que incluye texto, fórmulas y código se realiza dando click al botón </a:t>
            </a:r>
            <a:r>
              <a:rPr sz="1800">
                <a:latin typeface="Courier"/>
              </a:rPr>
              <a:t>Knit</a:t>
            </a:r>
            <a:r>
              <a:rPr/>
              <a:t>.</a:t>
            </a:r>
          </a:p>
          <a:p>
            <a:pPr lvl="1"/>
            <a:r>
              <a:rPr/>
              <a:t>Más información acerca de R Markdown se encuentra en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Preparación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presentación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archivo</a:t>
            </a:r>
            <a:r>
              <a:rPr/>
              <a:t> </a:t>
            </a:r>
            <a:r>
              <a:rPr/>
              <a:t>.Rmd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Abrir Rstudio y el directorio de trabajo (</a:t>
            </a:r>
            <a:r>
              <a:rPr i="1"/>
              <a:t>project</a:t>
            </a:r>
            <a:r>
              <a:rPr/>
              <a:t>), de ser necesario.</a:t>
            </a:r>
          </a:p>
          <a:p>
            <a:pPr lvl="1"/>
            <a:r>
              <a:rPr/>
              <a:t>Dar click en </a:t>
            </a:r>
            <a:r>
              <a:rPr sz="1800">
                <a:latin typeface="Courier"/>
              </a:rPr>
              <a:t>Files</a:t>
            </a:r>
            <a:r>
              <a:rPr/>
              <a:t>; seleccionar </a:t>
            </a:r>
            <a:r>
              <a:rPr sz="1800">
                <a:latin typeface="Courier"/>
              </a:rPr>
              <a:t>New File</a:t>
            </a:r>
            <a:r>
              <a:rPr/>
              <a:t> y después </a:t>
            </a:r>
            <a:r>
              <a:rPr sz="1800">
                <a:latin typeface="Courier"/>
              </a:rPr>
              <a:t>R Markdown</a:t>
            </a:r>
          </a:p>
          <a:p>
            <a:pPr lvl="1"/>
            <a:r>
              <a:rPr/>
              <a:t>En la ventana de diálogo seleccionar en el panel a la izquierda (véase la siguiente diapositiva) la opción PowerPoint. El título se puede cambiar después de crear el archivo </a:t>
            </a:r>
            <a:r>
              <a:rPr sz="1800">
                <a:latin typeface="Courier"/>
              </a:rPr>
              <a:t>.Rmd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 Markdown</dc:title>
  <dc:creator>Lino AA Notarantonio</dc:creator>
  <cp:keywords/>
  <dcterms:created xsi:type="dcterms:W3CDTF">2020-06-19T03:00:20Z</dcterms:created>
  <dcterms:modified xsi:type="dcterms:W3CDTF">2020-06-19T03:00:20Z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11/6/2020</vt:lpwstr>
  </property>
  <property fmtid="{D5CDD505-2E9C-101B-9397-08002B2CF9AE}" pid="3" name="output">
    <vt:lpwstr>powerpoint_presentation</vt:lpwstr>
  </property>
</Properties>
</file>