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9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cience.sciencemag.org/content/349/6251/aac4716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ature.com/collections/nfkchhxllx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investigación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aplicaciones</a:t>
            </a:r>
            <a:r>
              <a:rPr/>
              <a:t> </a:t>
            </a:r>
            <a:r>
              <a:rPr/>
              <a:t>educativas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12/17/2019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</a:t>
            </a:r>
            <a:r>
              <a:rPr/>
              <a:t> </a:t>
            </a:r>
            <a:r>
              <a:rPr/>
              <a:t>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 que permite la presentación de los resultados con la manipulación </a:t>
            </a:r>
            <a:r>
              <a:rPr b="1"/>
              <a:t>transparente</a:t>
            </a:r>
            <a:r>
              <a:rPr/>
              <a:t> y </a:t>
            </a:r>
            <a:r>
              <a:rPr b="1"/>
              <a:t>reproducible</a:t>
            </a:r>
            <a:r>
              <a:rPr/>
              <a:t> de los datos correspondientes.</a:t>
            </a:r>
          </a:p>
          <a:p>
            <a:pPr lvl="0" marL="0" indent="0">
              <a:buNone/>
            </a:pPr>
            <a:r>
              <a:rPr/>
              <a:t>Beneficios</a:t>
            </a:r>
          </a:p>
          <a:p>
            <a:pPr lvl="1"/>
            <a:r>
              <a:rPr/>
              <a:t>Investigación: facilidad de réplica de resultados empíricos.</a:t>
            </a:r>
          </a:p>
          <a:p>
            <a:pPr lvl="1"/>
            <a:r>
              <a:rPr/>
              <a:t>Aplicaciones educativas (análisis de datos): manipulación de los datos asociados visualizando el código y los resultados.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Los datos a continuación se bajaron del sitio NOAA (National Oceanic and Atmospheric Administration) de EEUU.</a:t>
                </a:r>
              </a:p>
              <a:p>
                <a:pPr lvl="1"/>
                <a:r>
                  <a:rPr/>
                  <a:t>Los datos abarcan observaciones de CO2 en el periodo marzo 1958 a marzo 2017.</a:t>
                </a:r>
              </a:p>
              <a:p>
                <a:pPr lvl="1"/>
                <a:r>
                  <a:rPr/>
                  <a:t>La columna (variable) </a:t>
                </a:r>
                <a:r>
                  <a:rPr i="1"/>
                  <a:t>average</a:t>
                </a:r>
                <a:r>
                  <a:rPr/>
                  <a:t> contiene las medias mensuales de CO2 (ppm, partes per millones).</a:t>
                </a:r>
              </a:p>
              <a:p>
                <a:pPr lvl="1"/>
                <a:r>
                  <a:rPr/>
                  <a:t>Datos ausentes para la variale </a:t>
                </a:r>
                <a:r>
                  <a:rPr i="1"/>
                  <a:t>average</a:t>
                </a:r>
                <a:r>
                  <a:rPr/>
                  <a:t> se denotan con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99.99</m:t>
                    </m:r>
                  </m:oMath>
                </a14:m>
                <a:r>
                  <a:rPr/>
                  <a:t>; para la variable </a:t>
                </a:r>
                <a:r>
                  <a:rPr i="1"/>
                  <a:t>no. days</a:t>
                </a:r>
                <a:r>
                  <a:rPr/>
                  <a:t> con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Visualización de las primeras cuatro observaciones del dataset: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co2_mm_mlo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"co2_mm_mlo.txt"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quote=</a:t>
            </a:r>
            <a:r>
              <a:rPr sz="1800">
                <a:solidFill>
                  <a:srgbClr val="4070A0"/>
                </a:solidFill>
                <a:latin typeface="Courier"/>
              </a:rPr>
              <a:t>"\""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(co2_mm_mlo,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V1 V2       V3     V4     V5     V6 V7
## 1 1958  3 1958.208 315.71 315.71 314.62 -1
## 2 1958  4 1958.292 317.45 317.45 315.29 -1
## 3 1958  5 1958.375 317.50 317.50 314.71 -1
## 4 1958  6 1958.458 -99.99 317.10 314.85 -1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Se usará la variable </a:t>
                </a:r>
                <a:r>
                  <a:rPr i="1"/>
                  <a:t>average</a:t>
                </a:r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4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Cambiamos el valor numérico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99.99</m:t>
                    </m:r>
                  </m:oMath>
                </a14:m>
                <a:r>
                  <a:rPr/>
                  <a:t> (que indica observaciones ausentes) a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co2_mm_mlo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V4[co2_mm_mlo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V4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-99.99</a:t>
                </a:r>
                <a:r>
                  <a:rPr sz="1800">
                    <a:latin typeface="Courier"/>
                  </a:rPr>
                  <a:t>]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NA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head</a:t>
                </a:r>
                <a:r>
                  <a:rPr sz="1800">
                    <a:latin typeface="Courier"/>
                  </a:rPr>
                  <a:t>(co2_mm_mlo,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V1 V2       V3     V4     V5     V6 V7
## 1 1958  3 1958.208 315.71 315.71 314.62 -1
## 2 1958  4 1958.292 317.45 317.45 315.29 -1
## 3 1958  5 1958.375 317.50 317.50 314.71 -1
## 4 1958  6 1958.458     NA 317.10 314.85 -1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Cálculo de estadísticos descriptivos: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co2_mm_mlo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V4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   NA's 
##   313.2   328.5   350.2   352.5   373.7   407.7       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Ploteo de la variable </a:t>
            </a:r>
            <a:r>
              <a:rPr i="1"/>
              <a:t>average</a:t>
            </a:r>
            <a:r>
              <a:rPr/>
              <a:t> como series de tiempo, incluyendo la tendencia: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plot.ts</a:t>
            </a:r>
            <a:r>
              <a:rPr sz="1800">
                <a:latin typeface="Courier"/>
              </a:rPr>
              <a:t>(x)</a:t>
            </a:r>
            <a:br/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co2_mm_mlo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V6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presentationPP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Simulación de 100 muestras tomadas de una población normal estándar con histograma y las denstidades de probabilidad teórica y empírica correspondiente.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(y, </a:t>
            </a:r>
            <a:r>
              <a:rPr sz="1800">
                <a:solidFill>
                  <a:srgbClr val="902000"/>
                </a:solidFill>
                <a:latin typeface="Courier"/>
              </a:rPr>
              <a:t>probability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(x),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add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density</a:t>
            </a:r>
            <a:r>
              <a:rPr sz="1800">
                <a:latin typeface="Courier"/>
              </a:rPr>
              <a:t>(y)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(d,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add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 in plot.xy(xy.coords(x, y), type = type, ...): "add" is not a
## graphical parameter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pueden bajar en el repositorio de Github. Sigan </a:t>
            </a:r>
            <a:r>
              <a:rPr b="1"/>
              <a:t>Jump to file</a:t>
            </a:r>
            <a:r>
              <a:rPr/>
              <a:t> en la página del repositorio.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PP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 uso de </a:t>
            </a:r>
            <a:r>
              <a:rPr sz="1800">
                <a:latin typeface="Courier"/>
              </a:rPr>
              <a:t>set.seed(123)</a:t>
            </a:r>
            <a:r>
              <a:rPr/>
              <a:t> permite la replicación de los datos simulados.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RCod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Código</a:t>
            </a:r>
            <a:r>
              <a:rPr/>
              <a:t> </a:t>
            </a:r>
            <a:r>
              <a:rPr/>
              <a:t>QR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(</a:t>
            </a:r>
            <a:r>
              <a:rPr>
                <a:hlinkClick r:id="rId2"/>
              </a:rPr>
              <a:t>https://rmarkdown.rstudio.com/lesson-1.html</a:t>
            </a:r>
            <a:r>
              <a:rPr/>
              <a:t>) proporciona un marco para académicos que trabajan en ciencias de datos.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permite</a:t>
            </a:r>
          </a:p>
          <a:p>
            <a:pPr lvl="1"/>
            <a:r>
              <a:rPr/>
              <a:t>guardar y ejecutar código;</a:t>
            </a:r>
          </a:p>
          <a:p>
            <a:pPr lvl="1"/>
            <a:r>
              <a:rPr/>
              <a:t>generar reportes de alta calidad que se puedan compartir.</a:t>
            </a:r>
          </a:p>
          <a:p>
            <a:pPr lvl="0" marL="0" indent="0">
              <a:buNone/>
            </a:pPr>
            <a:r>
              <a:rPr/>
              <a:t>Más detalles dando click en la siguiente liga (</a:t>
            </a:r>
            <a:r>
              <a:rPr>
                <a:hlinkClick r:id="rId2"/>
              </a:rPr>
              <a:t>https://rmarkdown.rstudio.com/lesson-9.html</a:t>
            </a:r>
            <a:r>
              <a:rPr/>
              <a:t>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</a:t>
            </a:r>
            <a:r>
              <a:rPr/>
              <a:t> </a:t>
            </a:r>
            <a:r>
              <a:rPr/>
              <a:t>reproducible:</a:t>
            </a:r>
            <a:r>
              <a:rPr/>
              <a:t> </a:t>
            </a:r>
            <a:r>
              <a:rPr/>
              <a:t>Antecedentes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métodos estadísticos juegan un papel fundamental en las ciencias empíricas con baja relación señal-ruido.</a:t>
            </a:r>
          </a:p>
          <a:p>
            <a:pPr lvl="0" marL="0" indent="0">
              <a:buNone/>
            </a:pPr>
            <a:r>
              <a:rPr/>
              <a:t>En los últimos años se han presentados problemas de reproducibilidad de muchos resultados en ciencias sociales y ciencias de la salud.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</a:t>
            </a:r>
            <a:r>
              <a:rPr/>
              <a:t> </a:t>
            </a:r>
            <a:r>
              <a:rPr/>
              <a:t>reproducible:</a:t>
            </a:r>
            <a:r>
              <a:rPr/>
              <a:t> </a:t>
            </a:r>
            <a:r>
              <a:rPr/>
              <a:t>Antecedentes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Reproducibility Project in Psychology (</a:t>
            </a:r>
            <a:r>
              <a:rPr>
                <a:hlinkClick r:id="rId2"/>
              </a:rPr>
              <a:t>https://science.sciencemag.org/content/349/6251/aac4716</a:t>
            </a:r>
            <a:r>
              <a:rPr/>
              <a:t>) (Science, 2015). Una de las conclusiones es una evidencia débil para los resultados en los artículos originales, aún con datos proporcionados por los mismos autores.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</a:t>
            </a:r>
            <a:r>
              <a:rPr/>
              <a:t> </a:t>
            </a:r>
            <a:r>
              <a:rPr/>
              <a:t>reproducible:</a:t>
            </a:r>
            <a:r>
              <a:rPr/>
              <a:t> </a:t>
            </a:r>
            <a:r>
              <a:rPr/>
              <a:t>Antecedentes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Social Sciences Replication Project (2018) (</a:t>
            </a:r>
            <a:r>
              <a:rPr>
                <a:hlinkClick r:id="rId2"/>
              </a:rPr>
              <a:t>https://www.nature.com/collections/nfkchhxllx</a:t>
            </a:r>
            <a:r>
              <a:rPr/>
              <a:t>) De los 21 experimentos considerados (todos publicados en </a:t>
            </a:r>
            <a:r>
              <a:rPr i="1"/>
              <a:t>Nature</a:t>
            </a:r>
            <a:r>
              <a:rPr/>
              <a:t> o </a:t>
            </a:r>
            <a:r>
              <a:rPr i="1"/>
              <a:t>Science</a:t>
            </a:r>
            <a:r>
              <a:rPr/>
              <a:t>, en el periodo 2010-2015), sólo 13 pudieron ser replicados. Además, el tamaño del efecto en el estudio es aproximadamente la mitad de los que se publicó.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Investigación</a:t>
            </a:r>
            <a:r>
              <a:rPr/>
              <a:t> </a:t>
            </a:r>
            <a:r>
              <a:rPr/>
              <a:t>reproducible:</a:t>
            </a:r>
            <a:r>
              <a:rPr/>
              <a:t> </a:t>
            </a:r>
            <a:r>
              <a:rPr/>
              <a:t>Ejemplo</a:t>
            </a:r>
            <a:r>
              <a:rPr/>
              <a:t> </a:t>
            </a:r>
            <a:r>
              <a:rPr/>
              <a:t>ilustrativo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 perdidos (L. Weitzman, 1996)</a:t>
            </a:r>
          </a:p>
          <a:p>
            <a:pPr lvl="1"/>
            <a:r>
              <a:rPr/>
              <a:t>Los datos modificados que sirvieron para el análisis de un artículo anterior (Weitzman, 1985) se perdieron. sólo quedaban los datos originales (</a:t>
            </a:r>
            <a:r>
              <a:rPr i="1"/>
              <a:t>raw data</a:t>
            </a:r>
            <a:r>
              <a:rPr/>
              <a:t>).</a:t>
            </a:r>
          </a:p>
          <a:p>
            <a:pPr lvl="1"/>
            <a:r>
              <a:rPr/>
              <a:t>Un investigador (Peterson, 1996) pudo reproducir parcialmente los hallazgos del 1985.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Markdown, investigación reproducible y aplicaciones educativas</dc:title>
  <dc:creator>Lino AA Notarantonio</dc:creator>
  <cp:keywords/>
  <dcterms:created xsi:type="dcterms:W3CDTF">2019-12-17T16:49:14Z</dcterms:created>
  <dcterms:modified xsi:type="dcterms:W3CDTF">2019-12-17T16:49:14Z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12/17/2019</vt:lpwstr>
  </property>
  <property fmtid="{D5CDD505-2E9C-101B-9397-08002B2CF9AE}" pid="3" name="output">
    <vt:lpwstr>powerpoint_presentation</vt:lpwstr>
  </property>
</Properties>
</file>