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/>
          <p:nvPr/>
        </p:nvPicPr>
        <p:blipFill>
          <a:blip r:embed="rId2"/>
          <a:stretch/>
        </p:blipFill>
        <p:spPr>
          <a:xfrm>
            <a:off x="189720" y="208554"/>
            <a:ext cx="8816400" cy="6617520"/>
          </a:xfrm>
          <a:prstGeom prst="rect">
            <a:avLst/>
          </a:prstGeom>
          <a:ln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1243440" y="3844440"/>
            <a:ext cx="74880" cy="7956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1257480" y="3997800"/>
            <a:ext cx="47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ui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 flipH="1">
            <a:off x="1339182" y="1821149"/>
            <a:ext cx="1855080" cy="201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 flipH="1">
            <a:off x="1332000" y="1258920"/>
            <a:ext cx="3963600" cy="337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1874520" y="1431588"/>
            <a:ext cx="2598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Valor observado del gasto </a:t>
            </a:r>
            <a:endParaRPr lang="es-MX" sz="1800" b="0" strike="noStrike" spc="-1" dirty="0"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5331960" y="1084680"/>
            <a:ext cx="2598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estimado del gasto 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 flipH="1" flipV="1">
            <a:off x="7046280" y="3098520"/>
            <a:ext cx="1829160" cy="31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9"/>
          <p:cNvSpPr/>
          <p:nvPr/>
        </p:nvSpPr>
        <p:spPr>
          <a:xfrm>
            <a:off x="9020160" y="3088440"/>
            <a:ext cx="25984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Recta de regresión 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estimada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>
            <a:off x="7429320" y="1722960"/>
            <a:ext cx="2521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ui = yi – (</a:t>
            </a:r>
            <a:r>
              <a:rPr lang="el-G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β^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+ </a:t>
            </a:r>
            <a:r>
              <a:rPr lang="el-G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β^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xi)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= valor observado –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valor estimado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 flipH="1">
            <a:off x="1527120" y="2286000"/>
            <a:ext cx="5879160" cy="187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4"/>
          <p:cNvSpPr/>
          <p:nvPr/>
        </p:nvSpPr>
        <p:spPr>
          <a:xfrm>
            <a:off x="4139640" y="6443280"/>
            <a:ext cx="140832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Ingreso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51" name="CustomShape 15"/>
          <p:cNvSpPr/>
          <p:nvPr/>
        </p:nvSpPr>
        <p:spPr>
          <a:xfrm>
            <a:off x="2943720" y="413280"/>
            <a:ext cx="461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1F4E79"/>
                </a:solidFill>
                <a:latin typeface="Calibri"/>
                <a:ea typeface="DejaVu Sans"/>
              </a:rPr>
              <a:t>Modelo</a:t>
            </a:r>
            <a:r>
              <a:rPr lang="en-U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1F4E79"/>
                </a:solidFill>
                <a:latin typeface="Calibri"/>
                <a:ea typeface="DejaVu Sans"/>
              </a:rPr>
              <a:t>estimado</a:t>
            </a:r>
            <a:r>
              <a:rPr lang="en-U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: </a:t>
            </a:r>
            <a:r>
              <a:rPr lang="en-US" sz="1800" b="0" strike="noStrike" spc="-1" dirty="0" err="1">
                <a:solidFill>
                  <a:srgbClr val="1F4E79"/>
                </a:solidFill>
                <a:latin typeface="Calibri"/>
                <a:ea typeface="DejaVu Sans"/>
              </a:rPr>
              <a:t>yi</a:t>
            </a:r>
            <a:r>
              <a:rPr lang="en-U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^ = </a:t>
            </a:r>
            <a:r>
              <a:rPr lang="el-GR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β^</a:t>
            </a:r>
            <a:r>
              <a:rPr lang="es-E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0 + </a:t>
            </a:r>
            <a:r>
              <a:rPr lang="el-GR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β^</a:t>
            </a:r>
            <a:r>
              <a:rPr lang="es-E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1 xi, i = 1, …, T</a:t>
            </a:r>
            <a:endParaRPr lang="es-MX" sz="1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F2CA4-6997-9540-A84E-93D013EF0EA2}"/>
              </a:ext>
            </a:extLst>
          </p:cNvPr>
          <p:cNvSpPr txBox="1"/>
          <p:nvPr/>
        </p:nvSpPr>
        <p:spPr>
          <a:xfrm>
            <a:off x="1527120" y="5602514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Objetivo</a:t>
            </a:r>
            <a:r>
              <a:rPr lang="en-US" b="1" dirty="0"/>
              <a:t>: </a:t>
            </a:r>
            <a:r>
              <a:rPr lang="en-US" b="1" dirty="0" err="1"/>
              <a:t>Minimizar</a:t>
            </a:r>
            <a:r>
              <a:rPr lang="en-US" b="1" dirty="0"/>
              <a:t> la </a:t>
            </a:r>
            <a:r>
              <a:rPr lang="en-US" b="1" dirty="0" err="1"/>
              <a:t>suma</a:t>
            </a:r>
            <a:r>
              <a:rPr lang="en-US" b="1" dirty="0"/>
              <a:t> de </a:t>
            </a:r>
            <a:r>
              <a:rPr lang="en-US" b="1" dirty="0" err="1"/>
              <a:t>errores</a:t>
            </a:r>
            <a:r>
              <a:rPr lang="en-US" b="1" dirty="0"/>
              <a:t> al </a:t>
            </a:r>
            <a:r>
              <a:rPr lang="en-US" b="1" dirty="0" err="1"/>
              <a:t>cuadrado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66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DejaVu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Lino Andrea Angelo Notarantonio</dc:creator>
  <dc:description/>
  <cp:lastModifiedBy>Lino AA Notarantonio</cp:lastModifiedBy>
  <cp:revision>18</cp:revision>
  <cp:lastPrinted>2020-06-26T15:46:35Z</cp:lastPrinted>
  <dcterms:created xsi:type="dcterms:W3CDTF">2019-01-14T14:37:34Z</dcterms:created>
  <dcterms:modified xsi:type="dcterms:W3CDTF">2020-06-26T16:10:28Z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