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8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/>
          <p:cNvPicPr/>
          <p:nvPr/>
        </p:nvPicPr>
        <p:blipFill>
          <a:blip r:embed="rId2"/>
          <a:stretch/>
        </p:blipFill>
        <p:spPr>
          <a:xfrm>
            <a:off x="189720" y="208554"/>
            <a:ext cx="8816400" cy="6617520"/>
          </a:xfrm>
          <a:prstGeom prst="rect">
            <a:avLst/>
          </a:prstGeom>
          <a:ln>
            <a:noFill/>
          </a:ln>
        </p:spPr>
      </p:pic>
      <p:sp>
        <p:nvSpPr>
          <p:cNvPr id="38" name="CustomShape 2"/>
          <p:cNvSpPr/>
          <p:nvPr/>
        </p:nvSpPr>
        <p:spPr>
          <a:xfrm>
            <a:off x="1273680" y="3844440"/>
            <a:ext cx="44640" cy="7956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3"/>
          <p:cNvSpPr/>
          <p:nvPr/>
        </p:nvSpPr>
        <p:spPr>
          <a:xfrm>
            <a:off x="1257480" y="3997800"/>
            <a:ext cx="47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ui</a:t>
            </a:r>
            <a:endParaRPr lang="es-MX" sz="1800" b="0" strike="noStrike" spc="-1">
              <a:latin typeface="Arial"/>
            </a:endParaRPr>
          </a:p>
        </p:txBody>
      </p:sp>
      <p:sp>
        <p:nvSpPr>
          <p:cNvPr id="40" name="CustomShape 4"/>
          <p:cNvSpPr/>
          <p:nvPr/>
        </p:nvSpPr>
        <p:spPr>
          <a:xfrm flipH="1">
            <a:off x="1339182" y="1821149"/>
            <a:ext cx="1855080" cy="2019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5"/>
          <p:cNvSpPr/>
          <p:nvPr/>
        </p:nvSpPr>
        <p:spPr>
          <a:xfrm flipH="1">
            <a:off x="1332000" y="1258920"/>
            <a:ext cx="3963600" cy="3375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6"/>
          <p:cNvSpPr/>
          <p:nvPr/>
        </p:nvSpPr>
        <p:spPr>
          <a:xfrm>
            <a:off x="1874520" y="1431588"/>
            <a:ext cx="2598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Valor observado del gasto </a:t>
            </a:r>
            <a:endParaRPr lang="es-MX" sz="1800" b="0" strike="noStrike" spc="-1" dirty="0">
              <a:latin typeface="Arial"/>
            </a:endParaRPr>
          </a:p>
        </p:txBody>
      </p:sp>
      <p:sp>
        <p:nvSpPr>
          <p:cNvPr id="43" name="CustomShape 7"/>
          <p:cNvSpPr/>
          <p:nvPr/>
        </p:nvSpPr>
        <p:spPr>
          <a:xfrm>
            <a:off x="5331960" y="1084680"/>
            <a:ext cx="2598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Valor estimado del gasto </a:t>
            </a:r>
            <a:endParaRPr lang="es-MX" sz="1800" b="0" strike="noStrike" spc="-1">
              <a:latin typeface="Arial"/>
            </a:endParaRPr>
          </a:p>
        </p:txBody>
      </p:sp>
      <p:sp>
        <p:nvSpPr>
          <p:cNvPr id="44" name="CustomShape 8"/>
          <p:cNvSpPr/>
          <p:nvPr/>
        </p:nvSpPr>
        <p:spPr>
          <a:xfrm flipH="1" flipV="1">
            <a:off x="7046280" y="3098520"/>
            <a:ext cx="1829160" cy="310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9"/>
          <p:cNvSpPr/>
          <p:nvPr/>
        </p:nvSpPr>
        <p:spPr>
          <a:xfrm>
            <a:off x="9020160" y="3088440"/>
            <a:ext cx="25984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Recta de regresión 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estimada</a:t>
            </a:r>
            <a:endParaRPr lang="es-MX" sz="1800" b="0" strike="noStrike" spc="-1">
              <a:latin typeface="Arial"/>
            </a:endParaRPr>
          </a:p>
        </p:txBody>
      </p:sp>
      <p:sp>
        <p:nvSpPr>
          <p:cNvPr id="46" name="CustomShape 10"/>
          <p:cNvSpPr/>
          <p:nvPr/>
        </p:nvSpPr>
        <p:spPr>
          <a:xfrm>
            <a:off x="7429320" y="1722960"/>
            <a:ext cx="25210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ui = yi – (</a:t>
            </a:r>
            <a:r>
              <a:rPr lang="el-G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β^</a:t>
            </a:r>
            <a:r>
              <a:rPr lang="es-E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 + </a:t>
            </a:r>
            <a:r>
              <a:rPr lang="el-G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β^</a:t>
            </a:r>
            <a:r>
              <a:rPr lang="es-E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xi)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Error = valor observado –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valor estimado</a:t>
            </a:r>
            <a:endParaRPr lang="es-MX" sz="1800" b="0" strike="noStrike" spc="-1">
              <a:latin typeface="Arial"/>
            </a:endParaRPr>
          </a:p>
        </p:txBody>
      </p:sp>
      <p:sp>
        <p:nvSpPr>
          <p:cNvPr id="47" name="CustomShape 11"/>
          <p:cNvSpPr/>
          <p:nvPr/>
        </p:nvSpPr>
        <p:spPr>
          <a:xfrm flipH="1">
            <a:off x="1527120" y="2286000"/>
            <a:ext cx="5879160" cy="1871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2"/>
          <p:cNvSpPr/>
          <p:nvPr/>
        </p:nvSpPr>
        <p:spPr>
          <a:xfrm>
            <a:off x="9132120" y="4637160"/>
            <a:ext cx="24631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l-G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β^</a:t>
            </a:r>
            <a:r>
              <a:rPr lang="es-E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0: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valor estimado del 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Intercepto</a:t>
            </a:r>
            <a:endParaRPr lang="es-MX" sz="1800" b="0" strike="noStrike" spc="-1">
              <a:latin typeface="Arial"/>
            </a:endParaRPr>
          </a:p>
        </p:txBody>
      </p:sp>
      <p:sp>
        <p:nvSpPr>
          <p:cNvPr id="49" name="CustomShape 13"/>
          <p:cNvSpPr/>
          <p:nvPr/>
        </p:nvSpPr>
        <p:spPr>
          <a:xfrm flipH="1" flipV="1">
            <a:off x="813600" y="4802040"/>
            <a:ext cx="829296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4"/>
          <p:cNvSpPr/>
          <p:nvPr/>
        </p:nvSpPr>
        <p:spPr>
          <a:xfrm>
            <a:off x="4139640" y="6443280"/>
            <a:ext cx="140832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Ingreso</a:t>
            </a:r>
            <a:endParaRPr lang="es-MX" sz="1800" b="0" strike="noStrike" spc="-1">
              <a:latin typeface="Arial"/>
            </a:endParaRPr>
          </a:p>
        </p:txBody>
      </p:sp>
      <p:sp>
        <p:nvSpPr>
          <p:cNvPr id="51" name="CustomShape 15"/>
          <p:cNvSpPr/>
          <p:nvPr/>
        </p:nvSpPr>
        <p:spPr>
          <a:xfrm>
            <a:off x="2943720" y="413280"/>
            <a:ext cx="461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F4E79"/>
                </a:solidFill>
                <a:latin typeface="Calibri"/>
                <a:ea typeface="DejaVu Sans"/>
              </a:rPr>
              <a:t>Modelo estimado: yi^ = </a:t>
            </a:r>
            <a:r>
              <a:rPr lang="el-GR" sz="1800" b="0" strike="noStrike" spc="-1">
                <a:solidFill>
                  <a:srgbClr val="1F4E79"/>
                </a:solidFill>
                <a:latin typeface="Calibri"/>
                <a:ea typeface="DejaVu Sans"/>
              </a:rPr>
              <a:t>β^</a:t>
            </a:r>
            <a:r>
              <a:rPr lang="es-ES" sz="1800" b="0" strike="noStrike" spc="-1">
                <a:solidFill>
                  <a:srgbClr val="1F4E79"/>
                </a:solidFill>
                <a:latin typeface="Calibri"/>
                <a:ea typeface="DejaVu Sans"/>
              </a:rPr>
              <a:t>0 + </a:t>
            </a:r>
            <a:r>
              <a:rPr lang="el-GR" sz="1800" b="0" strike="noStrike" spc="-1">
                <a:solidFill>
                  <a:srgbClr val="1F4E79"/>
                </a:solidFill>
                <a:latin typeface="Calibri"/>
                <a:ea typeface="DejaVu Sans"/>
              </a:rPr>
              <a:t>β^</a:t>
            </a:r>
            <a:r>
              <a:rPr lang="es-ES" sz="1800" b="0" strike="noStrike" spc="-1">
                <a:solidFill>
                  <a:srgbClr val="1F4E79"/>
                </a:solidFill>
                <a:latin typeface="Calibri"/>
                <a:ea typeface="DejaVu Sans"/>
              </a:rPr>
              <a:t>1 xi, i = 1, …, T</a:t>
            </a:r>
            <a:endParaRPr lang="es-MX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66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DejaVu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Lino Andrea Angelo Notarantonio</dc:creator>
  <dc:description/>
  <cp:lastModifiedBy>Lino AA Notarantonio</cp:lastModifiedBy>
  <cp:revision>15</cp:revision>
  <cp:lastPrinted>2020-06-26T15:46:35Z</cp:lastPrinted>
  <dcterms:created xsi:type="dcterms:W3CDTF">2019-01-14T14:37:34Z</dcterms:created>
  <dcterms:modified xsi:type="dcterms:W3CDTF">2020-06-26T15:54:00Z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