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474" r:id="rId2"/>
    <p:sldId id="416" r:id="rId3"/>
    <p:sldId id="417" r:id="rId4"/>
    <p:sldId id="475" r:id="rId5"/>
    <p:sldId id="405" r:id="rId6"/>
    <p:sldId id="480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3" r:id="rId20"/>
    <p:sldId id="494" r:id="rId21"/>
    <p:sldId id="496" r:id="rId22"/>
    <p:sldId id="497" r:id="rId23"/>
    <p:sldId id="498" r:id="rId24"/>
    <p:sldId id="499" r:id="rId25"/>
    <p:sldId id="500" r:id="rId26"/>
    <p:sldId id="501" r:id="rId27"/>
    <p:sldId id="502" r:id="rId28"/>
    <p:sldId id="504" r:id="rId29"/>
    <p:sldId id="505" r:id="rId30"/>
    <p:sldId id="506" r:id="rId31"/>
    <p:sldId id="503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4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FFFF"/>
    <a:srgbClr val="3B77E7"/>
    <a:srgbClr val="D71C60"/>
    <a:srgbClr val="17B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4"/>
    <p:restoredTop sz="96281" autoAdjust="0"/>
  </p:normalViewPr>
  <p:slideViewPr>
    <p:cSldViewPr snapToGrid="0">
      <p:cViewPr varScale="1">
        <p:scale>
          <a:sx n="63" d="100"/>
          <a:sy n="63" d="100"/>
        </p:scale>
        <p:origin x="4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842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451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302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863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546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41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595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370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730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199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325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341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174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6668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003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7455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8323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3552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450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460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755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616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617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545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711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我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18800" y="3790800"/>
            <a:ext cx="14637599" cy="779399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" name="目录"/>
          <p:cNvSpPr txBox="1"/>
          <p:nvPr userDrawn="1"/>
        </p:nvSpPr>
        <p:spPr>
          <a:xfrm>
            <a:off x="3784600" y="3700462"/>
            <a:ext cx="2625719" cy="164147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18B2E8"/>
                </a:solidFill>
              </a:defRPr>
            </a:lvl1pPr>
          </a:lstStyle>
          <a:p>
            <a:r>
              <a:rPr dirty="0" err="1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目录</a:t>
            </a:r>
            <a:endParaRPr dirty="0">
              <a:latin typeface="Alibaba PuHuiTi R" panose="00020600040101010101" pitchFamily="18" charset="-122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" name="第一节"/>
          <p:cNvSpPr txBox="1">
            <a:spLocks noGrp="1"/>
          </p:cNvSpPr>
          <p:nvPr>
            <p:ph type="body" sz="quarter" idx="13"/>
          </p:nvPr>
        </p:nvSpPr>
        <p:spPr>
          <a:xfrm>
            <a:off x="2959031" y="5708967"/>
            <a:ext cx="18000000" cy="1149033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ctr">
              <a:spcBef>
                <a:spcPts val="0"/>
              </a:spcBef>
              <a:defRPr sz="6800" b="0" i="0">
                <a:solidFill>
                  <a:srgbClr val="18B2E8"/>
                </a:solidFill>
                <a:latin typeface="Helvetica" pitchFamily="2" charset="0"/>
                <a:ea typeface="Microsoft YaHei"/>
                <a:cs typeface="Helvetica" pitchFamily="2" charset="0"/>
                <a:sym typeface="Microsoft YaHei"/>
              </a:defRPr>
            </a:lvl1pPr>
          </a:lstStyle>
          <a:p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  <a:t>‹#›</a:t>
            </a:fld>
            <a:endParaRPr lang="zh-CN" altLang="en-US"/>
          </a:p>
        </p:txBody>
      </p:sp>
      <p:sp>
        <p:nvSpPr>
          <p:cNvPr id="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400" y="2890384"/>
            <a:ext cx="19458000" cy="901382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EYNOTE模版_封底.jpg" descr="KEYNOTE模版_封底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2997200"/>
            <a:ext cx="21005800" cy="8940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2pPr marL="1270000" indent="-635000"/>
            <a:lvl3pPr marL="1905000" indent="-635000"/>
            <a:lvl4pPr marL="2540000" indent="-635000"/>
            <a:lvl5pPr marL="3175000" indent="-635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transition spd="med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1" i="0" u="none" strike="noStrike" cap="none" spc="0" baseline="0">
          <a:solidFill>
            <a:srgbClr val="17B2E9"/>
          </a:solidFill>
          <a:uFillTx/>
          <a:latin typeface="Helvetica" pitchFamily="2" charset="0"/>
          <a:ea typeface="Alibaba PuHuiTi B" panose="00020600040101010101" pitchFamily="18" charset="-122"/>
          <a:cs typeface="Alibaba PuHuiTi B" panose="00020600040101010101" pitchFamily="18" charset="-122"/>
          <a:sym typeface="Helvetica Light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Tx/>
        <a:buNone/>
        <a:defRPr sz="40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1pPr>
      <a:lvl2pPr marL="127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 typeface="Arial" panose="020B0604020202090204" pitchFamily="34" charset="0"/>
        <a:buChar char="•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2pPr>
      <a:lvl3pPr marL="190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3pPr>
      <a:lvl4pPr marL="254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4pPr>
      <a:lvl5pPr marL="317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5pPr>
      <a:lvl6pPr marL="367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6pPr>
      <a:lvl7pPr marL="431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7pPr>
      <a:lvl8pPr marL="494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8pPr>
      <a:lvl9pPr marL="558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1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t&amp;rct=j&amp;q=&amp;esrc=s&amp;source=web&amp;cd=&amp;ved=2ahUKEwjj8vKM6YP2AhUWe94KHUmDCwcQFnoECAoQAQ&amp;url=https%3A%2F%2Fwww.cnblogs.com%2Fqcrao-2018%2Fp%2F12736031.html&amp;usg=AOvVaw1j19M51mxiovqfqf3c_qoF" TargetMode="External"/><Relationship Id="rId2" Type="http://schemas.openxmlformats.org/officeDocument/2006/relationships/hyperlink" Target="https://www.google.com/url?sa=t&amp;rct=j&amp;q=&amp;esrc=s&amp;source=web&amp;cd=&amp;ved=2ahUKEwjj8vKM6YP2AhUWe94KHUmDCwcQFnoECAgQAQ&amp;url=https%3A%2F%2Fgeektutu.com%2Fpost%2Fhpg-sync-pool.html&amp;usg=AOvVaw01G_dyo4Q3KX3r3yHbFyGw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loud.tencent.com/developer/article/1872042" TargetMode="External"/><Relationship Id="rId4" Type="http://schemas.openxmlformats.org/officeDocument/2006/relationships/hyperlink" Target="https://www.readfog.com/a/163544640910377369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B7208ECB-9233-0240-9657-8CB91A0EEFD5}"/>
              </a:ext>
            </a:extLst>
          </p:cNvPr>
          <p:cNvSpPr txBox="1">
            <a:spLocks/>
          </p:cNvSpPr>
          <p:nvPr/>
        </p:nvSpPr>
        <p:spPr>
          <a:xfrm>
            <a:off x="8327020" y="5034840"/>
            <a:ext cx="7729960" cy="2966160"/>
          </a:xfrm>
          <a:prstGeom prst="rect">
            <a:avLst/>
          </a:prstGeom>
        </p:spPr>
        <p:txBody>
          <a:bodyPr/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algn="ctr" hangingPunct="1"/>
            <a:r>
              <a:rPr kumimoji="1" lang="en-US" sz="8000" dirty="0" err="1"/>
              <a:t>sync.Pool</a:t>
            </a:r>
            <a:endParaRPr kumimoji="1" lang="en-US" sz="8000" dirty="0"/>
          </a:p>
          <a:p>
            <a:pPr algn="ctr" hangingPunct="1"/>
            <a:r>
              <a:rPr kumimoji="1" lang="en-US" sz="8000" dirty="0" err="1"/>
              <a:t>池</a:t>
            </a:r>
            <a:endParaRPr kumimoji="1" lang="en-US" sz="8000" dirty="0"/>
          </a:p>
        </p:txBody>
      </p:sp>
    </p:spTree>
    <p:extLst>
      <p:ext uri="{BB962C8B-B14F-4D97-AF65-F5344CB8AC3E}">
        <p14:creationId xmlns:p14="http://schemas.microsoft.com/office/powerpoint/2010/main" val="359919595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未優化前</a:t>
            </a:r>
            <a:r>
              <a:rPr kumimoji="1" lang="en-US" altLang="zh-CN" dirty="0"/>
              <a:t>New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4C0AE31-B872-2846-83B9-43F755C17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4340" y="2294977"/>
            <a:ext cx="15414120" cy="1044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8642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優化 </a:t>
            </a:r>
            <a:r>
              <a:rPr kumimoji="1" lang="en-US" altLang="zh-TW" dirty="0" err="1"/>
              <a:t>cMap</a:t>
            </a:r>
            <a:endParaRPr kumimoji="1" lang="en-US" altLang="zh-CN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F69F889-AF51-FE49-964F-1BBE3C4E5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8197" y="4716182"/>
            <a:ext cx="11228444" cy="5991860"/>
          </a:xfrm>
          <a:prstGeom prst="rect">
            <a:avLst/>
          </a:prstGeom>
        </p:spPr>
      </p:pic>
      <p:sp>
        <p:nvSpPr>
          <p:cNvPr id="7" name="文字版面配置區 4">
            <a:extLst>
              <a:ext uri="{FF2B5EF4-FFF2-40B4-BE49-F238E27FC236}">
                <a16:creationId xmlns:a16="http://schemas.microsoft.com/office/drawing/2014/main" id="{99C9F19E-0F12-3044-8838-D378402FD8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1975" y="2488525"/>
            <a:ext cx="4315344" cy="783080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InitPool</a:t>
            </a:r>
            <a:r>
              <a:rPr lang="zh-TW" altLang="en-US" dirty="0"/>
              <a:t>（）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09B35F0-C4CA-6343-9162-D7E870A09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1975" y="3470530"/>
            <a:ext cx="11228444" cy="848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9874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優化 </a:t>
            </a:r>
            <a:r>
              <a:rPr kumimoji="1" lang="en-US" altLang="zh-TW" dirty="0" err="1"/>
              <a:t>cMap</a:t>
            </a:r>
            <a:endParaRPr kumimoji="1" lang="en-US" altLang="zh-CN" dirty="0"/>
          </a:p>
        </p:txBody>
      </p:sp>
      <p:sp>
        <p:nvSpPr>
          <p:cNvPr id="7" name="文字版面配置區 4">
            <a:extLst>
              <a:ext uri="{FF2B5EF4-FFF2-40B4-BE49-F238E27FC236}">
                <a16:creationId xmlns:a16="http://schemas.microsoft.com/office/drawing/2014/main" id="{99C9F19E-0F12-3044-8838-D378402FD8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62400" y="2883982"/>
            <a:ext cx="4315344" cy="783080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CleanMap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0931F06-B990-CA4B-971D-559C47807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8600" y="3667062"/>
            <a:ext cx="10728545" cy="641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1229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Step 2: </a:t>
            </a:r>
            <a:r>
              <a:rPr kumimoji="1" lang="zh-TW" altLang="en-US" dirty="0"/>
              <a:t>優化 </a:t>
            </a:r>
            <a:r>
              <a:rPr kumimoji="1" lang="en-US" altLang="zh-TW" dirty="0" err="1"/>
              <a:t>cMap</a:t>
            </a:r>
            <a:r>
              <a:rPr kumimoji="1" lang="en-US" altLang="zh-TW" dirty="0"/>
              <a:t> </a:t>
            </a:r>
            <a:r>
              <a:rPr kumimoji="1" lang="zh-TW" altLang="en-US" dirty="0"/>
              <a:t>後</a:t>
            </a:r>
            <a:r>
              <a:rPr kumimoji="1" lang="en-US" altLang="zh-TW" dirty="0"/>
              <a:t>Benchmark</a:t>
            </a:r>
            <a:endParaRPr kumimoji="1" lang="en-US" altLang="zh-CN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7AC74EC-F2C1-3340-97E7-95D1C8F02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8080" y="3069590"/>
            <a:ext cx="20489680" cy="290677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A998B83-4EE7-974E-93A0-904E8C27E2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12999" y="6763635"/>
            <a:ext cx="8552754" cy="179832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DEFF75A-E5DA-A54E-8B90-43CAA8089C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12999" y="9645736"/>
            <a:ext cx="13979670" cy="1995170"/>
          </a:xfrm>
          <a:prstGeom prst="rect">
            <a:avLst/>
          </a:prstGeom>
        </p:spPr>
      </p:pic>
      <p:sp>
        <p:nvSpPr>
          <p:cNvPr id="12" name="文字版面配置區 4">
            <a:extLst>
              <a:ext uri="{FF2B5EF4-FFF2-40B4-BE49-F238E27FC236}">
                <a16:creationId xmlns:a16="http://schemas.microsoft.com/office/drawing/2014/main" id="{D57EA5E1-0FB6-3A45-A725-F290AA94B15C}"/>
              </a:ext>
            </a:extLst>
          </p:cNvPr>
          <p:cNvSpPr txBox="1">
            <a:spLocks/>
          </p:cNvSpPr>
          <p:nvPr/>
        </p:nvSpPr>
        <p:spPr>
          <a:xfrm>
            <a:off x="2188080" y="10363430"/>
            <a:ext cx="4315344" cy="7830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zh-TW" altLang="en-US" dirty="0"/>
              <a:t>記憶體的分配：</a:t>
            </a:r>
          </a:p>
        </p:txBody>
      </p:sp>
      <p:sp>
        <p:nvSpPr>
          <p:cNvPr id="13" name="文字版面配置區 4">
            <a:extLst>
              <a:ext uri="{FF2B5EF4-FFF2-40B4-BE49-F238E27FC236}">
                <a16:creationId xmlns:a16="http://schemas.microsoft.com/office/drawing/2014/main" id="{D8F72E9D-AF04-EC4B-866B-E008866067FD}"/>
              </a:ext>
            </a:extLst>
          </p:cNvPr>
          <p:cNvSpPr txBox="1">
            <a:spLocks/>
          </p:cNvSpPr>
          <p:nvPr/>
        </p:nvSpPr>
        <p:spPr>
          <a:xfrm>
            <a:off x="2188080" y="7739640"/>
            <a:ext cx="4315344" cy="7830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zh-TW" altLang="en-US" dirty="0"/>
              <a:t>每秒進度：</a:t>
            </a:r>
          </a:p>
        </p:txBody>
      </p:sp>
    </p:spTree>
    <p:extLst>
      <p:ext uri="{BB962C8B-B14F-4D97-AF65-F5344CB8AC3E}">
        <p14:creationId xmlns:p14="http://schemas.microsoft.com/office/powerpoint/2010/main" val="175697593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1: </a:t>
            </a:r>
            <a:r>
              <a:rPr kumimoji="1" lang="zh-CN" altLang="en-US" dirty="0"/>
              <a:t>未優化前</a:t>
            </a:r>
            <a:r>
              <a:rPr kumimoji="1" lang="en-US" altLang="zh-CN" dirty="0"/>
              <a:t>Benchmark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3E7C70-5EF7-0747-81BF-0E7F18D71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9929" y="2984215"/>
            <a:ext cx="21364683" cy="29691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FB27A37-61CE-7842-B079-C3FF0FABE9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73480" y="7128870"/>
            <a:ext cx="10746402" cy="18322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574F34E-5CB9-7148-BC6B-8AB97E4E3B4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73480" y="9617050"/>
            <a:ext cx="14906752" cy="2275840"/>
          </a:xfrm>
          <a:prstGeom prst="rect">
            <a:avLst/>
          </a:prstGeom>
        </p:spPr>
      </p:pic>
      <p:sp>
        <p:nvSpPr>
          <p:cNvPr id="10" name="文字版面配置區 4">
            <a:extLst>
              <a:ext uri="{FF2B5EF4-FFF2-40B4-BE49-F238E27FC236}">
                <a16:creationId xmlns:a16="http://schemas.microsoft.com/office/drawing/2014/main" id="{0AA786D3-7684-964D-9A3D-0EECDB38AED1}"/>
              </a:ext>
            </a:extLst>
          </p:cNvPr>
          <p:cNvSpPr txBox="1">
            <a:spLocks/>
          </p:cNvSpPr>
          <p:nvPr/>
        </p:nvSpPr>
        <p:spPr>
          <a:xfrm>
            <a:off x="2188080" y="7739640"/>
            <a:ext cx="4315344" cy="7830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zh-TW" altLang="en-US" dirty="0"/>
              <a:t>每秒進度：</a:t>
            </a:r>
          </a:p>
        </p:txBody>
      </p:sp>
      <p:sp>
        <p:nvSpPr>
          <p:cNvPr id="11" name="文字版面配置區 4">
            <a:extLst>
              <a:ext uri="{FF2B5EF4-FFF2-40B4-BE49-F238E27FC236}">
                <a16:creationId xmlns:a16="http://schemas.microsoft.com/office/drawing/2014/main" id="{AECE9358-6E1E-7448-A83B-A5CB12D140BE}"/>
              </a:ext>
            </a:extLst>
          </p:cNvPr>
          <p:cNvSpPr txBox="1">
            <a:spLocks/>
          </p:cNvSpPr>
          <p:nvPr/>
        </p:nvSpPr>
        <p:spPr>
          <a:xfrm>
            <a:off x="2188080" y="10363430"/>
            <a:ext cx="4315344" cy="7830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zh-TW" altLang="en-US" dirty="0"/>
              <a:t>記憶體的分配：</a:t>
            </a:r>
          </a:p>
        </p:txBody>
      </p:sp>
    </p:spTree>
    <p:extLst>
      <p:ext uri="{BB962C8B-B14F-4D97-AF65-F5344CB8AC3E}">
        <p14:creationId xmlns:p14="http://schemas.microsoft.com/office/powerpoint/2010/main" val="69138108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優化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cMap</a:t>
            </a:r>
            <a:r>
              <a:rPr kumimoji="1" lang="en-US" altLang="zh-CN" dirty="0"/>
              <a:t> </a:t>
            </a:r>
            <a:r>
              <a:rPr kumimoji="1" lang="zh-CN" altLang="en-US" dirty="0"/>
              <a:t>後</a:t>
            </a:r>
            <a:r>
              <a:rPr kumimoji="1" lang="zh-TW" altLang="en-US" dirty="0"/>
              <a:t> </a:t>
            </a:r>
            <a:r>
              <a:rPr kumimoji="1" lang="en-US" altLang="zh-CN" dirty="0" err="1"/>
              <a:t>CreateFinalPanel</a:t>
            </a:r>
            <a:endParaRPr kumimoji="1" lang="en-US" altLang="zh-CN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C7CE8F1-64B3-CF43-A46A-5E62790903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93616" y="8646160"/>
            <a:ext cx="2875608" cy="83312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D198106-4A44-754A-AE53-A7B2E2C4B7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63993" y="11257280"/>
            <a:ext cx="1851378" cy="83312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4AEAA3C-C550-2742-A5D4-3FC4BC4C60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22489" y="3724386"/>
            <a:ext cx="2473835" cy="113209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8CC5E62-0FD6-3C47-B0EB-EB0A4CA8AA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2072" y="3028426"/>
            <a:ext cx="15760900" cy="933364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4F75746-E483-4A45-B3A1-8588B23140A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77209" y="8636000"/>
            <a:ext cx="3212339" cy="103632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28BBBB6-82C9-0D4D-865A-8EFCBD19D03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77209" y="3820160"/>
            <a:ext cx="2441383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8411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優化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cMap</a:t>
            </a:r>
            <a:r>
              <a:rPr kumimoji="1" lang="en-US" altLang="zh-CN" dirty="0"/>
              <a:t> </a:t>
            </a:r>
            <a:r>
              <a:rPr kumimoji="1" lang="zh-CN" altLang="en-US" dirty="0"/>
              <a:t>後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CleanMap</a:t>
            </a:r>
            <a:endParaRPr kumimoji="1" lang="en-US" altLang="zh-CN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0D9B9D5-9525-524A-9D3B-6217047DEF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6559" y="4217670"/>
            <a:ext cx="7321680" cy="627935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B9B82A2-7A5E-2F42-A5DC-7718627605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78239" y="4217671"/>
            <a:ext cx="14558852" cy="627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6208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優化 </a:t>
            </a:r>
            <a:r>
              <a:rPr kumimoji="1" lang="en-US" altLang="zh-TW" dirty="0"/>
              <a:t>New</a:t>
            </a:r>
            <a:endParaRPr kumimoji="1" lang="en-US" altLang="zh-CN" dirty="0"/>
          </a:p>
        </p:txBody>
      </p:sp>
      <p:sp>
        <p:nvSpPr>
          <p:cNvPr id="7" name="文字版面配置區 4">
            <a:extLst>
              <a:ext uri="{FF2B5EF4-FFF2-40B4-BE49-F238E27FC236}">
                <a16:creationId xmlns:a16="http://schemas.microsoft.com/office/drawing/2014/main" id="{99C9F19E-0F12-3044-8838-D378402FD8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43240" y="2609640"/>
            <a:ext cx="4315344" cy="783080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InitPool</a:t>
            </a:r>
            <a:r>
              <a:rPr lang="zh-TW" altLang="en-US" dirty="0"/>
              <a:t>（）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2FAE0DE-B389-3549-9AD4-FC45C17BD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8584" y="1299240"/>
            <a:ext cx="9546336" cy="1176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8482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Step 3: </a:t>
            </a:r>
            <a:r>
              <a:rPr kumimoji="1" lang="zh-TW" altLang="en-US" dirty="0"/>
              <a:t>優化 </a:t>
            </a:r>
            <a:r>
              <a:rPr kumimoji="1" lang="en-US" altLang="zh-TW" dirty="0"/>
              <a:t>New </a:t>
            </a:r>
            <a:r>
              <a:rPr kumimoji="1" lang="zh-TW" altLang="en-US" dirty="0"/>
              <a:t>後</a:t>
            </a:r>
            <a:r>
              <a:rPr kumimoji="1" lang="en-US" altLang="zh-TW" dirty="0"/>
              <a:t>Benchmark</a:t>
            </a:r>
            <a:endParaRPr kumimoji="1" lang="en-US" altLang="zh-CN" dirty="0"/>
          </a:p>
        </p:txBody>
      </p:sp>
      <p:sp>
        <p:nvSpPr>
          <p:cNvPr id="12" name="文字版面配置區 4">
            <a:extLst>
              <a:ext uri="{FF2B5EF4-FFF2-40B4-BE49-F238E27FC236}">
                <a16:creationId xmlns:a16="http://schemas.microsoft.com/office/drawing/2014/main" id="{D57EA5E1-0FB6-3A45-A725-F290AA94B15C}"/>
              </a:ext>
            </a:extLst>
          </p:cNvPr>
          <p:cNvSpPr txBox="1">
            <a:spLocks/>
          </p:cNvSpPr>
          <p:nvPr/>
        </p:nvSpPr>
        <p:spPr>
          <a:xfrm>
            <a:off x="2188080" y="10363430"/>
            <a:ext cx="4315344" cy="7830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zh-TW" altLang="en-US" dirty="0"/>
              <a:t>記憶體的分配：</a:t>
            </a:r>
          </a:p>
        </p:txBody>
      </p:sp>
      <p:sp>
        <p:nvSpPr>
          <p:cNvPr id="13" name="文字版面配置區 4">
            <a:extLst>
              <a:ext uri="{FF2B5EF4-FFF2-40B4-BE49-F238E27FC236}">
                <a16:creationId xmlns:a16="http://schemas.microsoft.com/office/drawing/2014/main" id="{D8F72E9D-AF04-EC4B-866B-E008866067FD}"/>
              </a:ext>
            </a:extLst>
          </p:cNvPr>
          <p:cNvSpPr txBox="1">
            <a:spLocks/>
          </p:cNvSpPr>
          <p:nvPr/>
        </p:nvSpPr>
        <p:spPr>
          <a:xfrm>
            <a:off x="2188080" y="7739640"/>
            <a:ext cx="4315344" cy="7830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zh-TW" altLang="en-US" dirty="0"/>
              <a:t>每秒進度：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09C2C93-1A36-8B43-AAE0-026F1207D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2399" y="3004829"/>
            <a:ext cx="19792545" cy="289410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62FF188-3F2B-9942-8DBB-E3A81C9DEB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12998" y="6948482"/>
            <a:ext cx="11893353" cy="157423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0640269-215C-5A4C-8076-928EF54AD33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12997" y="9733508"/>
            <a:ext cx="15406269" cy="141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9346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Step 2: </a:t>
            </a:r>
            <a:r>
              <a:rPr kumimoji="1" lang="zh-TW" altLang="en-US" dirty="0"/>
              <a:t>優化 </a:t>
            </a:r>
            <a:r>
              <a:rPr kumimoji="1" lang="en-US" altLang="zh-TW" dirty="0" err="1"/>
              <a:t>cMap</a:t>
            </a:r>
            <a:r>
              <a:rPr kumimoji="1" lang="en-US" altLang="zh-TW" dirty="0"/>
              <a:t> </a:t>
            </a:r>
            <a:r>
              <a:rPr kumimoji="1" lang="zh-TW" altLang="en-US" dirty="0"/>
              <a:t>後</a:t>
            </a:r>
            <a:r>
              <a:rPr kumimoji="1" lang="en-US" altLang="zh-TW" dirty="0"/>
              <a:t>Benchmark</a:t>
            </a:r>
            <a:endParaRPr kumimoji="1" lang="en-US" altLang="zh-CN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7AC74EC-F2C1-3340-97E7-95D1C8F02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8080" y="3069590"/>
            <a:ext cx="20489680" cy="290677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A998B83-4EE7-974E-93A0-904E8C27E2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12999" y="6763635"/>
            <a:ext cx="8552754" cy="179832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DEFF75A-E5DA-A54E-8B90-43CAA8089C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12999" y="9645736"/>
            <a:ext cx="13979670" cy="1995170"/>
          </a:xfrm>
          <a:prstGeom prst="rect">
            <a:avLst/>
          </a:prstGeom>
        </p:spPr>
      </p:pic>
      <p:sp>
        <p:nvSpPr>
          <p:cNvPr id="12" name="文字版面配置區 4">
            <a:extLst>
              <a:ext uri="{FF2B5EF4-FFF2-40B4-BE49-F238E27FC236}">
                <a16:creationId xmlns:a16="http://schemas.microsoft.com/office/drawing/2014/main" id="{D57EA5E1-0FB6-3A45-A725-F290AA94B15C}"/>
              </a:ext>
            </a:extLst>
          </p:cNvPr>
          <p:cNvSpPr txBox="1">
            <a:spLocks/>
          </p:cNvSpPr>
          <p:nvPr/>
        </p:nvSpPr>
        <p:spPr>
          <a:xfrm>
            <a:off x="2188080" y="10363430"/>
            <a:ext cx="4315344" cy="7830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zh-TW" altLang="en-US" dirty="0"/>
              <a:t>記憶體的分配：</a:t>
            </a:r>
          </a:p>
        </p:txBody>
      </p:sp>
      <p:sp>
        <p:nvSpPr>
          <p:cNvPr id="13" name="文字版面配置區 4">
            <a:extLst>
              <a:ext uri="{FF2B5EF4-FFF2-40B4-BE49-F238E27FC236}">
                <a16:creationId xmlns:a16="http://schemas.microsoft.com/office/drawing/2014/main" id="{D8F72E9D-AF04-EC4B-866B-E008866067FD}"/>
              </a:ext>
            </a:extLst>
          </p:cNvPr>
          <p:cNvSpPr txBox="1">
            <a:spLocks/>
          </p:cNvSpPr>
          <p:nvPr/>
        </p:nvSpPr>
        <p:spPr>
          <a:xfrm>
            <a:off x="2188080" y="7739640"/>
            <a:ext cx="4315344" cy="7830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zh-TW" altLang="en-US" dirty="0"/>
              <a:t>每秒進度：</a:t>
            </a:r>
          </a:p>
        </p:txBody>
      </p:sp>
    </p:spTree>
    <p:extLst>
      <p:ext uri="{BB962C8B-B14F-4D97-AF65-F5344CB8AC3E}">
        <p14:creationId xmlns:p14="http://schemas.microsoft.com/office/powerpoint/2010/main" val="242511013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介紹</a:t>
            </a:r>
            <a:br>
              <a:rPr kumimoji="1" lang="en-US" altLang="zh-CN" dirty="0"/>
            </a:br>
            <a:endParaRPr kumimoji="1" lang="en-US" altLang="zh-CN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976F68-452D-F848-9503-86917A703F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16680" y="2890384"/>
            <a:ext cx="20306160" cy="8722496"/>
          </a:xfrm>
        </p:spPr>
        <p:txBody>
          <a:bodyPr>
            <a:noAutofit/>
          </a:bodyPr>
          <a:lstStyle/>
          <a:p>
            <a:r>
              <a:rPr lang="zh-TW" altLang="en-US" dirty="0"/>
              <a:t>是什麼：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對於很多需要重複分配、回收記憶體的地方，</a:t>
            </a:r>
            <a:r>
              <a:rPr lang="en" altLang="zh-TW" dirty="0" err="1">
                <a:solidFill>
                  <a:schemeClr val="accent2"/>
                </a:solidFill>
              </a:rPr>
              <a:t>sync.Pool</a:t>
            </a:r>
            <a:r>
              <a:rPr lang="en" altLang="zh-TW" dirty="0">
                <a:solidFill>
                  <a:schemeClr val="accent2"/>
                </a:solidFill>
              </a:rPr>
              <a:t> </a:t>
            </a:r>
            <a:r>
              <a:rPr lang="zh-TW" altLang="en-US" dirty="0"/>
              <a:t>是一個很好的選擇。當我們頻繁地分配、回收記憶體時，會給 </a:t>
            </a:r>
            <a:r>
              <a:rPr lang="en" altLang="zh-TW" dirty="0">
                <a:solidFill>
                  <a:schemeClr val="accent2"/>
                </a:solidFill>
              </a:rPr>
              <a:t>GC </a:t>
            </a:r>
            <a:r>
              <a:rPr lang="zh-TW" altLang="en-US" dirty="0"/>
              <a:t>帶來一定的負擔，嚴重的時候會引起 </a:t>
            </a:r>
            <a:r>
              <a:rPr lang="en" altLang="zh-TW" dirty="0"/>
              <a:t>CPU </a:t>
            </a:r>
            <a:r>
              <a:rPr lang="zh-TW" altLang="en-US" dirty="0"/>
              <a:t>的毛刺，而 </a:t>
            </a:r>
            <a:r>
              <a:rPr lang="en" altLang="zh-TW" dirty="0" err="1">
                <a:solidFill>
                  <a:schemeClr val="accent2"/>
                </a:solidFill>
              </a:rPr>
              <a:t>sync.Pool</a:t>
            </a:r>
            <a:r>
              <a:rPr lang="en" altLang="zh-TW" dirty="0">
                <a:solidFill>
                  <a:schemeClr val="accent2"/>
                </a:solidFill>
              </a:rPr>
              <a:t> </a:t>
            </a:r>
            <a:r>
              <a:rPr lang="zh-TW" altLang="en-US" dirty="0"/>
              <a:t>可以將暫時不用的物件快取起來，待下次需要的時候直接使用，不用再次經過記憶體分配，複用物件的記憶體，減輕</a:t>
            </a:r>
            <a:r>
              <a:rPr lang="zh-TW" altLang="en-US" dirty="0">
                <a:solidFill>
                  <a:schemeClr val="accent2"/>
                </a:solidFill>
              </a:rPr>
              <a:t> </a:t>
            </a:r>
            <a:r>
              <a:rPr lang="en" altLang="zh-TW" dirty="0">
                <a:solidFill>
                  <a:schemeClr val="accent2"/>
                </a:solidFill>
              </a:rPr>
              <a:t>GC </a:t>
            </a:r>
            <a:r>
              <a:rPr lang="zh-TW" altLang="en-US" dirty="0"/>
              <a:t>的壓力，提升系統的效能。</a:t>
            </a:r>
            <a:endParaRPr lang="en-US" altLang="zh-TW" dirty="0"/>
          </a:p>
          <a:p>
            <a:r>
              <a:rPr lang="zh-TW" altLang="en-US" dirty="0"/>
              <a:t>使用場景：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當多個 </a:t>
            </a:r>
            <a:r>
              <a:rPr lang="en-US" altLang="zh-TW" dirty="0"/>
              <a:t>goroutine </a:t>
            </a:r>
            <a:r>
              <a:rPr lang="zh-TW" altLang="en-US" dirty="0"/>
              <a:t>都需要建立同⼀個物件的時候，如果 </a:t>
            </a:r>
            <a:r>
              <a:rPr lang="en-US" altLang="zh-TW" dirty="0"/>
              <a:t>goroutine </a:t>
            </a:r>
            <a:r>
              <a:rPr lang="zh-TW" altLang="en-US" dirty="0"/>
              <a:t>數過多，導致物件的建立數⽬劇增，進⽽導致 </a:t>
            </a:r>
            <a:r>
              <a:rPr lang="en-US" altLang="zh-TW" dirty="0"/>
              <a:t>GC </a:t>
            </a:r>
            <a:r>
              <a:rPr lang="zh-TW" altLang="en-US" dirty="0"/>
              <a:t>壓⼒增大。形成 “</a:t>
            </a:r>
            <a:r>
              <a:rPr lang="zh-TW" altLang="en-US" dirty="0">
                <a:solidFill>
                  <a:schemeClr val="accent2"/>
                </a:solidFill>
              </a:rPr>
              <a:t>高併發－高記憶體佔用率－</a:t>
            </a:r>
            <a:r>
              <a:rPr lang="en-US" altLang="zh-TW" dirty="0">
                <a:solidFill>
                  <a:schemeClr val="accent2"/>
                </a:solidFill>
              </a:rPr>
              <a:t>GC </a:t>
            </a:r>
            <a:r>
              <a:rPr lang="zh-TW" altLang="en-US" dirty="0">
                <a:solidFill>
                  <a:schemeClr val="accent2"/>
                </a:solidFill>
              </a:rPr>
              <a:t>緩慢－系統處理併發⼒降低－更高併發</a:t>
            </a:r>
            <a:r>
              <a:rPr lang="zh-TW" altLang="en-US" dirty="0"/>
              <a:t>”這樣的惡性迴圈。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在這個時候，如果有⼀個物件池，那每個 </a:t>
            </a:r>
            <a:r>
              <a:rPr lang="en-US" altLang="zh-TW" dirty="0"/>
              <a:t>goroutine </a:t>
            </a:r>
            <a:r>
              <a:rPr lang="zh-TW" altLang="en-US" dirty="0"/>
              <a:t>就不再⾃⼰單獨建立物件，⽽是從物件池中獲取出⼀個物件（如果池中已經有的話），使用完畢後再放回池中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優化 資料結構</a:t>
            </a:r>
            <a:endParaRPr kumimoji="1" lang="en-US" altLang="zh-CN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6A0ABF3-DFDF-0741-8ADD-6044970EF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3935" y="4357314"/>
            <a:ext cx="12774930" cy="500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3899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Step 4: </a:t>
            </a:r>
            <a:r>
              <a:rPr kumimoji="1" lang="zh-TW" altLang="en-US" dirty="0"/>
              <a:t>優化 資料結構 後</a:t>
            </a:r>
            <a:r>
              <a:rPr kumimoji="1" lang="en-US" altLang="zh-TW" dirty="0"/>
              <a:t>Benchmark</a:t>
            </a:r>
            <a:endParaRPr kumimoji="1" lang="en-US" altLang="zh-CN" dirty="0"/>
          </a:p>
        </p:txBody>
      </p:sp>
      <p:sp>
        <p:nvSpPr>
          <p:cNvPr id="12" name="文字版面配置區 4">
            <a:extLst>
              <a:ext uri="{FF2B5EF4-FFF2-40B4-BE49-F238E27FC236}">
                <a16:creationId xmlns:a16="http://schemas.microsoft.com/office/drawing/2014/main" id="{D57EA5E1-0FB6-3A45-A725-F290AA94B15C}"/>
              </a:ext>
            </a:extLst>
          </p:cNvPr>
          <p:cNvSpPr txBox="1">
            <a:spLocks/>
          </p:cNvSpPr>
          <p:nvPr/>
        </p:nvSpPr>
        <p:spPr>
          <a:xfrm>
            <a:off x="2188080" y="10363430"/>
            <a:ext cx="4315344" cy="7830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zh-TW" altLang="en-US" dirty="0"/>
              <a:t>記憶體的分配：</a:t>
            </a:r>
          </a:p>
        </p:txBody>
      </p:sp>
      <p:sp>
        <p:nvSpPr>
          <p:cNvPr id="13" name="文字版面配置區 4">
            <a:extLst>
              <a:ext uri="{FF2B5EF4-FFF2-40B4-BE49-F238E27FC236}">
                <a16:creationId xmlns:a16="http://schemas.microsoft.com/office/drawing/2014/main" id="{D8F72E9D-AF04-EC4B-866B-E008866067FD}"/>
              </a:ext>
            </a:extLst>
          </p:cNvPr>
          <p:cNvSpPr txBox="1">
            <a:spLocks/>
          </p:cNvSpPr>
          <p:nvPr/>
        </p:nvSpPr>
        <p:spPr>
          <a:xfrm>
            <a:off x="2188080" y="7739640"/>
            <a:ext cx="4315344" cy="7830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zh-TW" altLang="en-US" dirty="0"/>
              <a:t>每秒進度：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8B2C89-B2CE-BA41-88A4-FD4373E89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2399" y="2919521"/>
            <a:ext cx="20627446" cy="281817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095AC62-FE0D-1142-A229-3B59B3D20F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12997" y="6953830"/>
            <a:ext cx="11552738" cy="156889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7AA5E2DA-6DBB-F749-BC92-AB72D6CABFF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12997" y="9642068"/>
            <a:ext cx="14378294" cy="171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0169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優化 重構 </a:t>
            </a:r>
            <a:r>
              <a:rPr kumimoji="1" lang="en-US" altLang="zh-TW" dirty="0"/>
              <a:t>Spin</a:t>
            </a:r>
            <a:endParaRPr kumimoji="1" lang="en-US" altLang="zh-CN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1A8B084-45DD-4547-9F5B-7CA53C53A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8222" y="3471545"/>
            <a:ext cx="18227555" cy="67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1283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優化 重構 </a:t>
            </a:r>
            <a:r>
              <a:rPr kumimoji="1" lang="en-US" altLang="zh-TW" dirty="0"/>
              <a:t>Spin: </a:t>
            </a:r>
            <a:r>
              <a:rPr kumimoji="1" lang="zh-TW" altLang="en-US" dirty="0"/>
              <a:t>火焰圖</a:t>
            </a:r>
            <a:endParaRPr kumimoji="1" lang="en-US" altLang="zh-CN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E22BECB-486B-2B4A-A04D-27A742633D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9233"/>
          <a:stretch/>
        </p:blipFill>
        <p:spPr>
          <a:xfrm>
            <a:off x="3285360" y="8572575"/>
            <a:ext cx="19458000" cy="287020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D11C991-8AFF-6943-AABA-9701745063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2197"/>
          <a:stretch/>
        </p:blipFill>
        <p:spPr>
          <a:xfrm>
            <a:off x="3285360" y="3307517"/>
            <a:ext cx="19458000" cy="3522296"/>
          </a:xfrm>
          <a:prstGeom prst="rect">
            <a:avLst/>
          </a:prstGeom>
        </p:spPr>
      </p:pic>
      <p:sp>
        <p:nvSpPr>
          <p:cNvPr id="8" name="文字版面配置區 4">
            <a:extLst>
              <a:ext uri="{FF2B5EF4-FFF2-40B4-BE49-F238E27FC236}">
                <a16:creationId xmlns:a16="http://schemas.microsoft.com/office/drawing/2014/main" id="{E7996208-A41F-2E48-9260-981E6B71889E}"/>
              </a:ext>
            </a:extLst>
          </p:cNvPr>
          <p:cNvSpPr txBox="1">
            <a:spLocks/>
          </p:cNvSpPr>
          <p:nvPr/>
        </p:nvSpPr>
        <p:spPr>
          <a:xfrm>
            <a:off x="984048" y="9224596"/>
            <a:ext cx="4315344" cy="7830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zh-TW" altLang="en-US" dirty="0"/>
              <a:t>優化後：</a:t>
            </a:r>
          </a:p>
        </p:txBody>
      </p:sp>
      <p:sp>
        <p:nvSpPr>
          <p:cNvPr id="9" name="文字版面配置區 4">
            <a:extLst>
              <a:ext uri="{FF2B5EF4-FFF2-40B4-BE49-F238E27FC236}">
                <a16:creationId xmlns:a16="http://schemas.microsoft.com/office/drawing/2014/main" id="{0CB84DEE-D714-F34E-AE93-C1D6B0F6E227}"/>
              </a:ext>
            </a:extLst>
          </p:cNvPr>
          <p:cNvSpPr txBox="1">
            <a:spLocks/>
          </p:cNvSpPr>
          <p:nvPr/>
        </p:nvSpPr>
        <p:spPr>
          <a:xfrm>
            <a:off x="984048" y="3901303"/>
            <a:ext cx="4315344" cy="7830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zh-TW" altLang="en-US" dirty="0"/>
              <a:t>優化前：</a:t>
            </a:r>
          </a:p>
        </p:txBody>
      </p:sp>
    </p:spTree>
    <p:extLst>
      <p:ext uri="{BB962C8B-B14F-4D97-AF65-F5344CB8AC3E}">
        <p14:creationId xmlns:p14="http://schemas.microsoft.com/office/powerpoint/2010/main" val="288678748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Step 5: </a:t>
            </a:r>
            <a:r>
              <a:rPr kumimoji="1" lang="zh-TW" altLang="en-US" dirty="0"/>
              <a:t>優化 資料結構 後</a:t>
            </a:r>
            <a:r>
              <a:rPr kumimoji="1" lang="en-US" altLang="zh-TW" dirty="0"/>
              <a:t>Benchmark</a:t>
            </a:r>
            <a:endParaRPr kumimoji="1" lang="en-US" altLang="zh-CN" dirty="0"/>
          </a:p>
        </p:txBody>
      </p:sp>
      <p:sp>
        <p:nvSpPr>
          <p:cNvPr id="12" name="文字版面配置區 4">
            <a:extLst>
              <a:ext uri="{FF2B5EF4-FFF2-40B4-BE49-F238E27FC236}">
                <a16:creationId xmlns:a16="http://schemas.microsoft.com/office/drawing/2014/main" id="{D57EA5E1-0FB6-3A45-A725-F290AA94B15C}"/>
              </a:ext>
            </a:extLst>
          </p:cNvPr>
          <p:cNvSpPr txBox="1">
            <a:spLocks/>
          </p:cNvSpPr>
          <p:nvPr/>
        </p:nvSpPr>
        <p:spPr>
          <a:xfrm>
            <a:off x="2188080" y="10363430"/>
            <a:ext cx="4315344" cy="7830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zh-TW" altLang="en-US" dirty="0"/>
              <a:t>記憶體的分配：</a:t>
            </a:r>
          </a:p>
        </p:txBody>
      </p:sp>
      <p:sp>
        <p:nvSpPr>
          <p:cNvPr id="13" name="文字版面配置區 4">
            <a:extLst>
              <a:ext uri="{FF2B5EF4-FFF2-40B4-BE49-F238E27FC236}">
                <a16:creationId xmlns:a16="http://schemas.microsoft.com/office/drawing/2014/main" id="{D8F72E9D-AF04-EC4B-866B-E008866067FD}"/>
              </a:ext>
            </a:extLst>
          </p:cNvPr>
          <p:cNvSpPr txBox="1">
            <a:spLocks/>
          </p:cNvSpPr>
          <p:nvPr/>
        </p:nvSpPr>
        <p:spPr>
          <a:xfrm>
            <a:off x="2188080" y="7739640"/>
            <a:ext cx="4315344" cy="7830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zh-TW" altLang="en-US" dirty="0"/>
              <a:t>每秒進度：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CDABF31-54D2-3C46-9E33-B3B8EF654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2399" y="2919520"/>
            <a:ext cx="19939814" cy="256687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7D4D9A4-B6F8-BC49-BA2E-91054D4243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12997" y="7183512"/>
            <a:ext cx="9052265" cy="153820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5EE4B4C-6A7D-2F42-98D4-0FF9CA618C2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12997" y="9985869"/>
            <a:ext cx="11817888" cy="15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7668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時間對比</a:t>
            </a:r>
            <a:endParaRPr kumimoji="1" lang="en-US" altLang="zh-CN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CDABF31-54D2-3C46-9E33-B3B8EF6541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7411"/>
          <a:stretch/>
        </p:blipFill>
        <p:spPr>
          <a:xfrm>
            <a:off x="8973935" y="10136316"/>
            <a:ext cx="4876801" cy="2020388"/>
          </a:xfrm>
          <a:prstGeom prst="rect">
            <a:avLst/>
          </a:prstGeom>
        </p:spPr>
      </p:pic>
      <p:sp>
        <p:nvSpPr>
          <p:cNvPr id="8" name="文字版面配置區 4">
            <a:extLst>
              <a:ext uri="{FF2B5EF4-FFF2-40B4-BE49-F238E27FC236}">
                <a16:creationId xmlns:a16="http://schemas.microsoft.com/office/drawing/2014/main" id="{961B416A-5BF9-9F48-A26F-8D79628A919C}"/>
              </a:ext>
            </a:extLst>
          </p:cNvPr>
          <p:cNvSpPr txBox="1">
            <a:spLocks/>
          </p:cNvSpPr>
          <p:nvPr/>
        </p:nvSpPr>
        <p:spPr>
          <a:xfrm>
            <a:off x="3183760" y="10754970"/>
            <a:ext cx="4315344" cy="7830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en-US" altLang="zh-TW" dirty="0"/>
              <a:t>Step5:</a:t>
            </a:r>
            <a:r>
              <a:rPr lang="zh-TW" altLang="en-US" dirty="0"/>
              <a:t> 重構</a:t>
            </a:r>
            <a:r>
              <a:rPr lang="en-US" altLang="zh-TW" dirty="0"/>
              <a:t>Spin</a:t>
            </a:r>
            <a:endParaRPr lang="zh-TW" altLang="en-US" dirty="0"/>
          </a:p>
        </p:txBody>
      </p:sp>
      <p:sp>
        <p:nvSpPr>
          <p:cNvPr id="10" name="文字版面配置區 4">
            <a:extLst>
              <a:ext uri="{FF2B5EF4-FFF2-40B4-BE49-F238E27FC236}">
                <a16:creationId xmlns:a16="http://schemas.microsoft.com/office/drawing/2014/main" id="{76F329C2-0FC8-2A46-A2A5-A6B8AD281041}"/>
              </a:ext>
            </a:extLst>
          </p:cNvPr>
          <p:cNvSpPr txBox="1">
            <a:spLocks/>
          </p:cNvSpPr>
          <p:nvPr/>
        </p:nvSpPr>
        <p:spPr>
          <a:xfrm>
            <a:off x="3183760" y="8713154"/>
            <a:ext cx="4802000" cy="11423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en-US" altLang="zh-TW" dirty="0"/>
              <a:t>Step4:</a:t>
            </a:r>
            <a:r>
              <a:rPr lang="zh-TW" altLang="en-US" dirty="0"/>
              <a:t> 替換資料結構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E2D03488-8B9A-3240-97E6-E7AAEDC52D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73935" y="8327636"/>
            <a:ext cx="4802000" cy="152790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5A3B3092-D218-C04E-9801-463178971A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058"/>
          <a:stretch/>
        </p:blipFill>
        <p:spPr>
          <a:xfrm>
            <a:off x="8973935" y="4994377"/>
            <a:ext cx="4627984" cy="1527907"/>
          </a:xfrm>
          <a:prstGeom prst="rect">
            <a:avLst/>
          </a:prstGeom>
        </p:spPr>
      </p:pic>
      <p:sp>
        <p:nvSpPr>
          <p:cNvPr id="17" name="文字版面配置區 4">
            <a:extLst>
              <a:ext uri="{FF2B5EF4-FFF2-40B4-BE49-F238E27FC236}">
                <a16:creationId xmlns:a16="http://schemas.microsoft.com/office/drawing/2014/main" id="{DF3B9248-AB04-394A-9B3E-051D065804C1}"/>
              </a:ext>
            </a:extLst>
          </p:cNvPr>
          <p:cNvSpPr txBox="1">
            <a:spLocks/>
          </p:cNvSpPr>
          <p:nvPr/>
        </p:nvSpPr>
        <p:spPr>
          <a:xfrm>
            <a:off x="3183760" y="7121051"/>
            <a:ext cx="4802000" cy="11423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en-US" altLang="zh-TW" dirty="0"/>
              <a:t>Step3:</a:t>
            </a:r>
            <a:r>
              <a:rPr lang="zh-TW" altLang="en-US" dirty="0"/>
              <a:t> 優化 </a:t>
            </a:r>
            <a:r>
              <a:rPr lang="en-US" altLang="zh-TW" dirty="0"/>
              <a:t>New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0A901EE-D9F1-5E49-ADFA-6CDD523DDC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73935" y="6893775"/>
            <a:ext cx="4676654" cy="1153089"/>
          </a:xfrm>
          <a:prstGeom prst="rect">
            <a:avLst/>
          </a:prstGeom>
        </p:spPr>
      </p:pic>
      <p:sp>
        <p:nvSpPr>
          <p:cNvPr id="19" name="文字版面配置區 4">
            <a:extLst>
              <a:ext uri="{FF2B5EF4-FFF2-40B4-BE49-F238E27FC236}">
                <a16:creationId xmlns:a16="http://schemas.microsoft.com/office/drawing/2014/main" id="{32C85F1A-AF33-494D-BCF8-07D103A1CB87}"/>
              </a:ext>
            </a:extLst>
          </p:cNvPr>
          <p:cNvSpPr txBox="1">
            <a:spLocks/>
          </p:cNvSpPr>
          <p:nvPr/>
        </p:nvSpPr>
        <p:spPr>
          <a:xfrm>
            <a:off x="3183760" y="5528894"/>
            <a:ext cx="4802000" cy="11423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en-US" altLang="zh-TW" dirty="0"/>
              <a:t>Step2:</a:t>
            </a:r>
            <a:r>
              <a:rPr lang="zh-TW" altLang="en-US" dirty="0"/>
              <a:t> 優化 </a:t>
            </a:r>
            <a:r>
              <a:rPr lang="en-US" altLang="zh-TW" dirty="0" err="1"/>
              <a:t>cMap</a:t>
            </a:r>
            <a:endParaRPr lang="zh-TW" altLang="en-US" dirty="0"/>
          </a:p>
        </p:txBody>
      </p:sp>
      <p:sp>
        <p:nvSpPr>
          <p:cNvPr id="20" name="文字版面配置區 4">
            <a:extLst>
              <a:ext uri="{FF2B5EF4-FFF2-40B4-BE49-F238E27FC236}">
                <a16:creationId xmlns:a16="http://schemas.microsoft.com/office/drawing/2014/main" id="{1555CD3C-7484-114E-8110-ADA71BB82BB2}"/>
              </a:ext>
            </a:extLst>
          </p:cNvPr>
          <p:cNvSpPr txBox="1">
            <a:spLocks/>
          </p:cNvSpPr>
          <p:nvPr/>
        </p:nvSpPr>
        <p:spPr>
          <a:xfrm>
            <a:off x="3225424" y="3562935"/>
            <a:ext cx="4802000" cy="11423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en-US" altLang="zh-TW" dirty="0"/>
              <a:t>Step1:</a:t>
            </a:r>
            <a:r>
              <a:rPr lang="zh-TW" altLang="en-US" dirty="0"/>
              <a:t> 未優化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DF96FC62-F949-814F-962E-AE2B773D8E3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488"/>
          <a:stretch/>
        </p:blipFill>
        <p:spPr>
          <a:xfrm>
            <a:off x="8973934" y="2675269"/>
            <a:ext cx="4627983" cy="184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0422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速度對比</a:t>
            </a:r>
            <a:endParaRPr kumimoji="1" lang="en-US" altLang="zh-CN" dirty="0"/>
          </a:p>
        </p:txBody>
      </p:sp>
      <p:sp>
        <p:nvSpPr>
          <p:cNvPr id="8" name="文字版面配置區 4">
            <a:extLst>
              <a:ext uri="{FF2B5EF4-FFF2-40B4-BE49-F238E27FC236}">
                <a16:creationId xmlns:a16="http://schemas.microsoft.com/office/drawing/2014/main" id="{961B416A-5BF9-9F48-A26F-8D79628A919C}"/>
              </a:ext>
            </a:extLst>
          </p:cNvPr>
          <p:cNvSpPr txBox="1">
            <a:spLocks/>
          </p:cNvSpPr>
          <p:nvPr/>
        </p:nvSpPr>
        <p:spPr>
          <a:xfrm>
            <a:off x="3183760" y="10754970"/>
            <a:ext cx="4315344" cy="7830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en-US" altLang="zh-TW" dirty="0"/>
              <a:t>Step5:</a:t>
            </a:r>
            <a:r>
              <a:rPr lang="zh-TW" altLang="en-US" dirty="0"/>
              <a:t> 重構</a:t>
            </a:r>
            <a:r>
              <a:rPr lang="en-US" altLang="zh-TW" dirty="0"/>
              <a:t>Spin</a:t>
            </a:r>
            <a:endParaRPr lang="zh-TW" altLang="en-US" dirty="0"/>
          </a:p>
        </p:txBody>
      </p:sp>
      <p:sp>
        <p:nvSpPr>
          <p:cNvPr id="10" name="文字版面配置區 4">
            <a:extLst>
              <a:ext uri="{FF2B5EF4-FFF2-40B4-BE49-F238E27FC236}">
                <a16:creationId xmlns:a16="http://schemas.microsoft.com/office/drawing/2014/main" id="{76F329C2-0FC8-2A46-A2A5-A6B8AD281041}"/>
              </a:ext>
            </a:extLst>
          </p:cNvPr>
          <p:cNvSpPr txBox="1">
            <a:spLocks/>
          </p:cNvSpPr>
          <p:nvPr/>
        </p:nvSpPr>
        <p:spPr>
          <a:xfrm>
            <a:off x="3183760" y="8713154"/>
            <a:ext cx="4802000" cy="11423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en-US" altLang="zh-TW" dirty="0"/>
              <a:t>Step4:</a:t>
            </a:r>
            <a:r>
              <a:rPr lang="zh-TW" altLang="en-US" dirty="0"/>
              <a:t> 替換資料結構</a:t>
            </a:r>
          </a:p>
        </p:txBody>
      </p:sp>
      <p:sp>
        <p:nvSpPr>
          <p:cNvPr id="17" name="文字版面配置區 4">
            <a:extLst>
              <a:ext uri="{FF2B5EF4-FFF2-40B4-BE49-F238E27FC236}">
                <a16:creationId xmlns:a16="http://schemas.microsoft.com/office/drawing/2014/main" id="{DF3B9248-AB04-394A-9B3E-051D065804C1}"/>
              </a:ext>
            </a:extLst>
          </p:cNvPr>
          <p:cNvSpPr txBox="1">
            <a:spLocks/>
          </p:cNvSpPr>
          <p:nvPr/>
        </p:nvSpPr>
        <p:spPr>
          <a:xfrm>
            <a:off x="3183760" y="7121051"/>
            <a:ext cx="4802000" cy="11423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en-US" altLang="zh-TW" dirty="0"/>
              <a:t>Step3:</a:t>
            </a:r>
            <a:r>
              <a:rPr lang="zh-TW" altLang="en-US" dirty="0"/>
              <a:t> 優化 </a:t>
            </a:r>
            <a:r>
              <a:rPr lang="en-US" altLang="zh-TW" dirty="0"/>
              <a:t>New</a:t>
            </a:r>
            <a:endParaRPr lang="zh-TW" altLang="en-US" dirty="0"/>
          </a:p>
        </p:txBody>
      </p:sp>
      <p:sp>
        <p:nvSpPr>
          <p:cNvPr id="19" name="文字版面配置區 4">
            <a:extLst>
              <a:ext uri="{FF2B5EF4-FFF2-40B4-BE49-F238E27FC236}">
                <a16:creationId xmlns:a16="http://schemas.microsoft.com/office/drawing/2014/main" id="{32C85F1A-AF33-494D-BCF8-07D103A1CB87}"/>
              </a:ext>
            </a:extLst>
          </p:cNvPr>
          <p:cNvSpPr txBox="1">
            <a:spLocks/>
          </p:cNvSpPr>
          <p:nvPr/>
        </p:nvSpPr>
        <p:spPr>
          <a:xfrm>
            <a:off x="3183760" y="5528894"/>
            <a:ext cx="4802000" cy="11423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en-US" altLang="zh-TW" dirty="0"/>
              <a:t>Step2:</a:t>
            </a:r>
            <a:r>
              <a:rPr lang="zh-TW" altLang="en-US" dirty="0"/>
              <a:t> 優化 </a:t>
            </a:r>
            <a:r>
              <a:rPr lang="en-US" altLang="zh-TW" dirty="0" err="1"/>
              <a:t>cMap</a:t>
            </a:r>
            <a:endParaRPr lang="zh-TW" altLang="en-US" dirty="0"/>
          </a:p>
        </p:txBody>
      </p:sp>
      <p:sp>
        <p:nvSpPr>
          <p:cNvPr id="20" name="文字版面配置區 4">
            <a:extLst>
              <a:ext uri="{FF2B5EF4-FFF2-40B4-BE49-F238E27FC236}">
                <a16:creationId xmlns:a16="http://schemas.microsoft.com/office/drawing/2014/main" id="{1555CD3C-7484-114E-8110-ADA71BB82BB2}"/>
              </a:ext>
            </a:extLst>
          </p:cNvPr>
          <p:cNvSpPr txBox="1">
            <a:spLocks/>
          </p:cNvSpPr>
          <p:nvPr/>
        </p:nvSpPr>
        <p:spPr>
          <a:xfrm>
            <a:off x="3225424" y="3562935"/>
            <a:ext cx="4802000" cy="11423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en-US" altLang="zh-TW" dirty="0"/>
              <a:t>Step1:</a:t>
            </a:r>
            <a:r>
              <a:rPr lang="zh-TW" altLang="en-US" dirty="0"/>
              <a:t> 未優化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0DF52CD-376B-EB4E-AC38-6B52441D0C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85760" y="2881355"/>
            <a:ext cx="10746402" cy="183225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FEF77261-9357-D743-9633-0A26B4A0EB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85759" y="5248122"/>
            <a:ext cx="9476543" cy="1216226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12CCEAD7-6A74-574A-BCB8-6CD4A6946D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85761" y="6914061"/>
            <a:ext cx="10017760" cy="1325978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4EF3B5AA-94AE-314B-B187-9D860C4FD76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85759" y="8499904"/>
            <a:ext cx="10241281" cy="1390791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0FAD0D42-CA95-C940-9E4D-4B257410D2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85759" y="10340611"/>
            <a:ext cx="9052265" cy="15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7707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記憶體消耗對比</a:t>
            </a:r>
            <a:endParaRPr kumimoji="1" lang="en-US" altLang="zh-CN" dirty="0"/>
          </a:p>
        </p:txBody>
      </p:sp>
      <p:sp>
        <p:nvSpPr>
          <p:cNvPr id="8" name="文字版面配置區 4">
            <a:extLst>
              <a:ext uri="{FF2B5EF4-FFF2-40B4-BE49-F238E27FC236}">
                <a16:creationId xmlns:a16="http://schemas.microsoft.com/office/drawing/2014/main" id="{961B416A-5BF9-9F48-A26F-8D79628A919C}"/>
              </a:ext>
            </a:extLst>
          </p:cNvPr>
          <p:cNvSpPr txBox="1">
            <a:spLocks/>
          </p:cNvSpPr>
          <p:nvPr/>
        </p:nvSpPr>
        <p:spPr>
          <a:xfrm>
            <a:off x="3183760" y="10754970"/>
            <a:ext cx="4315344" cy="7830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en-US" altLang="zh-TW" dirty="0"/>
              <a:t>Step5:</a:t>
            </a:r>
            <a:r>
              <a:rPr lang="zh-TW" altLang="en-US" dirty="0"/>
              <a:t> 重構</a:t>
            </a:r>
            <a:r>
              <a:rPr lang="en-US" altLang="zh-TW" dirty="0"/>
              <a:t>Spin</a:t>
            </a:r>
            <a:endParaRPr lang="zh-TW" altLang="en-US" dirty="0"/>
          </a:p>
        </p:txBody>
      </p:sp>
      <p:sp>
        <p:nvSpPr>
          <p:cNvPr id="10" name="文字版面配置區 4">
            <a:extLst>
              <a:ext uri="{FF2B5EF4-FFF2-40B4-BE49-F238E27FC236}">
                <a16:creationId xmlns:a16="http://schemas.microsoft.com/office/drawing/2014/main" id="{76F329C2-0FC8-2A46-A2A5-A6B8AD281041}"/>
              </a:ext>
            </a:extLst>
          </p:cNvPr>
          <p:cNvSpPr txBox="1">
            <a:spLocks/>
          </p:cNvSpPr>
          <p:nvPr/>
        </p:nvSpPr>
        <p:spPr>
          <a:xfrm>
            <a:off x="3183760" y="8713154"/>
            <a:ext cx="4802000" cy="11423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en-US" altLang="zh-TW" dirty="0"/>
              <a:t>Step4:</a:t>
            </a:r>
            <a:r>
              <a:rPr lang="zh-TW" altLang="en-US" dirty="0"/>
              <a:t> 替換資料結構</a:t>
            </a:r>
          </a:p>
        </p:txBody>
      </p:sp>
      <p:sp>
        <p:nvSpPr>
          <p:cNvPr id="17" name="文字版面配置區 4">
            <a:extLst>
              <a:ext uri="{FF2B5EF4-FFF2-40B4-BE49-F238E27FC236}">
                <a16:creationId xmlns:a16="http://schemas.microsoft.com/office/drawing/2014/main" id="{DF3B9248-AB04-394A-9B3E-051D065804C1}"/>
              </a:ext>
            </a:extLst>
          </p:cNvPr>
          <p:cNvSpPr txBox="1">
            <a:spLocks/>
          </p:cNvSpPr>
          <p:nvPr/>
        </p:nvSpPr>
        <p:spPr>
          <a:xfrm>
            <a:off x="3183760" y="7121051"/>
            <a:ext cx="4802000" cy="11423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en-US" altLang="zh-TW" dirty="0"/>
              <a:t>Step3:</a:t>
            </a:r>
            <a:r>
              <a:rPr lang="zh-TW" altLang="en-US" dirty="0"/>
              <a:t> 優化 </a:t>
            </a:r>
            <a:r>
              <a:rPr lang="en-US" altLang="zh-TW" dirty="0"/>
              <a:t>New</a:t>
            </a:r>
            <a:endParaRPr lang="zh-TW" altLang="en-US" dirty="0"/>
          </a:p>
        </p:txBody>
      </p:sp>
      <p:sp>
        <p:nvSpPr>
          <p:cNvPr id="19" name="文字版面配置區 4">
            <a:extLst>
              <a:ext uri="{FF2B5EF4-FFF2-40B4-BE49-F238E27FC236}">
                <a16:creationId xmlns:a16="http://schemas.microsoft.com/office/drawing/2014/main" id="{32C85F1A-AF33-494D-BCF8-07D103A1CB87}"/>
              </a:ext>
            </a:extLst>
          </p:cNvPr>
          <p:cNvSpPr txBox="1">
            <a:spLocks/>
          </p:cNvSpPr>
          <p:nvPr/>
        </p:nvSpPr>
        <p:spPr>
          <a:xfrm>
            <a:off x="3183760" y="5528894"/>
            <a:ext cx="4802000" cy="11423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en-US" altLang="zh-TW" dirty="0"/>
              <a:t>Step2:</a:t>
            </a:r>
            <a:r>
              <a:rPr lang="zh-TW" altLang="en-US" dirty="0"/>
              <a:t> 優化 </a:t>
            </a:r>
            <a:r>
              <a:rPr lang="en-US" altLang="zh-TW" dirty="0" err="1"/>
              <a:t>cMap</a:t>
            </a:r>
            <a:endParaRPr lang="zh-TW" altLang="en-US" dirty="0"/>
          </a:p>
        </p:txBody>
      </p:sp>
      <p:sp>
        <p:nvSpPr>
          <p:cNvPr id="20" name="文字版面配置區 4">
            <a:extLst>
              <a:ext uri="{FF2B5EF4-FFF2-40B4-BE49-F238E27FC236}">
                <a16:creationId xmlns:a16="http://schemas.microsoft.com/office/drawing/2014/main" id="{1555CD3C-7484-114E-8110-ADA71BB82BB2}"/>
              </a:ext>
            </a:extLst>
          </p:cNvPr>
          <p:cNvSpPr txBox="1">
            <a:spLocks/>
          </p:cNvSpPr>
          <p:nvPr/>
        </p:nvSpPr>
        <p:spPr>
          <a:xfrm>
            <a:off x="3225424" y="3562935"/>
            <a:ext cx="4802000" cy="11423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en-US" altLang="zh-TW" dirty="0"/>
              <a:t>Step1:</a:t>
            </a:r>
            <a:r>
              <a:rPr lang="zh-TW" altLang="en-US" dirty="0"/>
              <a:t> 未優化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179D0E8-C2B5-334C-A6D5-E435DAAA30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6080" y="3181503"/>
            <a:ext cx="13533120" cy="146939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A5F3722D-5DF6-CA4C-A43D-EB30E6CC5E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6080" y="5076950"/>
            <a:ext cx="13285348" cy="1465486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F26E5F62-B5DE-7A4B-8071-4703DAAF881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7424" y="6899431"/>
            <a:ext cx="14386822" cy="1316556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447CA986-B81A-0F43-83E4-3947A817424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7424" y="8567117"/>
            <a:ext cx="13805888" cy="117979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F9F74A75-E4C1-9A4E-B761-5340044003D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7424" y="10363162"/>
            <a:ext cx="11123562" cy="119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5607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D85F2AE-29E8-6D4C-B893-89B246BDB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72" y="3673700"/>
            <a:ext cx="19609228" cy="7870190"/>
          </a:xfrm>
          <a:prstGeom prst="rect">
            <a:avLst/>
          </a:prstGeom>
        </p:spPr>
      </p:pic>
      <p:sp>
        <p:nvSpPr>
          <p:cNvPr id="22" name="文字版面配置區 4">
            <a:extLst>
              <a:ext uri="{FF2B5EF4-FFF2-40B4-BE49-F238E27FC236}">
                <a16:creationId xmlns:a16="http://schemas.microsoft.com/office/drawing/2014/main" id="{36506753-E4DE-3846-B2AD-13083DBA69B9}"/>
              </a:ext>
            </a:extLst>
          </p:cNvPr>
          <p:cNvSpPr txBox="1">
            <a:spLocks/>
          </p:cNvSpPr>
          <p:nvPr/>
        </p:nvSpPr>
        <p:spPr>
          <a:xfrm>
            <a:off x="2462400" y="2531310"/>
            <a:ext cx="19458000" cy="11423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zh-TW" altLang="en-US" dirty="0"/>
              <a:t>未優化</a:t>
            </a:r>
            <a:r>
              <a:rPr lang="en-US" altLang="zh-TW" dirty="0"/>
              <a:t>: </a:t>
            </a:r>
            <a:r>
              <a:rPr lang="zh-TW" altLang="en-US" dirty="0"/>
              <a:t>   </a:t>
            </a:r>
            <a:r>
              <a:rPr lang="en-US" altLang="zh-TW" dirty="0"/>
              <a:t>CPU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300</a:t>
            </a:r>
            <a:r>
              <a:rPr lang="zh-TW" altLang="en-US" dirty="0">
                <a:sym typeface="Wingdings" pitchFamily="2" charset="2"/>
              </a:rPr>
              <a:t>～</a:t>
            </a:r>
            <a:r>
              <a:rPr lang="en-US" altLang="zh-TW" dirty="0">
                <a:sym typeface="Wingdings" pitchFamily="2" charset="2"/>
              </a:rPr>
              <a:t>350</a:t>
            </a:r>
            <a:r>
              <a:rPr lang="zh-TW" altLang="en-US" dirty="0">
                <a:sym typeface="Wingdings" pitchFamily="2" charset="2"/>
              </a:rPr>
              <a:t>           </a:t>
            </a:r>
            <a:r>
              <a:rPr lang="en-US" altLang="zh-TW" dirty="0">
                <a:sym typeface="Wingdings" pitchFamily="2" charset="2"/>
              </a:rPr>
              <a:t>Mem</a:t>
            </a:r>
            <a:r>
              <a:rPr lang="zh-TW" altLang="en-US" dirty="0">
                <a:sym typeface="Wingdings" pitchFamily="2" charset="2"/>
              </a:rPr>
              <a:t>：</a:t>
            </a:r>
            <a:r>
              <a:rPr lang="en-US" altLang="zh-TW" dirty="0">
                <a:sym typeface="Wingdings" pitchFamily="2" charset="2"/>
              </a:rPr>
              <a:t>270</a:t>
            </a:r>
            <a:r>
              <a:rPr lang="zh-TW" altLang="en-US" dirty="0">
                <a:sym typeface="Wingdings" pitchFamily="2" charset="2"/>
              </a:rPr>
              <a:t>～</a:t>
            </a:r>
            <a:r>
              <a:rPr lang="en-US" altLang="zh-TW" dirty="0">
                <a:sym typeface="Wingdings" pitchFamily="2" charset="2"/>
              </a:rPr>
              <a:t>330</a:t>
            </a:r>
            <a:r>
              <a:rPr lang="zh-TW" altLang="en-US" dirty="0">
                <a:sym typeface="Wingdings" pitchFamily="2" charset="2"/>
              </a:rPr>
              <a:t>     </a:t>
            </a:r>
            <a:r>
              <a:rPr lang="en-US" altLang="zh-TW" dirty="0">
                <a:sym typeface="Wingdings" pitchFamily="2" charset="2"/>
              </a:rPr>
              <a:t>Speed: 155000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875838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</a:t>
            </a:r>
          </a:p>
        </p:txBody>
      </p:sp>
      <p:sp>
        <p:nvSpPr>
          <p:cNvPr id="22" name="文字版面配置區 4">
            <a:extLst>
              <a:ext uri="{FF2B5EF4-FFF2-40B4-BE49-F238E27FC236}">
                <a16:creationId xmlns:a16="http://schemas.microsoft.com/office/drawing/2014/main" id="{36506753-E4DE-3846-B2AD-13083DBA69B9}"/>
              </a:ext>
            </a:extLst>
          </p:cNvPr>
          <p:cNvSpPr txBox="1">
            <a:spLocks/>
          </p:cNvSpPr>
          <p:nvPr/>
        </p:nvSpPr>
        <p:spPr>
          <a:xfrm>
            <a:off x="2462400" y="2531310"/>
            <a:ext cx="19458000" cy="11423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zh-TW" altLang="en-US" dirty="0"/>
              <a:t>優化後</a:t>
            </a:r>
            <a:r>
              <a:rPr lang="en-US" altLang="zh-TW" dirty="0"/>
              <a:t>: </a:t>
            </a:r>
            <a:r>
              <a:rPr lang="zh-TW" altLang="en-US" dirty="0"/>
              <a:t>   </a:t>
            </a:r>
            <a:r>
              <a:rPr lang="en-US" altLang="zh-TW" dirty="0"/>
              <a:t>CPU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330+</a:t>
            </a:r>
            <a:r>
              <a:rPr lang="zh-TW" altLang="en-US" dirty="0">
                <a:sym typeface="Wingdings" pitchFamily="2" charset="2"/>
              </a:rPr>
              <a:t>          </a:t>
            </a:r>
            <a:r>
              <a:rPr lang="en-US" altLang="zh-TW" dirty="0">
                <a:sym typeface="Wingdings" pitchFamily="2" charset="2"/>
              </a:rPr>
              <a:t>Mem</a:t>
            </a:r>
            <a:r>
              <a:rPr lang="zh-TW" altLang="en-US" dirty="0">
                <a:sym typeface="Wingdings" pitchFamily="2" charset="2"/>
              </a:rPr>
              <a:t>： </a:t>
            </a:r>
            <a:r>
              <a:rPr lang="en-US" altLang="zh-TW" dirty="0">
                <a:sym typeface="Wingdings" pitchFamily="2" charset="2"/>
              </a:rPr>
              <a:t>Unstable Max (1400m)        Speed: 240000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9BDC207-303A-9545-8EA4-D29C91CBD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440" y="3673700"/>
            <a:ext cx="15722600" cy="959078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3988091-DA4C-9F4D-9DC5-8021FC37FD22}"/>
              </a:ext>
            </a:extLst>
          </p:cNvPr>
          <p:cNvSpPr/>
          <p:nvPr/>
        </p:nvSpPr>
        <p:spPr>
          <a:xfrm>
            <a:off x="5445760" y="11912327"/>
            <a:ext cx="1219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</a:rPr>
              <a:t>高併發－高記憶體佔用率－</a:t>
            </a:r>
            <a:r>
              <a:rPr lang="en-US" altLang="zh-TW" dirty="0">
                <a:solidFill>
                  <a:schemeClr val="accent2"/>
                </a:solidFill>
              </a:rPr>
              <a:t>GC </a:t>
            </a:r>
            <a:r>
              <a:rPr lang="zh-TW" altLang="en-US" dirty="0">
                <a:solidFill>
                  <a:schemeClr val="accent2"/>
                </a:solidFill>
              </a:rPr>
              <a:t>緩慢－系統處理併發⼒降低－更高併發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6733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64F147-6D8E-094E-A046-8DED7D6020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62400" y="5518800"/>
            <a:ext cx="19458000" cy="2678400"/>
          </a:xfrm>
        </p:spPr>
        <p:txBody>
          <a:bodyPr>
            <a:normAutofit fontScale="92500"/>
          </a:bodyPr>
          <a:lstStyle/>
          <a:p>
            <a:r>
              <a:rPr lang="en" altLang="zh-TW" dirty="0"/>
              <a:t> </a:t>
            </a:r>
            <a:r>
              <a:rPr lang="zh-TW" altLang="en-US" dirty="0"/>
              <a:t> </a:t>
            </a:r>
            <a:r>
              <a:rPr lang="en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en-US" altLang="zh-TW" dirty="0" err="1"/>
              <a:t>sync.Pool</a:t>
            </a:r>
            <a:r>
              <a:rPr lang="en-US" altLang="zh-TW" dirty="0"/>
              <a:t> { </a:t>
            </a:r>
            <a:r>
              <a:rPr lang="en" altLang="zh-TW" dirty="0"/>
              <a:t>New: </a:t>
            </a:r>
            <a:r>
              <a:rPr lang="en" altLang="zh-TW" dirty="0" err="1"/>
              <a:t>func</a:t>
            </a:r>
            <a:r>
              <a:rPr lang="en" altLang="zh-TW" dirty="0"/>
              <a:t>() interface{} }  </a:t>
            </a:r>
            <a:r>
              <a:rPr lang="zh-TW" altLang="en-US" dirty="0"/>
              <a:t>用設定好的函式初始化一個新的物件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- pool.</a:t>
            </a:r>
            <a:r>
              <a:rPr lang="en" altLang="zh-TW" dirty="0"/>
              <a:t>Get( ): </a:t>
            </a:r>
            <a:r>
              <a:rPr lang="zh-TW" altLang="en-US" dirty="0"/>
              <a:t>如果池裡沒物件，通過</a:t>
            </a:r>
            <a:r>
              <a:rPr lang="en" altLang="zh-TW" dirty="0"/>
              <a:t>New</a:t>
            </a:r>
            <a:r>
              <a:rPr lang="zh-TW" altLang="en-US" dirty="0"/>
              <a:t>設定的函式獲得物件，如果有，直接取物件來用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- pool.</a:t>
            </a:r>
            <a:r>
              <a:rPr lang="en" altLang="zh-TW" dirty="0"/>
              <a:t>Put( ): </a:t>
            </a:r>
            <a:r>
              <a:rPr lang="zh-TW" altLang="en-US" dirty="0"/>
              <a:t>將物件放回池子裡，但是系統不會幫我們清空物件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462400" y="1116360"/>
            <a:ext cx="19458000" cy="1310400"/>
          </a:xfrm>
        </p:spPr>
        <p:txBody>
          <a:bodyPr/>
          <a:lstStyle/>
          <a:p>
            <a:r>
              <a:rPr kumimoji="1" lang="zh-CN" altLang="en-US" dirty="0"/>
              <a:t>使用方法</a:t>
            </a:r>
            <a:endParaRPr kumimoji="1" lang="en-US" altLang="zh-CN"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</a:t>
            </a:r>
          </a:p>
        </p:txBody>
      </p:sp>
      <p:sp>
        <p:nvSpPr>
          <p:cNvPr id="22" name="文字版面配置區 4">
            <a:extLst>
              <a:ext uri="{FF2B5EF4-FFF2-40B4-BE49-F238E27FC236}">
                <a16:creationId xmlns:a16="http://schemas.microsoft.com/office/drawing/2014/main" id="{36506753-E4DE-3846-B2AD-13083DBA69B9}"/>
              </a:ext>
            </a:extLst>
          </p:cNvPr>
          <p:cNvSpPr txBox="1">
            <a:spLocks/>
          </p:cNvSpPr>
          <p:nvPr/>
        </p:nvSpPr>
        <p:spPr>
          <a:xfrm>
            <a:off x="2836580" y="2531310"/>
            <a:ext cx="18304640" cy="11423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zh-TW" altLang="en-US" dirty="0"/>
              <a:t>控制併發速度</a:t>
            </a:r>
            <a:r>
              <a:rPr lang="en-US" altLang="zh-TW" dirty="0"/>
              <a:t>: </a:t>
            </a:r>
            <a:r>
              <a:rPr lang="zh-TW" altLang="en-US" dirty="0"/>
              <a:t>   </a:t>
            </a:r>
            <a:r>
              <a:rPr lang="en-US" altLang="zh-TW" dirty="0"/>
              <a:t>CPU</a:t>
            </a:r>
            <a:r>
              <a:rPr lang="zh-TW" altLang="en-US" dirty="0">
                <a:sym typeface="Wingdings" pitchFamily="2" charset="2"/>
              </a:rPr>
              <a:t>  </a:t>
            </a:r>
            <a:r>
              <a:rPr lang="en-US" altLang="zh-TW" dirty="0">
                <a:sym typeface="Wingdings" pitchFamily="2" charset="2"/>
              </a:rPr>
              <a:t>250</a:t>
            </a:r>
            <a:r>
              <a:rPr lang="zh-TW" altLang="en-US" dirty="0">
                <a:sym typeface="Wingdings" pitchFamily="2" charset="2"/>
              </a:rPr>
              <a:t>          </a:t>
            </a:r>
            <a:r>
              <a:rPr lang="en-US" altLang="zh-TW" dirty="0">
                <a:sym typeface="Wingdings" pitchFamily="2" charset="2"/>
              </a:rPr>
              <a:t>Mem</a:t>
            </a:r>
            <a:r>
              <a:rPr lang="zh-TW" altLang="en-US" dirty="0">
                <a:sym typeface="Wingdings" pitchFamily="2" charset="2"/>
              </a:rPr>
              <a:t>： </a:t>
            </a:r>
            <a:r>
              <a:rPr lang="en-US" altLang="zh-TW" dirty="0">
                <a:sym typeface="Wingdings" pitchFamily="2" charset="2"/>
              </a:rPr>
              <a:t>10 (+400)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 Speed: 165000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C1A0201-A3F9-4648-B6ED-D3A8A0CBAB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8"/>
          <a:stretch/>
        </p:blipFill>
        <p:spPr>
          <a:xfrm>
            <a:off x="2836580" y="3531460"/>
            <a:ext cx="17706940" cy="947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3863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B7208ECB-9233-0240-9657-8CB91A0EEFD5}"/>
              </a:ext>
            </a:extLst>
          </p:cNvPr>
          <p:cNvSpPr txBox="1">
            <a:spLocks/>
          </p:cNvSpPr>
          <p:nvPr/>
        </p:nvSpPr>
        <p:spPr>
          <a:xfrm>
            <a:off x="2462400" y="2962200"/>
            <a:ext cx="19686400" cy="9615880"/>
          </a:xfrm>
          <a:prstGeom prst="rect">
            <a:avLst/>
          </a:prstGeom>
        </p:spPr>
        <p:txBody>
          <a:bodyPr/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en" altLang="zh-TW" dirty="0">
                <a:hlinkClick r:id="rId2"/>
              </a:rPr>
              <a:t>Go sync.Pool | Go </a:t>
            </a:r>
            <a:r>
              <a:rPr lang="zh-TW" altLang="en-US" dirty="0">
                <a:hlinkClick r:id="rId2"/>
              </a:rPr>
              <a:t>语言高性能编程</a:t>
            </a:r>
            <a:endParaRPr lang="en-US" altLang="zh-TW" dirty="0">
              <a:hlinkClick r:id="rId2"/>
            </a:endParaRPr>
          </a:p>
          <a:p>
            <a:pPr hangingPunct="1"/>
            <a:r>
              <a:rPr lang="zh-TW" altLang="en-US" dirty="0">
                <a:hlinkClick r:id="rId3"/>
              </a:rPr>
              <a:t>深度解密</a:t>
            </a:r>
            <a:r>
              <a:rPr lang="en" altLang="zh-TW" dirty="0">
                <a:hlinkClick r:id="rId3"/>
              </a:rPr>
              <a:t>Go </a:t>
            </a:r>
            <a:r>
              <a:rPr lang="zh-TW" altLang="en-US" dirty="0">
                <a:hlinkClick r:id="rId3"/>
              </a:rPr>
              <a:t>语言之</a:t>
            </a:r>
            <a:r>
              <a:rPr lang="en" altLang="zh-TW" dirty="0">
                <a:hlinkClick r:id="rId3"/>
              </a:rPr>
              <a:t>sync.Pool </a:t>
            </a:r>
          </a:p>
          <a:p>
            <a:pPr hangingPunct="1"/>
            <a:r>
              <a:rPr lang="zh-TW" altLang="en-US" dirty="0">
                <a:hlinkClick r:id="rId4"/>
              </a:rPr>
              <a:t>一文帶你搞懂</a:t>
            </a:r>
            <a:r>
              <a:rPr lang="en" altLang="zh-TW" dirty="0">
                <a:hlinkClick r:id="rId4"/>
              </a:rPr>
              <a:t>Go pprof</a:t>
            </a:r>
          </a:p>
          <a:p>
            <a:pPr hangingPunct="1"/>
            <a:r>
              <a:rPr lang="en" altLang="zh-TW" dirty="0">
                <a:hlinkClick r:id="rId5"/>
              </a:rPr>
              <a:t>go</a:t>
            </a:r>
            <a:r>
              <a:rPr lang="zh-TW" altLang="en-US" dirty="0">
                <a:hlinkClick r:id="rId5"/>
              </a:rPr>
              <a:t>语言最全优化技巧总结</a:t>
            </a:r>
          </a:p>
          <a:p>
            <a:pPr hangingPunct="1"/>
            <a:endParaRPr lang="en" altLang="zh-TW" dirty="0">
              <a:hlinkClick r:id="rId4"/>
            </a:endParaRPr>
          </a:p>
          <a:p>
            <a:pPr hangingPunct="1"/>
            <a:endParaRPr lang="en" altLang="zh-TW" dirty="0">
              <a:hlinkClick r:id="rId3"/>
            </a:endParaRPr>
          </a:p>
          <a:p>
            <a:pPr hangingPunct="1"/>
            <a:endParaRPr lang="zh-TW" altLang="en-US" dirty="0">
              <a:hlinkClick r:id="rId2"/>
            </a:endParaRPr>
          </a:p>
        </p:txBody>
      </p:sp>
      <p:sp>
        <p:nvSpPr>
          <p:cNvPr id="3" name="标题 5">
            <a:extLst>
              <a:ext uri="{FF2B5EF4-FFF2-40B4-BE49-F238E27FC236}">
                <a16:creationId xmlns:a16="http://schemas.microsoft.com/office/drawing/2014/main" id="{25DF05B8-3D4D-A24A-AE89-2574D81F9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400" y="979200"/>
            <a:ext cx="19458000" cy="1310400"/>
          </a:xfrm>
        </p:spPr>
        <p:txBody>
          <a:bodyPr/>
          <a:lstStyle/>
          <a:p>
            <a:r>
              <a:rPr kumimoji="1" lang="en-US" altLang="zh-TW" dirty="0"/>
              <a:t>Reference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181003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1BBBD461-1C20-6549-A5A6-AACCB58EEF23}"/>
              </a:ext>
            </a:extLst>
          </p:cNvPr>
          <p:cNvSpPr txBox="1">
            <a:spLocks/>
          </p:cNvSpPr>
          <p:nvPr/>
        </p:nvSpPr>
        <p:spPr>
          <a:xfrm>
            <a:off x="9365484" y="4161907"/>
            <a:ext cx="5653032" cy="5392186"/>
          </a:xfrm>
          <a:prstGeom prst="rect">
            <a:avLst/>
          </a:prstGeom>
        </p:spPr>
        <p:txBody>
          <a:bodyPr/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marL="571500" indent="-571500" hangingPunct="1">
              <a:buFont typeface="Arial" panose="020B0604020202090204" pitchFamily="34" charset="0"/>
              <a:buChar char="•"/>
            </a:pPr>
            <a:endParaRPr kumimoji="1" lang="en-US" dirty="0"/>
          </a:p>
        </p:txBody>
      </p:sp>
      <p:sp>
        <p:nvSpPr>
          <p:cNvPr id="4" name="标题 5">
            <a:extLst>
              <a:ext uri="{FF2B5EF4-FFF2-40B4-BE49-F238E27FC236}">
                <a16:creationId xmlns:a16="http://schemas.microsoft.com/office/drawing/2014/main" id="{684967CF-6542-7D42-99D7-0B9ED8F59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400" y="1116360"/>
            <a:ext cx="7161960" cy="1310400"/>
          </a:xfrm>
        </p:spPr>
        <p:txBody>
          <a:bodyPr/>
          <a:lstStyle/>
          <a:p>
            <a:r>
              <a:rPr kumimoji="1" lang="zh-CN" altLang="en-US" dirty="0"/>
              <a:t>使用範例</a:t>
            </a:r>
            <a:endParaRPr kumimoji="1" lang="en-US" altLang="zh-CN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CA4EBB6-6C98-B441-96AB-2A3AB1A7F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4452" y="2979174"/>
            <a:ext cx="7938588" cy="775765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84F610B-B7AE-0B4B-AC7D-F14C60D6F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7716" y="1252132"/>
            <a:ext cx="9822084" cy="1149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2354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實際使用場景</a:t>
            </a:r>
            <a:endParaRPr kumimoji="1" lang="en-US" altLang="zh-CN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5936CEE-93CC-DE4B-AD46-1F1481FA2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48697" y="2508760"/>
            <a:ext cx="2749680" cy="1310400"/>
          </a:xfrm>
        </p:spPr>
        <p:txBody>
          <a:bodyPr>
            <a:normAutofit/>
          </a:bodyPr>
          <a:lstStyle/>
          <a:p>
            <a:r>
              <a:rPr lang="zh-TW" altLang="en-US" dirty="0"/>
              <a:t>入口：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F7488E9-7880-B045-9940-F3D45C135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8377" y="2289600"/>
            <a:ext cx="8586046" cy="377324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CAEEC75-B8D6-B64C-8312-39B475637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970" y="6278400"/>
            <a:ext cx="10436860" cy="679287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實際使用場景</a:t>
            </a:r>
            <a:endParaRPr kumimoji="1" lang="en-US" altLang="zh-CN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5936CEE-93CC-DE4B-AD46-1F1481FA2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62400" y="5449530"/>
            <a:ext cx="4315344" cy="783080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NormalSpin</a:t>
            </a:r>
            <a:r>
              <a:rPr lang="zh-TW" altLang="en-US" dirty="0"/>
              <a:t>流程：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EDCFCAC-44F6-4248-9A8E-F6FD848AD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0699" y="2681140"/>
            <a:ext cx="11097404" cy="842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0775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未優化前</a:t>
            </a:r>
            <a:r>
              <a:rPr kumimoji="1" lang="en-US" altLang="zh-CN" dirty="0"/>
              <a:t>Benchmark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3E7C70-5EF7-0747-81BF-0E7F18D71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9929" y="2984215"/>
            <a:ext cx="21364683" cy="29691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FB27A37-61CE-7842-B079-C3FF0FABE9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73480" y="7128870"/>
            <a:ext cx="10746402" cy="18322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574F34E-5CB9-7148-BC6B-8AB97E4E3B4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73480" y="9617050"/>
            <a:ext cx="14906752" cy="2275840"/>
          </a:xfrm>
          <a:prstGeom prst="rect">
            <a:avLst/>
          </a:prstGeom>
        </p:spPr>
      </p:pic>
      <p:sp>
        <p:nvSpPr>
          <p:cNvPr id="10" name="文字版面配置區 4">
            <a:extLst>
              <a:ext uri="{FF2B5EF4-FFF2-40B4-BE49-F238E27FC236}">
                <a16:creationId xmlns:a16="http://schemas.microsoft.com/office/drawing/2014/main" id="{0AA786D3-7684-964D-9A3D-0EECDB38AED1}"/>
              </a:ext>
            </a:extLst>
          </p:cNvPr>
          <p:cNvSpPr txBox="1">
            <a:spLocks/>
          </p:cNvSpPr>
          <p:nvPr/>
        </p:nvSpPr>
        <p:spPr>
          <a:xfrm>
            <a:off x="2188080" y="7739640"/>
            <a:ext cx="4315344" cy="7830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zh-TW" altLang="en-US" dirty="0"/>
              <a:t>每秒進度：</a:t>
            </a:r>
          </a:p>
        </p:txBody>
      </p:sp>
      <p:sp>
        <p:nvSpPr>
          <p:cNvPr id="11" name="文字版面配置區 4">
            <a:extLst>
              <a:ext uri="{FF2B5EF4-FFF2-40B4-BE49-F238E27FC236}">
                <a16:creationId xmlns:a16="http://schemas.microsoft.com/office/drawing/2014/main" id="{AECE9358-6E1E-7448-A83B-A5CB12D140BE}"/>
              </a:ext>
            </a:extLst>
          </p:cNvPr>
          <p:cNvSpPr txBox="1">
            <a:spLocks/>
          </p:cNvSpPr>
          <p:nvPr/>
        </p:nvSpPr>
        <p:spPr>
          <a:xfrm>
            <a:off x="2188080" y="10363430"/>
            <a:ext cx="4315344" cy="7830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zh-TW" altLang="en-US" dirty="0"/>
              <a:t>記憶體的分配：</a:t>
            </a:r>
          </a:p>
        </p:txBody>
      </p:sp>
    </p:spTree>
    <p:extLst>
      <p:ext uri="{BB962C8B-B14F-4D97-AF65-F5344CB8AC3E}">
        <p14:creationId xmlns:p14="http://schemas.microsoft.com/office/powerpoint/2010/main" val="219295621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未優化前火焰圖</a:t>
            </a:r>
            <a:endParaRPr kumimoji="1" lang="en-US" altLang="zh-CN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ECF6036-1BC0-4745-A774-62848C95A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9707" y="3110865"/>
            <a:ext cx="19790693" cy="749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4136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未優化前</a:t>
            </a:r>
            <a:r>
              <a:rPr kumimoji="1" lang="en-US" altLang="zh-CN" dirty="0" err="1"/>
              <a:t>CreateFinalPanel</a:t>
            </a:r>
            <a:endParaRPr kumimoji="1" lang="en-US" altLang="zh-CN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B0AABE7-8DA4-1E45-8C18-2F4760032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2400" y="2694939"/>
            <a:ext cx="15760900" cy="932381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C7CE8F1-64B3-CF43-A46A-5E62790903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29199" y="7802880"/>
            <a:ext cx="2875608" cy="83312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D198106-4A44-754A-AE53-A7B2E2C4B7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9039" y="10749280"/>
            <a:ext cx="1851378" cy="83312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B100E07-A2CE-2244-AB16-EAC02116629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70417" y="3270786"/>
            <a:ext cx="9359792" cy="113209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4AEAA3C-C550-2742-A5D4-3FC4BC4C60A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7810" y="3414931"/>
            <a:ext cx="2473835" cy="113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17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657</Words>
  <Application>Microsoft Macintosh PowerPoint</Application>
  <PresentationFormat>自訂</PresentationFormat>
  <Paragraphs>85</Paragraphs>
  <Slides>31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9" baseType="lpstr">
      <vt:lpstr>Alibaba PuHuiTi R</vt:lpstr>
      <vt:lpstr>Arial</vt:lpstr>
      <vt:lpstr>Helvetica</vt:lpstr>
      <vt:lpstr>Helvetica Light</vt:lpstr>
      <vt:lpstr>Helvetica Neue</vt:lpstr>
      <vt:lpstr>Helvetica Neue Light</vt:lpstr>
      <vt:lpstr>Wingdings</vt:lpstr>
      <vt:lpstr>White</vt:lpstr>
      <vt:lpstr>PowerPoint 簡報</vt:lpstr>
      <vt:lpstr>介紹 </vt:lpstr>
      <vt:lpstr>使用方法</vt:lpstr>
      <vt:lpstr>使用範例</vt:lpstr>
      <vt:lpstr>實際使用場景</vt:lpstr>
      <vt:lpstr>實際使用場景</vt:lpstr>
      <vt:lpstr>未優化前Benchmark</vt:lpstr>
      <vt:lpstr>未優化前火焰圖</vt:lpstr>
      <vt:lpstr>未優化前CreateFinalPanel</vt:lpstr>
      <vt:lpstr>未優化前New</vt:lpstr>
      <vt:lpstr>優化 cMap</vt:lpstr>
      <vt:lpstr>優化 cMap</vt:lpstr>
      <vt:lpstr>Step 2: 優化 cMap 後Benchmark</vt:lpstr>
      <vt:lpstr>Step 1: 未優化前Benchmark</vt:lpstr>
      <vt:lpstr>優化 cMap 後 CreateFinalPanel</vt:lpstr>
      <vt:lpstr>優化 cMap 後 CleanMap</vt:lpstr>
      <vt:lpstr>優化 New</vt:lpstr>
      <vt:lpstr>Step 3: 優化 New 後Benchmark</vt:lpstr>
      <vt:lpstr>Step 2: 優化 cMap 後Benchmark</vt:lpstr>
      <vt:lpstr>優化 資料結構</vt:lpstr>
      <vt:lpstr>Step 4: 優化 資料結構 後Benchmark</vt:lpstr>
      <vt:lpstr>優化 重構 Spin</vt:lpstr>
      <vt:lpstr>優化 重構 Spin: 火焰圖</vt:lpstr>
      <vt:lpstr>Step 5: 優化 資料結構 後Benchmark</vt:lpstr>
      <vt:lpstr>時間對比</vt:lpstr>
      <vt:lpstr>速度對比</vt:lpstr>
      <vt:lpstr>記憶體消耗對比</vt:lpstr>
      <vt:lpstr>Top</vt:lpstr>
      <vt:lpstr>Top</vt:lpstr>
      <vt:lpstr>Top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章节标题</dc:title>
  <dc:creator/>
  <cp:lastModifiedBy>Microsoft Office User</cp:lastModifiedBy>
  <cp:revision>2076</cp:revision>
  <cp:lastPrinted>2021-03-18T05:30:14Z</cp:lastPrinted>
  <dcterms:created xsi:type="dcterms:W3CDTF">2021-03-18T05:30:14Z</dcterms:created>
  <dcterms:modified xsi:type="dcterms:W3CDTF">2022-02-17T01:54:10Z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