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61" r:id="rId3"/>
    <p:sldId id="257" r:id="rId4"/>
    <p:sldId id="258" r:id="rId5"/>
    <p:sldId id="337" r:id="rId6"/>
    <p:sldId id="259" r:id="rId7"/>
    <p:sldId id="340" r:id="rId8"/>
    <p:sldId id="338" r:id="rId9"/>
    <p:sldId id="332" r:id="rId10"/>
    <p:sldId id="333" r:id="rId11"/>
    <p:sldId id="335" r:id="rId12"/>
    <p:sldId id="336" r:id="rId13"/>
    <p:sldId id="262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339" r:id="rId22"/>
    <p:sldId id="28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3B7EA17-4A9F-4A67-AA26-CAFDEFA532DB}">
  <a:tblStyle styleId="{03B7EA17-4A9F-4A67-AA26-CAFDEFA532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9" autoAdjust="0"/>
  </p:normalViewPr>
  <p:slideViewPr>
    <p:cSldViewPr snapToGrid="0">
      <p:cViewPr varScale="1">
        <p:scale>
          <a:sx n="73" d="100"/>
          <a:sy n="73" d="100"/>
        </p:scale>
        <p:origin x="-129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156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600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51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50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37d1f106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37d1f106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37d1f106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37d1f106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34c337b1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34c337b1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37d1f106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37d1f106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24e77840e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24e77840e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52ed6170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52ed6170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534c337b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534c337b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37d1f106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37d1f106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37d1f106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37d1f106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37d1f106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37d1f106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37d1f10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37d1f10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62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dirty="0">
                <a:solidFill>
                  <a:srgbClr val="213343"/>
                </a:solidFill>
                <a:effectLst/>
                <a:highlight>
                  <a:srgbClr val="F6F9FC"/>
                </a:highlight>
                <a:latin typeface="Lexend Deca"/>
              </a:rPr>
              <a:t>Una plataforma digital es un entorno en el que los usuarios podemos llevar a cabo tareas, gestionar actividades, colaborar con otros usuarios e interactuar por medio de las herramientas y funcionalidades que ofrece dicha plataforma.</a:t>
            </a:r>
            <a:endParaRPr sz="1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SV" sz="1400" noProof="0" dirty="0"/>
          </a:p>
        </p:txBody>
      </p:sp>
    </p:spTree>
    <p:extLst>
      <p:ext uri="{BB962C8B-B14F-4D97-AF65-F5344CB8AC3E}">
        <p14:creationId xmlns:p14="http://schemas.microsoft.com/office/powerpoint/2010/main" val="315911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5911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35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3688" r="62189"/>
          <a:stretch/>
        </p:blipFill>
        <p:spPr>
          <a:xfrm>
            <a:off x="7764750" y="1521950"/>
            <a:ext cx="1379249" cy="2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955075"/>
            <a:ext cx="5294700" cy="17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02750"/>
            <a:ext cx="373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46300" y="759479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t="37729" r="46486"/>
          <a:stretch/>
        </p:blipFill>
        <p:spPr>
          <a:xfrm flipH="1">
            <a:off x="0" y="0"/>
            <a:ext cx="2190675" cy="183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/>
          <p:nvPr/>
        </p:nvSpPr>
        <p:spPr>
          <a:xfrm flipH="1">
            <a:off x="7313424" y="2571750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flipH="1">
            <a:off x="1000149" y="675438"/>
            <a:ext cx="7143750" cy="3792625"/>
          </a:xfrm>
          <a:custGeom>
            <a:avLst/>
            <a:gdLst/>
            <a:ahLst/>
            <a:cxnLst/>
            <a:rect l="l" t="t" r="r" b="b"/>
            <a:pathLst>
              <a:path w="285750" h="151705" extrusionOk="0">
                <a:moveTo>
                  <a:pt x="276261" y="9295"/>
                </a:moveTo>
                <a:lnTo>
                  <a:pt x="276261" y="142410"/>
                </a:lnTo>
                <a:lnTo>
                  <a:pt x="9489" y="142410"/>
                </a:lnTo>
                <a:lnTo>
                  <a:pt x="9489" y="9295"/>
                </a:lnTo>
                <a:close/>
                <a:moveTo>
                  <a:pt x="0" y="0"/>
                </a:moveTo>
                <a:lnTo>
                  <a:pt x="0" y="151705"/>
                </a:lnTo>
                <a:lnTo>
                  <a:pt x="285750" y="15170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1828914" y="1429163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2"/>
          </p:nvPr>
        </p:nvSpPr>
        <p:spPr>
          <a:xfrm>
            <a:off x="1828924" y="3001688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3"/>
          </p:nvPr>
        </p:nvSpPr>
        <p:spPr>
          <a:xfrm>
            <a:off x="1828925" y="1796338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1828925" y="3369700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2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 flipH="1">
            <a:off x="-6008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/>
          <p:nvPr/>
        </p:nvSpPr>
        <p:spPr>
          <a:xfrm rot="10800000">
            <a:off x="-2010349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6484914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7421938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1"/>
          <p:cNvPicPr preferRelativeResize="0"/>
          <p:nvPr/>
        </p:nvPicPr>
        <p:blipFill rotWithShape="1">
          <a:blip r:embed="rId3">
            <a:alphaModFix/>
          </a:blip>
          <a:srcRect l="64303" b="48636"/>
          <a:stretch/>
        </p:blipFill>
        <p:spPr>
          <a:xfrm rot="5400000">
            <a:off x="22699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3">
            <a:alphaModFix/>
          </a:blip>
          <a:srcRect l="70816" b="64750"/>
          <a:stretch/>
        </p:blipFill>
        <p:spPr>
          <a:xfrm flipH="1">
            <a:off x="808610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/>
          <p:nvPr/>
        </p:nvSpPr>
        <p:spPr>
          <a:xfrm rot="10800000">
            <a:off x="5466157" y="38325"/>
            <a:ext cx="3545443" cy="1362071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4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/>
          <p:nvPr/>
        </p:nvSpPr>
        <p:spPr>
          <a:xfrm>
            <a:off x="127347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5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121" r="56600"/>
          <a:stretch/>
        </p:blipFill>
        <p:spPr>
          <a:xfrm rot="5400000">
            <a:off x="2173400" y="2817426"/>
            <a:ext cx="1673551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394138" y="136327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-1175953" y="1250799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524950" y="463240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t="3688" r="69490" b="58329"/>
          <a:stretch/>
        </p:blipFill>
        <p:spPr>
          <a:xfrm>
            <a:off x="7895050" y="4022375"/>
            <a:ext cx="1248950" cy="11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318150" y="138300"/>
            <a:ext cx="803700" cy="80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9875" y="25143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688650" y="25304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2002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68865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r="22215"/>
          <a:stretch/>
        </p:blipFill>
        <p:spPr>
          <a:xfrm>
            <a:off x="6054800" y="540000"/>
            <a:ext cx="3007950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20000" y="2290450"/>
            <a:ext cx="4430400" cy="15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 flipH="1">
            <a:off x="5270848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6594475" y="14194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199575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7271700" y="641925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35695" b="37830"/>
          <a:stretch/>
        </p:blipFill>
        <p:spPr>
          <a:xfrm flipH="1">
            <a:off x="6705601" y="3443923"/>
            <a:ext cx="2438399" cy="16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r="25317"/>
          <a:stretch/>
        </p:blipFill>
        <p:spPr>
          <a:xfrm rot="5400000">
            <a:off x="1746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0705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57543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57543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5"/>
          </p:nvPr>
        </p:nvSpPr>
        <p:spPr>
          <a:xfrm>
            <a:off x="57543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30705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30705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30705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7543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 hasCustomPrompt="1"/>
          </p:nvPr>
        </p:nvSpPr>
        <p:spPr>
          <a:xfrm>
            <a:off x="57543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57543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38800" y="2805475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065250" y="-3038796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94775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2" hasCustomPrompt="1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79477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3"/>
          </p:nvPr>
        </p:nvSpPr>
        <p:spPr>
          <a:xfrm>
            <a:off x="794775" y="31308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4" hasCustomPrompt="1"/>
          </p:nvPr>
        </p:nvSpPr>
        <p:spPr>
          <a:xfrm>
            <a:off x="794775" y="2537625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794775" y="3717325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6"/>
          </p:nvPr>
        </p:nvSpPr>
        <p:spPr>
          <a:xfrm>
            <a:off x="3337950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 hasCustomPrompt="1"/>
          </p:nvPr>
        </p:nvSpPr>
        <p:spPr>
          <a:xfrm>
            <a:off x="3337950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8"/>
          </p:nvPr>
        </p:nvSpPr>
        <p:spPr>
          <a:xfrm>
            <a:off x="3337950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9"/>
          </p:nvPr>
        </p:nvSpPr>
        <p:spPr>
          <a:xfrm>
            <a:off x="3337950" y="31308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13" hasCustomPrompt="1"/>
          </p:nvPr>
        </p:nvSpPr>
        <p:spPr>
          <a:xfrm>
            <a:off x="3337950" y="2537625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4"/>
          </p:nvPr>
        </p:nvSpPr>
        <p:spPr>
          <a:xfrm>
            <a:off x="3337950" y="3717325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15"/>
          </p:nvPr>
        </p:nvSpPr>
        <p:spPr>
          <a:xfrm>
            <a:off x="5881125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6" hasCustomPrompt="1"/>
          </p:nvPr>
        </p:nvSpPr>
        <p:spPr>
          <a:xfrm>
            <a:off x="588112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7"/>
          </p:nvPr>
        </p:nvSpPr>
        <p:spPr>
          <a:xfrm>
            <a:off x="588112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83" r:id="rId13"/>
    <p:sldLayoutId id="2147483687" r:id="rId14"/>
    <p:sldLayoutId id="2147483690" r:id="rId15"/>
    <p:sldLayoutId id="214748369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roverbia.net/autor/frases-de-senec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ctrTitle"/>
          </p:nvPr>
        </p:nvSpPr>
        <p:spPr>
          <a:xfrm>
            <a:off x="609831" y="1156771"/>
            <a:ext cx="4744367" cy="2530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PRIMERA DEFENSA DE TESIS</a:t>
            </a:r>
            <a:endParaRPr dirty="0"/>
          </a:p>
        </p:txBody>
      </p:sp>
      <p:sp>
        <p:nvSpPr>
          <p:cNvPr id="366" name="Google Shape;366;p53"/>
          <p:cNvSpPr/>
          <p:nvPr/>
        </p:nvSpPr>
        <p:spPr>
          <a:xfrm>
            <a:off x="5625300" y="2489808"/>
            <a:ext cx="1677900" cy="167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59F6FA5-FE73-88FF-760C-84556003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35" y="1938978"/>
            <a:ext cx="2238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278907" y="923717"/>
            <a:ext cx="273139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DELIMITACIONES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319010" y="788558"/>
            <a:ext cx="1168104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r="25317"/>
          <a:stretch/>
        </p:blipFill>
        <p:spPr>
          <a:xfrm>
            <a:off x="64383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 rot="-5400000">
            <a:off x="6795375" y="3126249"/>
            <a:ext cx="1484400" cy="148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A91C3C62-9ED0-1F67-ADBC-3007905A784D}"/>
              </a:ext>
            </a:extLst>
          </p:cNvPr>
          <p:cNvSpPr txBox="1"/>
          <p:nvPr/>
        </p:nvSpPr>
        <p:spPr>
          <a:xfrm>
            <a:off x="5675812" y="696832"/>
            <a:ext cx="3001457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DELIMITACIÓN DEL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1D7F2B5-62AC-058F-418A-2D2713CAA9EB}"/>
              </a:ext>
            </a:extLst>
          </p:cNvPr>
          <p:cNvSpPr txBox="1"/>
          <p:nvPr/>
        </p:nvSpPr>
        <p:spPr>
          <a:xfrm>
            <a:off x="327510" y="2172069"/>
            <a:ext cx="3359515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DELIMITACIÓN DEL ESPACIO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4F5EC71-0BA8-F059-3F08-71390569FA8C}"/>
              </a:ext>
            </a:extLst>
          </p:cNvPr>
          <p:cNvSpPr txBox="1"/>
          <p:nvPr/>
        </p:nvSpPr>
        <p:spPr>
          <a:xfrm>
            <a:off x="4604125" y="1251509"/>
            <a:ext cx="4585062" cy="1750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desarrollo del proyecto se llevará a cabo en el primer semestre del año 2024 y el segundo semestre del año 2024, comprendido entre el 2 de enero del año 2024 y el 31 de agosto del año 2024.</a:t>
            </a:r>
            <a:endParaRPr lang="es-SV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8EE4FC3-2943-598F-98E8-9707A2A28873}"/>
              </a:ext>
            </a:extLst>
          </p:cNvPr>
          <p:cNvSpPr txBox="1"/>
          <p:nvPr/>
        </p:nvSpPr>
        <p:spPr>
          <a:xfrm>
            <a:off x="319010" y="2866237"/>
            <a:ext cx="4591594" cy="131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proyecto será desarrollado para el bufete de abogados Cartagena, el cual se encuentra ubicado en el bulevar </a:t>
            </a:r>
            <a:r>
              <a:rPr lang="es-SV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tutunichapa</a:t>
            </a:r>
            <a:r>
              <a:rPr lang="es-S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7ª AV. Norte.  </a:t>
            </a:r>
            <a:endParaRPr lang="es-SV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94774" y="1219325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Alcances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98" name="Google Shape;398;p56"/>
          <p:cNvSpPr txBox="1">
            <a:spLocks noGrp="1"/>
          </p:cNvSpPr>
          <p:nvPr>
            <p:ph type="subTitle" idx="1"/>
          </p:nvPr>
        </p:nvSpPr>
        <p:spPr>
          <a:xfrm>
            <a:off x="79477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r="25317"/>
          <a:stretch/>
        </p:blipFill>
        <p:spPr>
          <a:xfrm>
            <a:off x="64383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 rot="-5400000">
            <a:off x="6795375" y="3126249"/>
            <a:ext cx="1484400" cy="148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1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Justificacion</a:t>
            </a:r>
            <a:endParaRPr dirty="0"/>
          </a:p>
        </p:txBody>
      </p:sp>
      <p:sp>
        <p:nvSpPr>
          <p:cNvPr id="381" name="Google Shape;381;p5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9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>
            <a:spLocks noGrp="1"/>
          </p:cNvSpPr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u="none" strike="noStrike" dirty="0">
                <a:solidFill>
                  <a:srgbClr val="6699CC"/>
                </a:solidFill>
                <a:effectLst/>
                <a:hlinkClick r:id="rId4" tooltip="Frases de  Séneca"/>
              </a:rPr>
              <a:t>Séneca</a:t>
            </a:r>
            <a:r>
              <a:rPr lang="es-ES" dirty="0"/>
              <a:t> </a:t>
            </a:r>
            <a:r>
              <a:rPr lang="es-ES" i="1" dirty="0">
                <a:effectLst/>
              </a:rPr>
              <a:t>(2 AC-65) Filósofo latino.</a:t>
            </a:r>
            <a:endParaRPr lang="es-ES" dirty="0"/>
          </a:p>
        </p:txBody>
      </p:sp>
      <p:sp>
        <p:nvSpPr>
          <p:cNvPr id="434" name="Google Shape;434;p59"/>
          <p:cNvSpPr txBox="1">
            <a:spLocks noGrp="1"/>
          </p:cNvSpPr>
          <p:nvPr>
            <p:ph type="subTitle" idx="1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erriweather" panose="020F0502020204030204" pitchFamily="2" charset="0"/>
              </a:rPr>
              <a:t>¡Estudia! No para saber una cosa más, sino para saberla mejor.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title" idx="2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1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/>
        </p:nvSpPr>
        <p:spPr>
          <a:xfrm>
            <a:off x="721846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2" name="Google Shape;452;p62"/>
          <p:cNvSpPr txBox="1"/>
          <p:nvPr/>
        </p:nvSpPr>
        <p:spPr>
          <a:xfrm>
            <a:off x="2622041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3" name="Google Shape;453;p62"/>
          <p:cNvSpPr txBox="1"/>
          <p:nvPr/>
        </p:nvSpPr>
        <p:spPr>
          <a:xfrm>
            <a:off x="4741542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4" name="Google Shape;454;p62"/>
          <p:cNvSpPr txBox="1"/>
          <p:nvPr/>
        </p:nvSpPr>
        <p:spPr>
          <a:xfrm>
            <a:off x="6641800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1157560" y="1558707"/>
            <a:ext cx="2939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that has life in the Solar System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1157564" y="1160558"/>
            <a:ext cx="29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THEORY 1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5047027" y="1558707"/>
            <a:ext cx="2939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5047040" y="1160558"/>
            <a:ext cx="29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THEORY 2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60" name="Google Shape;460;p62"/>
          <p:cNvCxnSpPr/>
          <p:nvPr/>
        </p:nvCxnSpPr>
        <p:spPr>
          <a:xfrm>
            <a:off x="4572000" y="1048061"/>
            <a:ext cx="0" cy="3613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62"/>
          <p:cNvSpPr/>
          <p:nvPr/>
        </p:nvSpPr>
        <p:spPr>
          <a:xfrm>
            <a:off x="1643439" y="2343891"/>
            <a:ext cx="2139300" cy="2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2"/>
          <p:cNvSpPr/>
          <p:nvPr/>
        </p:nvSpPr>
        <p:spPr>
          <a:xfrm>
            <a:off x="1643437" y="2343900"/>
            <a:ext cx="750000" cy="21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2"/>
          <p:cNvSpPr txBox="1"/>
          <p:nvPr/>
        </p:nvSpPr>
        <p:spPr>
          <a:xfrm>
            <a:off x="721832" y="2237341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3782738" y="2237341"/>
            <a:ext cx="7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30%</a:t>
            </a:r>
            <a:endParaRPr sz="2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5" name="Google Shape;465;p62"/>
          <p:cNvSpPr/>
          <p:nvPr/>
        </p:nvSpPr>
        <p:spPr>
          <a:xfrm>
            <a:off x="5532867" y="2343891"/>
            <a:ext cx="2139300" cy="2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2"/>
          <p:cNvSpPr/>
          <p:nvPr/>
        </p:nvSpPr>
        <p:spPr>
          <a:xfrm>
            <a:off x="5532861" y="2343891"/>
            <a:ext cx="1285500" cy="21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2"/>
          <p:cNvSpPr txBox="1"/>
          <p:nvPr/>
        </p:nvSpPr>
        <p:spPr>
          <a:xfrm>
            <a:off x="4611499" y="2237341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8" name="Google Shape;468;p62"/>
          <p:cNvSpPr txBox="1"/>
          <p:nvPr/>
        </p:nvSpPr>
        <p:spPr>
          <a:xfrm>
            <a:off x="7672168" y="2237341"/>
            <a:ext cx="7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60%</a:t>
            </a:r>
            <a:endParaRPr sz="2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9" name="Google Shape;469;p62"/>
          <p:cNvSpPr txBox="1"/>
          <p:nvPr/>
        </p:nvSpPr>
        <p:spPr>
          <a:xfrm flipH="1">
            <a:off x="721770" y="3782830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0" name="Google Shape;470;p62"/>
          <p:cNvSpPr txBox="1"/>
          <p:nvPr/>
        </p:nvSpPr>
        <p:spPr>
          <a:xfrm flipH="1">
            <a:off x="721759" y="3384679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MERCURY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1" name="Google Shape;471;p62"/>
          <p:cNvSpPr txBox="1"/>
          <p:nvPr/>
        </p:nvSpPr>
        <p:spPr>
          <a:xfrm flipH="1">
            <a:off x="2622375" y="3782299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Earth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2" name="Google Shape;472;p62"/>
          <p:cNvSpPr txBox="1"/>
          <p:nvPr/>
        </p:nvSpPr>
        <p:spPr>
          <a:xfrm flipH="1">
            <a:off x="2622385" y="3384896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NEPTUNE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3" name="Google Shape;473;p62"/>
          <p:cNvSpPr txBox="1"/>
          <p:nvPr/>
        </p:nvSpPr>
        <p:spPr>
          <a:xfrm flipH="1">
            <a:off x="4741501" y="3782830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very beautiful name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4" name="Google Shape;474;p62"/>
          <p:cNvSpPr txBox="1"/>
          <p:nvPr/>
        </p:nvSpPr>
        <p:spPr>
          <a:xfrm flipH="1">
            <a:off x="4741490" y="3384679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VENUS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5" name="Google Shape;475;p62"/>
          <p:cNvSpPr txBox="1"/>
          <p:nvPr/>
        </p:nvSpPr>
        <p:spPr>
          <a:xfrm flipH="1">
            <a:off x="6641725" y="3782225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cold place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p62"/>
          <p:cNvSpPr txBox="1"/>
          <p:nvPr/>
        </p:nvSpPr>
        <p:spPr>
          <a:xfrm flipH="1">
            <a:off x="6641741" y="3384821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91" name="Google Shape;491;p64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492" name="Google Shape;492;p64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93" name="Google Shape;493;p64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494" name="Google Shape;494;p64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495" name="Google Shape;495;p64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place. This planet is full of iron oxide dust</a:t>
            </a:r>
            <a:endParaRPr/>
          </a:p>
        </p:txBody>
      </p:sp>
      <p:sp>
        <p:nvSpPr>
          <p:cNvPr id="496" name="Google Shape;496;p64"/>
          <p:cNvSpPr/>
          <p:nvPr/>
        </p:nvSpPr>
        <p:spPr>
          <a:xfrm flipH="1">
            <a:off x="1504675" y="1751710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4"/>
          <p:cNvSpPr/>
          <p:nvPr/>
        </p:nvSpPr>
        <p:spPr>
          <a:xfrm flipH="1">
            <a:off x="4188463" y="1751711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4"/>
          <p:cNvSpPr/>
          <p:nvPr/>
        </p:nvSpPr>
        <p:spPr>
          <a:xfrm flipH="1">
            <a:off x="6872250" y="1751725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64"/>
          <p:cNvCxnSpPr>
            <a:stCxn id="496" idx="2"/>
            <a:endCxn id="497" idx="6"/>
          </p:cNvCxnSpPr>
          <p:nvPr/>
        </p:nvCxnSpPr>
        <p:spPr>
          <a:xfrm>
            <a:off x="2271775" y="2135260"/>
            <a:ext cx="1916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0" name="Google Shape;500;p64"/>
          <p:cNvGrpSpPr/>
          <p:nvPr/>
        </p:nvGrpSpPr>
        <p:grpSpPr>
          <a:xfrm>
            <a:off x="1777252" y="1944881"/>
            <a:ext cx="221902" cy="380795"/>
            <a:chOff x="916127" y="3807056"/>
            <a:chExt cx="221902" cy="380795"/>
          </a:xfrm>
        </p:grpSpPr>
        <p:sp>
          <p:nvSpPr>
            <p:cNvPr id="501" name="Google Shape;501;p64"/>
            <p:cNvSpPr/>
            <p:nvPr/>
          </p:nvSpPr>
          <p:spPr>
            <a:xfrm>
              <a:off x="916127" y="3807056"/>
              <a:ext cx="221902" cy="380795"/>
            </a:xfrm>
            <a:custGeom>
              <a:avLst/>
              <a:gdLst/>
              <a:ahLst/>
              <a:cxnLst/>
              <a:rect l="l" t="t" r="r" b="b"/>
              <a:pathLst>
                <a:path w="6966" h="11954" extrusionOk="0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4"/>
            <p:cNvSpPr/>
            <p:nvPr/>
          </p:nvSpPr>
          <p:spPr>
            <a:xfrm>
              <a:off x="969580" y="3869746"/>
              <a:ext cx="110792" cy="102955"/>
            </a:xfrm>
            <a:custGeom>
              <a:avLst/>
              <a:gdLst/>
              <a:ahLst/>
              <a:cxnLst/>
              <a:rect l="l" t="t" r="r" b="b"/>
              <a:pathLst>
                <a:path w="3478" h="3232" extrusionOk="0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4"/>
            <p:cNvSpPr/>
            <p:nvPr/>
          </p:nvSpPr>
          <p:spPr>
            <a:xfrm>
              <a:off x="982863" y="4127517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4"/>
            <p:cNvSpPr/>
            <p:nvPr/>
          </p:nvSpPr>
          <p:spPr>
            <a:xfrm>
              <a:off x="982863" y="4152173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64"/>
          <p:cNvGrpSpPr/>
          <p:nvPr/>
        </p:nvGrpSpPr>
        <p:grpSpPr>
          <a:xfrm>
            <a:off x="4372091" y="1953162"/>
            <a:ext cx="399812" cy="306477"/>
            <a:chOff x="2567841" y="1994124"/>
            <a:chExt cx="399812" cy="306477"/>
          </a:xfrm>
        </p:grpSpPr>
        <p:sp>
          <p:nvSpPr>
            <p:cNvPr id="506" name="Google Shape;506;p64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4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4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64"/>
          <p:cNvSpPr/>
          <p:nvPr/>
        </p:nvSpPr>
        <p:spPr>
          <a:xfrm>
            <a:off x="7055952" y="1980241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0" name="Google Shape;510;p64"/>
          <p:cNvCxnSpPr>
            <a:stCxn id="497" idx="2"/>
            <a:endCxn id="498" idx="6"/>
          </p:cNvCxnSpPr>
          <p:nvPr/>
        </p:nvCxnSpPr>
        <p:spPr>
          <a:xfrm>
            <a:off x="4955563" y="2135261"/>
            <a:ext cx="1916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/>
          <p:nvPr/>
        </p:nvSpPr>
        <p:spPr>
          <a:xfrm flipH="1">
            <a:off x="3167475" y="160965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6" name="Google Shape;516;p65"/>
          <p:cNvSpPr/>
          <p:nvPr/>
        </p:nvSpPr>
        <p:spPr>
          <a:xfrm flipH="1">
            <a:off x="5069925" y="160965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7" name="Google Shape;517;p65"/>
          <p:cNvSpPr txBox="1">
            <a:spLocks noGrp="1"/>
          </p:cNvSpPr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518" name="Google Shape;518;p65"/>
          <p:cNvSpPr txBox="1"/>
          <p:nvPr/>
        </p:nvSpPr>
        <p:spPr>
          <a:xfrm flipH="1">
            <a:off x="6029275" y="1866225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9" name="Google Shape;519;p65"/>
          <p:cNvSpPr txBox="1"/>
          <p:nvPr/>
        </p:nvSpPr>
        <p:spPr>
          <a:xfrm flipH="1">
            <a:off x="6029246" y="1544300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0" name="Google Shape;520;p65"/>
          <p:cNvSpPr txBox="1"/>
          <p:nvPr/>
        </p:nvSpPr>
        <p:spPr>
          <a:xfrm>
            <a:off x="923856" y="1873900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entire Solar System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1" name="Google Shape;521;p65"/>
          <p:cNvSpPr txBox="1"/>
          <p:nvPr/>
        </p:nvSpPr>
        <p:spPr>
          <a:xfrm>
            <a:off x="923825" y="155132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RESEARCH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22" name="Google Shape;522;p65"/>
          <p:cNvCxnSpPr>
            <a:stCxn id="515" idx="2"/>
            <a:endCxn id="516" idx="6"/>
          </p:cNvCxnSpPr>
          <p:nvPr/>
        </p:nvCxnSpPr>
        <p:spPr>
          <a:xfrm>
            <a:off x="4074075" y="2062800"/>
            <a:ext cx="996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65"/>
          <p:cNvCxnSpPr>
            <a:stCxn id="516" idx="4"/>
            <a:endCxn id="524" idx="0"/>
          </p:cNvCxnSpPr>
          <p:nvPr/>
        </p:nvCxnSpPr>
        <p:spPr>
          <a:xfrm rot="5400000">
            <a:off x="4329825" y="1807050"/>
            <a:ext cx="484500" cy="1902300"/>
          </a:xfrm>
          <a:prstGeom prst="bentConnector3">
            <a:avLst>
              <a:gd name="adj1" fmla="val 49985"/>
            </a:avLst>
          </a:pr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25" name="Google Shape;525;p65"/>
          <p:cNvCxnSpPr>
            <a:stCxn id="524" idx="2"/>
            <a:endCxn id="526" idx="6"/>
          </p:cNvCxnSpPr>
          <p:nvPr/>
        </p:nvCxnSpPr>
        <p:spPr>
          <a:xfrm>
            <a:off x="4074075" y="3453450"/>
            <a:ext cx="996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" name="Google Shape;524;p65"/>
          <p:cNvSpPr/>
          <p:nvPr/>
        </p:nvSpPr>
        <p:spPr>
          <a:xfrm flipH="1">
            <a:off x="3167475" y="300030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6" name="Google Shape;526;p65"/>
          <p:cNvSpPr/>
          <p:nvPr/>
        </p:nvSpPr>
        <p:spPr>
          <a:xfrm flipH="1">
            <a:off x="5069925" y="300030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04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7" name="Google Shape;527;p65"/>
          <p:cNvSpPr txBox="1"/>
          <p:nvPr/>
        </p:nvSpPr>
        <p:spPr>
          <a:xfrm flipH="1">
            <a:off x="6029275" y="3256875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Sun. It’s really hot there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8" name="Google Shape;528;p65"/>
          <p:cNvSpPr txBox="1"/>
          <p:nvPr/>
        </p:nvSpPr>
        <p:spPr>
          <a:xfrm flipH="1">
            <a:off x="6029246" y="2934950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COMPARISON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9" name="Google Shape;529;p65"/>
          <p:cNvSpPr txBox="1"/>
          <p:nvPr/>
        </p:nvSpPr>
        <p:spPr>
          <a:xfrm>
            <a:off x="923856" y="3264550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really cold place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923825" y="294197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STUDY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6"/>
          <p:cNvSpPr/>
          <p:nvPr/>
        </p:nvSpPr>
        <p:spPr>
          <a:xfrm flipH="1">
            <a:off x="1148813" y="2361385"/>
            <a:ext cx="767100" cy="76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6"/>
          <p:cNvSpPr/>
          <p:nvPr/>
        </p:nvSpPr>
        <p:spPr>
          <a:xfrm flipH="1">
            <a:off x="5011063" y="1394050"/>
            <a:ext cx="768000" cy="76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7" name="Google Shape;537;p66"/>
          <p:cNvSpPr/>
          <p:nvPr/>
        </p:nvSpPr>
        <p:spPr>
          <a:xfrm flipH="1">
            <a:off x="5011063" y="2569000"/>
            <a:ext cx="768000" cy="76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8" name="Google Shape;538;p66"/>
          <p:cNvSpPr/>
          <p:nvPr/>
        </p:nvSpPr>
        <p:spPr>
          <a:xfrm flipH="1">
            <a:off x="5011063" y="3743950"/>
            <a:ext cx="768000" cy="76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9" name="Google Shape;539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540" name="Google Shape;540;p66"/>
          <p:cNvSpPr txBox="1"/>
          <p:nvPr/>
        </p:nvSpPr>
        <p:spPr>
          <a:xfrm>
            <a:off x="837113" y="1408713"/>
            <a:ext cx="1390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1" name="Google Shape;541;p66"/>
          <p:cNvSpPr txBox="1"/>
          <p:nvPr/>
        </p:nvSpPr>
        <p:spPr>
          <a:xfrm flipH="1">
            <a:off x="2639248" y="294297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2" name="Google Shape;542;p66"/>
          <p:cNvSpPr txBox="1"/>
          <p:nvPr/>
        </p:nvSpPr>
        <p:spPr>
          <a:xfrm flipH="1">
            <a:off x="2639248" y="2544825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MERCURY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3" name="Google Shape;543;p66"/>
          <p:cNvSpPr txBox="1"/>
          <p:nvPr/>
        </p:nvSpPr>
        <p:spPr>
          <a:xfrm flipH="1">
            <a:off x="2639248" y="176802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4" name="Google Shape;544;p66"/>
          <p:cNvSpPr txBox="1"/>
          <p:nvPr/>
        </p:nvSpPr>
        <p:spPr>
          <a:xfrm flipH="1">
            <a:off x="2639248" y="1369875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VENUS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5" name="Google Shape;545;p66"/>
          <p:cNvSpPr txBox="1"/>
          <p:nvPr/>
        </p:nvSpPr>
        <p:spPr>
          <a:xfrm flipH="1">
            <a:off x="2639248" y="411792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biggest planet in the Solar System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6" name="Google Shape;546;p66"/>
          <p:cNvSpPr txBox="1"/>
          <p:nvPr/>
        </p:nvSpPr>
        <p:spPr>
          <a:xfrm flipH="1">
            <a:off x="2639248" y="3719775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JUPITER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7" name="Google Shape;547;p66"/>
          <p:cNvSpPr txBox="1"/>
          <p:nvPr/>
        </p:nvSpPr>
        <p:spPr>
          <a:xfrm>
            <a:off x="6182755" y="1211725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 cold place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8" name="Google Shape;548;p66"/>
          <p:cNvSpPr txBox="1"/>
          <p:nvPr/>
        </p:nvSpPr>
        <p:spPr>
          <a:xfrm>
            <a:off x="6182755" y="1802153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very far away from Earth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9" name="Google Shape;549;p66"/>
          <p:cNvSpPr txBox="1"/>
          <p:nvPr/>
        </p:nvSpPr>
        <p:spPr>
          <a:xfrm>
            <a:off x="6182755" y="2392580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0" name="Google Shape;550;p66"/>
          <p:cNvSpPr txBox="1"/>
          <p:nvPr/>
        </p:nvSpPr>
        <p:spPr>
          <a:xfrm>
            <a:off x="6182755" y="2983008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Sun is the closest star to us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1" name="Google Shape;551;p66"/>
          <p:cNvSpPr txBox="1"/>
          <p:nvPr/>
        </p:nvSpPr>
        <p:spPr>
          <a:xfrm>
            <a:off x="6182755" y="3573435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Ceres is in the main asteroid belt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2" name="Google Shape;552;p66"/>
          <p:cNvSpPr txBox="1"/>
          <p:nvPr/>
        </p:nvSpPr>
        <p:spPr>
          <a:xfrm>
            <a:off x="6182755" y="4163863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Pluto is considered a dwarf planet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53" name="Google Shape;553;p66"/>
          <p:cNvCxnSpPr>
            <a:stCxn id="536" idx="2"/>
            <a:endCxn id="547" idx="1"/>
          </p:cNvCxnSpPr>
          <p:nvPr/>
        </p:nvCxnSpPr>
        <p:spPr>
          <a:xfrm rot="10800000" flipH="1">
            <a:off x="5779063" y="1476700"/>
            <a:ext cx="403800" cy="301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4" name="Google Shape;554;p66"/>
          <p:cNvCxnSpPr>
            <a:stCxn id="536" idx="2"/>
            <a:endCxn id="548" idx="1"/>
          </p:cNvCxnSpPr>
          <p:nvPr/>
        </p:nvCxnSpPr>
        <p:spPr>
          <a:xfrm>
            <a:off x="5779063" y="1777900"/>
            <a:ext cx="403800" cy="289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5" name="Google Shape;555;p66"/>
          <p:cNvCxnSpPr>
            <a:stCxn id="537" idx="2"/>
            <a:endCxn id="549" idx="1"/>
          </p:cNvCxnSpPr>
          <p:nvPr/>
        </p:nvCxnSpPr>
        <p:spPr>
          <a:xfrm rot="10800000" flipH="1">
            <a:off x="5779063" y="2657650"/>
            <a:ext cx="403800" cy="295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6" name="Google Shape;556;p66"/>
          <p:cNvCxnSpPr>
            <a:stCxn id="537" idx="2"/>
            <a:endCxn id="550" idx="1"/>
          </p:cNvCxnSpPr>
          <p:nvPr/>
        </p:nvCxnSpPr>
        <p:spPr>
          <a:xfrm>
            <a:off x="5779063" y="2952850"/>
            <a:ext cx="403800" cy="295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7" name="Google Shape;557;p66"/>
          <p:cNvCxnSpPr>
            <a:stCxn id="538" idx="2"/>
            <a:endCxn id="551" idx="1"/>
          </p:cNvCxnSpPr>
          <p:nvPr/>
        </p:nvCxnSpPr>
        <p:spPr>
          <a:xfrm rot="10800000" flipH="1">
            <a:off x="5779063" y="3838600"/>
            <a:ext cx="403800" cy="289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8" name="Google Shape;558;p66"/>
          <p:cNvCxnSpPr>
            <a:stCxn id="538" idx="2"/>
            <a:endCxn id="552" idx="1"/>
          </p:cNvCxnSpPr>
          <p:nvPr/>
        </p:nvCxnSpPr>
        <p:spPr>
          <a:xfrm>
            <a:off x="5779063" y="4127800"/>
            <a:ext cx="403800" cy="301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9" name="Google Shape;559;p66"/>
          <p:cNvCxnSpPr>
            <a:stCxn id="535" idx="2"/>
            <a:endCxn id="544" idx="3"/>
          </p:cNvCxnSpPr>
          <p:nvPr/>
        </p:nvCxnSpPr>
        <p:spPr>
          <a:xfrm rot="10800000" flipH="1">
            <a:off x="1915913" y="1569835"/>
            <a:ext cx="723300" cy="11751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60" name="Google Shape;560;p66"/>
          <p:cNvCxnSpPr>
            <a:stCxn id="535" idx="2"/>
            <a:endCxn id="546" idx="3"/>
          </p:cNvCxnSpPr>
          <p:nvPr/>
        </p:nvCxnSpPr>
        <p:spPr>
          <a:xfrm>
            <a:off x="1915913" y="2744935"/>
            <a:ext cx="723300" cy="11748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61" name="Google Shape;561;p66"/>
          <p:cNvCxnSpPr>
            <a:stCxn id="535" idx="2"/>
            <a:endCxn id="542" idx="3"/>
          </p:cNvCxnSpPr>
          <p:nvPr/>
        </p:nvCxnSpPr>
        <p:spPr>
          <a:xfrm>
            <a:off x="1915913" y="2744935"/>
            <a:ext cx="723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562" name="Google Shape;562;p66"/>
          <p:cNvGrpSpPr/>
          <p:nvPr/>
        </p:nvGrpSpPr>
        <p:grpSpPr>
          <a:xfrm>
            <a:off x="1390382" y="2574383"/>
            <a:ext cx="283985" cy="341080"/>
            <a:chOff x="1493849" y="2775533"/>
            <a:chExt cx="283985" cy="341080"/>
          </a:xfrm>
        </p:grpSpPr>
        <p:sp>
          <p:nvSpPr>
            <p:cNvPr id="563" name="Google Shape;563;p66"/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6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67"/>
          <p:cNvPicPr preferRelativeResize="0"/>
          <p:nvPr/>
        </p:nvPicPr>
        <p:blipFill rotWithShape="1">
          <a:blip r:embed="rId3">
            <a:alphaModFix/>
          </a:blip>
          <a:srcRect l="118" t="3818" r="15286"/>
          <a:stretch/>
        </p:blipFill>
        <p:spPr>
          <a:xfrm rot="5400000">
            <a:off x="6673462" y="2716201"/>
            <a:ext cx="3271276" cy="26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7"/>
          <p:cNvSpPr/>
          <p:nvPr/>
        </p:nvSpPr>
        <p:spPr>
          <a:xfrm>
            <a:off x="7693038" y="138752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572" name="Google Shape;572;p67"/>
          <p:cNvSpPr txBox="1">
            <a:spLocks noGrp="1"/>
          </p:cNvSpPr>
          <p:nvPr>
            <p:ph type="subTitle" idx="1"/>
          </p:nvPr>
        </p:nvSpPr>
        <p:spPr>
          <a:xfrm>
            <a:off x="1828914" y="1429163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73" name="Google Shape;573;p67"/>
          <p:cNvSpPr txBox="1">
            <a:spLocks noGrp="1"/>
          </p:cNvSpPr>
          <p:nvPr>
            <p:ph type="subTitle" idx="2"/>
          </p:nvPr>
        </p:nvSpPr>
        <p:spPr>
          <a:xfrm>
            <a:off x="1828924" y="3001688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subTitle" idx="3"/>
          </p:nvPr>
        </p:nvSpPr>
        <p:spPr>
          <a:xfrm>
            <a:off x="1828925" y="1796338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ubTitle" idx="4"/>
          </p:nvPr>
        </p:nvSpPr>
        <p:spPr>
          <a:xfrm>
            <a:off x="1828925" y="3369700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 and the fourth-largest in the entire Solar System</a:t>
            </a:r>
            <a:endParaRPr/>
          </a:p>
        </p:txBody>
      </p:sp>
      <p:sp>
        <p:nvSpPr>
          <p:cNvPr id="576" name="Google Shape;576;p67"/>
          <p:cNvSpPr/>
          <p:nvPr/>
        </p:nvSpPr>
        <p:spPr>
          <a:xfrm flipH="1">
            <a:off x="720012" y="152080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7"/>
          <p:cNvSpPr/>
          <p:nvPr/>
        </p:nvSpPr>
        <p:spPr>
          <a:xfrm flipH="1">
            <a:off x="720001" y="309375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67"/>
          <p:cNvGrpSpPr/>
          <p:nvPr/>
        </p:nvGrpSpPr>
        <p:grpSpPr>
          <a:xfrm>
            <a:off x="1031319" y="1803410"/>
            <a:ext cx="283985" cy="341080"/>
            <a:chOff x="1493849" y="2775533"/>
            <a:chExt cx="283985" cy="341080"/>
          </a:xfrm>
        </p:grpSpPr>
        <p:sp>
          <p:nvSpPr>
            <p:cNvPr id="579" name="Google Shape;579;p67"/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7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67"/>
          <p:cNvGrpSpPr/>
          <p:nvPr/>
        </p:nvGrpSpPr>
        <p:grpSpPr>
          <a:xfrm>
            <a:off x="985946" y="3359895"/>
            <a:ext cx="374709" cy="374010"/>
            <a:chOff x="1421638" y="4125629"/>
            <a:chExt cx="374709" cy="374010"/>
          </a:xfrm>
        </p:grpSpPr>
        <p:sp>
          <p:nvSpPr>
            <p:cNvPr id="582" name="Google Shape;582;p67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7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</a:t>
            </a:r>
            <a:endParaRPr dirty="0"/>
          </a:p>
        </p:txBody>
      </p:sp>
      <p:sp>
        <p:nvSpPr>
          <p:cNvPr id="365" name="Google Shape;365;p53"/>
          <p:cNvSpPr txBox="1">
            <a:spLocks/>
          </p:cNvSpPr>
          <p:nvPr/>
        </p:nvSpPr>
        <p:spPr>
          <a:xfrm>
            <a:off x="597313" y="2241738"/>
            <a:ext cx="5149172" cy="17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None/>
              <a:defRPr sz="15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s-ES" sz="1400" dirty="0"/>
              <a:t>Diseño e instalación de una plataforma web de gestión documental basado en Python con API-REST, que contribuya a la búsqueda de información y registro de documentos escaneados para el bufete de abogados Cartagena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48550" y="-558839"/>
            <a:ext cx="3048000" cy="21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90" name="Google Shape;590;p68"/>
          <p:cNvSpPr txBox="1">
            <a:spLocks noGrp="1"/>
          </p:cNvSpPr>
          <p:nvPr>
            <p:ph type="subTitle" idx="1"/>
          </p:nvPr>
        </p:nvSpPr>
        <p:spPr>
          <a:xfrm>
            <a:off x="719875" y="25143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1</a:t>
            </a:r>
            <a:endParaRPr/>
          </a:p>
        </p:txBody>
      </p:sp>
      <p:sp>
        <p:nvSpPr>
          <p:cNvPr id="591" name="Google Shape;591;p68"/>
          <p:cNvSpPr txBox="1">
            <a:spLocks noGrp="1"/>
          </p:cNvSpPr>
          <p:nvPr>
            <p:ph type="subTitle" idx="2"/>
          </p:nvPr>
        </p:nvSpPr>
        <p:spPr>
          <a:xfrm>
            <a:off x="4688650" y="25304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2</a:t>
            </a:r>
            <a:endParaRPr/>
          </a:p>
        </p:txBody>
      </p:sp>
      <p:sp>
        <p:nvSpPr>
          <p:cNvPr id="592" name="Google Shape;592;p68"/>
          <p:cNvSpPr txBox="1">
            <a:spLocks noGrp="1"/>
          </p:cNvSpPr>
          <p:nvPr>
            <p:ph type="subTitle" idx="3"/>
          </p:nvPr>
        </p:nvSpPr>
        <p:spPr>
          <a:xfrm>
            <a:off x="72002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593" name="Google Shape;593;p68"/>
          <p:cNvSpPr txBox="1">
            <a:spLocks noGrp="1"/>
          </p:cNvSpPr>
          <p:nvPr>
            <p:ph type="subTitle" idx="4"/>
          </p:nvPr>
        </p:nvSpPr>
        <p:spPr>
          <a:xfrm>
            <a:off x="468865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extremely poisonous</a:t>
            </a:r>
            <a:endParaRPr/>
          </a:p>
        </p:txBody>
      </p:sp>
      <p:sp>
        <p:nvSpPr>
          <p:cNvPr id="594" name="Google Shape;594;p68"/>
          <p:cNvSpPr/>
          <p:nvPr/>
        </p:nvSpPr>
        <p:spPr>
          <a:xfrm>
            <a:off x="8436650" y="-1848796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68"/>
          <p:cNvSpPr/>
          <p:nvPr/>
        </p:nvSpPr>
        <p:spPr>
          <a:xfrm flipH="1">
            <a:off x="8085000" y="278225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6" name="Google Shape;5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-2001312" y="4892887"/>
            <a:ext cx="3393025" cy="24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8"/>
          <p:cNvSpPr/>
          <p:nvPr/>
        </p:nvSpPr>
        <p:spPr>
          <a:xfrm flipH="1">
            <a:off x="2134364" y="148585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8"/>
          <p:cNvSpPr/>
          <p:nvPr/>
        </p:nvSpPr>
        <p:spPr>
          <a:xfrm flipH="1">
            <a:off x="6103000" y="148585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68"/>
          <p:cNvGrpSpPr/>
          <p:nvPr/>
        </p:nvGrpSpPr>
        <p:grpSpPr>
          <a:xfrm>
            <a:off x="6375198" y="1758447"/>
            <a:ext cx="362223" cy="361108"/>
            <a:chOff x="3513010" y="3816134"/>
            <a:chExt cx="362223" cy="361108"/>
          </a:xfrm>
        </p:grpSpPr>
        <p:sp>
          <p:nvSpPr>
            <p:cNvPr id="600" name="Google Shape;600;p68"/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8"/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8"/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8"/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68"/>
          <p:cNvSpPr/>
          <p:nvPr/>
        </p:nvSpPr>
        <p:spPr>
          <a:xfrm>
            <a:off x="2416429" y="1759201"/>
            <a:ext cx="342505" cy="334191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xmlns="" id="{1C447A43-FC21-7B63-B86A-220C0A2AE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BC37D0D-5995-2ABF-8A49-49835A167D9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6C61D08D-26C2-9C13-1590-EF67E4C6571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6D6281F6-9140-CFB7-A805-C7AA48217C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3FD79D12-B5D9-AE74-800E-42DCD3AE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1707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85"/>
          <p:cNvSpPr txBox="1">
            <a:spLocks noGrp="1"/>
          </p:cNvSpPr>
          <p:nvPr>
            <p:ph type="title"/>
          </p:nvPr>
        </p:nvSpPr>
        <p:spPr>
          <a:xfrm>
            <a:off x="1388100" y="1199575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graphicFrame>
        <p:nvGraphicFramePr>
          <p:cNvPr id="372" name="Google Shape;372;p54"/>
          <p:cNvGraphicFramePr/>
          <p:nvPr>
            <p:extLst>
              <p:ext uri="{D42A27DB-BD31-4B8C-83A1-F6EECF244321}">
                <p14:modId xmlns:p14="http://schemas.microsoft.com/office/powerpoint/2010/main" val="3635949812"/>
              </p:ext>
            </p:extLst>
          </p:nvPr>
        </p:nvGraphicFramePr>
        <p:xfrm>
          <a:off x="1602935" y="1255923"/>
          <a:ext cx="5938130" cy="2439334"/>
        </p:xfrm>
        <a:graphic>
          <a:graphicData uri="http://schemas.openxmlformats.org/drawingml/2006/table">
            <a:tbl>
              <a:tblPr>
                <a:noFill/>
                <a:tableStyleId>{03B7EA17-4A9F-4A67-AA26-CAFDEFA532DB}</a:tableStyleId>
              </a:tblPr>
              <a:tblGrid>
                <a:gridCol w="2019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8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ENUNCIADO DEL PROBLEMA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SV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PLANTEAMIENTO DEL PROBLEMA</a:t>
                      </a:r>
                      <a:endParaRPr lang="es-SV"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ANTECEDENTES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DELIMITACIONES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ALCANCES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JUSTIFICACION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0;p55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247238" y="278787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ENUNCIADO DEL PROBLEMA</a:t>
            </a:r>
            <a:endParaRPr b="1" dirty="0"/>
          </a:p>
        </p:txBody>
      </p:sp>
      <p:sp>
        <p:nvSpPr>
          <p:cNvPr id="9" name="Google Shape;381;p55">
            <a:hlinkClick r:id="rId4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640809" y="29956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22" y="1181326"/>
            <a:ext cx="5766412" cy="363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247238" y="278787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ENUNCIADO DEL PROBLEMA</a:t>
            </a:r>
            <a:endParaRPr b="1" dirty="0"/>
          </a:p>
        </p:txBody>
      </p:sp>
      <p:sp>
        <p:nvSpPr>
          <p:cNvPr id="381" name="Google Shape;381;p55">
            <a:hlinkClick r:id="rId4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640809" y="29956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787BC1E5-A396-17E1-A987-B9AD9B533C06}"/>
              </a:ext>
            </a:extLst>
          </p:cNvPr>
          <p:cNvSpPr txBox="1"/>
          <p:nvPr/>
        </p:nvSpPr>
        <p:spPr>
          <a:xfrm>
            <a:off x="2377440" y="998612"/>
            <a:ext cx="676656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Demora al realizar búsquedas o consultas de 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Duplicidad en los archivos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Gastos en concepto de Papelería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Retraso en procesos debido a gestión manual de documentos físicos</a:t>
            </a:r>
          </a:p>
        </p:txBody>
      </p:sp>
    </p:spTree>
    <p:extLst>
      <p:ext uri="{BB962C8B-B14F-4D97-AF65-F5344CB8AC3E}">
        <p14:creationId xmlns:p14="http://schemas.microsoft.com/office/powerpoint/2010/main" val="2029867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94774" y="1219325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Planteamiento del Problema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8" name="Google Shape;398;p56"/>
          <p:cNvSpPr txBox="1">
            <a:spLocks noGrp="1"/>
          </p:cNvSpPr>
          <p:nvPr>
            <p:ph type="subTitle" idx="1"/>
          </p:nvPr>
        </p:nvSpPr>
        <p:spPr>
          <a:xfrm>
            <a:off x="794774" y="1805849"/>
            <a:ext cx="5643551" cy="2447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2400" dirty="0"/>
              <a:t>¿Qué impacto tiene la utilización de una plataforma web que gestione documentos para optimizar el proceso de búsqueda de archivos en un bufete de abogados?</a:t>
            </a:r>
            <a:endParaRPr sz="2400" dirty="0"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r="25317"/>
          <a:stretch/>
        </p:blipFill>
        <p:spPr>
          <a:xfrm>
            <a:off x="64383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 rot="-5400000">
            <a:off x="6795375" y="3126249"/>
            <a:ext cx="1484400" cy="148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499390" y="159117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PLANTEAMIENTO DEL PROBLEMA</a:t>
            </a:r>
            <a:endParaRPr b="1"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837104" y="104817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" name="9 Rectángulo"/>
          <p:cNvSpPr/>
          <p:nvPr/>
        </p:nvSpPr>
        <p:spPr>
          <a:xfrm>
            <a:off x="6108700" y="4593091"/>
            <a:ext cx="30353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Trabajo deprisa para vivir despacio.</a:t>
            </a:r>
          </a:p>
          <a:p>
            <a:r>
              <a:rPr lang="es-ES" sz="1050" dirty="0"/>
              <a:t>Montserrat Caballé </a:t>
            </a:r>
            <a:endParaRPr lang="es-SV" sz="1050" dirty="0"/>
          </a:p>
        </p:txBody>
      </p:sp>
      <p:sp>
        <p:nvSpPr>
          <p:cNvPr id="11" name="10 Triángulo isósceles"/>
          <p:cNvSpPr/>
          <p:nvPr/>
        </p:nvSpPr>
        <p:spPr>
          <a:xfrm rot="5400000">
            <a:off x="54451" y="2259967"/>
            <a:ext cx="1195387" cy="793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cxnSp>
        <p:nvCxnSpPr>
          <p:cNvPr id="12" name="11 Conector recto de flecha"/>
          <p:cNvCxnSpPr>
            <a:stCxn id="11" idx="0"/>
            <a:endCxn id="13" idx="2"/>
          </p:cNvCxnSpPr>
          <p:nvPr/>
        </p:nvCxnSpPr>
        <p:spPr>
          <a:xfrm flipV="1">
            <a:off x="1049020" y="2613286"/>
            <a:ext cx="7328207" cy="43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12 Acorde"/>
          <p:cNvSpPr/>
          <p:nvPr/>
        </p:nvSpPr>
        <p:spPr>
          <a:xfrm rot="10800000">
            <a:off x="7080460" y="1727329"/>
            <a:ext cx="2063539" cy="1769936"/>
          </a:xfrm>
          <a:prstGeom prst="chord">
            <a:avLst>
              <a:gd name="adj1" fmla="val 6449930"/>
              <a:gd name="adj2" fmla="val 15184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1397726" y="1188720"/>
            <a:ext cx="1440089" cy="1468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 flipV="1">
            <a:off x="3461657" y="1035383"/>
            <a:ext cx="1224462" cy="1569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19" idx="2"/>
          </p:cNvCxnSpPr>
          <p:nvPr/>
        </p:nvCxnSpPr>
        <p:spPr>
          <a:xfrm flipH="1" flipV="1">
            <a:off x="5784003" y="1035383"/>
            <a:ext cx="1401807" cy="1631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2207623" y="2711810"/>
            <a:ext cx="1398542" cy="1703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5812321" y="2701650"/>
            <a:ext cx="960966" cy="14264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836915" y="727606"/>
            <a:ext cx="189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MANO DE OBRA</a:t>
            </a:r>
            <a:endParaRPr lang="es-SV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47720" y="781394"/>
            <a:ext cx="208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MATERIA &amp; MAQUINA</a:t>
            </a:r>
            <a:endParaRPr lang="es-SV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635791" y="4128132"/>
            <a:ext cx="1357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METODO</a:t>
            </a:r>
            <a:endParaRPr lang="es-SV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491865" y="4435909"/>
            <a:ext cx="115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MATERIA</a:t>
            </a:r>
            <a:endParaRPr lang="es-SV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123701" y="735226"/>
            <a:ext cx="89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MEDIO</a:t>
            </a:r>
            <a:endParaRPr lang="es-SV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017963" y="1080998"/>
            <a:ext cx="100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200" dirty="0" smtClean="0"/>
              <a:t>Poco espacio físico</a:t>
            </a:r>
            <a:endParaRPr lang="es-SV" sz="1200" dirty="0"/>
          </a:p>
        </p:txBody>
      </p:sp>
      <p:sp>
        <p:nvSpPr>
          <p:cNvPr id="384" name="383 CuadroTexto"/>
          <p:cNvSpPr txBox="1"/>
          <p:nvPr/>
        </p:nvSpPr>
        <p:spPr>
          <a:xfrm>
            <a:off x="3034120" y="1804386"/>
            <a:ext cx="150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200" dirty="0" smtClean="0"/>
              <a:t>Acumulación</a:t>
            </a:r>
            <a:r>
              <a:rPr lang="en-US" sz="1200" dirty="0" smtClean="0"/>
              <a:t> </a:t>
            </a:r>
            <a:r>
              <a:rPr lang="es-SV" sz="1200" dirty="0" smtClean="0"/>
              <a:t>Documental</a:t>
            </a:r>
            <a:endParaRPr lang="es-SV" sz="1200" dirty="0"/>
          </a:p>
        </p:txBody>
      </p:sp>
      <p:sp>
        <p:nvSpPr>
          <p:cNvPr id="385" name="384 CuadroTexto"/>
          <p:cNvSpPr txBox="1"/>
          <p:nvPr/>
        </p:nvSpPr>
        <p:spPr>
          <a:xfrm>
            <a:off x="2080906" y="3189488"/>
            <a:ext cx="90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Grapas</a:t>
            </a:r>
            <a:endParaRPr lang="es-SV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744744" y="3827686"/>
            <a:ext cx="861421" cy="305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Folders</a:t>
            </a:r>
            <a:endParaRPr lang="es-SV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418567" y="2891671"/>
            <a:ext cx="141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Resmas de Papel</a:t>
            </a:r>
            <a:endParaRPr lang="es-SV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548066" y="3414891"/>
            <a:ext cx="201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Falta de Procesos Estandarizados</a:t>
            </a:r>
            <a:endParaRPr lang="es-SV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565250" y="2937837"/>
            <a:ext cx="1517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Desconoce Inventario</a:t>
            </a:r>
            <a:br>
              <a:rPr lang="es-SV" dirty="0" smtClean="0"/>
            </a:br>
            <a:r>
              <a:rPr lang="es-SV" dirty="0" smtClean="0"/>
              <a:t>Papelería</a:t>
            </a:r>
            <a:endParaRPr lang="es-SV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977027" y="927110"/>
            <a:ext cx="2017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Personal Limitado</a:t>
            </a:r>
            <a:endParaRPr lang="es-SV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741796" y="1296555"/>
            <a:ext cx="2017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Poco o nulo conocimiento de procesos externos</a:t>
            </a:r>
            <a:endParaRPr lang="es-SV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412932" y="1860845"/>
            <a:ext cx="126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/>
            </a:lvl1pPr>
          </a:lstStyle>
          <a:p>
            <a:r>
              <a:rPr lang="es-SV" dirty="0"/>
              <a:t>Duplicidad Documental</a:t>
            </a:r>
          </a:p>
        </p:txBody>
      </p:sp>
      <p:sp>
        <p:nvSpPr>
          <p:cNvPr id="393" name="392 CuadroTexto"/>
          <p:cNvSpPr txBox="1"/>
          <p:nvPr/>
        </p:nvSpPr>
        <p:spPr>
          <a:xfrm>
            <a:off x="525426" y="1491513"/>
            <a:ext cx="155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hay </a:t>
            </a:r>
            <a:r>
              <a:rPr lang="es-SV" dirty="0" smtClean="0"/>
              <a:t>Computadoras</a:t>
            </a:r>
            <a:r>
              <a:rPr lang="en-US" dirty="0" smtClean="0"/>
              <a:t> con Backup</a:t>
            </a:r>
            <a:endParaRPr lang="es-SV" dirty="0"/>
          </a:p>
        </p:txBody>
      </p:sp>
      <p:sp>
        <p:nvSpPr>
          <p:cNvPr id="51" name="50 CuadroTexto"/>
          <p:cNvSpPr txBox="1"/>
          <p:nvPr/>
        </p:nvSpPr>
        <p:spPr>
          <a:xfrm>
            <a:off x="1977955" y="1142553"/>
            <a:ext cx="1533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Software </a:t>
            </a:r>
            <a:r>
              <a:rPr lang="es-SV" sz="1200" dirty="0"/>
              <a:t>Ofimático</a:t>
            </a:r>
            <a:endParaRPr lang="es-SV" sz="1200" dirty="0"/>
          </a:p>
        </p:txBody>
      </p:sp>
      <p:sp>
        <p:nvSpPr>
          <p:cNvPr id="394" name="393 CuadroTexto"/>
          <p:cNvSpPr txBox="1"/>
          <p:nvPr/>
        </p:nvSpPr>
        <p:spPr>
          <a:xfrm rot="16200000">
            <a:off x="7942031" y="2306504"/>
            <a:ext cx="139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Desorden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Documental</a:t>
            </a:r>
            <a:endParaRPr lang="es-SV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12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262875" y="159117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Planteamiento del Problema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837104" y="104817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40788561-7922-AF5A-D17E-0317E6F8FBF1}"/>
              </a:ext>
            </a:extLst>
          </p:cNvPr>
          <p:cNvSpPr/>
          <p:nvPr/>
        </p:nvSpPr>
        <p:spPr>
          <a:xfrm>
            <a:off x="3982752" y="1227176"/>
            <a:ext cx="1777968" cy="3107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BD05404-C98A-0DCC-785C-9CD38B5B4117}"/>
              </a:ext>
            </a:extLst>
          </p:cNvPr>
          <p:cNvSpPr txBox="1"/>
          <p:nvPr/>
        </p:nvSpPr>
        <p:spPr>
          <a:xfrm>
            <a:off x="299736" y="1333607"/>
            <a:ext cx="3383280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Demora al realizar búsquedas o consultas de 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Duplicidad en los archivos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Gastos en concepto de Papelería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Retraso en procesos debido a gestión manual de documentos físicos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E8FBD00-4BA1-EC8D-6DCA-AFFE79EA25EE}"/>
              </a:ext>
            </a:extLst>
          </p:cNvPr>
          <p:cNvSpPr txBox="1"/>
          <p:nvPr/>
        </p:nvSpPr>
        <p:spPr>
          <a:xfrm>
            <a:off x="5760720" y="1440414"/>
            <a:ext cx="3383280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Disponibilidad de la información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Reducción de Costos y manejo optimo de recursos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Búsqueda de la mejora continua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Reducción de tiempos de atención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xmlns="" id="{2AA69594-0C08-24CE-D5EC-4009F7AAADB3}"/>
              </a:ext>
            </a:extLst>
          </p:cNvPr>
          <p:cNvSpPr/>
          <p:nvPr/>
        </p:nvSpPr>
        <p:spPr>
          <a:xfrm>
            <a:off x="1724298" y="900740"/>
            <a:ext cx="1358537" cy="2885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xmlns="" id="{AAC67C88-F54E-9B32-A914-901197240CEE}"/>
              </a:ext>
            </a:extLst>
          </p:cNvPr>
          <p:cNvSpPr/>
          <p:nvPr/>
        </p:nvSpPr>
        <p:spPr>
          <a:xfrm>
            <a:off x="6740434" y="900740"/>
            <a:ext cx="1358537" cy="2885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7111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224460" y="210504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ANTECEDENTES</a:t>
            </a:r>
            <a:endParaRPr dirty="0"/>
          </a:p>
        </p:txBody>
      </p:sp>
      <p:sp>
        <p:nvSpPr>
          <p:cNvPr id="381" name="Google Shape;381;p5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32850" y="19157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xmlns="" id="{00E23B6F-144C-08FE-41F7-C4EB53631182}"/>
              </a:ext>
            </a:extLst>
          </p:cNvPr>
          <p:cNvSpPr/>
          <p:nvPr/>
        </p:nvSpPr>
        <p:spPr>
          <a:xfrm>
            <a:off x="1828803" y="2097885"/>
            <a:ext cx="6557552" cy="59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0373B820-B7BC-687E-AA74-5C9C2A51FF28}"/>
              </a:ext>
            </a:extLst>
          </p:cNvPr>
          <p:cNvSpPr/>
          <p:nvPr/>
        </p:nvSpPr>
        <p:spPr>
          <a:xfrm>
            <a:off x="1545910" y="1384184"/>
            <a:ext cx="934599" cy="489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1971</a:t>
            </a:r>
            <a:endParaRPr lang="es-SV" sz="20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66130A77-D042-568A-654D-AEBB27939F2D}"/>
              </a:ext>
            </a:extLst>
          </p:cNvPr>
          <p:cNvSpPr/>
          <p:nvPr/>
        </p:nvSpPr>
        <p:spPr>
          <a:xfrm>
            <a:off x="3224460" y="1384184"/>
            <a:ext cx="967379" cy="4752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1976</a:t>
            </a:r>
            <a:endParaRPr lang="es-SV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552CC777-8633-CCA6-803C-F2A3AB53A45A}"/>
              </a:ext>
            </a:extLst>
          </p:cNvPr>
          <p:cNvSpPr/>
          <p:nvPr/>
        </p:nvSpPr>
        <p:spPr>
          <a:xfrm>
            <a:off x="4400695" y="2940969"/>
            <a:ext cx="967380" cy="443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1979</a:t>
            </a:r>
            <a:endParaRPr lang="es-SV" sz="20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xmlns="" id="{A98D6441-AFB7-A2BF-952D-75749D2ADEEE}"/>
              </a:ext>
            </a:extLst>
          </p:cNvPr>
          <p:cNvSpPr/>
          <p:nvPr/>
        </p:nvSpPr>
        <p:spPr>
          <a:xfrm>
            <a:off x="4935787" y="1384184"/>
            <a:ext cx="967376" cy="443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1979</a:t>
            </a:r>
            <a:endParaRPr lang="es-SV" sz="20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BB44ECA5-0381-5810-1CC9-E610903BDE43}"/>
              </a:ext>
            </a:extLst>
          </p:cNvPr>
          <p:cNvSpPr/>
          <p:nvPr/>
        </p:nvSpPr>
        <p:spPr>
          <a:xfrm>
            <a:off x="6932388" y="2903146"/>
            <a:ext cx="1453967" cy="4812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Actualidad</a:t>
            </a:r>
            <a:endParaRPr lang="es-SV" sz="20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9D5D1F85-05A8-43A7-BA6F-52EEE26F9C58}"/>
              </a:ext>
            </a:extLst>
          </p:cNvPr>
          <p:cNvCxnSpPr>
            <a:cxnSpLocks/>
          </p:cNvCxnSpPr>
          <p:nvPr/>
        </p:nvCxnSpPr>
        <p:spPr>
          <a:xfrm flipV="1">
            <a:off x="2070471" y="1856793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F773E55A-8B35-D2EC-1E5A-40AE0A0B6172}"/>
              </a:ext>
            </a:extLst>
          </p:cNvPr>
          <p:cNvCxnSpPr/>
          <p:nvPr/>
        </p:nvCxnSpPr>
        <p:spPr>
          <a:xfrm flipV="1">
            <a:off x="3708150" y="1859476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75B50888-94D7-C0ED-82E7-EB688AC5991C}"/>
              </a:ext>
            </a:extLst>
          </p:cNvPr>
          <p:cNvCxnSpPr>
            <a:cxnSpLocks/>
          </p:cNvCxnSpPr>
          <p:nvPr/>
        </p:nvCxnSpPr>
        <p:spPr>
          <a:xfrm flipV="1">
            <a:off x="5419476" y="1875210"/>
            <a:ext cx="0" cy="3190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1A5F608B-E232-55FC-B831-E0336496AA0D}"/>
              </a:ext>
            </a:extLst>
          </p:cNvPr>
          <p:cNvCxnSpPr/>
          <p:nvPr/>
        </p:nvCxnSpPr>
        <p:spPr>
          <a:xfrm flipV="1">
            <a:off x="4884385" y="2579085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8D230B11-D319-68D2-684A-5C62F07703F2}"/>
              </a:ext>
            </a:extLst>
          </p:cNvPr>
          <p:cNvCxnSpPr>
            <a:cxnSpLocks/>
          </p:cNvCxnSpPr>
          <p:nvPr/>
        </p:nvCxnSpPr>
        <p:spPr>
          <a:xfrm flipV="1">
            <a:off x="7579942" y="2579085"/>
            <a:ext cx="0" cy="2819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4E84C0F7-1C97-0F01-7E16-98EAE3B87B5B}"/>
              </a:ext>
            </a:extLst>
          </p:cNvPr>
          <p:cNvSpPr txBox="1"/>
          <p:nvPr/>
        </p:nvSpPr>
        <p:spPr>
          <a:xfrm>
            <a:off x="1173179" y="771230"/>
            <a:ext cx="1632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 Cartagena</a:t>
            </a:r>
            <a:br>
              <a:rPr lang="es-SV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SV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UES</a:t>
            </a:r>
            <a:endParaRPr lang="es-SV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E2AA25C9-B4B4-3F87-C819-097AAC3C1A01}"/>
              </a:ext>
            </a:extLst>
          </p:cNvPr>
          <p:cNvSpPr txBox="1"/>
          <p:nvPr/>
        </p:nvSpPr>
        <p:spPr>
          <a:xfrm>
            <a:off x="2258970" y="3705859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Cruz Santamarina</a:t>
            </a:r>
            <a:b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Experiencia</a:t>
            </a:r>
            <a:endParaRPr lang="es-SV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xmlns="" id="{7125D295-8AF2-EC1F-9FDE-58303CA7FF84}"/>
              </a:ext>
            </a:extLst>
          </p:cNvPr>
          <p:cNvSpPr/>
          <p:nvPr/>
        </p:nvSpPr>
        <p:spPr>
          <a:xfrm>
            <a:off x="2586810" y="2929694"/>
            <a:ext cx="967374" cy="454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1976</a:t>
            </a:r>
            <a:endParaRPr lang="es-SV" sz="20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164F3BB9-817D-14F1-A927-250A104CC19B}"/>
              </a:ext>
            </a:extLst>
          </p:cNvPr>
          <p:cNvCxnSpPr/>
          <p:nvPr/>
        </p:nvCxnSpPr>
        <p:spPr>
          <a:xfrm flipV="1">
            <a:off x="3070500" y="2571750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0E34C342-2BE5-9AFD-B8DE-60F5BF0535A0}"/>
              </a:ext>
            </a:extLst>
          </p:cNvPr>
          <p:cNvSpPr txBox="1"/>
          <p:nvPr/>
        </p:nvSpPr>
        <p:spPr>
          <a:xfrm>
            <a:off x="2926032" y="735195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Hugo Ibarra</a:t>
            </a:r>
            <a:b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Alianza</a:t>
            </a:r>
            <a:endParaRPr lang="es-SV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59CB6B48-3FCF-4FC1-1E6E-659C628B5C99}"/>
              </a:ext>
            </a:extLst>
          </p:cNvPr>
          <p:cNvSpPr txBox="1"/>
          <p:nvPr/>
        </p:nvSpPr>
        <p:spPr>
          <a:xfrm>
            <a:off x="4072855" y="3573504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SV" dirty="0">
                <a:latin typeface="Arial" panose="020B0604020202020204" pitchFamily="34" charset="0"/>
                <a:cs typeface="Times New Roman" panose="02020603050405020304" pitchFamily="18" charset="0"/>
              </a:rPr>
              <a:t>xpandirse</a:t>
            </a:r>
            <a:br>
              <a:rPr lang="es-SV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SV" dirty="0">
                <a:latin typeface="Arial" panose="020B0604020202020204" pitchFamily="34" charset="0"/>
                <a:cs typeface="Times New Roman" panose="02020603050405020304" pitchFamily="18" charset="0"/>
              </a:rPr>
              <a:t>Clientes</a:t>
            </a:r>
            <a:endParaRPr lang="es-SV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32E76DBB-3BD8-12B7-EFE0-AA833866C9AC}"/>
              </a:ext>
            </a:extLst>
          </p:cNvPr>
          <p:cNvSpPr txBox="1"/>
          <p:nvPr/>
        </p:nvSpPr>
        <p:spPr>
          <a:xfrm>
            <a:off x="4614985" y="933713"/>
            <a:ext cx="1623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Propio Buffet</a:t>
            </a:r>
            <a:endParaRPr lang="es-SV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xmlns="" id="{2EEB89EB-BB31-6C5E-695C-49A04FB2A85E}"/>
              </a:ext>
            </a:extLst>
          </p:cNvPr>
          <p:cNvSpPr/>
          <p:nvPr/>
        </p:nvSpPr>
        <p:spPr>
          <a:xfrm>
            <a:off x="6595689" y="1398261"/>
            <a:ext cx="967380" cy="443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1990</a:t>
            </a:r>
            <a:endParaRPr lang="es-SV" sz="20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DBBC2768-E184-1C3C-6C62-9DEA3FA98D44}"/>
              </a:ext>
            </a:extLst>
          </p:cNvPr>
          <p:cNvSpPr txBox="1"/>
          <p:nvPr/>
        </p:nvSpPr>
        <p:spPr>
          <a:xfrm>
            <a:off x="6267849" y="743755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Fallecimiento</a:t>
            </a:r>
            <a:b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Hugo Ibarra</a:t>
            </a:r>
            <a:endParaRPr lang="es-SV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xmlns="" id="{3B1B6FC6-1663-598D-A545-04C612B8D1EB}"/>
              </a:ext>
            </a:extLst>
          </p:cNvPr>
          <p:cNvCxnSpPr/>
          <p:nvPr/>
        </p:nvCxnSpPr>
        <p:spPr>
          <a:xfrm flipV="1">
            <a:off x="7094177" y="1853792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tyle Thesis Defense XL by Slidesgo">
  <a:themeElements>
    <a:clrScheme name="Simple Light">
      <a:dk1>
        <a:srgbClr val="D4CAB7"/>
      </a:dk1>
      <a:lt1>
        <a:srgbClr val="E3DAC5"/>
      </a:lt1>
      <a:dk2>
        <a:srgbClr val="334436"/>
      </a:dk2>
      <a:lt2>
        <a:srgbClr val="DFAA28"/>
      </a:lt2>
      <a:accent1>
        <a:srgbClr val="2C4EB8"/>
      </a:accent1>
      <a:accent2>
        <a:srgbClr val="EA5430"/>
      </a:accent2>
      <a:accent3>
        <a:srgbClr val="334436"/>
      </a:accent3>
      <a:accent4>
        <a:srgbClr val="DFAA28"/>
      </a:accent4>
      <a:accent5>
        <a:srgbClr val="2C4EB8"/>
      </a:accent5>
      <a:accent6>
        <a:srgbClr val="EA5430"/>
      </a:accent6>
      <a:hlink>
        <a:srgbClr val="334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745</Words>
  <Application>Microsoft Office PowerPoint</Application>
  <PresentationFormat>Presentación en pantalla (16:9)</PresentationFormat>
  <Paragraphs>154</Paragraphs>
  <Slides>22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Simple Style Thesis Defense XL by Slidesgo</vt:lpstr>
      <vt:lpstr>PRIMERA DEFENSA DE TESIS</vt:lpstr>
      <vt:lpstr>TEMA</vt:lpstr>
      <vt:lpstr>CONTENIDO</vt:lpstr>
      <vt:lpstr>01</vt:lpstr>
      <vt:lpstr>ENUNCIADO DEL PROBLEMA</vt:lpstr>
      <vt:lpstr>Planteamiento del Problema</vt:lpstr>
      <vt:lpstr>PLANTEAMIENTO DEL PROBLEMA</vt:lpstr>
      <vt:lpstr>Planteamiento del Problema</vt:lpstr>
      <vt:lpstr>ANTECEDENTES</vt:lpstr>
      <vt:lpstr>DELIMITACIONES</vt:lpstr>
      <vt:lpstr>Alcances</vt:lpstr>
      <vt:lpstr>Justificacion</vt:lpstr>
      <vt:lpstr>Séneca (2 AC-65) Filósofo latino.</vt:lpstr>
      <vt:lpstr>OBJECTIVES</vt:lpstr>
      <vt:lpstr>HYPOTHESIS</vt:lpstr>
      <vt:lpstr>STUDY OBJECTIVES</vt:lpstr>
      <vt:lpstr>STUDY OBJECTIVES</vt:lpstr>
      <vt:lpstr>STUDY OBJECTIVES</vt:lpstr>
      <vt:lpstr>HYPOTHESIS</vt:lpstr>
      <vt:lpstr>LITERATURE REVIEW</vt:lpstr>
      <vt:lpstr>Presentación de PowerPoint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DEFENSA DE TESIS</dc:title>
  <cp:lastModifiedBy>DELL</cp:lastModifiedBy>
  <cp:revision>101</cp:revision>
  <dcterms:modified xsi:type="dcterms:W3CDTF">2024-04-19T05:27:20Z</dcterms:modified>
</cp:coreProperties>
</file>