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27"/>
  </p:notesMasterIdLst>
  <p:sldIdLst>
    <p:sldId id="256" r:id="rId2"/>
    <p:sldId id="261" r:id="rId3"/>
    <p:sldId id="342" r:id="rId4"/>
    <p:sldId id="257" r:id="rId5"/>
    <p:sldId id="258" r:id="rId6"/>
    <p:sldId id="341" r:id="rId7"/>
    <p:sldId id="337" r:id="rId8"/>
    <p:sldId id="259" r:id="rId9"/>
    <p:sldId id="340" r:id="rId10"/>
    <p:sldId id="338" r:id="rId11"/>
    <p:sldId id="332" r:id="rId12"/>
    <p:sldId id="333" r:id="rId13"/>
    <p:sldId id="335" r:id="rId14"/>
    <p:sldId id="336" r:id="rId15"/>
    <p:sldId id="262" r:id="rId16"/>
    <p:sldId id="264" r:id="rId17"/>
    <p:sldId id="343" r:id="rId18"/>
    <p:sldId id="265" r:id="rId19"/>
    <p:sldId id="268" r:id="rId20"/>
    <p:sldId id="269" r:id="rId21"/>
    <p:sldId id="270" r:id="rId22"/>
    <p:sldId id="271" r:id="rId23"/>
    <p:sldId id="339" r:id="rId24"/>
    <p:sldId id="267" r:id="rId25"/>
    <p:sldId id="288"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B7EA17-4A9F-4A67-AA26-CAFDEFA532DB}">
  <a:tblStyle styleId="{03B7EA17-4A9F-4A67-AA26-CAFDEFA532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000" autoAdjust="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251568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extLst>
      <p:ext uri="{BB962C8B-B14F-4D97-AF65-F5344CB8AC3E}">
        <p14:creationId xmlns:p14="http://schemas.microsoft.com/office/powerpoint/2010/main" val="315911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350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600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515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506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37d1f106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37d1f106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37d1f106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37d1f106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534c337b1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534c337b1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24e77840e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24e77840e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52ed6170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52ed6170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37d1f10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37d1f10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534c337b1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1534c337b1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37d1f106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37d1f106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b37d1f106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b37d1f106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b37d1f106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b37d1f106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37d1f10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37d1f10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73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37d1f10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37d1f10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562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b="0" i="0" dirty="0">
                <a:solidFill>
                  <a:srgbClr val="213343"/>
                </a:solidFill>
                <a:effectLst/>
                <a:highlight>
                  <a:srgbClr val="F6F9FC"/>
                </a:highlight>
                <a:latin typeface="Lexend Deca"/>
              </a:rPr>
              <a:t>Una plataforma digital es un entorno en el que los usuarios podemos llevar a cabo tareas, gestionar actividades, colaborar con otros usuarios e interactuar por medio de las herramientas y funcionalidades que ofrece dicha plataforma.</a:t>
            </a:r>
            <a:endParaRPr sz="1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524e77840e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524e77840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SV" sz="1400" noProof="0" dirty="0"/>
          </a:p>
        </p:txBody>
      </p:sp>
    </p:spTree>
    <p:extLst>
      <p:ext uri="{BB962C8B-B14F-4D97-AF65-F5344CB8AC3E}">
        <p14:creationId xmlns:p14="http://schemas.microsoft.com/office/powerpoint/2010/main" val="3159113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3688" r="62189"/>
          <a:stretch/>
        </p:blipFill>
        <p:spPr>
          <a:xfrm>
            <a:off x="7764750" y="1521950"/>
            <a:ext cx="1379249" cy="2533200"/>
          </a:xfrm>
          <a:prstGeom prst="rect">
            <a:avLst/>
          </a:prstGeom>
          <a:noFill/>
          <a:ln>
            <a:noFill/>
          </a:ln>
        </p:spPr>
      </p:pic>
      <p:sp>
        <p:nvSpPr>
          <p:cNvPr id="10" name="Google Shape;10;p2"/>
          <p:cNvSpPr txBox="1">
            <a:spLocks noGrp="1"/>
          </p:cNvSpPr>
          <p:nvPr>
            <p:ph type="ctrTitle"/>
          </p:nvPr>
        </p:nvSpPr>
        <p:spPr>
          <a:xfrm>
            <a:off x="720000" y="955075"/>
            <a:ext cx="5294700" cy="1703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2902750"/>
            <a:ext cx="3735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6346300" y="759479"/>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9"/>
        <p:cNvGrpSpPr/>
        <p:nvPr/>
      </p:nvGrpSpPr>
      <p:grpSpPr>
        <a:xfrm>
          <a:off x="0" y="0"/>
          <a:ext cx="0" cy="0"/>
          <a:chOff x="0" y="0"/>
          <a:chExt cx="0" cy="0"/>
        </a:xfrm>
      </p:grpSpPr>
      <p:pic>
        <p:nvPicPr>
          <p:cNvPr id="100" name="Google Shape;100;p15"/>
          <p:cNvPicPr preferRelativeResize="0"/>
          <p:nvPr/>
        </p:nvPicPr>
        <p:blipFill rotWithShape="1">
          <a:blip r:embed="rId2">
            <a:alphaModFix/>
          </a:blip>
          <a:srcRect t="37729" r="46486"/>
          <a:stretch/>
        </p:blipFill>
        <p:spPr>
          <a:xfrm flipH="1">
            <a:off x="0" y="0"/>
            <a:ext cx="2190675" cy="1837976"/>
          </a:xfrm>
          <a:prstGeom prst="rect">
            <a:avLst/>
          </a:prstGeom>
          <a:noFill/>
          <a:ln>
            <a:noFill/>
          </a:ln>
        </p:spPr>
      </p:pic>
      <p:sp>
        <p:nvSpPr>
          <p:cNvPr id="101" name="Google Shape;101;p15"/>
          <p:cNvSpPr txBox="1">
            <a:spLocks noGrp="1"/>
          </p:cNvSpPr>
          <p:nvPr>
            <p:ph type="title"/>
          </p:nvPr>
        </p:nvSpPr>
        <p:spPr>
          <a:xfrm>
            <a:off x="2290025" y="29529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 name="Google Shape;102;p15"/>
          <p:cNvSpPr txBox="1">
            <a:spLocks noGrp="1"/>
          </p:cNvSpPr>
          <p:nvPr>
            <p:ph type="subTitle" idx="1"/>
          </p:nvPr>
        </p:nvSpPr>
        <p:spPr>
          <a:xfrm>
            <a:off x="2290025" y="1837975"/>
            <a:ext cx="4563900" cy="129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p:nvPr/>
        </p:nvSpPr>
        <p:spPr>
          <a:xfrm flipH="1">
            <a:off x="7313424" y="2571750"/>
            <a:ext cx="1484400" cy="148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flipH="1">
            <a:off x="1000149" y="675438"/>
            <a:ext cx="7143750" cy="3792625"/>
          </a:xfrm>
          <a:custGeom>
            <a:avLst/>
            <a:gdLst/>
            <a:ahLst/>
            <a:cxnLst/>
            <a:rect l="l" t="t" r="r" b="b"/>
            <a:pathLst>
              <a:path w="285750" h="151705" extrusionOk="0">
                <a:moveTo>
                  <a:pt x="276261" y="9295"/>
                </a:moveTo>
                <a:lnTo>
                  <a:pt x="276261" y="142410"/>
                </a:lnTo>
                <a:lnTo>
                  <a:pt x="9489" y="142410"/>
                </a:lnTo>
                <a:lnTo>
                  <a:pt x="9489" y="9295"/>
                </a:lnTo>
                <a:close/>
                <a:moveTo>
                  <a:pt x="0" y="0"/>
                </a:moveTo>
                <a:lnTo>
                  <a:pt x="0" y="151705"/>
                </a:lnTo>
                <a:lnTo>
                  <a:pt x="285750" y="151705"/>
                </a:lnTo>
                <a:lnTo>
                  <a:pt x="2857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136"/>
        <p:cNvGrpSpPr/>
        <p:nvPr/>
      </p:nvGrpSpPr>
      <p:grpSpPr>
        <a:xfrm>
          <a:off x="0" y="0"/>
          <a:ext cx="0" cy="0"/>
          <a:chOff x="0" y="0"/>
          <a:chExt cx="0" cy="0"/>
        </a:xfrm>
      </p:grpSpPr>
      <p:sp>
        <p:nvSpPr>
          <p:cNvPr id="137" name="Google Shape;137;p21"/>
          <p:cNvSpPr txBox="1">
            <a:spLocks noGrp="1"/>
          </p:cNvSpPr>
          <p:nvPr>
            <p:ph type="subTitle" idx="1"/>
          </p:nvPr>
        </p:nvSpPr>
        <p:spPr>
          <a:xfrm>
            <a:off x="1828914" y="1429163"/>
            <a:ext cx="4861800" cy="45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138" name="Google Shape;138;p21"/>
          <p:cNvSpPr txBox="1">
            <a:spLocks noGrp="1"/>
          </p:cNvSpPr>
          <p:nvPr>
            <p:ph type="subTitle" idx="2"/>
          </p:nvPr>
        </p:nvSpPr>
        <p:spPr>
          <a:xfrm>
            <a:off x="1828924" y="3001688"/>
            <a:ext cx="4861800" cy="45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139" name="Google Shape;139;p21"/>
          <p:cNvSpPr txBox="1">
            <a:spLocks noGrp="1"/>
          </p:cNvSpPr>
          <p:nvPr>
            <p:ph type="subTitle" idx="3"/>
          </p:nvPr>
        </p:nvSpPr>
        <p:spPr>
          <a:xfrm>
            <a:off x="1828925" y="1796338"/>
            <a:ext cx="48618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subTitle" idx="4"/>
          </p:nvPr>
        </p:nvSpPr>
        <p:spPr>
          <a:xfrm>
            <a:off x="1828925" y="3369700"/>
            <a:ext cx="4861800" cy="7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
  <p:cSld name="BLANK_1_1_1_2">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4" name="Google Shape;144;p22"/>
          <p:cNvSpPr txBox="1">
            <a:spLocks noGrp="1"/>
          </p:cNvSpPr>
          <p:nvPr>
            <p:ph type="title" idx="2"/>
          </p:nvPr>
        </p:nvSpPr>
        <p:spPr>
          <a:xfrm>
            <a:off x="720000" y="270072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5" name="Google Shape;145;p22"/>
          <p:cNvSpPr txBox="1">
            <a:spLocks noGrp="1"/>
          </p:cNvSpPr>
          <p:nvPr>
            <p:ph type="subTitle" idx="1"/>
          </p:nvPr>
        </p:nvSpPr>
        <p:spPr>
          <a:xfrm>
            <a:off x="720000" y="3132150"/>
            <a:ext cx="2336400" cy="108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2"/>
          <p:cNvSpPr txBox="1">
            <a:spLocks noGrp="1"/>
          </p:cNvSpPr>
          <p:nvPr>
            <p:ph type="title" idx="3"/>
          </p:nvPr>
        </p:nvSpPr>
        <p:spPr>
          <a:xfrm>
            <a:off x="3403800" y="270072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7" name="Google Shape;147;p22"/>
          <p:cNvSpPr txBox="1">
            <a:spLocks noGrp="1"/>
          </p:cNvSpPr>
          <p:nvPr>
            <p:ph type="subTitle" idx="4"/>
          </p:nvPr>
        </p:nvSpPr>
        <p:spPr>
          <a:xfrm>
            <a:off x="3403800" y="3132150"/>
            <a:ext cx="2336400" cy="108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22"/>
          <p:cNvSpPr txBox="1">
            <a:spLocks noGrp="1"/>
          </p:cNvSpPr>
          <p:nvPr>
            <p:ph type="title" idx="5"/>
          </p:nvPr>
        </p:nvSpPr>
        <p:spPr>
          <a:xfrm>
            <a:off x="6087600" y="270072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9" name="Google Shape;149;p22"/>
          <p:cNvSpPr txBox="1">
            <a:spLocks noGrp="1"/>
          </p:cNvSpPr>
          <p:nvPr>
            <p:ph type="subTitle" idx="6"/>
          </p:nvPr>
        </p:nvSpPr>
        <p:spPr>
          <a:xfrm>
            <a:off x="6087600" y="3132150"/>
            <a:ext cx="2336400" cy="108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2"/>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5">
  <p:cSld name="CUSTOM_1_2">
    <p:spTree>
      <p:nvGrpSpPr>
        <p:cNvPr id="1" name="Shape 302"/>
        <p:cNvGrpSpPr/>
        <p:nvPr/>
      </p:nvGrpSpPr>
      <p:grpSpPr>
        <a:xfrm>
          <a:off x="0" y="0"/>
          <a:ext cx="0" cy="0"/>
          <a:chOff x="0" y="0"/>
          <a:chExt cx="0" cy="0"/>
        </a:xfrm>
      </p:grpSpPr>
      <p:sp>
        <p:nvSpPr>
          <p:cNvPr id="303" name="Google Shape;303;p37"/>
          <p:cNvSpPr txBox="1">
            <a:spLocks noGrp="1"/>
          </p:cNvSpPr>
          <p:nvPr>
            <p:ph type="title"/>
          </p:nvPr>
        </p:nvSpPr>
        <p:spPr>
          <a:xfrm>
            <a:off x="72005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Anaheim"/>
                <a:ea typeface="Anaheim"/>
                <a:cs typeface="Anaheim"/>
                <a:sym typeface="Anaheim"/>
              </a:defRPr>
            </a:lvl2pPr>
            <a:lvl3pPr lvl="2" rtl="0">
              <a:spcBef>
                <a:spcPts val="0"/>
              </a:spcBef>
              <a:spcAft>
                <a:spcPts val="0"/>
              </a:spcAft>
              <a:buSzPts val="2800"/>
              <a:buNone/>
              <a:defRPr>
                <a:latin typeface="Anaheim"/>
                <a:ea typeface="Anaheim"/>
                <a:cs typeface="Anaheim"/>
                <a:sym typeface="Anaheim"/>
              </a:defRPr>
            </a:lvl3pPr>
            <a:lvl4pPr lvl="3" rtl="0">
              <a:spcBef>
                <a:spcPts val="0"/>
              </a:spcBef>
              <a:spcAft>
                <a:spcPts val="0"/>
              </a:spcAft>
              <a:buSzPts val="2800"/>
              <a:buNone/>
              <a:defRPr>
                <a:latin typeface="Anaheim"/>
                <a:ea typeface="Anaheim"/>
                <a:cs typeface="Anaheim"/>
                <a:sym typeface="Anaheim"/>
              </a:defRPr>
            </a:lvl4pPr>
            <a:lvl5pPr lvl="4" rtl="0">
              <a:spcBef>
                <a:spcPts val="0"/>
              </a:spcBef>
              <a:spcAft>
                <a:spcPts val="0"/>
              </a:spcAft>
              <a:buSzPts val="2800"/>
              <a:buNone/>
              <a:defRPr>
                <a:latin typeface="Anaheim"/>
                <a:ea typeface="Anaheim"/>
                <a:cs typeface="Anaheim"/>
                <a:sym typeface="Anaheim"/>
              </a:defRPr>
            </a:lvl5pPr>
            <a:lvl6pPr lvl="5" rtl="0">
              <a:spcBef>
                <a:spcPts val="0"/>
              </a:spcBef>
              <a:spcAft>
                <a:spcPts val="0"/>
              </a:spcAft>
              <a:buSzPts val="2800"/>
              <a:buNone/>
              <a:defRPr>
                <a:latin typeface="Anaheim"/>
                <a:ea typeface="Anaheim"/>
                <a:cs typeface="Anaheim"/>
                <a:sym typeface="Anaheim"/>
              </a:defRPr>
            </a:lvl6pPr>
            <a:lvl7pPr lvl="6" rtl="0">
              <a:spcBef>
                <a:spcPts val="0"/>
              </a:spcBef>
              <a:spcAft>
                <a:spcPts val="0"/>
              </a:spcAft>
              <a:buSzPts val="2800"/>
              <a:buNone/>
              <a:defRPr>
                <a:latin typeface="Anaheim"/>
                <a:ea typeface="Anaheim"/>
                <a:cs typeface="Anaheim"/>
                <a:sym typeface="Anaheim"/>
              </a:defRPr>
            </a:lvl7pPr>
            <a:lvl8pPr lvl="7" rtl="0">
              <a:spcBef>
                <a:spcPts val="0"/>
              </a:spcBef>
              <a:spcAft>
                <a:spcPts val="0"/>
              </a:spcAft>
              <a:buSzPts val="2800"/>
              <a:buNone/>
              <a:defRPr>
                <a:latin typeface="Anaheim"/>
                <a:ea typeface="Anaheim"/>
                <a:cs typeface="Anaheim"/>
                <a:sym typeface="Anaheim"/>
              </a:defRPr>
            </a:lvl8pPr>
            <a:lvl9pPr lvl="8" rtl="0">
              <a:spcBef>
                <a:spcPts val="0"/>
              </a:spcBef>
              <a:spcAft>
                <a:spcPts val="0"/>
              </a:spcAft>
              <a:buSzPts val="2800"/>
              <a:buNone/>
              <a:defRPr>
                <a:latin typeface="Anaheim"/>
                <a:ea typeface="Anaheim"/>
                <a:cs typeface="Anaheim"/>
                <a:sym typeface="Anaheim"/>
              </a:defRPr>
            </a:lvl9pPr>
          </a:lstStyle>
          <a:p>
            <a:endParaRPr/>
          </a:p>
        </p:txBody>
      </p:sp>
      <p:pic>
        <p:nvPicPr>
          <p:cNvPr id="304" name="Google Shape;304;p37"/>
          <p:cNvPicPr preferRelativeResize="0"/>
          <p:nvPr/>
        </p:nvPicPr>
        <p:blipFill rotWithShape="1">
          <a:blip r:embed="rId2">
            <a:alphaModFix/>
          </a:blip>
          <a:srcRect l="72414" t="38107" r="-31446"/>
          <a:stretch/>
        </p:blipFill>
        <p:spPr>
          <a:xfrm rot="10800000" flipH="1">
            <a:off x="-6008" y="3669179"/>
            <a:ext cx="2667924" cy="2016624"/>
          </a:xfrm>
          <a:prstGeom prst="rect">
            <a:avLst/>
          </a:prstGeom>
          <a:noFill/>
          <a:ln>
            <a:noFill/>
          </a:ln>
        </p:spPr>
      </p:pic>
      <p:sp>
        <p:nvSpPr>
          <p:cNvPr id="305" name="Google Shape;305;p37"/>
          <p:cNvSpPr/>
          <p:nvPr/>
        </p:nvSpPr>
        <p:spPr>
          <a:xfrm rot="10800000">
            <a:off x="-2010349" y="4551874"/>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6" name="Google Shape;306;p37"/>
          <p:cNvPicPr preferRelativeResize="0"/>
          <p:nvPr/>
        </p:nvPicPr>
        <p:blipFill rotWithShape="1">
          <a:blip r:embed="rId2">
            <a:alphaModFix/>
          </a:blip>
          <a:srcRect l="72414" t="38107" r="-31446"/>
          <a:stretch/>
        </p:blipFill>
        <p:spPr>
          <a:xfrm flipH="1">
            <a:off x="6484914" y="-280150"/>
            <a:ext cx="2667924" cy="2016624"/>
          </a:xfrm>
          <a:prstGeom prst="rect">
            <a:avLst/>
          </a:prstGeom>
          <a:noFill/>
          <a:ln>
            <a:noFill/>
          </a:ln>
        </p:spPr>
      </p:pic>
      <p:sp>
        <p:nvSpPr>
          <p:cNvPr id="307" name="Google Shape;307;p37"/>
          <p:cNvSpPr/>
          <p:nvPr/>
        </p:nvSpPr>
        <p:spPr>
          <a:xfrm>
            <a:off x="7421938" y="-3150721"/>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9">
  <p:cSld name="TITLE_ONLY_1_1">
    <p:bg>
      <p:bgPr>
        <a:blipFill>
          <a:blip r:embed="rId2">
            <a:alphaModFix/>
          </a:blip>
          <a:stretch>
            <a:fillRect/>
          </a:stretch>
        </a:blipFill>
        <a:effectLst/>
      </p:bgPr>
    </p:bg>
    <p:spTree>
      <p:nvGrpSpPr>
        <p:cNvPr id="1" name="Shape 324"/>
        <p:cNvGrpSpPr/>
        <p:nvPr/>
      </p:nvGrpSpPr>
      <p:grpSpPr>
        <a:xfrm>
          <a:off x="0" y="0"/>
          <a:ext cx="0" cy="0"/>
          <a:chOff x="0" y="0"/>
          <a:chExt cx="0" cy="0"/>
        </a:xfrm>
      </p:grpSpPr>
      <p:pic>
        <p:nvPicPr>
          <p:cNvPr id="325" name="Google Shape;325;p41"/>
          <p:cNvPicPr preferRelativeResize="0"/>
          <p:nvPr/>
        </p:nvPicPr>
        <p:blipFill rotWithShape="1">
          <a:blip r:embed="rId3">
            <a:alphaModFix/>
          </a:blip>
          <a:srcRect l="64303" b="48636"/>
          <a:stretch/>
        </p:blipFill>
        <p:spPr>
          <a:xfrm rot="5400000">
            <a:off x="22699" y="-41624"/>
            <a:ext cx="1211201" cy="1256599"/>
          </a:xfrm>
          <a:prstGeom prst="rect">
            <a:avLst/>
          </a:prstGeom>
          <a:noFill/>
          <a:ln>
            <a:noFill/>
          </a:ln>
        </p:spPr>
      </p:pic>
      <p:pic>
        <p:nvPicPr>
          <p:cNvPr id="326" name="Google Shape;326;p41"/>
          <p:cNvPicPr preferRelativeResize="0"/>
          <p:nvPr/>
        </p:nvPicPr>
        <p:blipFill rotWithShape="1">
          <a:blip r:embed="rId3">
            <a:alphaModFix/>
          </a:blip>
          <a:srcRect l="70816" b="64750"/>
          <a:stretch/>
        </p:blipFill>
        <p:spPr>
          <a:xfrm flipH="1">
            <a:off x="8086100" y="4213925"/>
            <a:ext cx="1067375" cy="929575"/>
          </a:xfrm>
          <a:prstGeom prst="rect">
            <a:avLst/>
          </a:prstGeom>
          <a:noFill/>
          <a:ln>
            <a:noFill/>
          </a:ln>
        </p:spPr>
      </p:pic>
      <p:sp>
        <p:nvSpPr>
          <p:cNvPr id="327" name="Google Shape;32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40"/>
        <p:cNvGrpSpPr/>
        <p:nvPr/>
      </p:nvGrpSpPr>
      <p:grpSpPr>
        <a:xfrm>
          <a:off x="0" y="0"/>
          <a:ext cx="0" cy="0"/>
          <a:chOff x="0" y="0"/>
          <a:chExt cx="0" cy="0"/>
        </a:xfrm>
      </p:grpSpPr>
      <p:sp>
        <p:nvSpPr>
          <p:cNvPr id="341" name="Google Shape;341;p44"/>
          <p:cNvSpPr/>
          <p:nvPr/>
        </p:nvSpPr>
        <p:spPr>
          <a:xfrm rot="10800000">
            <a:off x="5466157" y="38325"/>
            <a:ext cx="3545443" cy="1362071"/>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4"/>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43"/>
        <p:cNvGrpSpPr/>
        <p:nvPr/>
      </p:nvGrpSpPr>
      <p:grpSpPr>
        <a:xfrm>
          <a:off x="0" y="0"/>
          <a:ext cx="0" cy="0"/>
          <a:chOff x="0" y="0"/>
          <a:chExt cx="0" cy="0"/>
        </a:xfrm>
      </p:grpSpPr>
      <p:sp>
        <p:nvSpPr>
          <p:cNvPr id="344" name="Google Shape;344;p45"/>
          <p:cNvSpPr/>
          <p:nvPr/>
        </p:nvSpPr>
        <p:spPr>
          <a:xfrm>
            <a:off x="127347" y="3686724"/>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5"/>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121" r="56600"/>
          <a:stretch/>
        </p:blipFill>
        <p:spPr>
          <a:xfrm rot="5400000">
            <a:off x="2173400" y="2817426"/>
            <a:ext cx="1673551" cy="2788099"/>
          </a:xfrm>
          <a:prstGeom prst="rect">
            <a:avLst/>
          </a:prstGeom>
          <a:noFill/>
          <a:ln>
            <a:noFill/>
          </a:ln>
        </p:spPr>
      </p:pic>
      <p:sp>
        <p:nvSpPr>
          <p:cNvPr id="15" name="Google Shape;15;p3"/>
          <p:cNvSpPr txBox="1">
            <a:spLocks noGrp="1"/>
          </p:cNvSpPr>
          <p:nvPr>
            <p:ph type="title"/>
          </p:nvPr>
        </p:nvSpPr>
        <p:spPr>
          <a:xfrm>
            <a:off x="4572000" y="2150850"/>
            <a:ext cx="3852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572110" y="1337825"/>
            <a:ext cx="3852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4572000" y="3132175"/>
            <a:ext cx="3852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2394138" y="1363277"/>
            <a:ext cx="1232100" cy="123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1175953" y="1250799"/>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8524950" y="4632404"/>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Google Shape;23;p4"/>
          <p:cNvPicPr preferRelativeResize="0"/>
          <p:nvPr/>
        </p:nvPicPr>
        <p:blipFill rotWithShape="1">
          <a:blip r:embed="rId2">
            <a:alphaModFix/>
          </a:blip>
          <a:srcRect t="3688" r="69490" b="58329"/>
          <a:stretch/>
        </p:blipFill>
        <p:spPr>
          <a:xfrm>
            <a:off x="7895050" y="4022375"/>
            <a:ext cx="1248950" cy="1121124"/>
          </a:xfrm>
          <a:prstGeom prst="rect">
            <a:avLst/>
          </a:prstGeom>
          <a:noFill/>
          <a:ln>
            <a:noFill/>
          </a:ln>
        </p:spPr>
      </p:pic>
      <p:sp>
        <p:nvSpPr>
          <p:cNvPr id="24" name="Google Shape;2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Livvic"/>
              <a:buAutoNum type="arabicPeriod"/>
              <a:defRPr sz="1200">
                <a:solidFill>
                  <a:srgbClr val="434343"/>
                </a:solidFill>
                <a:latin typeface="Source Sans Pro"/>
                <a:ea typeface="Source Sans Pro"/>
                <a:cs typeface="Source Sans Pro"/>
                <a:sym typeface="Source Sans Pro"/>
              </a:defRPr>
            </a:lvl1pPr>
            <a:lvl2pPr marL="914400" lvl="1"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26" name="Google Shape;26;p4"/>
          <p:cNvSpPr/>
          <p:nvPr/>
        </p:nvSpPr>
        <p:spPr>
          <a:xfrm>
            <a:off x="318150" y="138300"/>
            <a:ext cx="803700" cy="80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subTitle" idx="1"/>
          </p:nvPr>
        </p:nvSpPr>
        <p:spPr>
          <a:xfrm>
            <a:off x="719875" y="2514375"/>
            <a:ext cx="3735300" cy="45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29" name="Google Shape;29;p5"/>
          <p:cNvSpPr txBox="1">
            <a:spLocks noGrp="1"/>
          </p:cNvSpPr>
          <p:nvPr>
            <p:ph type="subTitle" idx="2"/>
          </p:nvPr>
        </p:nvSpPr>
        <p:spPr>
          <a:xfrm>
            <a:off x="4688650" y="2530475"/>
            <a:ext cx="3735300" cy="45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0"/>
              </a:spcBef>
              <a:spcAft>
                <a:spcPts val="0"/>
              </a:spcAft>
              <a:buSzPts val="1400"/>
              <a:buFont typeface="Bebas Neue"/>
              <a:buNone/>
              <a:defRPr>
                <a:latin typeface="Bebas Neue"/>
                <a:ea typeface="Bebas Neue"/>
                <a:cs typeface="Bebas Neue"/>
                <a:sym typeface="Bebas Neue"/>
              </a:defRPr>
            </a:lvl9pPr>
          </a:lstStyle>
          <a:p>
            <a:endParaRPr/>
          </a:p>
        </p:txBody>
      </p:sp>
      <p:sp>
        <p:nvSpPr>
          <p:cNvPr id="30" name="Google Shape;30;p5"/>
          <p:cNvSpPr txBox="1">
            <a:spLocks noGrp="1"/>
          </p:cNvSpPr>
          <p:nvPr>
            <p:ph type="subTitle" idx="3"/>
          </p:nvPr>
        </p:nvSpPr>
        <p:spPr>
          <a:xfrm>
            <a:off x="720025" y="2982600"/>
            <a:ext cx="3735300" cy="13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4"/>
          </p:nvPr>
        </p:nvSpPr>
        <p:spPr>
          <a:xfrm>
            <a:off x="4688655" y="2982600"/>
            <a:ext cx="3735300" cy="13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rotWithShape="1">
          <a:blip r:embed="rId2">
            <a:alphaModFix/>
          </a:blip>
          <a:srcRect r="22215"/>
          <a:stretch/>
        </p:blipFill>
        <p:spPr>
          <a:xfrm>
            <a:off x="6054800" y="540000"/>
            <a:ext cx="3007950" cy="2788099"/>
          </a:xfrm>
          <a:prstGeom prst="rect">
            <a:avLst/>
          </a:prstGeom>
          <a:noFill/>
          <a:ln>
            <a:noFill/>
          </a:ln>
        </p:spPr>
      </p:pic>
      <p:sp>
        <p:nvSpPr>
          <p:cNvPr id="39" name="Google Shape;39;p7"/>
          <p:cNvSpPr txBox="1">
            <a:spLocks noGrp="1"/>
          </p:cNvSpPr>
          <p:nvPr>
            <p:ph type="title"/>
          </p:nvPr>
        </p:nvSpPr>
        <p:spPr>
          <a:xfrm>
            <a:off x="720000" y="1388275"/>
            <a:ext cx="4430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7"/>
          <p:cNvSpPr txBox="1">
            <a:spLocks noGrp="1"/>
          </p:cNvSpPr>
          <p:nvPr>
            <p:ph type="subTitle" idx="1"/>
          </p:nvPr>
        </p:nvSpPr>
        <p:spPr>
          <a:xfrm>
            <a:off x="720000" y="2290450"/>
            <a:ext cx="4430400" cy="15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7"/>
          <p:cNvSpPr/>
          <p:nvPr/>
        </p:nvSpPr>
        <p:spPr>
          <a:xfrm flipH="1">
            <a:off x="5270848" y="3686724"/>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flipH="1">
            <a:off x="6594475" y="1419400"/>
            <a:ext cx="1152300" cy="115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199575"/>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flipH="1">
            <a:off x="7271700" y="641925"/>
            <a:ext cx="1152300" cy="115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 name="Google Shape;47;p8"/>
          <p:cNvPicPr preferRelativeResize="0"/>
          <p:nvPr/>
        </p:nvPicPr>
        <p:blipFill rotWithShape="1">
          <a:blip r:embed="rId2">
            <a:alphaModFix/>
          </a:blip>
          <a:srcRect l="35695" b="37830"/>
          <a:stretch/>
        </p:blipFill>
        <p:spPr>
          <a:xfrm flipH="1">
            <a:off x="6705601" y="3443923"/>
            <a:ext cx="2438399" cy="16997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7"/>
        <p:cNvGrpSpPr/>
        <p:nvPr/>
      </p:nvGrpSpPr>
      <p:grpSpPr>
        <a:xfrm>
          <a:off x="0" y="0"/>
          <a:ext cx="0" cy="0"/>
          <a:chOff x="0" y="0"/>
          <a:chExt cx="0" cy="0"/>
        </a:xfrm>
      </p:grpSpPr>
      <p:pic>
        <p:nvPicPr>
          <p:cNvPr id="68" name="Google Shape;68;p13"/>
          <p:cNvPicPr preferRelativeResize="0"/>
          <p:nvPr/>
        </p:nvPicPr>
        <p:blipFill rotWithShape="1">
          <a:blip r:embed="rId2">
            <a:alphaModFix/>
          </a:blip>
          <a:srcRect r="25317"/>
          <a:stretch/>
        </p:blipFill>
        <p:spPr>
          <a:xfrm rot="5400000">
            <a:off x="174625" y="2495374"/>
            <a:ext cx="2726400" cy="2632201"/>
          </a:xfrm>
          <a:prstGeom prst="rect">
            <a:avLst/>
          </a:prstGeom>
          <a:noFill/>
          <a:ln>
            <a:noFill/>
          </a:ln>
        </p:spPr>
      </p:pic>
      <p:sp>
        <p:nvSpPr>
          <p:cNvPr id="69" name="Google Shape;69;p13"/>
          <p:cNvSpPr txBox="1">
            <a:spLocks noGrp="1"/>
          </p:cNvSpPr>
          <p:nvPr>
            <p:ph type="title"/>
          </p:nvPr>
        </p:nvSpPr>
        <p:spPr>
          <a:xfrm>
            <a:off x="3070500" y="1219313"/>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0" name="Google Shape;70;p13"/>
          <p:cNvSpPr txBox="1">
            <a:spLocks noGrp="1"/>
          </p:cNvSpPr>
          <p:nvPr>
            <p:ph type="title" idx="2" hasCustomPrompt="1"/>
          </p:nvPr>
        </p:nvSpPr>
        <p:spPr>
          <a:xfrm>
            <a:off x="3070500" y="626138"/>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
          </p:nvPr>
        </p:nvSpPr>
        <p:spPr>
          <a:xfrm>
            <a:off x="3070500" y="1805838"/>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3"/>
          </p:nvPr>
        </p:nvSpPr>
        <p:spPr>
          <a:xfrm>
            <a:off x="5754300" y="1219313"/>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3"/>
          <p:cNvSpPr txBox="1">
            <a:spLocks noGrp="1"/>
          </p:cNvSpPr>
          <p:nvPr>
            <p:ph type="title" idx="4" hasCustomPrompt="1"/>
          </p:nvPr>
        </p:nvSpPr>
        <p:spPr>
          <a:xfrm>
            <a:off x="5754300" y="626138"/>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5"/>
          </p:nvPr>
        </p:nvSpPr>
        <p:spPr>
          <a:xfrm>
            <a:off x="5754300" y="1805838"/>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6"/>
          </p:nvPr>
        </p:nvSpPr>
        <p:spPr>
          <a:xfrm>
            <a:off x="3070500" y="3130788"/>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3"/>
          <p:cNvSpPr txBox="1">
            <a:spLocks noGrp="1"/>
          </p:cNvSpPr>
          <p:nvPr>
            <p:ph type="title" idx="7" hasCustomPrompt="1"/>
          </p:nvPr>
        </p:nvSpPr>
        <p:spPr>
          <a:xfrm>
            <a:off x="3070500" y="2537613"/>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8"/>
          </p:nvPr>
        </p:nvSpPr>
        <p:spPr>
          <a:xfrm>
            <a:off x="3070500" y="3717313"/>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9"/>
          </p:nvPr>
        </p:nvSpPr>
        <p:spPr>
          <a:xfrm>
            <a:off x="5754300" y="3130788"/>
            <a:ext cx="266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3"/>
          <p:cNvSpPr txBox="1">
            <a:spLocks noGrp="1"/>
          </p:cNvSpPr>
          <p:nvPr>
            <p:ph type="title" idx="13" hasCustomPrompt="1"/>
          </p:nvPr>
        </p:nvSpPr>
        <p:spPr>
          <a:xfrm>
            <a:off x="5754300" y="2537613"/>
            <a:ext cx="12753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14"/>
          </p:nvPr>
        </p:nvSpPr>
        <p:spPr>
          <a:xfrm>
            <a:off x="5754300" y="3717313"/>
            <a:ext cx="2669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3"/>
          <p:cNvSpPr/>
          <p:nvPr/>
        </p:nvSpPr>
        <p:spPr>
          <a:xfrm>
            <a:off x="738800" y="2805475"/>
            <a:ext cx="1484400" cy="148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8065250" y="-3038796"/>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BLANK_1_2">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794775" y="1219325"/>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4"/>
          <p:cNvSpPr txBox="1">
            <a:spLocks noGrp="1"/>
          </p:cNvSpPr>
          <p:nvPr>
            <p:ph type="title" idx="2" hasCustomPrompt="1"/>
          </p:nvPr>
        </p:nvSpPr>
        <p:spPr>
          <a:xfrm>
            <a:off x="794775" y="626150"/>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4"/>
          <p:cNvSpPr txBox="1">
            <a:spLocks noGrp="1"/>
          </p:cNvSpPr>
          <p:nvPr>
            <p:ph type="subTitle" idx="1"/>
          </p:nvPr>
        </p:nvSpPr>
        <p:spPr>
          <a:xfrm>
            <a:off x="794775" y="1805850"/>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4"/>
          <p:cNvSpPr txBox="1">
            <a:spLocks noGrp="1"/>
          </p:cNvSpPr>
          <p:nvPr>
            <p:ph type="title" idx="3"/>
          </p:nvPr>
        </p:nvSpPr>
        <p:spPr>
          <a:xfrm>
            <a:off x="794775" y="3130800"/>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8" name="Google Shape;88;p14"/>
          <p:cNvSpPr txBox="1">
            <a:spLocks noGrp="1"/>
          </p:cNvSpPr>
          <p:nvPr>
            <p:ph type="title" idx="4" hasCustomPrompt="1"/>
          </p:nvPr>
        </p:nvSpPr>
        <p:spPr>
          <a:xfrm>
            <a:off x="794775" y="2537625"/>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4"/>
          <p:cNvSpPr txBox="1">
            <a:spLocks noGrp="1"/>
          </p:cNvSpPr>
          <p:nvPr>
            <p:ph type="subTitle" idx="5"/>
          </p:nvPr>
        </p:nvSpPr>
        <p:spPr>
          <a:xfrm>
            <a:off x="794775" y="3717325"/>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0" name="Google Shape;90;p14"/>
          <p:cNvSpPr txBox="1">
            <a:spLocks noGrp="1"/>
          </p:cNvSpPr>
          <p:nvPr>
            <p:ph type="title" idx="6"/>
          </p:nvPr>
        </p:nvSpPr>
        <p:spPr>
          <a:xfrm>
            <a:off x="3337950" y="1219325"/>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7" hasCustomPrompt="1"/>
          </p:nvPr>
        </p:nvSpPr>
        <p:spPr>
          <a:xfrm>
            <a:off x="3337950" y="626150"/>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4"/>
          <p:cNvSpPr txBox="1">
            <a:spLocks noGrp="1"/>
          </p:cNvSpPr>
          <p:nvPr>
            <p:ph type="subTitle" idx="8"/>
          </p:nvPr>
        </p:nvSpPr>
        <p:spPr>
          <a:xfrm>
            <a:off x="3337950" y="1805850"/>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9"/>
          </p:nvPr>
        </p:nvSpPr>
        <p:spPr>
          <a:xfrm>
            <a:off x="3337950" y="3130800"/>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13" hasCustomPrompt="1"/>
          </p:nvPr>
        </p:nvSpPr>
        <p:spPr>
          <a:xfrm>
            <a:off x="3337950" y="2537625"/>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4"/>
          <p:cNvSpPr txBox="1">
            <a:spLocks noGrp="1"/>
          </p:cNvSpPr>
          <p:nvPr>
            <p:ph type="subTitle" idx="14"/>
          </p:nvPr>
        </p:nvSpPr>
        <p:spPr>
          <a:xfrm>
            <a:off x="3337950" y="3717325"/>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15"/>
          </p:nvPr>
        </p:nvSpPr>
        <p:spPr>
          <a:xfrm>
            <a:off x="5881125" y="1219325"/>
            <a:ext cx="2468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16" hasCustomPrompt="1"/>
          </p:nvPr>
        </p:nvSpPr>
        <p:spPr>
          <a:xfrm>
            <a:off x="5881125" y="626150"/>
            <a:ext cx="24681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4"/>
          <p:cNvSpPr txBox="1">
            <a:spLocks noGrp="1"/>
          </p:cNvSpPr>
          <p:nvPr>
            <p:ph type="subTitle" idx="17"/>
          </p:nvPr>
        </p:nvSpPr>
        <p:spPr>
          <a:xfrm>
            <a:off x="5881125" y="1805850"/>
            <a:ext cx="246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ontserrat ExtraBold"/>
              <a:buNone/>
              <a:defRPr sz="2800">
                <a:solidFill>
                  <a:schemeClr val="dk2"/>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Medium"/>
              <a:buChar char="●"/>
              <a:defRPr sz="1800">
                <a:solidFill>
                  <a:schemeClr val="dk2"/>
                </a:solidFill>
                <a:latin typeface="Montserrat Medium"/>
                <a:ea typeface="Montserrat Medium"/>
                <a:cs typeface="Montserrat Medium"/>
                <a:sym typeface="Montserrat Medium"/>
              </a:defRPr>
            </a:lvl1pPr>
            <a:lvl2pPr marL="914400" lvl="1"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2pPr>
            <a:lvl3pPr marL="1371600" lvl="2"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3pPr>
            <a:lvl4pPr marL="1828800" lvl="3"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4pPr>
            <a:lvl5pPr marL="2286000" lvl="4"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5pPr>
            <a:lvl6pPr marL="2743200" lvl="5"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6pPr>
            <a:lvl7pPr marL="3200400" lvl="6"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7pPr>
            <a:lvl8pPr marL="3657600" lvl="7"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8pPr>
            <a:lvl9pPr marL="4114800" lvl="8" indent="-317500">
              <a:lnSpc>
                <a:spcPct val="100000"/>
              </a:lnSpc>
              <a:spcBef>
                <a:spcPts val="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8" r:id="rId7"/>
    <p:sldLayoutId id="2147483659" r:id="rId8"/>
    <p:sldLayoutId id="2147483660" r:id="rId9"/>
    <p:sldLayoutId id="2147483661" r:id="rId10"/>
    <p:sldLayoutId id="2147483667" r:id="rId11"/>
    <p:sldLayoutId id="2147483668" r:id="rId12"/>
    <p:sldLayoutId id="2147483683" r:id="rId13"/>
    <p:sldLayoutId id="2147483687" r:id="rId14"/>
    <p:sldLayoutId id="2147483690" r:id="rId15"/>
    <p:sldLayoutId id="214748369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hyperlink" Target="https://proverbia.net/autor/frases-de-senec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slide" Target="slide1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slide" Target="slide1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slide" Target="slide16.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53"/>
          <p:cNvSpPr txBox="1">
            <a:spLocks noGrp="1"/>
          </p:cNvSpPr>
          <p:nvPr>
            <p:ph type="ctrTitle"/>
          </p:nvPr>
        </p:nvSpPr>
        <p:spPr>
          <a:xfrm>
            <a:off x="588566" y="529450"/>
            <a:ext cx="4744367" cy="25304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PRIMERA DEFENSA DE TESIS</a:t>
            </a:r>
            <a:endParaRPr dirty="0"/>
          </a:p>
        </p:txBody>
      </p:sp>
      <p:sp>
        <p:nvSpPr>
          <p:cNvPr id="366" name="Google Shape;366;p53"/>
          <p:cNvSpPr/>
          <p:nvPr/>
        </p:nvSpPr>
        <p:spPr>
          <a:xfrm>
            <a:off x="5625300" y="2489808"/>
            <a:ext cx="1677900" cy="1677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400" dirty="0">
              <a:solidFill>
                <a:schemeClr val="lt1"/>
              </a:solidFill>
              <a:latin typeface="Montserrat ExtraBold"/>
              <a:ea typeface="Montserrat ExtraBold"/>
              <a:cs typeface="Montserrat ExtraBold"/>
              <a:sym typeface="Montserrat ExtraBold"/>
            </a:endParaRPr>
          </a:p>
        </p:txBody>
      </p:sp>
      <p:pic>
        <p:nvPicPr>
          <p:cNvPr id="1026" name="Picture 2">
            <a:extLst>
              <a:ext uri="{FF2B5EF4-FFF2-40B4-BE49-F238E27FC236}">
                <a16:creationId xmlns:a16="http://schemas.microsoft.com/office/drawing/2014/main" id="{A59F6FA5-FE73-88FF-760C-84556003BD9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3735" y="1938978"/>
            <a:ext cx="2238375" cy="2057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E3B1C4B2-98F2-0B5C-BCA1-4C39E87EE184}"/>
              </a:ext>
            </a:extLst>
          </p:cNvPr>
          <p:cNvSpPr/>
          <p:nvPr/>
        </p:nvSpPr>
        <p:spPr>
          <a:xfrm>
            <a:off x="358443" y="3059854"/>
            <a:ext cx="5120673" cy="16776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SV" sz="1800" b="1" dirty="0">
                <a:solidFill>
                  <a:schemeClr val="bg2"/>
                </a:solidFill>
                <a:latin typeface="Montserrat ExtraBold" panose="00000900000000000000" pitchFamily="2" charset="0"/>
              </a:rPr>
              <a:t>PRESENTADO POR:</a:t>
            </a:r>
          </a:p>
          <a:p>
            <a:pPr algn="ctr"/>
            <a:r>
              <a:rPr lang="es-SV" sz="1800" b="1" dirty="0">
                <a:solidFill>
                  <a:schemeClr val="bg2"/>
                </a:solidFill>
                <a:latin typeface="Montserrat ExtraBold" panose="00000900000000000000" pitchFamily="2" charset="0"/>
              </a:rPr>
              <a:t>RAFAEL ANTONIO MARROQUIN OSORIO</a:t>
            </a:r>
          </a:p>
          <a:p>
            <a:pPr algn="ctr"/>
            <a:r>
              <a:rPr lang="es-SV" sz="1800" b="1" dirty="0">
                <a:solidFill>
                  <a:schemeClr val="bg2"/>
                </a:solidFill>
                <a:latin typeface="Montserrat ExtraBold" panose="00000900000000000000" pitchFamily="2" charset="0"/>
              </a:rPr>
              <a:t>MARCELINO ALBERTO MEJIA SIGARAN       </a:t>
            </a:r>
          </a:p>
          <a:p>
            <a:pPr algn="ctr"/>
            <a:r>
              <a:rPr lang="es-SV" sz="1800" b="1" dirty="0">
                <a:solidFill>
                  <a:schemeClr val="bg2"/>
                </a:solidFill>
                <a:latin typeface="Montserrat ExtraBold" panose="00000900000000000000" pitchFamily="2" charset="0"/>
              </a:rPr>
              <a:t>JESSE EZEQUIEL MONTIEL CRUZ </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3262875" y="159117"/>
            <a:ext cx="4493322"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Planteamiento del Problema</a:t>
            </a:r>
            <a:endParaRPr dirty="0"/>
          </a:p>
        </p:txBody>
      </p:sp>
      <p:sp>
        <p:nvSpPr>
          <p:cNvPr id="397" name="Google Shape;397;p56">
            <a:hlinkClick r:id="rId3" action="ppaction://hlinksldjump"/>
          </p:cNvPr>
          <p:cNvSpPr txBox="1">
            <a:spLocks noGrp="1"/>
          </p:cNvSpPr>
          <p:nvPr>
            <p:ph type="title" idx="2"/>
          </p:nvPr>
        </p:nvSpPr>
        <p:spPr>
          <a:xfrm>
            <a:off x="837104" y="104817"/>
            <a:ext cx="24681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4" name="Rectángulo: esquinas redondeadas 3">
            <a:extLst>
              <a:ext uri="{FF2B5EF4-FFF2-40B4-BE49-F238E27FC236}">
                <a16:creationId xmlns:a16="http://schemas.microsoft.com/office/drawing/2014/main" id="{40788561-7922-AF5A-D17E-0317E6F8FBF1}"/>
              </a:ext>
            </a:extLst>
          </p:cNvPr>
          <p:cNvSpPr/>
          <p:nvPr/>
        </p:nvSpPr>
        <p:spPr>
          <a:xfrm>
            <a:off x="3982752" y="1227176"/>
            <a:ext cx="1777968" cy="310776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SV"/>
          </a:p>
        </p:txBody>
      </p:sp>
      <p:sp>
        <p:nvSpPr>
          <p:cNvPr id="6" name="CuadroTexto 5">
            <a:extLst>
              <a:ext uri="{FF2B5EF4-FFF2-40B4-BE49-F238E27FC236}">
                <a16:creationId xmlns:a16="http://schemas.microsoft.com/office/drawing/2014/main" id="{1BD05404-C98A-0DCC-785C-9CD38B5B4117}"/>
              </a:ext>
            </a:extLst>
          </p:cNvPr>
          <p:cNvSpPr txBox="1"/>
          <p:nvPr/>
        </p:nvSpPr>
        <p:spPr>
          <a:xfrm>
            <a:off x="299736" y="1333607"/>
            <a:ext cx="3383280" cy="30013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SV" sz="1600" dirty="0"/>
              <a:t>Demora al realizar búsquedas o consultas de documentos</a:t>
            </a:r>
          </a:p>
          <a:p>
            <a:pPr marL="285750" indent="-285750">
              <a:lnSpc>
                <a:spcPct val="150000"/>
              </a:lnSpc>
              <a:buFont typeface="Arial" panose="020B0604020202020204" pitchFamily="34" charset="0"/>
              <a:buChar char="•"/>
            </a:pPr>
            <a:r>
              <a:rPr lang="es-SV" sz="1600" dirty="0"/>
              <a:t>Duplicidad en los archivos</a:t>
            </a:r>
          </a:p>
          <a:p>
            <a:pPr marL="285750" indent="-285750">
              <a:lnSpc>
                <a:spcPct val="150000"/>
              </a:lnSpc>
              <a:buFont typeface="Arial" panose="020B0604020202020204" pitchFamily="34" charset="0"/>
              <a:buChar char="•"/>
            </a:pPr>
            <a:r>
              <a:rPr lang="es-SV" sz="1600" dirty="0"/>
              <a:t>Gastos en concepto de Papelería</a:t>
            </a:r>
          </a:p>
          <a:p>
            <a:pPr marL="285750" indent="-285750">
              <a:lnSpc>
                <a:spcPct val="150000"/>
              </a:lnSpc>
              <a:buFont typeface="Arial" panose="020B0604020202020204" pitchFamily="34" charset="0"/>
              <a:buChar char="•"/>
            </a:pPr>
            <a:r>
              <a:rPr lang="es-SV" sz="1600" dirty="0"/>
              <a:t>Retraso en procesos debido a gestión manual de documentos físicos</a:t>
            </a:r>
          </a:p>
        </p:txBody>
      </p:sp>
      <p:sp>
        <p:nvSpPr>
          <p:cNvPr id="7" name="CuadroTexto 6">
            <a:extLst>
              <a:ext uri="{FF2B5EF4-FFF2-40B4-BE49-F238E27FC236}">
                <a16:creationId xmlns:a16="http://schemas.microsoft.com/office/drawing/2014/main" id="{EE8FBD00-4BA1-EC8D-6DCA-AFFE79EA25EE}"/>
              </a:ext>
            </a:extLst>
          </p:cNvPr>
          <p:cNvSpPr txBox="1"/>
          <p:nvPr/>
        </p:nvSpPr>
        <p:spPr>
          <a:xfrm>
            <a:off x="5760720" y="1440414"/>
            <a:ext cx="3383280" cy="22626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SV" sz="1600" dirty="0"/>
              <a:t>Disponibilidad de la información</a:t>
            </a:r>
          </a:p>
          <a:p>
            <a:pPr marL="285750" indent="-285750">
              <a:lnSpc>
                <a:spcPct val="150000"/>
              </a:lnSpc>
              <a:buFont typeface="Arial" panose="020B0604020202020204" pitchFamily="34" charset="0"/>
              <a:buChar char="•"/>
            </a:pPr>
            <a:r>
              <a:rPr lang="es-SV" sz="1600" dirty="0"/>
              <a:t>Reducción de Costos y manejo optimo de recursos </a:t>
            </a:r>
          </a:p>
          <a:p>
            <a:pPr marL="285750" indent="-285750">
              <a:lnSpc>
                <a:spcPct val="150000"/>
              </a:lnSpc>
              <a:buFont typeface="Arial" panose="020B0604020202020204" pitchFamily="34" charset="0"/>
              <a:buChar char="•"/>
            </a:pPr>
            <a:r>
              <a:rPr lang="es-SV" sz="1600" dirty="0"/>
              <a:t>Búsqueda de la mejora continua</a:t>
            </a:r>
          </a:p>
          <a:p>
            <a:pPr marL="285750" indent="-285750">
              <a:lnSpc>
                <a:spcPct val="150000"/>
              </a:lnSpc>
              <a:buFont typeface="Arial" panose="020B0604020202020204" pitchFamily="34" charset="0"/>
              <a:buChar char="•"/>
            </a:pPr>
            <a:r>
              <a:rPr lang="es-SV" sz="1600" dirty="0"/>
              <a:t>Reducción de tiempos de atención</a:t>
            </a:r>
          </a:p>
        </p:txBody>
      </p:sp>
      <p:sp>
        <p:nvSpPr>
          <p:cNvPr id="8" name="Flecha: a la derecha 7">
            <a:extLst>
              <a:ext uri="{FF2B5EF4-FFF2-40B4-BE49-F238E27FC236}">
                <a16:creationId xmlns:a16="http://schemas.microsoft.com/office/drawing/2014/main" id="{2AA69594-0C08-24CE-D5EC-4009F7AAADB3}"/>
              </a:ext>
            </a:extLst>
          </p:cNvPr>
          <p:cNvSpPr/>
          <p:nvPr/>
        </p:nvSpPr>
        <p:spPr>
          <a:xfrm>
            <a:off x="1724298" y="900740"/>
            <a:ext cx="1358537" cy="28857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SV"/>
          </a:p>
        </p:txBody>
      </p:sp>
      <p:sp>
        <p:nvSpPr>
          <p:cNvPr id="9" name="Flecha: a la derecha 8">
            <a:extLst>
              <a:ext uri="{FF2B5EF4-FFF2-40B4-BE49-F238E27FC236}">
                <a16:creationId xmlns:a16="http://schemas.microsoft.com/office/drawing/2014/main" id="{AAC67C88-F54E-9B32-A914-901197240CEE}"/>
              </a:ext>
            </a:extLst>
          </p:cNvPr>
          <p:cNvSpPr/>
          <p:nvPr/>
        </p:nvSpPr>
        <p:spPr>
          <a:xfrm>
            <a:off x="6740434" y="900740"/>
            <a:ext cx="1358537" cy="28857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4171114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7"/>
                                        </p:tgtEl>
                                        <p:attrNameLst>
                                          <p:attrName>style.visibility</p:attrName>
                                        </p:attrNameLst>
                                      </p:cBhvr>
                                      <p:to>
                                        <p:strVal val="visible"/>
                                      </p:to>
                                    </p:set>
                                    <p:animEffect transition="in" filter="fade">
                                      <p:cBhvr>
                                        <p:cTn id="10" dur="10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5">
            <a:hlinkClick r:id="rId3" action="ppaction://hlinksldjump"/>
          </p:cNvPr>
          <p:cNvSpPr txBox="1">
            <a:spLocks noGrp="1"/>
          </p:cNvSpPr>
          <p:nvPr>
            <p:ph type="title"/>
          </p:nvPr>
        </p:nvSpPr>
        <p:spPr>
          <a:xfrm>
            <a:off x="3224460" y="210504"/>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ANTECEDENTES</a:t>
            </a:r>
            <a:endParaRPr dirty="0"/>
          </a:p>
        </p:txBody>
      </p:sp>
      <p:sp>
        <p:nvSpPr>
          <p:cNvPr id="381" name="Google Shape;381;p55">
            <a:hlinkClick r:id="rId3" action="ppaction://hlinksldjump"/>
          </p:cNvPr>
          <p:cNvSpPr txBox="1">
            <a:spLocks noGrp="1"/>
          </p:cNvSpPr>
          <p:nvPr>
            <p:ph type="title" idx="2"/>
          </p:nvPr>
        </p:nvSpPr>
        <p:spPr>
          <a:xfrm>
            <a:off x="2432850" y="191572"/>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2" name="Flecha: a la derecha 1">
            <a:extLst>
              <a:ext uri="{FF2B5EF4-FFF2-40B4-BE49-F238E27FC236}">
                <a16:creationId xmlns:a16="http://schemas.microsoft.com/office/drawing/2014/main" id="{00E23B6F-144C-08FE-41F7-C4EB53631182}"/>
              </a:ext>
            </a:extLst>
          </p:cNvPr>
          <p:cNvSpPr/>
          <p:nvPr/>
        </p:nvSpPr>
        <p:spPr>
          <a:xfrm>
            <a:off x="1828803" y="2097885"/>
            <a:ext cx="6557552" cy="59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3" name="Rectángulo: esquinas redondeadas 2">
            <a:extLst>
              <a:ext uri="{FF2B5EF4-FFF2-40B4-BE49-F238E27FC236}">
                <a16:creationId xmlns:a16="http://schemas.microsoft.com/office/drawing/2014/main" id="{0373B820-B7BC-687E-AA74-5C9C2A51FF28}"/>
              </a:ext>
            </a:extLst>
          </p:cNvPr>
          <p:cNvSpPr/>
          <p:nvPr/>
        </p:nvSpPr>
        <p:spPr>
          <a:xfrm>
            <a:off x="1545910" y="1384184"/>
            <a:ext cx="934599" cy="4899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1971</a:t>
            </a:r>
            <a:endParaRPr lang="es-SV" sz="2000" dirty="0"/>
          </a:p>
        </p:txBody>
      </p:sp>
      <p:sp>
        <p:nvSpPr>
          <p:cNvPr id="4" name="Rectángulo: esquinas redondeadas 3">
            <a:extLst>
              <a:ext uri="{FF2B5EF4-FFF2-40B4-BE49-F238E27FC236}">
                <a16:creationId xmlns:a16="http://schemas.microsoft.com/office/drawing/2014/main" id="{66130A77-D042-568A-654D-AEBB27939F2D}"/>
              </a:ext>
            </a:extLst>
          </p:cNvPr>
          <p:cNvSpPr/>
          <p:nvPr/>
        </p:nvSpPr>
        <p:spPr>
          <a:xfrm>
            <a:off x="3224460" y="1384184"/>
            <a:ext cx="967379" cy="4752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1976</a:t>
            </a:r>
            <a:endParaRPr lang="es-SV" sz="2000" dirty="0"/>
          </a:p>
        </p:txBody>
      </p:sp>
      <p:sp>
        <p:nvSpPr>
          <p:cNvPr id="5" name="Rectángulo: esquinas redondeadas 4">
            <a:extLst>
              <a:ext uri="{FF2B5EF4-FFF2-40B4-BE49-F238E27FC236}">
                <a16:creationId xmlns:a16="http://schemas.microsoft.com/office/drawing/2014/main" id="{552CC777-8633-CCA6-803C-F2A3AB53A45A}"/>
              </a:ext>
            </a:extLst>
          </p:cNvPr>
          <p:cNvSpPr/>
          <p:nvPr/>
        </p:nvSpPr>
        <p:spPr>
          <a:xfrm>
            <a:off x="4400695" y="2940969"/>
            <a:ext cx="967380" cy="443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1979</a:t>
            </a:r>
            <a:endParaRPr lang="es-SV" sz="2000" dirty="0"/>
          </a:p>
        </p:txBody>
      </p:sp>
      <p:sp>
        <p:nvSpPr>
          <p:cNvPr id="6" name="Rectángulo: esquinas redondeadas 5">
            <a:extLst>
              <a:ext uri="{FF2B5EF4-FFF2-40B4-BE49-F238E27FC236}">
                <a16:creationId xmlns:a16="http://schemas.microsoft.com/office/drawing/2014/main" id="{A98D6441-AFB7-A2BF-952D-75749D2ADEEE}"/>
              </a:ext>
            </a:extLst>
          </p:cNvPr>
          <p:cNvSpPr/>
          <p:nvPr/>
        </p:nvSpPr>
        <p:spPr>
          <a:xfrm>
            <a:off x="4935787" y="1384184"/>
            <a:ext cx="967376" cy="443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1979</a:t>
            </a:r>
            <a:endParaRPr lang="es-SV" sz="2000" dirty="0"/>
          </a:p>
        </p:txBody>
      </p:sp>
      <p:sp>
        <p:nvSpPr>
          <p:cNvPr id="7" name="Rectángulo: esquinas redondeadas 6">
            <a:extLst>
              <a:ext uri="{FF2B5EF4-FFF2-40B4-BE49-F238E27FC236}">
                <a16:creationId xmlns:a16="http://schemas.microsoft.com/office/drawing/2014/main" id="{BB44ECA5-0381-5810-1CC9-E610903BDE43}"/>
              </a:ext>
            </a:extLst>
          </p:cNvPr>
          <p:cNvSpPr/>
          <p:nvPr/>
        </p:nvSpPr>
        <p:spPr>
          <a:xfrm>
            <a:off x="6932388" y="2903146"/>
            <a:ext cx="1453967" cy="4812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Actualidad</a:t>
            </a:r>
            <a:endParaRPr lang="es-SV" sz="2000" dirty="0"/>
          </a:p>
        </p:txBody>
      </p:sp>
      <p:cxnSp>
        <p:nvCxnSpPr>
          <p:cNvPr id="9" name="Conector recto 8">
            <a:extLst>
              <a:ext uri="{FF2B5EF4-FFF2-40B4-BE49-F238E27FC236}">
                <a16:creationId xmlns:a16="http://schemas.microsoft.com/office/drawing/2014/main" id="{9D5D1F85-05A8-43A7-BA6F-52EEE26F9C58}"/>
              </a:ext>
            </a:extLst>
          </p:cNvPr>
          <p:cNvCxnSpPr>
            <a:cxnSpLocks/>
          </p:cNvCxnSpPr>
          <p:nvPr/>
        </p:nvCxnSpPr>
        <p:spPr>
          <a:xfrm flipV="1">
            <a:off x="2070471" y="1856793"/>
            <a:ext cx="0" cy="361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Conector recto 9">
            <a:extLst>
              <a:ext uri="{FF2B5EF4-FFF2-40B4-BE49-F238E27FC236}">
                <a16:creationId xmlns:a16="http://schemas.microsoft.com/office/drawing/2014/main" id="{F773E55A-8B35-D2EC-1E5A-40AE0A0B6172}"/>
              </a:ext>
            </a:extLst>
          </p:cNvPr>
          <p:cNvCxnSpPr/>
          <p:nvPr/>
        </p:nvCxnSpPr>
        <p:spPr>
          <a:xfrm flipV="1">
            <a:off x="3708150" y="1859476"/>
            <a:ext cx="0" cy="361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Conector recto 10">
            <a:extLst>
              <a:ext uri="{FF2B5EF4-FFF2-40B4-BE49-F238E27FC236}">
                <a16:creationId xmlns:a16="http://schemas.microsoft.com/office/drawing/2014/main" id="{75B50888-94D7-C0ED-82E7-EB688AC5991C}"/>
              </a:ext>
            </a:extLst>
          </p:cNvPr>
          <p:cNvCxnSpPr>
            <a:cxnSpLocks/>
          </p:cNvCxnSpPr>
          <p:nvPr/>
        </p:nvCxnSpPr>
        <p:spPr>
          <a:xfrm flipV="1">
            <a:off x="5419476" y="1875210"/>
            <a:ext cx="0" cy="319049"/>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Conector recto 11">
            <a:extLst>
              <a:ext uri="{FF2B5EF4-FFF2-40B4-BE49-F238E27FC236}">
                <a16:creationId xmlns:a16="http://schemas.microsoft.com/office/drawing/2014/main" id="{1A5F608B-E232-55FC-B831-E0336496AA0D}"/>
              </a:ext>
            </a:extLst>
          </p:cNvPr>
          <p:cNvCxnSpPr/>
          <p:nvPr/>
        </p:nvCxnSpPr>
        <p:spPr>
          <a:xfrm flipV="1">
            <a:off x="4884385" y="2579085"/>
            <a:ext cx="0" cy="3618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Conector recto 12">
            <a:extLst>
              <a:ext uri="{FF2B5EF4-FFF2-40B4-BE49-F238E27FC236}">
                <a16:creationId xmlns:a16="http://schemas.microsoft.com/office/drawing/2014/main" id="{8D230B11-D319-68D2-684A-5C62F07703F2}"/>
              </a:ext>
            </a:extLst>
          </p:cNvPr>
          <p:cNvCxnSpPr>
            <a:cxnSpLocks/>
          </p:cNvCxnSpPr>
          <p:nvPr/>
        </p:nvCxnSpPr>
        <p:spPr>
          <a:xfrm flipV="1">
            <a:off x="7579942" y="2579085"/>
            <a:ext cx="0" cy="281944"/>
          </a:xfrm>
          <a:prstGeom prst="line">
            <a:avLst/>
          </a:prstGeom>
        </p:spPr>
        <p:style>
          <a:lnRef idx="3">
            <a:schemeClr val="accent2"/>
          </a:lnRef>
          <a:fillRef idx="0">
            <a:schemeClr val="accent2"/>
          </a:fillRef>
          <a:effectRef idx="2">
            <a:schemeClr val="accent2"/>
          </a:effectRef>
          <a:fontRef idx="minor">
            <a:schemeClr val="tx1"/>
          </a:fontRef>
        </p:style>
      </p:cxnSp>
      <p:sp>
        <p:nvSpPr>
          <p:cNvPr id="15" name="CuadroTexto 14">
            <a:extLst>
              <a:ext uri="{FF2B5EF4-FFF2-40B4-BE49-F238E27FC236}">
                <a16:creationId xmlns:a16="http://schemas.microsoft.com/office/drawing/2014/main" id="{4E84C0F7-1C97-0F01-7E16-98EAE3B87B5B}"/>
              </a:ext>
            </a:extLst>
          </p:cNvPr>
          <p:cNvSpPr txBox="1"/>
          <p:nvPr/>
        </p:nvSpPr>
        <p:spPr>
          <a:xfrm>
            <a:off x="1173179" y="771230"/>
            <a:ext cx="1632857" cy="523220"/>
          </a:xfrm>
          <a:prstGeom prst="rect">
            <a:avLst/>
          </a:prstGeom>
          <a:noFill/>
        </p:spPr>
        <p:txBody>
          <a:bodyPr wrap="square">
            <a:spAutoFit/>
          </a:bodyPr>
          <a:lstStyle/>
          <a:p>
            <a:pPr algn="ctr"/>
            <a:r>
              <a:rPr lang="es-SV" dirty="0">
                <a:effectLst/>
                <a:latin typeface="Arial" panose="020B0604020202020204" pitchFamily="34" charset="0"/>
                <a:ea typeface="Times New Roman" panose="02020603050405020304" pitchFamily="18" charset="0"/>
                <a:cs typeface="Times New Roman" panose="02020603050405020304" pitchFamily="18" charset="0"/>
              </a:rPr>
              <a:t>William Cartagena</a:t>
            </a:r>
            <a:br>
              <a:rPr lang="es-SV" dirty="0">
                <a:effectLst/>
                <a:latin typeface="Arial" panose="020B0604020202020204" pitchFamily="34" charset="0"/>
                <a:ea typeface="Times New Roman" panose="02020603050405020304" pitchFamily="18" charset="0"/>
                <a:cs typeface="Times New Roman" panose="02020603050405020304" pitchFamily="18" charset="0"/>
              </a:rPr>
            </a:br>
            <a:r>
              <a:rPr lang="es-SV" dirty="0">
                <a:effectLst/>
                <a:latin typeface="Arial" panose="020B0604020202020204" pitchFamily="34" charset="0"/>
                <a:ea typeface="Times New Roman" panose="02020603050405020304" pitchFamily="18" charset="0"/>
                <a:cs typeface="Times New Roman" panose="02020603050405020304" pitchFamily="18" charset="0"/>
              </a:rPr>
              <a:t>UES</a:t>
            </a:r>
            <a:endParaRPr lang="es-SV" dirty="0"/>
          </a:p>
        </p:txBody>
      </p:sp>
      <p:sp>
        <p:nvSpPr>
          <p:cNvPr id="19" name="CuadroTexto 18">
            <a:extLst>
              <a:ext uri="{FF2B5EF4-FFF2-40B4-BE49-F238E27FC236}">
                <a16:creationId xmlns:a16="http://schemas.microsoft.com/office/drawing/2014/main" id="{E2AA25C9-B4B4-3F87-C819-097AAC3C1A01}"/>
              </a:ext>
            </a:extLst>
          </p:cNvPr>
          <p:cNvSpPr txBox="1"/>
          <p:nvPr/>
        </p:nvSpPr>
        <p:spPr>
          <a:xfrm>
            <a:off x="2258970" y="3705859"/>
            <a:ext cx="1623060" cy="523220"/>
          </a:xfrm>
          <a:prstGeom prst="rect">
            <a:avLst/>
          </a:prstGeom>
          <a:noFill/>
        </p:spPr>
        <p:txBody>
          <a:bodyPr wrap="square">
            <a:spAutoFit/>
          </a:bodyPr>
          <a:lstStyle/>
          <a:p>
            <a:pPr algn="ctr"/>
            <a:r>
              <a:rPr lang="es-SV" sz="1400" dirty="0">
                <a:effectLst/>
                <a:latin typeface="Arial" panose="020B0604020202020204" pitchFamily="34" charset="0"/>
                <a:ea typeface="Times New Roman" panose="02020603050405020304" pitchFamily="18" charset="0"/>
                <a:cs typeface="Times New Roman" panose="02020603050405020304" pitchFamily="18" charset="0"/>
              </a:rPr>
              <a:t>Cruz Santamarina</a:t>
            </a:r>
            <a:br>
              <a:rPr lang="es-SV" sz="1400" dirty="0">
                <a:effectLst/>
                <a:latin typeface="Arial" panose="020B0604020202020204" pitchFamily="34" charset="0"/>
                <a:ea typeface="Times New Roman" panose="02020603050405020304" pitchFamily="18" charset="0"/>
                <a:cs typeface="Times New Roman" panose="02020603050405020304" pitchFamily="18" charset="0"/>
              </a:rPr>
            </a:br>
            <a:r>
              <a:rPr lang="es-SV" sz="1400" dirty="0">
                <a:effectLst/>
                <a:latin typeface="Arial" panose="020B0604020202020204" pitchFamily="34" charset="0"/>
                <a:ea typeface="Times New Roman" panose="02020603050405020304" pitchFamily="18" charset="0"/>
                <a:cs typeface="Times New Roman" panose="02020603050405020304" pitchFamily="18" charset="0"/>
              </a:rPr>
              <a:t>Experiencia</a:t>
            </a:r>
            <a:endParaRPr lang="es-SV" dirty="0"/>
          </a:p>
        </p:txBody>
      </p:sp>
      <p:sp>
        <p:nvSpPr>
          <p:cNvPr id="20" name="Rectángulo: esquinas redondeadas 19">
            <a:extLst>
              <a:ext uri="{FF2B5EF4-FFF2-40B4-BE49-F238E27FC236}">
                <a16:creationId xmlns:a16="http://schemas.microsoft.com/office/drawing/2014/main" id="{7125D295-8AF2-EC1F-9FDE-58303CA7FF84}"/>
              </a:ext>
            </a:extLst>
          </p:cNvPr>
          <p:cNvSpPr/>
          <p:nvPr/>
        </p:nvSpPr>
        <p:spPr>
          <a:xfrm>
            <a:off x="2586810" y="2929694"/>
            <a:ext cx="967374" cy="4547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1976</a:t>
            </a:r>
            <a:endParaRPr lang="es-SV" sz="2000" dirty="0"/>
          </a:p>
        </p:txBody>
      </p:sp>
      <p:cxnSp>
        <p:nvCxnSpPr>
          <p:cNvPr id="21" name="Conector recto 20">
            <a:extLst>
              <a:ext uri="{FF2B5EF4-FFF2-40B4-BE49-F238E27FC236}">
                <a16:creationId xmlns:a16="http://schemas.microsoft.com/office/drawing/2014/main" id="{164F3BB9-817D-14F1-A927-250A104CC19B}"/>
              </a:ext>
            </a:extLst>
          </p:cNvPr>
          <p:cNvCxnSpPr/>
          <p:nvPr/>
        </p:nvCxnSpPr>
        <p:spPr>
          <a:xfrm flipV="1">
            <a:off x="3070500" y="2571750"/>
            <a:ext cx="0" cy="361884"/>
          </a:xfrm>
          <a:prstGeom prst="line">
            <a:avLst/>
          </a:prstGeom>
        </p:spPr>
        <p:style>
          <a:lnRef idx="3">
            <a:schemeClr val="accent2"/>
          </a:lnRef>
          <a:fillRef idx="0">
            <a:schemeClr val="accent2"/>
          </a:fillRef>
          <a:effectRef idx="2">
            <a:schemeClr val="accent2"/>
          </a:effectRef>
          <a:fontRef idx="minor">
            <a:schemeClr val="tx1"/>
          </a:fontRef>
        </p:style>
      </p:cxnSp>
      <p:sp>
        <p:nvSpPr>
          <p:cNvPr id="22" name="CuadroTexto 21">
            <a:extLst>
              <a:ext uri="{FF2B5EF4-FFF2-40B4-BE49-F238E27FC236}">
                <a16:creationId xmlns:a16="http://schemas.microsoft.com/office/drawing/2014/main" id="{0E34C342-2BE5-9AFD-B8DE-60F5BF0535A0}"/>
              </a:ext>
            </a:extLst>
          </p:cNvPr>
          <p:cNvSpPr txBox="1"/>
          <p:nvPr/>
        </p:nvSpPr>
        <p:spPr>
          <a:xfrm>
            <a:off x="2926032" y="735195"/>
            <a:ext cx="1623060" cy="523220"/>
          </a:xfrm>
          <a:prstGeom prst="rect">
            <a:avLst/>
          </a:prstGeom>
          <a:noFill/>
        </p:spPr>
        <p:txBody>
          <a:bodyPr wrap="square">
            <a:spAutoFit/>
          </a:bodyPr>
          <a:lstStyle/>
          <a:p>
            <a:pPr algn="ctr"/>
            <a:r>
              <a:rPr lang="es-SV" sz="1400" dirty="0">
                <a:effectLst/>
                <a:latin typeface="Arial" panose="020B0604020202020204" pitchFamily="34" charset="0"/>
                <a:ea typeface="Times New Roman" panose="02020603050405020304" pitchFamily="18" charset="0"/>
                <a:cs typeface="Times New Roman" panose="02020603050405020304" pitchFamily="18" charset="0"/>
              </a:rPr>
              <a:t>Hugo Ibarra</a:t>
            </a:r>
            <a:br>
              <a:rPr lang="es-SV" sz="1400" dirty="0">
                <a:effectLst/>
                <a:latin typeface="Arial" panose="020B0604020202020204" pitchFamily="34" charset="0"/>
                <a:ea typeface="Times New Roman" panose="02020603050405020304" pitchFamily="18" charset="0"/>
                <a:cs typeface="Times New Roman" panose="02020603050405020304" pitchFamily="18" charset="0"/>
              </a:rPr>
            </a:br>
            <a:r>
              <a:rPr lang="es-SV" sz="1400" dirty="0">
                <a:effectLst/>
                <a:latin typeface="Arial" panose="020B0604020202020204" pitchFamily="34" charset="0"/>
                <a:ea typeface="Times New Roman" panose="02020603050405020304" pitchFamily="18" charset="0"/>
                <a:cs typeface="Times New Roman" panose="02020603050405020304" pitchFamily="18" charset="0"/>
              </a:rPr>
              <a:t>Alianza</a:t>
            </a:r>
            <a:endParaRPr lang="es-SV" dirty="0"/>
          </a:p>
        </p:txBody>
      </p:sp>
      <p:sp>
        <p:nvSpPr>
          <p:cNvPr id="23" name="CuadroTexto 22">
            <a:extLst>
              <a:ext uri="{FF2B5EF4-FFF2-40B4-BE49-F238E27FC236}">
                <a16:creationId xmlns:a16="http://schemas.microsoft.com/office/drawing/2014/main" id="{59CB6B48-3FCF-4FC1-1E6E-659C628B5C99}"/>
              </a:ext>
            </a:extLst>
          </p:cNvPr>
          <p:cNvSpPr txBox="1"/>
          <p:nvPr/>
        </p:nvSpPr>
        <p:spPr>
          <a:xfrm>
            <a:off x="4072855" y="3573504"/>
            <a:ext cx="1623060" cy="523220"/>
          </a:xfrm>
          <a:prstGeom prst="rect">
            <a:avLst/>
          </a:prstGeom>
          <a:noFill/>
        </p:spPr>
        <p:txBody>
          <a:bodyPr wrap="square">
            <a:spAutoFit/>
          </a:bodyPr>
          <a:lstStyle/>
          <a:p>
            <a:pPr algn="ctr"/>
            <a:r>
              <a:rPr lang="es-ES" dirty="0">
                <a:latin typeface="Arial" panose="020B0604020202020204" pitchFamily="34" charset="0"/>
                <a:cs typeface="Times New Roman" panose="02020603050405020304" pitchFamily="18" charset="0"/>
              </a:rPr>
              <a:t>E</a:t>
            </a:r>
            <a:r>
              <a:rPr lang="es-SV" dirty="0">
                <a:latin typeface="Arial" panose="020B0604020202020204" pitchFamily="34" charset="0"/>
                <a:cs typeface="Times New Roman" panose="02020603050405020304" pitchFamily="18" charset="0"/>
              </a:rPr>
              <a:t>xpandirse</a:t>
            </a:r>
            <a:br>
              <a:rPr lang="es-SV" dirty="0">
                <a:latin typeface="Arial" panose="020B0604020202020204" pitchFamily="34" charset="0"/>
                <a:cs typeface="Times New Roman" panose="02020603050405020304" pitchFamily="18" charset="0"/>
              </a:rPr>
            </a:br>
            <a:r>
              <a:rPr lang="es-SV" dirty="0">
                <a:latin typeface="Arial" panose="020B0604020202020204" pitchFamily="34" charset="0"/>
                <a:cs typeface="Times New Roman" panose="02020603050405020304" pitchFamily="18" charset="0"/>
              </a:rPr>
              <a:t>Clientes</a:t>
            </a:r>
            <a:endParaRPr lang="es-SV" dirty="0"/>
          </a:p>
        </p:txBody>
      </p:sp>
      <p:sp>
        <p:nvSpPr>
          <p:cNvPr id="24" name="CuadroTexto 23">
            <a:extLst>
              <a:ext uri="{FF2B5EF4-FFF2-40B4-BE49-F238E27FC236}">
                <a16:creationId xmlns:a16="http://schemas.microsoft.com/office/drawing/2014/main" id="{32E76DBB-3BD8-12B7-EFE0-AA833866C9AC}"/>
              </a:ext>
            </a:extLst>
          </p:cNvPr>
          <p:cNvSpPr txBox="1"/>
          <p:nvPr/>
        </p:nvSpPr>
        <p:spPr>
          <a:xfrm>
            <a:off x="4614985" y="933713"/>
            <a:ext cx="1623060" cy="307777"/>
          </a:xfrm>
          <a:prstGeom prst="rect">
            <a:avLst/>
          </a:prstGeom>
          <a:noFill/>
        </p:spPr>
        <p:txBody>
          <a:bodyPr wrap="square">
            <a:spAutoFit/>
          </a:bodyPr>
          <a:lstStyle/>
          <a:p>
            <a:pPr algn="ctr"/>
            <a:r>
              <a:rPr lang="es-ES" dirty="0">
                <a:latin typeface="Arial" panose="020B0604020202020204" pitchFamily="34" charset="0"/>
                <a:cs typeface="Times New Roman" panose="02020603050405020304" pitchFamily="18" charset="0"/>
              </a:rPr>
              <a:t>Propio Buffet</a:t>
            </a:r>
            <a:endParaRPr lang="es-SV" dirty="0"/>
          </a:p>
        </p:txBody>
      </p:sp>
      <p:sp>
        <p:nvSpPr>
          <p:cNvPr id="27" name="Rectángulo: esquinas redondeadas 26">
            <a:extLst>
              <a:ext uri="{FF2B5EF4-FFF2-40B4-BE49-F238E27FC236}">
                <a16:creationId xmlns:a16="http://schemas.microsoft.com/office/drawing/2014/main" id="{2EEB89EB-BB31-6C5E-695C-49A04FB2A85E}"/>
              </a:ext>
            </a:extLst>
          </p:cNvPr>
          <p:cNvSpPr/>
          <p:nvPr/>
        </p:nvSpPr>
        <p:spPr>
          <a:xfrm>
            <a:off x="6595689" y="1398261"/>
            <a:ext cx="967380" cy="443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t>1990</a:t>
            </a:r>
            <a:endParaRPr lang="es-SV" sz="2000" dirty="0"/>
          </a:p>
        </p:txBody>
      </p:sp>
      <p:sp>
        <p:nvSpPr>
          <p:cNvPr id="28" name="CuadroTexto 27">
            <a:extLst>
              <a:ext uri="{FF2B5EF4-FFF2-40B4-BE49-F238E27FC236}">
                <a16:creationId xmlns:a16="http://schemas.microsoft.com/office/drawing/2014/main" id="{DBBC2768-E184-1C3C-6C62-9DEA3FA98D44}"/>
              </a:ext>
            </a:extLst>
          </p:cNvPr>
          <p:cNvSpPr txBox="1"/>
          <p:nvPr/>
        </p:nvSpPr>
        <p:spPr>
          <a:xfrm>
            <a:off x="6267849" y="743755"/>
            <a:ext cx="1623060" cy="523220"/>
          </a:xfrm>
          <a:prstGeom prst="rect">
            <a:avLst/>
          </a:prstGeom>
          <a:noFill/>
        </p:spPr>
        <p:txBody>
          <a:bodyPr wrap="square">
            <a:spAutoFit/>
          </a:bodyPr>
          <a:lstStyle/>
          <a:p>
            <a:pPr algn="ctr"/>
            <a:r>
              <a:rPr lang="es-ES" dirty="0">
                <a:latin typeface="Arial" panose="020B0604020202020204" pitchFamily="34" charset="0"/>
                <a:cs typeface="Times New Roman" panose="02020603050405020304" pitchFamily="18" charset="0"/>
              </a:rPr>
              <a:t>Fallecimiento</a:t>
            </a:r>
            <a:br>
              <a:rPr lang="es-ES" dirty="0">
                <a:latin typeface="Arial" panose="020B0604020202020204" pitchFamily="34" charset="0"/>
                <a:cs typeface="Times New Roman" panose="02020603050405020304" pitchFamily="18" charset="0"/>
              </a:rPr>
            </a:br>
            <a:r>
              <a:rPr lang="es-ES" dirty="0">
                <a:latin typeface="Arial" panose="020B0604020202020204" pitchFamily="34" charset="0"/>
                <a:cs typeface="Times New Roman" panose="02020603050405020304" pitchFamily="18" charset="0"/>
              </a:rPr>
              <a:t>Hugo Ibarra</a:t>
            </a:r>
            <a:endParaRPr lang="es-SV" dirty="0"/>
          </a:p>
        </p:txBody>
      </p:sp>
      <p:cxnSp>
        <p:nvCxnSpPr>
          <p:cNvPr id="29" name="Conector recto 28">
            <a:extLst>
              <a:ext uri="{FF2B5EF4-FFF2-40B4-BE49-F238E27FC236}">
                <a16:creationId xmlns:a16="http://schemas.microsoft.com/office/drawing/2014/main" id="{3B1B6FC6-1663-598D-A545-04C612B8D1EB}"/>
              </a:ext>
            </a:extLst>
          </p:cNvPr>
          <p:cNvCxnSpPr/>
          <p:nvPr/>
        </p:nvCxnSpPr>
        <p:spPr>
          <a:xfrm flipV="1">
            <a:off x="7094177" y="1853792"/>
            <a:ext cx="0" cy="361884"/>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83690290"/>
      </p:ext>
    </p:extLst>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par>
                                <p:cTn id="8" presetID="10" presetClass="entr" presetSubtype="0" fill="hold" nodeType="withEffect">
                                  <p:stCondLst>
                                    <p:cond delay="0"/>
                                  </p:stCondLst>
                                  <p:childTnLst>
                                    <p:set>
                                      <p:cBhvr>
                                        <p:cTn id="9" dur="1" fill="hold">
                                          <p:stCondLst>
                                            <p:cond delay="0"/>
                                          </p:stCondLst>
                                        </p:cTn>
                                        <p:tgtEl>
                                          <p:spTgt spid="381"/>
                                        </p:tgtEl>
                                        <p:attrNameLst>
                                          <p:attrName>style.visibility</p:attrName>
                                        </p:attrNameLst>
                                      </p:cBhvr>
                                      <p:to>
                                        <p:strVal val="visible"/>
                                      </p:to>
                                    </p:set>
                                    <p:animEffect transition="in" filter="fade">
                                      <p:cBhvr>
                                        <p:cTn id="10" dur="10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1278907" y="923717"/>
            <a:ext cx="273139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DELIMITACIONES</a:t>
            </a:r>
            <a:endParaRPr dirty="0"/>
          </a:p>
        </p:txBody>
      </p:sp>
      <p:sp>
        <p:nvSpPr>
          <p:cNvPr id="397" name="Google Shape;397;p56">
            <a:hlinkClick r:id="rId3" action="ppaction://hlinksldjump"/>
          </p:cNvPr>
          <p:cNvSpPr txBox="1">
            <a:spLocks noGrp="1"/>
          </p:cNvSpPr>
          <p:nvPr>
            <p:ph type="title" idx="2"/>
          </p:nvPr>
        </p:nvSpPr>
        <p:spPr>
          <a:xfrm>
            <a:off x="319010" y="788558"/>
            <a:ext cx="1168104"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pic>
        <p:nvPicPr>
          <p:cNvPr id="411" name="Google Shape;411;p56"/>
          <p:cNvPicPr preferRelativeResize="0"/>
          <p:nvPr/>
        </p:nvPicPr>
        <p:blipFill rotWithShape="1">
          <a:blip r:embed="rId4">
            <a:alphaModFix/>
          </a:blip>
          <a:srcRect r="25317"/>
          <a:stretch/>
        </p:blipFill>
        <p:spPr>
          <a:xfrm>
            <a:off x="6438325" y="2495374"/>
            <a:ext cx="2726400" cy="2632201"/>
          </a:xfrm>
          <a:prstGeom prst="rect">
            <a:avLst/>
          </a:prstGeom>
          <a:noFill/>
          <a:ln>
            <a:noFill/>
          </a:ln>
        </p:spPr>
      </p:pic>
      <p:sp>
        <p:nvSpPr>
          <p:cNvPr id="412" name="Google Shape;412;p56"/>
          <p:cNvSpPr/>
          <p:nvPr/>
        </p:nvSpPr>
        <p:spPr>
          <a:xfrm rot="-5400000">
            <a:off x="6795375" y="3126249"/>
            <a:ext cx="1484400" cy="148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CuadroTexto 2">
            <a:extLst>
              <a:ext uri="{FF2B5EF4-FFF2-40B4-BE49-F238E27FC236}">
                <a16:creationId xmlns:a16="http://schemas.microsoft.com/office/drawing/2014/main" id="{A91C3C62-9ED0-1F67-ADBC-3007905A784D}"/>
              </a:ext>
            </a:extLst>
          </p:cNvPr>
          <p:cNvSpPr txBox="1"/>
          <p:nvPr/>
        </p:nvSpPr>
        <p:spPr>
          <a:xfrm>
            <a:off x="5675812" y="696832"/>
            <a:ext cx="3001457" cy="456343"/>
          </a:xfrm>
          <a:prstGeom prst="rect">
            <a:avLst/>
          </a:prstGeom>
          <a:noFill/>
        </p:spPr>
        <p:txBody>
          <a:bodyPr wrap="square">
            <a:spAutoFit/>
          </a:bodyPr>
          <a:lstStyle/>
          <a:p>
            <a:pPr indent="180340">
              <a:lnSpc>
                <a:spcPct val="200000"/>
              </a:lnSpc>
            </a:pPr>
            <a:r>
              <a:rPr lang="es-SV" sz="1400" dirty="0">
                <a:effectLst/>
                <a:latin typeface="Arial" panose="020B0604020202020204" pitchFamily="34" charset="0"/>
                <a:ea typeface="Times New Roman" panose="02020603050405020304" pitchFamily="18" charset="0"/>
                <a:cs typeface="Times New Roman" panose="02020603050405020304" pitchFamily="18" charset="0"/>
              </a:rPr>
              <a:t>DELIMITACIÓN DEL TIEMPO</a:t>
            </a:r>
          </a:p>
        </p:txBody>
      </p:sp>
      <p:sp>
        <p:nvSpPr>
          <p:cNvPr id="5" name="CuadroTexto 4">
            <a:extLst>
              <a:ext uri="{FF2B5EF4-FFF2-40B4-BE49-F238E27FC236}">
                <a16:creationId xmlns:a16="http://schemas.microsoft.com/office/drawing/2014/main" id="{41D7F2B5-62AC-058F-418A-2D2713CAA9EB}"/>
              </a:ext>
            </a:extLst>
          </p:cNvPr>
          <p:cNvSpPr txBox="1"/>
          <p:nvPr/>
        </p:nvSpPr>
        <p:spPr>
          <a:xfrm>
            <a:off x="327510" y="2172069"/>
            <a:ext cx="3359515" cy="456343"/>
          </a:xfrm>
          <a:prstGeom prst="rect">
            <a:avLst/>
          </a:prstGeom>
          <a:noFill/>
        </p:spPr>
        <p:txBody>
          <a:bodyPr wrap="square">
            <a:spAutoFit/>
          </a:bodyPr>
          <a:lstStyle/>
          <a:p>
            <a:pPr indent="180340">
              <a:lnSpc>
                <a:spcPct val="200000"/>
              </a:lnSpc>
            </a:pPr>
            <a:r>
              <a:rPr lang="es-SV" sz="1400" dirty="0">
                <a:effectLst/>
                <a:latin typeface="Arial" panose="020B0604020202020204" pitchFamily="34" charset="0"/>
                <a:ea typeface="Times New Roman" panose="02020603050405020304" pitchFamily="18" charset="0"/>
                <a:cs typeface="Times New Roman" panose="02020603050405020304" pitchFamily="18" charset="0"/>
              </a:rPr>
              <a:t>DELIMITACIÓN DEL ESPACIO</a:t>
            </a:r>
          </a:p>
        </p:txBody>
      </p:sp>
      <p:sp>
        <p:nvSpPr>
          <p:cNvPr id="7" name="CuadroTexto 6">
            <a:extLst>
              <a:ext uri="{FF2B5EF4-FFF2-40B4-BE49-F238E27FC236}">
                <a16:creationId xmlns:a16="http://schemas.microsoft.com/office/drawing/2014/main" id="{74F5EC71-0BA8-F059-3F08-71390569FA8C}"/>
              </a:ext>
            </a:extLst>
          </p:cNvPr>
          <p:cNvSpPr txBox="1"/>
          <p:nvPr/>
        </p:nvSpPr>
        <p:spPr>
          <a:xfrm>
            <a:off x="4604125" y="1251509"/>
            <a:ext cx="4585062" cy="1750031"/>
          </a:xfrm>
          <a:prstGeom prst="rect">
            <a:avLst/>
          </a:prstGeom>
          <a:noFill/>
        </p:spPr>
        <p:txBody>
          <a:bodyPr wrap="square">
            <a:spAutoFit/>
          </a:bodyPr>
          <a:lstStyle/>
          <a:p>
            <a:pPr indent="180340">
              <a:lnSpc>
                <a:spcPct val="200000"/>
              </a:lnSpc>
            </a:pPr>
            <a:r>
              <a:rPr lang="es-SV" sz="1400" dirty="0">
                <a:effectLst/>
                <a:latin typeface="Times New Roman" panose="02020603050405020304" pitchFamily="18" charset="0"/>
                <a:ea typeface="Times New Roman" panose="02020603050405020304" pitchFamily="18" charset="0"/>
                <a:cs typeface="Times New Roman" panose="02020603050405020304" pitchFamily="18" charset="0"/>
              </a:rPr>
              <a:t>El desarrollo del proyecto se llevará a cabo en el primer semestre del año 2024 y el segundo semestre del año 2024, comprendido entre el 2 de enero del año 2024 y el 31 de agosto del año 2024.</a:t>
            </a:r>
            <a:endParaRPr lang="es-SV"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F8EE4FC3-2943-598F-98E8-9707A2A28873}"/>
              </a:ext>
            </a:extLst>
          </p:cNvPr>
          <p:cNvSpPr txBox="1"/>
          <p:nvPr/>
        </p:nvSpPr>
        <p:spPr>
          <a:xfrm>
            <a:off x="319010" y="2866237"/>
            <a:ext cx="4591594" cy="1319144"/>
          </a:xfrm>
          <a:prstGeom prst="rect">
            <a:avLst/>
          </a:prstGeom>
          <a:noFill/>
        </p:spPr>
        <p:txBody>
          <a:bodyPr wrap="square">
            <a:spAutoFit/>
          </a:bodyPr>
          <a:lstStyle/>
          <a:p>
            <a:pPr indent="180340">
              <a:lnSpc>
                <a:spcPct val="200000"/>
              </a:lnSpc>
            </a:pPr>
            <a:r>
              <a:rPr lang="es-SV" sz="1400" dirty="0">
                <a:effectLst/>
                <a:latin typeface="Times New Roman" panose="02020603050405020304" pitchFamily="18" charset="0"/>
                <a:ea typeface="Times New Roman" panose="02020603050405020304" pitchFamily="18" charset="0"/>
                <a:cs typeface="Times New Roman" panose="02020603050405020304" pitchFamily="18" charset="0"/>
              </a:rPr>
              <a:t>El proyecto será desarrollado para el bufete de abogados Cartagena, el cual se encuentra ubicado en el bulevar </a:t>
            </a:r>
            <a:r>
              <a:rPr lang="es-SV" sz="1400" dirty="0" err="1">
                <a:effectLst/>
                <a:latin typeface="Times New Roman" panose="02020603050405020304" pitchFamily="18" charset="0"/>
                <a:ea typeface="Times New Roman" panose="02020603050405020304" pitchFamily="18" charset="0"/>
                <a:cs typeface="Times New Roman" panose="02020603050405020304" pitchFamily="18" charset="0"/>
              </a:rPr>
              <a:t>tutunichapa</a:t>
            </a:r>
            <a:r>
              <a:rPr lang="es-SV" sz="1400" dirty="0">
                <a:effectLst/>
                <a:latin typeface="Times New Roman" panose="02020603050405020304" pitchFamily="18" charset="0"/>
                <a:ea typeface="Times New Roman" panose="02020603050405020304" pitchFamily="18" charset="0"/>
                <a:cs typeface="Times New Roman" panose="02020603050405020304" pitchFamily="18" charset="0"/>
              </a:rPr>
              <a:t> 7ª AV. Norte.  </a:t>
            </a:r>
            <a:endParaRPr lang="es-SV"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873840"/>
      </p:ext>
    </p:extLst>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7"/>
                                        </p:tgtEl>
                                        <p:attrNameLst>
                                          <p:attrName>style.visibility</p:attrName>
                                        </p:attrNameLst>
                                      </p:cBhvr>
                                      <p:to>
                                        <p:strVal val="visible"/>
                                      </p:to>
                                    </p:set>
                                    <p:animEffect transition="in" filter="fade">
                                      <p:cBhvr>
                                        <p:cTn id="10" dur="1000"/>
                                        <p:tgtEl>
                                          <p:spTgt spid="39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1"/>
                                        </p:tgtEl>
                                        <p:attrNameLst>
                                          <p:attrName>style.visibility</p:attrName>
                                        </p:attrNameLst>
                                      </p:cBhvr>
                                      <p:to>
                                        <p:strVal val="visible"/>
                                      </p:to>
                                    </p:set>
                                    <p:animEffect transition="in" filter="fade">
                                      <p:cBhvr>
                                        <p:cTn id="15" dur="1000"/>
                                        <p:tgtEl>
                                          <p:spTgt spid="411"/>
                                        </p:tgtEl>
                                      </p:cBhvr>
                                    </p:animEffect>
                                  </p:childTnLst>
                                </p:cTn>
                              </p:par>
                              <p:par>
                                <p:cTn id="16" presetID="10" presetClass="entr" presetSubtype="0" fill="hold" nodeType="withEffect">
                                  <p:stCondLst>
                                    <p:cond delay="0"/>
                                  </p:stCondLst>
                                  <p:childTnLst>
                                    <p:set>
                                      <p:cBhvr>
                                        <p:cTn id="17" dur="1" fill="hold">
                                          <p:stCondLst>
                                            <p:cond delay="0"/>
                                          </p:stCondLst>
                                        </p:cTn>
                                        <p:tgtEl>
                                          <p:spTgt spid="412"/>
                                        </p:tgtEl>
                                        <p:attrNameLst>
                                          <p:attrName>style.visibility</p:attrName>
                                        </p:attrNameLst>
                                      </p:cBhvr>
                                      <p:to>
                                        <p:strVal val="visible"/>
                                      </p:to>
                                    </p:set>
                                    <p:animEffect transition="in" filter="fade">
                                      <p:cBhvr>
                                        <p:cTn id="18"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794774" y="1219325"/>
            <a:ext cx="225677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Alcances</a:t>
            </a:r>
            <a:endParaRPr sz="2400" dirty="0"/>
          </a:p>
        </p:txBody>
      </p:sp>
      <p:sp>
        <p:nvSpPr>
          <p:cNvPr id="397" name="Google Shape;397;p56">
            <a:hlinkClick r:id="rId3" action="ppaction://hlinksldjump"/>
          </p:cNvPr>
          <p:cNvSpPr txBox="1">
            <a:spLocks noGrp="1"/>
          </p:cNvSpPr>
          <p:nvPr>
            <p:ph type="title" idx="2"/>
          </p:nvPr>
        </p:nvSpPr>
        <p:spPr>
          <a:xfrm>
            <a:off x="794775" y="626150"/>
            <a:ext cx="24681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398" name="Google Shape;398;p56"/>
          <p:cNvSpPr txBox="1">
            <a:spLocks noGrp="1"/>
          </p:cNvSpPr>
          <p:nvPr>
            <p:ph type="subTitle" idx="1"/>
          </p:nvPr>
        </p:nvSpPr>
        <p:spPr>
          <a:xfrm>
            <a:off x="794775" y="1805849"/>
            <a:ext cx="3479514" cy="2362113"/>
          </a:xfrm>
          <a:prstGeom prst="rect">
            <a:avLst/>
          </a:prstGeom>
        </p:spPr>
        <p:txBody>
          <a:bodyPr spcFirstLastPara="1" wrap="square" lIns="91425" tIns="91425" rIns="91425" bIns="91425" anchor="t" anchorCtr="0">
            <a:noAutofit/>
          </a:bodyPr>
          <a:lstStyle/>
          <a:p>
            <a:pPr marL="0" lvl="0" indent="0" algn="just"/>
            <a:r>
              <a:rPr lang="es-ES" sz="1600" dirty="0"/>
              <a:t>Proveer de herramientas tecnológicas al bufete de Abogados Cartagena, haciendo la entrega de un software funcional, el cual permita la búsqueda y almacenamiento de datos en su versión digital con respecto a los  casos gestionados por el bufete.</a:t>
            </a:r>
            <a:endParaRPr sz="1600" dirty="0"/>
          </a:p>
        </p:txBody>
      </p:sp>
      <p:pic>
        <p:nvPicPr>
          <p:cNvPr id="411" name="Google Shape;411;p56"/>
          <p:cNvPicPr preferRelativeResize="0"/>
          <p:nvPr/>
        </p:nvPicPr>
        <p:blipFill rotWithShape="1">
          <a:blip r:embed="rId4">
            <a:alphaModFix/>
          </a:blip>
          <a:srcRect r="25317"/>
          <a:stretch/>
        </p:blipFill>
        <p:spPr>
          <a:xfrm>
            <a:off x="6438325" y="2495374"/>
            <a:ext cx="2726400" cy="2632201"/>
          </a:xfrm>
          <a:prstGeom prst="rect">
            <a:avLst/>
          </a:prstGeom>
          <a:noFill/>
          <a:ln>
            <a:noFill/>
          </a:ln>
        </p:spPr>
      </p:pic>
      <p:sp>
        <p:nvSpPr>
          <p:cNvPr id="412" name="Google Shape;412;p56"/>
          <p:cNvSpPr/>
          <p:nvPr/>
        </p:nvSpPr>
        <p:spPr>
          <a:xfrm rot="-5400000">
            <a:off x="6795375" y="3126249"/>
            <a:ext cx="1484400" cy="148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ALCANCE DE ADMINISTRACION DE EMPRESAS | Mind Map">
            <a:extLst>
              <a:ext uri="{FF2B5EF4-FFF2-40B4-BE49-F238E27FC236}">
                <a16:creationId xmlns:a16="http://schemas.microsoft.com/office/drawing/2014/main" id="{E32F541C-A4AB-1060-B5B0-FE58B9F1DB1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0717"/>
          <a:stretch/>
        </p:blipFill>
        <p:spPr bwMode="auto">
          <a:xfrm>
            <a:off x="4274289" y="215857"/>
            <a:ext cx="4286250" cy="2491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173986"/>
      </p:ext>
    </p:extLst>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7"/>
                                        </p:tgtEl>
                                        <p:attrNameLst>
                                          <p:attrName>style.visibility</p:attrName>
                                        </p:attrNameLst>
                                      </p:cBhvr>
                                      <p:to>
                                        <p:strVal val="visible"/>
                                      </p:to>
                                    </p:set>
                                    <p:animEffect transition="in" filter="fade">
                                      <p:cBhvr>
                                        <p:cTn id="10" dur="1000"/>
                                        <p:tgtEl>
                                          <p:spTgt spid="397"/>
                                        </p:tgtEl>
                                      </p:cBhvr>
                                    </p:animEffect>
                                  </p:childTnLst>
                                </p:cTn>
                              </p:par>
                              <p:par>
                                <p:cTn id="11" presetID="10" presetClass="entr" presetSubtype="0" fill="hold" nodeType="withEffect">
                                  <p:stCondLst>
                                    <p:cond delay="0"/>
                                  </p:stCondLst>
                                  <p:childTnLst>
                                    <p:set>
                                      <p:cBhvr>
                                        <p:cTn id="12" dur="1" fill="hold">
                                          <p:stCondLst>
                                            <p:cond delay="0"/>
                                          </p:stCondLst>
                                        </p:cTn>
                                        <p:tgtEl>
                                          <p:spTgt spid="398"/>
                                        </p:tgtEl>
                                        <p:attrNameLst>
                                          <p:attrName>style.visibility</p:attrName>
                                        </p:attrNameLst>
                                      </p:cBhvr>
                                      <p:to>
                                        <p:strVal val="visible"/>
                                      </p:to>
                                    </p:set>
                                    <p:animEffect transition="in" filter="fade">
                                      <p:cBhvr>
                                        <p:cTn id="13" dur="1000"/>
                                        <p:tgtEl>
                                          <p:spTgt spid="39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1"/>
                                        </p:tgtEl>
                                        <p:attrNameLst>
                                          <p:attrName>style.visibility</p:attrName>
                                        </p:attrNameLst>
                                      </p:cBhvr>
                                      <p:to>
                                        <p:strVal val="visible"/>
                                      </p:to>
                                    </p:set>
                                    <p:animEffect transition="in" filter="fade">
                                      <p:cBhvr>
                                        <p:cTn id="18" dur="1000"/>
                                        <p:tgtEl>
                                          <p:spTgt spid="411"/>
                                        </p:tgtEl>
                                      </p:cBhvr>
                                    </p:animEffect>
                                  </p:childTnLst>
                                </p:cTn>
                              </p:par>
                              <p:par>
                                <p:cTn id="19" presetID="10" presetClass="entr" presetSubtype="0" fill="hold" nodeType="withEffect">
                                  <p:stCondLst>
                                    <p:cond delay="0"/>
                                  </p:stCondLst>
                                  <p:childTnLst>
                                    <p:set>
                                      <p:cBhvr>
                                        <p:cTn id="20" dur="1" fill="hold">
                                          <p:stCondLst>
                                            <p:cond delay="0"/>
                                          </p:stCondLst>
                                        </p:cTn>
                                        <p:tgtEl>
                                          <p:spTgt spid="412"/>
                                        </p:tgtEl>
                                        <p:attrNameLst>
                                          <p:attrName>style.visibility</p:attrName>
                                        </p:attrNameLst>
                                      </p:cBhvr>
                                      <p:to>
                                        <p:strVal val="visible"/>
                                      </p:to>
                                    </p:set>
                                    <p:animEffect transition="in" filter="fade">
                                      <p:cBhvr>
                                        <p:cTn id="21"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5">
            <a:hlinkClick r:id="rId3" action="ppaction://hlinksldjump"/>
          </p:cNvPr>
          <p:cNvSpPr txBox="1">
            <a:spLocks noGrp="1"/>
          </p:cNvSpPr>
          <p:nvPr>
            <p:ph type="title"/>
          </p:nvPr>
        </p:nvSpPr>
        <p:spPr>
          <a:xfrm>
            <a:off x="3070500" y="1219313"/>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Justificacion</a:t>
            </a:r>
            <a:endParaRPr dirty="0"/>
          </a:p>
        </p:txBody>
      </p:sp>
      <p:sp>
        <p:nvSpPr>
          <p:cNvPr id="381" name="Google Shape;381;p55">
            <a:hlinkClick r:id="rId3" action="ppaction://hlinksldjump"/>
          </p:cNvPr>
          <p:cNvSpPr txBox="1">
            <a:spLocks noGrp="1"/>
          </p:cNvSpPr>
          <p:nvPr>
            <p:ph type="title" idx="2"/>
          </p:nvPr>
        </p:nvSpPr>
        <p:spPr>
          <a:xfrm>
            <a:off x="3070500" y="626138"/>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pic>
        <p:nvPicPr>
          <p:cNvPr id="1026" name="Picture 2" descr="Cómo hacer la justificación de una investigación [ paso a ...">
            <a:extLst>
              <a:ext uri="{FF2B5EF4-FFF2-40B4-BE49-F238E27FC236}">
                <a16:creationId xmlns:a16="http://schemas.microsoft.com/office/drawing/2014/main" id="{E0EF5599-979F-89A8-2E67-7FAFADD3A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3368" y="1812713"/>
            <a:ext cx="4265370" cy="296562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DB6E5977-9490-E664-CF80-99FF6FACCF80}"/>
              </a:ext>
            </a:extLst>
          </p:cNvPr>
          <p:cNvSpPr/>
          <p:nvPr/>
        </p:nvSpPr>
        <p:spPr>
          <a:xfrm>
            <a:off x="5983440" y="1996193"/>
            <a:ext cx="2509284" cy="25986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s-ES" sz="1600" b="1" dirty="0">
                <a:solidFill>
                  <a:schemeClr val="bg2"/>
                </a:solidFill>
              </a:rPr>
              <a:t>Búsqueda.</a:t>
            </a:r>
          </a:p>
          <a:p>
            <a:pPr marL="285750" indent="-285750">
              <a:buFontTx/>
              <a:buChar char="-"/>
            </a:pPr>
            <a:r>
              <a:rPr lang="es-ES" sz="1600" b="1" dirty="0">
                <a:solidFill>
                  <a:schemeClr val="bg2"/>
                </a:solidFill>
              </a:rPr>
              <a:t>Espacio de almacenamiento.</a:t>
            </a:r>
          </a:p>
          <a:p>
            <a:pPr marL="285750" indent="-285750">
              <a:buFontTx/>
              <a:buChar char="-"/>
            </a:pPr>
            <a:r>
              <a:rPr lang="es-SV" sz="1600" b="1" dirty="0">
                <a:solidFill>
                  <a:schemeClr val="bg2"/>
                </a:solidFill>
              </a:rPr>
              <a:t>Backups.</a:t>
            </a:r>
          </a:p>
          <a:p>
            <a:pPr marL="285750" indent="-285750">
              <a:buFontTx/>
              <a:buChar char="-"/>
            </a:pPr>
            <a:r>
              <a:rPr lang="es-SV" sz="1600" b="1" dirty="0">
                <a:solidFill>
                  <a:schemeClr val="bg2"/>
                </a:solidFill>
              </a:rPr>
              <a:t>Seguridad.</a:t>
            </a:r>
          </a:p>
          <a:p>
            <a:pPr marL="285750" indent="-285750">
              <a:buFontTx/>
              <a:buChar char="-"/>
            </a:pPr>
            <a:r>
              <a:rPr lang="es-SV" sz="1600" b="1" dirty="0">
                <a:solidFill>
                  <a:schemeClr val="bg2"/>
                </a:solidFill>
              </a:rPr>
              <a:t>Atención al cliente.</a:t>
            </a:r>
          </a:p>
          <a:p>
            <a:pPr marL="285750" indent="-285750">
              <a:buFontTx/>
              <a:buChar char="-"/>
            </a:pPr>
            <a:r>
              <a:rPr lang="es-SV" sz="1600" b="1" dirty="0">
                <a:solidFill>
                  <a:schemeClr val="bg2"/>
                </a:solidFill>
              </a:rPr>
              <a:t>Creación de documentos a mano.</a:t>
            </a:r>
          </a:p>
          <a:p>
            <a:pPr marL="285750" indent="-285750">
              <a:buFontTx/>
              <a:buChar char="-"/>
            </a:pPr>
            <a:r>
              <a:rPr lang="es-SV" sz="1600" b="1" dirty="0">
                <a:solidFill>
                  <a:schemeClr val="bg2"/>
                </a:solidFill>
              </a:rPr>
              <a:t>Categorización de documentos.</a:t>
            </a:r>
          </a:p>
          <a:p>
            <a:pPr marL="285750" indent="-285750">
              <a:buFontTx/>
              <a:buChar char="-"/>
            </a:pPr>
            <a:endParaRPr lang="es-SV" sz="1600" b="1" dirty="0">
              <a:solidFill>
                <a:schemeClr val="bg2"/>
              </a:solidFill>
            </a:endParaRPr>
          </a:p>
          <a:p>
            <a:pPr marL="285750" indent="-285750" algn="ctr">
              <a:buFontTx/>
              <a:buChar char="-"/>
            </a:pPr>
            <a:endParaRPr lang="es-SV" dirty="0">
              <a:solidFill>
                <a:schemeClr val="bg2"/>
              </a:solidFill>
            </a:endParaRPr>
          </a:p>
          <a:p>
            <a:pPr marL="285750" indent="-285750" algn="ctr">
              <a:buFontTx/>
              <a:buChar char="-"/>
            </a:pPr>
            <a:endParaRPr lang="es-SV" dirty="0">
              <a:solidFill>
                <a:schemeClr val="bg2"/>
              </a:solidFill>
            </a:endParaRPr>
          </a:p>
        </p:txBody>
      </p:sp>
    </p:spTree>
    <p:extLst>
      <p:ext uri="{BB962C8B-B14F-4D97-AF65-F5344CB8AC3E}">
        <p14:creationId xmlns:p14="http://schemas.microsoft.com/office/powerpoint/2010/main" val="1866969392"/>
      </p:ext>
    </p:extLst>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par>
                                <p:cTn id="8" presetID="10" presetClass="entr" presetSubtype="0" fill="hold" nodeType="withEffect">
                                  <p:stCondLst>
                                    <p:cond delay="0"/>
                                  </p:stCondLst>
                                  <p:childTnLst>
                                    <p:set>
                                      <p:cBhvr>
                                        <p:cTn id="9" dur="1" fill="hold">
                                          <p:stCondLst>
                                            <p:cond delay="0"/>
                                          </p:stCondLst>
                                        </p:cTn>
                                        <p:tgtEl>
                                          <p:spTgt spid="381"/>
                                        </p:tgtEl>
                                        <p:attrNameLst>
                                          <p:attrName>style.visibility</p:attrName>
                                        </p:attrNameLst>
                                      </p:cBhvr>
                                      <p:to>
                                        <p:strVal val="visible"/>
                                      </p:to>
                                    </p:set>
                                    <p:animEffect transition="in" filter="fade">
                                      <p:cBhvr>
                                        <p:cTn id="10" dur="10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2"/>
        <p:cNvGrpSpPr/>
        <p:nvPr/>
      </p:nvGrpSpPr>
      <p:grpSpPr>
        <a:xfrm>
          <a:off x="0" y="0"/>
          <a:ext cx="0" cy="0"/>
          <a:chOff x="0" y="0"/>
          <a:chExt cx="0" cy="0"/>
        </a:xfrm>
      </p:grpSpPr>
      <p:sp>
        <p:nvSpPr>
          <p:cNvPr id="433" name="Google Shape;433;p59"/>
          <p:cNvSpPr txBox="1">
            <a:spLocks noGrp="1"/>
          </p:cNvSpPr>
          <p:nvPr>
            <p:ph type="title"/>
          </p:nvPr>
        </p:nvSpPr>
        <p:spPr>
          <a:xfrm>
            <a:off x="2290025" y="2952900"/>
            <a:ext cx="4563900" cy="531900"/>
          </a:xfrm>
          <a:prstGeom prst="rect">
            <a:avLst/>
          </a:prstGeom>
        </p:spPr>
        <p:txBody>
          <a:bodyPr spcFirstLastPara="1" wrap="square" lIns="91425" tIns="91425" rIns="91425" bIns="91425" anchor="ctr" anchorCtr="0">
            <a:noAutofit/>
          </a:bodyPr>
          <a:lstStyle/>
          <a:p>
            <a:r>
              <a:rPr lang="es-ES" u="none" strike="noStrike" dirty="0">
                <a:solidFill>
                  <a:srgbClr val="6699CC"/>
                </a:solidFill>
                <a:effectLst/>
                <a:hlinkClick r:id="rId4" tooltip="Frases de  Séneca"/>
              </a:rPr>
              <a:t>Séneca</a:t>
            </a:r>
            <a:r>
              <a:rPr lang="es-ES" dirty="0"/>
              <a:t> </a:t>
            </a:r>
            <a:r>
              <a:rPr lang="es-ES" i="1" dirty="0">
                <a:effectLst/>
              </a:rPr>
              <a:t>(2 AC-65) Filósofo latino.</a:t>
            </a:r>
            <a:endParaRPr lang="es-ES" dirty="0"/>
          </a:p>
        </p:txBody>
      </p:sp>
      <p:sp>
        <p:nvSpPr>
          <p:cNvPr id="434" name="Google Shape;434;p59"/>
          <p:cNvSpPr txBox="1">
            <a:spLocks noGrp="1"/>
          </p:cNvSpPr>
          <p:nvPr>
            <p:ph type="subTitle" idx="1"/>
          </p:nvPr>
        </p:nvSpPr>
        <p:spPr>
          <a:xfrm>
            <a:off x="2290025" y="1837975"/>
            <a:ext cx="4563900" cy="1294200"/>
          </a:xfrm>
          <a:prstGeom prst="rect">
            <a:avLst/>
          </a:prstGeom>
        </p:spPr>
        <p:txBody>
          <a:bodyPr spcFirstLastPara="1" wrap="square" lIns="91425" tIns="91425" rIns="91425" bIns="91425" anchor="ctr" anchorCtr="0">
            <a:noAutofit/>
          </a:bodyPr>
          <a:lstStyle/>
          <a:p>
            <a:pPr algn="l"/>
            <a:r>
              <a:rPr lang="es-ES" b="0" i="0" dirty="0">
                <a:solidFill>
                  <a:srgbClr val="212529"/>
                </a:solidFill>
                <a:effectLst/>
                <a:highlight>
                  <a:srgbClr val="FFFFFF"/>
                </a:highlight>
                <a:latin typeface="Merriweather" panose="020F0502020204030204" pitchFamily="2" charset="0"/>
              </a:rPr>
              <a:t>¡Estudia! No para saber una cosa más, sino para saberla mejor.</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3"/>
        <p:cNvGrpSpPr/>
        <p:nvPr/>
      </p:nvGrpSpPr>
      <p:grpSpPr>
        <a:xfrm>
          <a:off x="0" y="0"/>
          <a:ext cx="0" cy="0"/>
          <a:chOff x="0" y="0"/>
          <a:chExt cx="0" cy="0"/>
        </a:xfrm>
      </p:grpSpPr>
      <p:sp>
        <p:nvSpPr>
          <p:cNvPr id="444" name="Google Shape;444;p61"/>
          <p:cNvSpPr txBox="1">
            <a:spLocks noGrp="1"/>
          </p:cNvSpPr>
          <p:nvPr>
            <p:ph type="title"/>
          </p:nvPr>
        </p:nvSpPr>
        <p:spPr>
          <a:xfrm>
            <a:off x="3636335" y="1023799"/>
            <a:ext cx="527676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OBJETIVO GENERAL</a:t>
            </a:r>
            <a:endParaRPr dirty="0"/>
          </a:p>
        </p:txBody>
      </p:sp>
      <p:sp>
        <p:nvSpPr>
          <p:cNvPr id="445" name="Google Shape;445;p61"/>
          <p:cNvSpPr txBox="1">
            <a:spLocks noGrp="1"/>
          </p:cNvSpPr>
          <p:nvPr>
            <p:ph type="title" idx="2"/>
          </p:nvPr>
        </p:nvSpPr>
        <p:spPr>
          <a:xfrm>
            <a:off x="5135636" y="412792"/>
            <a:ext cx="38520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446" name="Google Shape;446;p61"/>
          <p:cNvSpPr txBox="1">
            <a:spLocks noGrp="1"/>
          </p:cNvSpPr>
          <p:nvPr>
            <p:ph type="subTitle" idx="1"/>
          </p:nvPr>
        </p:nvSpPr>
        <p:spPr>
          <a:xfrm>
            <a:off x="5252484" y="1763205"/>
            <a:ext cx="3554288" cy="2638673"/>
          </a:xfrm>
          <a:prstGeom prst="rect">
            <a:avLst/>
          </a:prstGeom>
        </p:spPr>
        <p:txBody>
          <a:bodyPr spcFirstLastPara="1" wrap="square" lIns="91425" tIns="91425" rIns="91425" bIns="91425" anchor="t" anchorCtr="0">
            <a:noAutofit/>
          </a:bodyPr>
          <a:lstStyle/>
          <a:p>
            <a:pPr marL="0" indent="0" algn="just"/>
            <a:r>
              <a:rPr lang="es-SV" dirty="0"/>
              <a:t>Diseñar e instalar una plataforma web de gestión documental basada en Python con API-REST, que permita optimizar la búsqueda, almacenamiento y registros de documentos escaneados para el bufete de abogados Cartagena.</a:t>
            </a:r>
          </a:p>
          <a:p>
            <a:pPr marL="0" lvl="0" indent="0" algn="ctr" rtl="0">
              <a:spcBef>
                <a:spcPts val="0"/>
              </a:spcBef>
              <a:spcAft>
                <a:spcPts val="0"/>
              </a:spcAft>
              <a:buNone/>
            </a:pPr>
            <a:endParaRPr dirty="0"/>
          </a:p>
        </p:txBody>
      </p:sp>
      <p:pic>
        <p:nvPicPr>
          <p:cNvPr id="4098" name="Picture 2" descr="Objetivos de una empresa: concepto, tipos y sus características">
            <a:extLst>
              <a:ext uri="{FF2B5EF4-FFF2-40B4-BE49-F238E27FC236}">
                <a16:creationId xmlns:a16="http://schemas.microsoft.com/office/drawing/2014/main" id="{E439C297-2440-2AEA-DC98-B85DBB67392B}"/>
              </a:ext>
            </a:extLst>
          </p:cNvPr>
          <p:cNvPicPr>
            <a:picLocks noChangeAspect="1" noChangeArrowheads="1"/>
          </p:cNvPicPr>
          <p:nvPr/>
        </p:nvPicPr>
        <p:blipFill>
          <a:blip r:embed="rId4">
            <a:clrChange>
              <a:clrFrom>
                <a:srgbClr val="FCFBF6"/>
              </a:clrFrom>
              <a:clrTo>
                <a:srgbClr val="FCFBF6">
                  <a:alpha val="0"/>
                </a:srgbClr>
              </a:clrTo>
            </a:clrChange>
            <a:extLst>
              <a:ext uri="{28A0092B-C50C-407E-A947-70E740481C1C}">
                <a14:useLocalDpi xmlns:a14="http://schemas.microsoft.com/office/drawing/2010/main" val="0"/>
              </a:ext>
            </a:extLst>
          </a:blip>
          <a:srcRect/>
          <a:stretch>
            <a:fillRect/>
          </a:stretch>
        </p:blipFill>
        <p:spPr bwMode="auto">
          <a:xfrm>
            <a:off x="1073032" y="1612382"/>
            <a:ext cx="4158188" cy="29403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animEffect transition="in" filter="fade">
                                      <p:cBhvr>
                                        <p:cTn id="7" dur="1000"/>
                                        <p:tgtEl>
                                          <p:spTgt spid="444"/>
                                        </p:tgtEl>
                                      </p:cBhvr>
                                    </p:animEffect>
                                  </p:childTnLst>
                                </p:cTn>
                              </p:par>
                              <p:par>
                                <p:cTn id="8" presetID="10" presetClass="entr" presetSubtype="0" fill="hold" nodeType="withEffect">
                                  <p:stCondLst>
                                    <p:cond delay="0"/>
                                  </p:stCondLst>
                                  <p:childTnLst>
                                    <p:set>
                                      <p:cBhvr>
                                        <p:cTn id="9" dur="1" fill="hold">
                                          <p:stCondLst>
                                            <p:cond delay="0"/>
                                          </p:stCondLst>
                                        </p:cTn>
                                        <p:tgtEl>
                                          <p:spTgt spid="445"/>
                                        </p:tgtEl>
                                        <p:attrNameLst>
                                          <p:attrName>style.visibility</p:attrName>
                                        </p:attrNameLst>
                                      </p:cBhvr>
                                      <p:to>
                                        <p:strVal val="visible"/>
                                      </p:to>
                                    </p:set>
                                    <p:animEffect transition="in" filter="fade">
                                      <p:cBhvr>
                                        <p:cTn id="10" dur="1000"/>
                                        <p:tgtEl>
                                          <p:spTgt spid="445"/>
                                        </p:tgtEl>
                                      </p:cBhvr>
                                    </p:animEffect>
                                  </p:childTnLst>
                                </p:cTn>
                              </p:par>
                              <p:par>
                                <p:cTn id="11" presetID="10" presetClass="entr" presetSubtype="0" fill="hold" nodeType="withEffect">
                                  <p:stCondLst>
                                    <p:cond delay="0"/>
                                  </p:stCondLst>
                                  <p:childTnLst>
                                    <p:set>
                                      <p:cBhvr>
                                        <p:cTn id="12" dur="1" fill="hold">
                                          <p:stCondLst>
                                            <p:cond delay="0"/>
                                          </p:stCondLst>
                                        </p:cTn>
                                        <p:tgtEl>
                                          <p:spTgt spid="446"/>
                                        </p:tgtEl>
                                        <p:attrNameLst>
                                          <p:attrName>style.visibility</p:attrName>
                                        </p:attrNameLst>
                                      </p:cBhvr>
                                      <p:to>
                                        <p:strVal val="visible"/>
                                      </p:to>
                                    </p:set>
                                    <p:animEffect transition="in" filter="fade">
                                      <p:cBhvr>
                                        <p:cTn id="13" dur="10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2FE0224-C681-79D3-D0CD-4EDF9A84819B}"/>
              </a:ext>
            </a:extLst>
          </p:cNvPr>
          <p:cNvSpPr>
            <a:spLocks noGrp="1"/>
          </p:cNvSpPr>
          <p:nvPr>
            <p:ph type="title" idx="2"/>
          </p:nvPr>
        </p:nvSpPr>
        <p:spPr>
          <a:xfrm>
            <a:off x="1945758" y="370263"/>
            <a:ext cx="7049386" cy="841800"/>
          </a:xfrm>
        </p:spPr>
        <p:txBody>
          <a:bodyPr/>
          <a:lstStyle/>
          <a:p>
            <a:r>
              <a:rPr lang="es-ES" sz="3600" dirty="0"/>
              <a:t>OBJETIVOS ESPECÍFICOS</a:t>
            </a:r>
            <a:endParaRPr lang="es-SV" sz="3600" dirty="0"/>
          </a:p>
        </p:txBody>
      </p:sp>
      <p:sp>
        <p:nvSpPr>
          <p:cNvPr id="4" name="Subtítulo 3">
            <a:extLst>
              <a:ext uri="{FF2B5EF4-FFF2-40B4-BE49-F238E27FC236}">
                <a16:creationId xmlns:a16="http://schemas.microsoft.com/office/drawing/2014/main" id="{0ABBC55C-805B-5B9C-3575-904960C9215A}"/>
              </a:ext>
            </a:extLst>
          </p:cNvPr>
          <p:cNvSpPr>
            <a:spLocks noGrp="1"/>
          </p:cNvSpPr>
          <p:nvPr>
            <p:ph type="subTitle" idx="1"/>
          </p:nvPr>
        </p:nvSpPr>
        <p:spPr>
          <a:xfrm>
            <a:off x="6177516" y="1260796"/>
            <a:ext cx="2724949" cy="3512441"/>
          </a:xfrm>
        </p:spPr>
        <p:txBody>
          <a:bodyPr/>
          <a:lstStyle/>
          <a:p>
            <a:pPr marL="742950" indent="-285750" algn="just">
              <a:lnSpc>
                <a:spcPct val="200000"/>
              </a:lnSpc>
              <a:buFont typeface="Arial" panose="020B0604020202020204" pitchFamily="34" charset="0"/>
              <a:buChar char="•"/>
            </a:pPr>
            <a:r>
              <a:rPr lang="es-SV" sz="1800" dirty="0">
                <a:effectLst/>
                <a:latin typeface="Times New Roman" panose="02020603050405020304" pitchFamily="18" charset="0"/>
                <a:ea typeface="Times New Roman" panose="02020603050405020304" pitchFamily="18" charset="0"/>
                <a:cs typeface="Times New Roman" panose="02020603050405020304" pitchFamily="18" charset="0"/>
              </a:rPr>
              <a:t>Identificar </a:t>
            </a:r>
          </a:p>
          <a:p>
            <a:pPr marL="742950" indent="-285750" algn="just">
              <a:lnSpc>
                <a:spcPct val="200000"/>
              </a:lnSpc>
              <a:buFont typeface="Arial" panose="020B0604020202020204" pitchFamily="34" charset="0"/>
              <a:buChar char="•"/>
            </a:pPr>
            <a:r>
              <a:rPr lang="es-SV" sz="1800" dirty="0">
                <a:effectLst/>
                <a:latin typeface="Times New Roman" panose="02020603050405020304" pitchFamily="18" charset="0"/>
                <a:ea typeface="Times New Roman" panose="02020603050405020304" pitchFamily="18" charset="0"/>
                <a:cs typeface="Times New Roman" panose="02020603050405020304" pitchFamily="18" charset="0"/>
              </a:rPr>
              <a:t>Analizar.</a:t>
            </a:r>
            <a:endParaRPr lang="es-SV" dirty="0">
              <a:latin typeface="Arial" panose="020B0604020202020204" pitchFamily="34" charset="0"/>
              <a:ea typeface="Times New Roman" panose="02020603050405020304" pitchFamily="18" charset="0"/>
              <a:cs typeface="Times New Roman" panose="02020603050405020304" pitchFamily="18" charset="0"/>
            </a:endParaRPr>
          </a:p>
          <a:p>
            <a:pPr marL="742950" indent="-285750" algn="just">
              <a:lnSpc>
                <a:spcPct val="200000"/>
              </a:lnSpc>
              <a:buFont typeface="Arial" panose="020B0604020202020204" pitchFamily="34" charset="0"/>
              <a:buChar char="•"/>
            </a:pPr>
            <a:r>
              <a:rPr lang="es-SV" sz="1800" dirty="0">
                <a:effectLst/>
                <a:latin typeface="Times New Roman" panose="02020603050405020304" pitchFamily="18" charset="0"/>
                <a:ea typeface="Times New Roman" panose="02020603050405020304" pitchFamily="18" charset="0"/>
                <a:cs typeface="Times New Roman" panose="02020603050405020304" pitchFamily="18" charset="0"/>
              </a:rPr>
              <a:t>Examinar </a:t>
            </a:r>
            <a:endParaRPr lang="es-SV" dirty="0">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lgn="just">
              <a:lnSpc>
                <a:spcPct val="200000"/>
              </a:lnSpc>
              <a:buFont typeface="Arial" panose="020B0604020202020204" pitchFamily="34" charset="0"/>
              <a:buChar char="•"/>
            </a:pPr>
            <a:r>
              <a:rPr lang="es-SV" sz="1800" dirty="0">
                <a:effectLst/>
                <a:latin typeface="Times New Roman" panose="02020603050405020304" pitchFamily="18" charset="0"/>
                <a:ea typeface="Times New Roman" panose="02020603050405020304" pitchFamily="18" charset="0"/>
                <a:cs typeface="Times New Roman" panose="02020603050405020304" pitchFamily="18" charset="0"/>
              </a:rPr>
              <a:t>Desarrollar </a:t>
            </a:r>
            <a:endParaRPr lang="es-SV" dirty="0">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lgn="just">
              <a:lnSpc>
                <a:spcPct val="200000"/>
              </a:lnSpc>
              <a:buFont typeface="Arial" panose="020B0604020202020204" pitchFamily="34" charset="0"/>
              <a:buChar char="•"/>
            </a:pPr>
            <a:r>
              <a:rPr lang="es-SV" sz="1800" dirty="0">
                <a:effectLst/>
                <a:latin typeface="Times New Roman" panose="02020603050405020304" pitchFamily="18" charset="0"/>
                <a:ea typeface="Times New Roman" panose="02020603050405020304" pitchFamily="18" charset="0"/>
                <a:cs typeface="Times New Roman" panose="02020603050405020304" pitchFamily="18" charset="0"/>
              </a:rPr>
              <a:t>Diseñar </a:t>
            </a:r>
            <a:endParaRPr lang="es-SV" dirty="0">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lgn="just">
              <a:lnSpc>
                <a:spcPct val="200000"/>
              </a:lnSpc>
              <a:buFont typeface="Arial" panose="020B0604020202020204" pitchFamily="34" charset="0"/>
              <a:buChar char="•"/>
            </a:pPr>
            <a:r>
              <a:rPr lang="es-SV" sz="1800" dirty="0">
                <a:effectLst/>
                <a:latin typeface="Times New Roman" panose="02020603050405020304" pitchFamily="18" charset="0"/>
                <a:ea typeface="Times New Roman" panose="02020603050405020304" pitchFamily="18" charset="0"/>
                <a:cs typeface="Times New Roman" panose="02020603050405020304" pitchFamily="18" charset="0"/>
              </a:rPr>
              <a:t>Instalación</a:t>
            </a:r>
            <a:endParaRPr lang="es-SV" dirty="0"/>
          </a:p>
        </p:txBody>
      </p:sp>
      <p:pic>
        <p:nvPicPr>
          <p:cNvPr id="5128" name="Picture 8" descr="8,747 imágenes, fotos de stock, objetos en 3D y vectores sobre Objetivos  especificos | Shutterstock">
            <a:extLst>
              <a:ext uri="{FF2B5EF4-FFF2-40B4-BE49-F238E27FC236}">
                <a16:creationId xmlns:a16="http://schemas.microsoft.com/office/drawing/2014/main" id="{90E022CB-E338-9B4B-44BE-2209BCC8E9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17"/>
          <a:stretch/>
        </p:blipFill>
        <p:spPr bwMode="auto">
          <a:xfrm>
            <a:off x="1481247" y="1321961"/>
            <a:ext cx="4419822" cy="3013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87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2"/>
          <p:cNvSpPr txBox="1"/>
          <p:nvPr/>
        </p:nvSpPr>
        <p:spPr>
          <a:xfrm>
            <a:off x="721846" y="2919500"/>
            <a:ext cx="1780500" cy="4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a:solidFill>
                  <a:schemeClr val="accent2"/>
                </a:solidFill>
                <a:latin typeface="Montserrat ExtraBold"/>
                <a:ea typeface="Montserrat ExtraBold"/>
                <a:cs typeface="Montserrat ExtraBold"/>
                <a:sym typeface="Montserrat ExtraBold"/>
              </a:rPr>
              <a:t>20%</a:t>
            </a:r>
            <a:endParaRPr sz="3000">
              <a:solidFill>
                <a:schemeClr val="accent2"/>
              </a:solidFill>
              <a:latin typeface="Montserrat ExtraBold"/>
              <a:ea typeface="Montserrat ExtraBold"/>
              <a:cs typeface="Montserrat ExtraBold"/>
              <a:sym typeface="Montserrat ExtraBold"/>
            </a:endParaRPr>
          </a:p>
        </p:txBody>
      </p:sp>
      <p:sp>
        <p:nvSpPr>
          <p:cNvPr id="452" name="Google Shape;452;p62"/>
          <p:cNvSpPr txBox="1"/>
          <p:nvPr/>
        </p:nvSpPr>
        <p:spPr>
          <a:xfrm>
            <a:off x="2622041" y="2919500"/>
            <a:ext cx="1780500" cy="4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a:solidFill>
                  <a:schemeClr val="accent2"/>
                </a:solidFill>
                <a:latin typeface="Montserrat ExtraBold"/>
                <a:ea typeface="Montserrat ExtraBold"/>
                <a:cs typeface="Montserrat ExtraBold"/>
                <a:sym typeface="Montserrat ExtraBold"/>
              </a:rPr>
              <a:t>80%</a:t>
            </a:r>
            <a:endParaRPr sz="3000">
              <a:solidFill>
                <a:schemeClr val="accent2"/>
              </a:solidFill>
              <a:latin typeface="Montserrat ExtraBold"/>
              <a:ea typeface="Montserrat ExtraBold"/>
              <a:cs typeface="Montserrat ExtraBold"/>
              <a:sym typeface="Montserrat ExtraBold"/>
            </a:endParaRPr>
          </a:p>
        </p:txBody>
      </p:sp>
      <p:sp>
        <p:nvSpPr>
          <p:cNvPr id="453" name="Google Shape;453;p62"/>
          <p:cNvSpPr txBox="1"/>
          <p:nvPr/>
        </p:nvSpPr>
        <p:spPr>
          <a:xfrm>
            <a:off x="4741542" y="2919500"/>
            <a:ext cx="1780500" cy="4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a:solidFill>
                  <a:schemeClr val="accent2"/>
                </a:solidFill>
                <a:latin typeface="Montserrat ExtraBold"/>
                <a:ea typeface="Montserrat ExtraBold"/>
                <a:cs typeface="Montserrat ExtraBold"/>
                <a:sym typeface="Montserrat ExtraBold"/>
              </a:rPr>
              <a:t>60%</a:t>
            </a:r>
            <a:endParaRPr sz="3000">
              <a:solidFill>
                <a:schemeClr val="accent2"/>
              </a:solidFill>
              <a:latin typeface="Montserrat ExtraBold"/>
              <a:ea typeface="Montserrat ExtraBold"/>
              <a:cs typeface="Montserrat ExtraBold"/>
              <a:sym typeface="Montserrat ExtraBold"/>
            </a:endParaRPr>
          </a:p>
        </p:txBody>
      </p:sp>
      <p:sp>
        <p:nvSpPr>
          <p:cNvPr id="454" name="Google Shape;454;p62"/>
          <p:cNvSpPr txBox="1"/>
          <p:nvPr/>
        </p:nvSpPr>
        <p:spPr>
          <a:xfrm>
            <a:off x="6641800" y="2919500"/>
            <a:ext cx="1780500" cy="40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a:solidFill>
                  <a:schemeClr val="accent2"/>
                </a:solidFill>
                <a:latin typeface="Montserrat ExtraBold"/>
                <a:ea typeface="Montserrat ExtraBold"/>
                <a:cs typeface="Montserrat ExtraBold"/>
                <a:sym typeface="Montserrat ExtraBold"/>
              </a:rPr>
              <a:t>40%</a:t>
            </a:r>
            <a:endParaRPr sz="3000">
              <a:solidFill>
                <a:schemeClr val="accent2"/>
              </a:solidFill>
              <a:latin typeface="Montserrat ExtraBold"/>
              <a:ea typeface="Montserrat ExtraBold"/>
              <a:cs typeface="Montserrat ExtraBold"/>
              <a:sym typeface="Montserrat ExtraBold"/>
            </a:endParaRPr>
          </a:p>
        </p:txBody>
      </p:sp>
      <p:sp>
        <p:nvSpPr>
          <p:cNvPr id="455" name="Google Shape;455;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FUNDAMENTACION TEORICA</a:t>
            </a:r>
          </a:p>
        </p:txBody>
      </p:sp>
      <p:sp>
        <p:nvSpPr>
          <p:cNvPr id="456" name="Google Shape;456;p62"/>
          <p:cNvSpPr txBox="1"/>
          <p:nvPr/>
        </p:nvSpPr>
        <p:spPr>
          <a:xfrm>
            <a:off x="1157560" y="1558707"/>
            <a:ext cx="2939400" cy="64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Montserrat Medium"/>
                <a:ea typeface="Montserrat Medium"/>
                <a:cs typeface="Montserrat Medium"/>
                <a:sym typeface="Montserrat Medium"/>
              </a:rPr>
              <a:t>Earth is the only planet that has life in the Solar System</a:t>
            </a:r>
            <a:endParaRPr>
              <a:solidFill>
                <a:schemeClr val="dk2"/>
              </a:solidFill>
              <a:latin typeface="Montserrat Medium"/>
              <a:ea typeface="Montserrat Medium"/>
              <a:cs typeface="Montserrat Medium"/>
              <a:sym typeface="Montserrat Medium"/>
            </a:endParaRPr>
          </a:p>
        </p:txBody>
      </p:sp>
      <p:sp>
        <p:nvSpPr>
          <p:cNvPr id="457" name="Google Shape;457;p62"/>
          <p:cNvSpPr txBox="1"/>
          <p:nvPr/>
        </p:nvSpPr>
        <p:spPr>
          <a:xfrm>
            <a:off x="1157564" y="1160558"/>
            <a:ext cx="2939400" cy="400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000">
                <a:solidFill>
                  <a:schemeClr val="dk2"/>
                </a:solidFill>
                <a:latin typeface="Montserrat ExtraBold"/>
                <a:ea typeface="Montserrat ExtraBold"/>
                <a:cs typeface="Montserrat ExtraBold"/>
                <a:sym typeface="Montserrat ExtraBold"/>
              </a:rPr>
              <a:t>THEORY 1</a:t>
            </a:r>
            <a:endParaRPr sz="2000">
              <a:solidFill>
                <a:schemeClr val="dk2"/>
              </a:solidFill>
              <a:latin typeface="Montserrat ExtraBold"/>
              <a:ea typeface="Montserrat ExtraBold"/>
              <a:cs typeface="Montserrat ExtraBold"/>
              <a:sym typeface="Montserrat ExtraBold"/>
            </a:endParaRPr>
          </a:p>
        </p:txBody>
      </p:sp>
      <p:sp>
        <p:nvSpPr>
          <p:cNvPr id="458" name="Google Shape;458;p62"/>
          <p:cNvSpPr txBox="1"/>
          <p:nvPr/>
        </p:nvSpPr>
        <p:spPr>
          <a:xfrm>
            <a:off x="5047027" y="1558707"/>
            <a:ext cx="2939400" cy="64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latin typeface="Montserrat Medium"/>
                <a:ea typeface="Montserrat Medium"/>
                <a:cs typeface="Montserrat Medium"/>
                <a:sym typeface="Montserrat Medium"/>
              </a:rPr>
              <a:t>Venus has a beautiful name, but also high temperatures</a:t>
            </a:r>
            <a:endParaRPr dirty="0">
              <a:solidFill>
                <a:schemeClr val="dk2"/>
              </a:solidFill>
              <a:latin typeface="Montserrat Medium"/>
              <a:ea typeface="Montserrat Medium"/>
              <a:cs typeface="Montserrat Medium"/>
              <a:sym typeface="Montserrat Medium"/>
            </a:endParaRPr>
          </a:p>
        </p:txBody>
      </p:sp>
      <p:sp>
        <p:nvSpPr>
          <p:cNvPr id="459" name="Google Shape;459;p62"/>
          <p:cNvSpPr txBox="1"/>
          <p:nvPr/>
        </p:nvSpPr>
        <p:spPr>
          <a:xfrm>
            <a:off x="5047040" y="1160558"/>
            <a:ext cx="2939400" cy="400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000" dirty="0">
                <a:solidFill>
                  <a:schemeClr val="dk2"/>
                </a:solidFill>
                <a:latin typeface="Montserrat ExtraBold"/>
                <a:ea typeface="Montserrat ExtraBold"/>
                <a:cs typeface="Montserrat ExtraBold"/>
                <a:sym typeface="Montserrat ExtraBold"/>
              </a:rPr>
              <a:t>THEORY 2</a:t>
            </a:r>
            <a:endParaRPr sz="2000" dirty="0">
              <a:solidFill>
                <a:schemeClr val="dk2"/>
              </a:solidFill>
              <a:latin typeface="Montserrat ExtraBold"/>
              <a:ea typeface="Montserrat ExtraBold"/>
              <a:cs typeface="Montserrat ExtraBold"/>
              <a:sym typeface="Montserrat ExtraBold"/>
            </a:endParaRPr>
          </a:p>
        </p:txBody>
      </p:sp>
      <p:cxnSp>
        <p:nvCxnSpPr>
          <p:cNvPr id="460" name="Google Shape;460;p62"/>
          <p:cNvCxnSpPr/>
          <p:nvPr/>
        </p:nvCxnSpPr>
        <p:spPr>
          <a:xfrm>
            <a:off x="4572000" y="1048061"/>
            <a:ext cx="0" cy="3613500"/>
          </a:xfrm>
          <a:prstGeom prst="straightConnector1">
            <a:avLst/>
          </a:prstGeom>
          <a:noFill/>
          <a:ln w="38100" cap="flat" cmpd="sng">
            <a:solidFill>
              <a:schemeClr val="accent2"/>
            </a:solidFill>
            <a:prstDash val="solid"/>
            <a:round/>
            <a:headEnd type="none" w="med" len="med"/>
            <a:tailEnd type="none" w="med" len="med"/>
          </a:ln>
        </p:spPr>
      </p:cxnSp>
      <p:sp>
        <p:nvSpPr>
          <p:cNvPr id="461" name="Google Shape;461;p62"/>
          <p:cNvSpPr/>
          <p:nvPr/>
        </p:nvSpPr>
        <p:spPr>
          <a:xfrm>
            <a:off x="1643439" y="2343891"/>
            <a:ext cx="2139300" cy="21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2"/>
          <p:cNvSpPr/>
          <p:nvPr/>
        </p:nvSpPr>
        <p:spPr>
          <a:xfrm>
            <a:off x="1643437" y="2343900"/>
            <a:ext cx="750000" cy="21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2"/>
          <p:cNvSpPr txBox="1"/>
          <p:nvPr/>
        </p:nvSpPr>
        <p:spPr>
          <a:xfrm>
            <a:off x="721832" y="2237341"/>
            <a:ext cx="921600" cy="4002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a:solidFill>
                  <a:schemeClr val="dk2"/>
                </a:solidFill>
                <a:latin typeface="Montserrat Medium"/>
                <a:ea typeface="Montserrat Medium"/>
                <a:cs typeface="Montserrat Medium"/>
                <a:sym typeface="Montserrat Medium"/>
              </a:rPr>
              <a:t>Jupiter</a:t>
            </a:r>
            <a:endParaRPr>
              <a:solidFill>
                <a:schemeClr val="dk2"/>
              </a:solidFill>
              <a:latin typeface="Montserrat Medium"/>
              <a:ea typeface="Montserrat Medium"/>
              <a:cs typeface="Montserrat Medium"/>
              <a:sym typeface="Montserrat Medium"/>
            </a:endParaRPr>
          </a:p>
        </p:txBody>
      </p:sp>
      <p:sp>
        <p:nvSpPr>
          <p:cNvPr id="464" name="Google Shape;464;p62"/>
          <p:cNvSpPr txBox="1"/>
          <p:nvPr/>
        </p:nvSpPr>
        <p:spPr>
          <a:xfrm>
            <a:off x="3782738" y="2237341"/>
            <a:ext cx="750000" cy="400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chemeClr val="accent2"/>
                </a:solidFill>
                <a:latin typeface="Montserrat ExtraBold"/>
                <a:ea typeface="Montserrat ExtraBold"/>
                <a:cs typeface="Montserrat ExtraBold"/>
                <a:sym typeface="Montserrat ExtraBold"/>
              </a:rPr>
              <a:t>30%</a:t>
            </a:r>
            <a:endParaRPr sz="2000">
              <a:solidFill>
                <a:schemeClr val="accent2"/>
              </a:solidFill>
              <a:latin typeface="Montserrat ExtraBold"/>
              <a:ea typeface="Montserrat ExtraBold"/>
              <a:cs typeface="Montserrat ExtraBold"/>
              <a:sym typeface="Montserrat ExtraBold"/>
            </a:endParaRPr>
          </a:p>
        </p:txBody>
      </p:sp>
      <p:sp>
        <p:nvSpPr>
          <p:cNvPr id="465" name="Google Shape;465;p62"/>
          <p:cNvSpPr/>
          <p:nvPr/>
        </p:nvSpPr>
        <p:spPr>
          <a:xfrm>
            <a:off x="5532867" y="2343891"/>
            <a:ext cx="2139300" cy="21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2"/>
          <p:cNvSpPr/>
          <p:nvPr/>
        </p:nvSpPr>
        <p:spPr>
          <a:xfrm>
            <a:off x="5532861" y="2343891"/>
            <a:ext cx="1285500" cy="21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2"/>
          <p:cNvSpPr txBox="1"/>
          <p:nvPr/>
        </p:nvSpPr>
        <p:spPr>
          <a:xfrm>
            <a:off x="4611499" y="2237341"/>
            <a:ext cx="921600" cy="4002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a:solidFill>
                  <a:schemeClr val="dk2"/>
                </a:solidFill>
                <a:latin typeface="Montserrat Medium"/>
                <a:ea typeface="Montserrat Medium"/>
                <a:cs typeface="Montserrat Medium"/>
                <a:sym typeface="Montserrat Medium"/>
              </a:rPr>
              <a:t>Saturn</a:t>
            </a:r>
            <a:endParaRPr>
              <a:solidFill>
                <a:schemeClr val="dk2"/>
              </a:solidFill>
              <a:latin typeface="Montserrat Medium"/>
              <a:ea typeface="Montserrat Medium"/>
              <a:cs typeface="Montserrat Medium"/>
              <a:sym typeface="Montserrat Medium"/>
            </a:endParaRPr>
          </a:p>
        </p:txBody>
      </p:sp>
      <p:sp>
        <p:nvSpPr>
          <p:cNvPr id="468" name="Google Shape;468;p62"/>
          <p:cNvSpPr txBox="1"/>
          <p:nvPr/>
        </p:nvSpPr>
        <p:spPr>
          <a:xfrm>
            <a:off x="7672168" y="2237341"/>
            <a:ext cx="750000" cy="400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chemeClr val="accent2"/>
                </a:solidFill>
                <a:latin typeface="Montserrat ExtraBold"/>
                <a:ea typeface="Montserrat ExtraBold"/>
                <a:cs typeface="Montserrat ExtraBold"/>
                <a:sym typeface="Montserrat ExtraBold"/>
              </a:rPr>
              <a:t>60%</a:t>
            </a:r>
            <a:endParaRPr sz="2000">
              <a:solidFill>
                <a:schemeClr val="accent2"/>
              </a:solidFill>
              <a:latin typeface="Montserrat ExtraBold"/>
              <a:ea typeface="Montserrat ExtraBold"/>
              <a:cs typeface="Montserrat ExtraBold"/>
              <a:sym typeface="Montserrat ExtraBold"/>
            </a:endParaRPr>
          </a:p>
        </p:txBody>
      </p:sp>
      <p:sp>
        <p:nvSpPr>
          <p:cNvPr id="469" name="Google Shape;469;p62"/>
          <p:cNvSpPr txBox="1"/>
          <p:nvPr/>
        </p:nvSpPr>
        <p:spPr>
          <a:xfrm flipH="1">
            <a:off x="721770" y="3782830"/>
            <a:ext cx="1780500" cy="53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dk2"/>
                </a:solidFill>
                <a:latin typeface="Montserrat Medium"/>
                <a:ea typeface="Montserrat Medium"/>
                <a:cs typeface="Montserrat Medium"/>
                <a:sym typeface="Montserrat Medium"/>
              </a:rPr>
              <a:t>Mercury is the smallest planet </a:t>
            </a:r>
            <a:endParaRPr>
              <a:solidFill>
                <a:schemeClr val="dk2"/>
              </a:solidFill>
              <a:latin typeface="Montserrat Medium"/>
              <a:ea typeface="Montserrat Medium"/>
              <a:cs typeface="Montserrat Medium"/>
              <a:sym typeface="Montserrat Medium"/>
            </a:endParaRPr>
          </a:p>
        </p:txBody>
      </p:sp>
      <p:sp>
        <p:nvSpPr>
          <p:cNvPr id="470" name="Google Shape;470;p62"/>
          <p:cNvSpPr txBox="1"/>
          <p:nvPr/>
        </p:nvSpPr>
        <p:spPr>
          <a:xfrm flipH="1">
            <a:off x="721759" y="3384679"/>
            <a:ext cx="1780500" cy="40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a:solidFill>
                  <a:schemeClr val="dk2"/>
                </a:solidFill>
                <a:latin typeface="Montserrat ExtraBold"/>
                <a:ea typeface="Montserrat ExtraBold"/>
                <a:cs typeface="Montserrat ExtraBold"/>
                <a:sym typeface="Montserrat ExtraBold"/>
              </a:rPr>
              <a:t>MERCURY</a:t>
            </a:r>
            <a:endParaRPr sz="2000">
              <a:solidFill>
                <a:schemeClr val="dk2"/>
              </a:solidFill>
              <a:latin typeface="Montserrat ExtraBold"/>
              <a:ea typeface="Montserrat ExtraBold"/>
              <a:cs typeface="Montserrat ExtraBold"/>
              <a:sym typeface="Montserrat ExtraBold"/>
            </a:endParaRPr>
          </a:p>
        </p:txBody>
      </p:sp>
      <p:sp>
        <p:nvSpPr>
          <p:cNvPr id="471" name="Google Shape;471;p62"/>
          <p:cNvSpPr txBox="1"/>
          <p:nvPr/>
        </p:nvSpPr>
        <p:spPr>
          <a:xfrm flipH="1">
            <a:off x="2622375" y="3782299"/>
            <a:ext cx="1780500" cy="53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dk2"/>
                </a:solidFill>
                <a:latin typeface="Montserrat Medium"/>
                <a:ea typeface="Montserrat Medium"/>
                <a:cs typeface="Montserrat Medium"/>
                <a:sym typeface="Montserrat Medium"/>
              </a:rPr>
              <a:t>Neptune is far away from Earth</a:t>
            </a:r>
            <a:endParaRPr>
              <a:solidFill>
                <a:schemeClr val="dk2"/>
              </a:solidFill>
              <a:latin typeface="Montserrat Medium"/>
              <a:ea typeface="Montserrat Medium"/>
              <a:cs typeface="Montserrat Medium"/>
              <a:sym typeface="Montserrat Medium"/>
            </a:endParaRPr>
          </a:p>
        </p:txBody>
      </p:sp>
      <p:sp>
        <p:nvSpPr>
          <p:cNvPr id="472" name="Google Shape;472;p62"/>
          <p:cNvSpPr txBox="1"/>
          <p:nvPr/>
        </p:nvSpPr>
        <p:spPr>
          <a:xfrm flipH="1">
            <a:off x="2622385" y="3384896"/>
            <a:ext cx="1780500" cy="40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a:solidFill>
                  <a:schemeClr val="dk2"/>
                </a:solidFill>
                <a:latin typeface="Montserrat ExtraBold"/>
                <a:ea typeface="Montserrat ExtraBold"/>
                <a:cs typeface="Montserrat ExtraBold"/>
                <a:sym typeface="Montserrat ExtraBold"/>
              </a:rPr>
              <a:t>NEPTUNE</a:t>
            </a:r>
            <a:endParaRPr sz="2000">
              <a:solidFill>
                <a:schemeClr val="dk2"/>
              </a:solidFill>
              <a:latin typeface="Montserrat ExtraBold"/>
              <a:ea typeface="Montserrat ExtraBold"/>
              <a:cs typeface="Montserrat ExtraBold"/>
              <a:sym typeface="Montserrat ExtraBold"/>
            </a:endParaRPr>
          </a:p>
        </p:txBody>
      </p:sp>
      <p:sp>
        <p:nvSpPr>
          <p:cNvPr id="473" name="Google Shape;473;p62"/>
          <p:cNvSpPr txBox="1"/>
          <p:nvPr/>
        </p:nvSpPr>
        <p:spPr>
          <a:xfrm flipH="1">
            <a:off x="4741501" y="3782830"/>
            <a:ext cx="1780500" cy="53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dk2"/>
                </a:solidFill>
                <a:latin typeface="Montserrat Medium"/>
                <a:ea typeface="Montserrat Medium"/>
                <a:cs typeface="Montserrat Medium"/>
                <a:sym typeface="Montserrat Medium"/>
              </a:rPr>
              <a:t>Venus has a very beautiful name</a:t>
            </a:r>
            <a:endParaRPr>
              <a:solidFill>
                <a:schemeClr val="dk2"/>
              </a:solidFill>
              <a:latin typeface="Montserrat Medium"/>
              <a:ea typeface="Montserrat Medium"/>
              <a:cs typeface="Montserrat Medium"/>
              <a:sym typeface="Montserrat Medium"/>
            </a:endParaRPr>
          </a:p>
        </p:txBody>
      </p:sp>
      <p:sp>
        <p:nvSpPr>
          <p:cNvPr id="474" name="Google Shape;474;p62"/>
          <p:cNvSpPr txBox="1"/>
          <p:nvPr/>
        </p:nvSpPr>
        <p:spPr>
          <a:xfrm flipH="1">
            <a:off x="4741490" y="3384679"/>
            <a:ext cx="1780500" cy="40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a:solidFill>
                  <a:schemeClr val="dk2"/>
                </a:solidFill>
                <a:latin typeface="Montserrat ExtraBold"/>
                <a:ea typeface="Montserrat ExtraBold"/>
                <a:cs typeface="Montserrat ExtraBold"/>
                <a:sym typeface="Montserrat ExtraBold"/>
              </a:rPr>
              <a:t>VENUS</a:t>
            </a:r>
            <a:endParaRPr sz="2000">
              <a:solidFill>
                <a:schemeClr val="dk2"/>
              </a:solidFill>
              <a:latin typeface="Montserrat ExtraBold"/>
              <a:ea typeface="Montserrat ExtraBold"/>
              <a:cs typeface="Montserrat ExtraBold"/>
              <a:sym typeface="Montserrat ExtraBold"/>
            </a:endParaRPr>
          </a:p>
        </p:txBody>
      </p:sp>
      <p:sp>
        <p:nvSpPr>
          <p:cNvPr id="475" name="Google Shape;475;p62"/>
          <p:cNvSpPr txBox="1"/>
          <p:nvPr/>
        </p:nvSpPr>
        <p:spPr>
          <a:xfrm flipH="1">
            <a:off x="6641725" y="3782225"/>
            <a:ext cx="1780500" cy="530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dk2"/>
                </a:solidFill>
                <a:latin typeface="Montserrat Medium"/>
                <a:ea typeface="Montserrat Medium"/>
                <a:cs typeface="Montserrat Medium"/>
                <a:sym typeface="Montserrat Medium"/>
              </a:rPr>
              <a:t>Mars is actually a cold place</a:t>
            </a:r>
            <a:endParaRPr>
              <a:solidFill>
                <a:schemeClr val="dk2"/>
              </a:solidFill>
              <a:latin typeface="Montserrat Medium"/>
              <a:ea typeface="Montserrat Medium"/>
              <a:cs typeface="Montserrat Medium"/>
              <a:sym typeface="Montserrat Medium"/>
            </a:endParaRPr>
          </a:p>
        </p:txBody>
      </p:sp>
      <p:sp>
        <p:nvSpPr>
          <p:cNvPr id="476" name="Google Shape;476;p62"/>
          <p:cNvSpPr txBox="1"/>
          <p:nvPr/>
        </p:nvSpPr>
        <p:spPr>
          <a:xfrm flipH="1">
            <a:off x="6641741" y="3384821"/>
            <a:ext cx="1780500" cy="400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000">
                <a:solidFill>
                  <a:schemeClr val="dk2"/>
                </a:solidFill>
                <a:latin typeface="Montserrat ExtraBold"/>
                <a:ea typeface="Montserrat ExtraBold"/>
                <a:cs typeface="Montserrat ExtraBold"/>
                <a:sym typeface="Montserrat ExtraBold"/>
              </a:rPr>
              <a:t>MARS</a:t>
            </a:r>
            <a:endParaRPr sz="2000">
              <a:solidFill>
                <a:schemeClr val="dk2"/>
              </a:solidFill>
              <a:latin typeface="Montserrat ExtraBold"/>
              <a:ea typeface="Montserrat ExtraBold"/>
              <a:cs typeface="Montserrat ExtraBold"/>
              <a:sym typeface="Montserrat ExtraBold"/>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7" name="Google Shape;517;p65"/>
          <p:cNvSpPr txBox="1">
            <a:spLocks noGrp="1"/>
          </p:cNvSpPr>
          <p:nvPr>
            <p:ph type="title"/>
          </p:nvPr>
        </p:nvSpPr>
        <p:spPr>
          <a:xfrm>
            <a:off x="72005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TIPO DE INVESTIGACION</a:t>
            </a:r>
          </a:p>
        </p:txBody>
      </p:sp>
      <p:sp>
        <p:nvSpPr>
          <p:cNvPr id="530" name="Google Shape;530;p65"/>
          <p:cNvSpPr txBox="1"/>
          <p:nvPr/>
        </p:nvSpPr>
        <p:spPr>
          <a:xfrm>
            <a:off x="521747" y="1817783"/>
            <a:ext cx="3717267" cy="1751681"/>
          </a:xfrm>
          <a:prstGeom prst="rect">
            <a:avLst/>
          </a:prstGeom>
          <a:noFill/>
          <a:ln>
            <a:noFill/>
          </a:ln>
        </p:spPr>
        <p:txBody>
          <a:bodyPr spcFirstLastPara="1" wrap="square" lIns="91425" tIns="91425" rIns="91425" bIns="91425" anchor="b" anchorCtr="0">
            <a:noAutofit/>
          </a:bodyPr>
          <a:lstStyle/>
          <a:p>
            <a:pPr lvl="0" algn="just"/>
            <a:r>
              <a:rPr lang="es-ES" sz="2000" dirty="0">
                <a:solidFill>
                  <a:schemeClr val="dk2"/>
                </a:solidFill>
                <a:latin typeface="Montserrat ExtraBold"/>
                <a:ea typeface="Montserrat ExtraBold"/>
                <a:cs typeface="Montserrat ExtraBold"/>
                <a:sym typeface="Montserrat ExtraBold"/>
              </a:rPr>
              <a:t>Investigación cualitativa con el objetivo de analizar el rendimiento de búsqueda y almacenamiento de documentos jurídicos.</a:t>
            </a:r>
            <a:endParaRPr sz="2000" dirty="0">
              <a:solidFill>
                <a:schemeClr val="dk2"/>
              </a:solidFill>
              <a:latin typeface="Montserrat ExtraBold"/>
              <a:ea typeface="Montserrat ExtraBold"/>
              <a:cs typeface="Montserrat ExtraBold"/>
              <a:sym typeface="Montserrat ExtraBold"/>
            </a:endParaRPr>
          </a:p>
        </p:txBody>
      </p:sp>
      <p:pic>
        <p:nvPicPr>
          <p:cNvPr id="2052" name="Picture 4" descr="Tipos de Investigación | Mind Map">
            <a:extLst>
              <a:ext uri="{FF2B5EF4-FFF2-40B4-BE49-F238E27FC236}">
                <a16:creationId xmlns:a16="http://schemas.microsoft.com/office/drawing/2014/main" id="{ABBBEC1F-9BD0-F5DF-650E-DD49D7E7D56A}"/>
              </a:ext>
            </a:extLst>
          </p:cNvPr>
          <p:cNvPicPr>
            <a:picLocks noChangeAspect="1" noChangeArrowheads="1"/>
          </p:cNvPicPr>
          <p:nvPr/>
        </p:nvPicPr>
        <p:blipFill>
          <a:blip r:embed="rId3">
            <a:clrChange>
              <a:clrFrom>
                <a:srgbClr val="F6F5F3"/>
              </a:clrFrom>
              <a:clrTo>
                <a:srgbClr val="F6F5F3">
                  <a:alpha val="0"/>
                </a:srgbClr>
              </a:clrTo>
            </a:clrChange>
            <a:extLst>
              <a:ext uri="{28A0092B-C50C-407E-A947-70E740481C1C}">
                <a14:useLocalDpi xmlns:a14="http://schemas.microsoft.com/office/drawing/2010/main" val="0"/>
              </a:ext>
            </a:extLst>
          </a:blip>
          <a:srcRect/>
          <a:stretch>
            <a:fillRect/>
          </a:stretch>
        </p:blipFill>
        <p:spPr bwMode="auto">
          <a:xfrm>
            <a:off x="4338166" y="1817783"/>
            <a:ext cx="4753990" cy="32356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837566" y="1270710"/>
            <a:ext cx="4430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TEMA</a:t>
            </a:r>
            <a:endParaRPr sz="4400" b="1" dirty="0"/>
          </a:p>
        </p:txBody>
      </p:sp>
      <p:sp>
        <p:nvSpPr>
          <p:cNvPr id="365" name="Google Shape;365;p53"/>
          <p:cNvSpPr txBox="1">
            <a:spLocks/>
          </p:cNvSpPr>
          <p:nvPr/>
        </p:nvSpPr>
        <p:spPr>
          <a:xfrm>
            <a:off x="597311" y="2181498"/>
            <a:ext cx="5620607" cy="1815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Medium"/>
              <a:buNone/>
              <a:defRPr sz="1500" b="0" i="0" u="none" strike="noStrike" cap="none">
                <a:solidFill>
                  <a:schemeClr val="dk2"/>
                </a:solidFill>
                <a:latin typeface="Montserrat Medium"/>
                <a:ea typeface="Montserrat Medium"/>
                <a:cs typeface="Montserrat Medium"/>
                <a:sym typeface="Montserrat Medium"/>
              </a:defRPr>
            </a:lvl1pPr>
            <a:lvl2pPr marL="914400" marR="0" lvl="1"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9pPr>
          </a:lstStyle>
          <a:p>
            <a:pPr marL="0" indent="0"/>
            <a:r>
              <a:rPr lang="es-ES" sz="1800" dirty="0"/>
              <a:t>Diseño e instalación de una plataforma web de gestión documental basado en Python con API-REST, que contribuya a la búsqueda de información y registro de documentos escaneados para el bufete de abogados Cartagena</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9" name="Google Shape;539;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400" dirty="0"/>
              <a:t>TÉCNICAS E INSTRUMENTOS PARA LA RECOLECCIÓN DE DATOS</a:t>
            </a:r>
            <a:endParaRPr lang="es-SV" sz="2400" dirty="0"/>
          </a:p>
        </p:txBody>
      </p:sp>
      <p:sp>
        <p:nvSpPr>
          <p:cNvPr id="540" name="Google Shape;540;p66"/>
          <p:cNvSpPr txBox="1"/>
          <p:nvPr/>
        </p:nvSpPr>
        <p:spPr>
          <a:xfrm>
            <a:off x="267486" y="1509774"/>
            <a:ext cx="2894916" cy="1164367"/>
          </a:xfrm>
          <a:prstGeom prst="rect">
            <a:avLst/>
          </a:prstGeom>
          <a:noFill/>
          <a:ln>
            <a:noFill/>
          </a:ln>
        </p:spPr>
        <p:txBody>
          <a:bodyPr spcFirstLastPara="1" wrap="square" lIns="91425" tIns="91425" rIns="91425" bIns="91425" anchor="ctr" anchorCtr="0">
            <a:noAutofit/>
          </a:bodyPr>
          <a:lstStyle/>
          <a:p>
            <a:pPr marL="342900" lvl="0" indent="-342900" algn="ctr" rtl="0">
              <a:spcBef>
                <a:spcPts val="0"/>
              </a:spcBef>
              <a:spcAft>
                <a:spcPts val="0"/>
              </a:spcAft>
              <a:buFont typeface="Arial" panose="020B0604020202020204" pitchFamily="34" charset="0"/>
              <a:buChar char="•"/>
            </a:pPr>
            <a:r>
              <a:rPr lang="en" sz="2400" b="1" dirty="0">
                <a:solidFill>
                  <a:schemeClr val="dk2"/>
                </a:solidFill>
                <a:latin typeface="Montserrat Medium"/>
                <a:ea typeface="Montserrat Medium"/>
                <a:cs typeface="Montserrat Medium"/>
                <a:sym typeface="Montserrat Medium"/>
              </a:rPr>
              <a:t>La entrevista.</a:t>
            </a:r>
          </a:p>
          <a:p>
            <a:pPr marL="342900" lvl="0" indent="-342900" algn="ctr" rtl="0">
              <a:spcBef>
                <a:spcPts val="0"/>
              </a:spcBef>
              <a:spcAft>
                <a:spcPts val="0"/>
              </a:spcAft>
              <a:buFont typeface="Arial" panose="020B0604020202020204" pitchFamily="34" charset="0"/>
              <a:buChar char="•"/>
            </a:pPr>
            <a:r>
              <a:rPr lang="en" sz="2400" b="1" dirty="0">
                <a:solidFill>
                  <a:schemeClr val="dk2"/>
                </a:solidFill>
                <a:latin typeface="Montserrat Medium"/>
                <a:ea typeface="Montserrat Medium"/>
                <a:cs typeface="Montserrat Medium"/>
                <a:sym typeface="Montserrat Medium"/>
              </a:rPr>
              <a:t>La observación. </a:t>
            </a:r>
            <a:endParaRPr sz="2400" b="1" dirty="0">
              <a:solidFill>
                <a:schemeClr val="dk2"/>
              </a:solidFill>
              <a:latin typeface="Montserrat Medium"/>
              <a:ea typeface="Montserrat Medium"/>
              <a:cs typeface="Montserrat Medium"/>
              <a:sym typeface="Montserrat Medium"/>
            </a:endParaRPr>
          </a:p>
        </p:txBody>
      </p:sp>
      <p:pic>
        <p:nvPicPr>
          <p:cNvPr id="6150" name="Picture 6" descr="Cómo realizar una entrevista de selección efectiva para encontrar al mejor  talento. - Evalart">
            <a:extLst>
              <a:ext uri="{FF2B5EF4-FFF2-40B4-BE49-F238E27FC236}">
                <a16:creationId xmlns:a16="http://schemas.microsoft.com/office/drawing/2014/main" id="{42515992-2903-8087-7915-FC80E99ADD4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04803" y="813754"/>
            <a:ext cx="3750816" cy="300065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EL PODER DE LA OBSERVACIÓN">
            <a:extLst>
              <a:ext uri="{FF2B5EF4-FFF2-40B4-BE49-F238E27FC236}">
                <a16:creationId xmlns:a16="http://schemas.microsoft.com/office/drawing/2014/main" id="{9D9B7435-BB4B-065E-E20F-6A57D2812BC4}"/>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829" t="10544" b="11938"/>
          <a:stretch/>
        </p:blipFill>
        <p:spPr bwMode="auto">
          <a:xfrm>
            <a:off x="2912771" y="2091957"/>
            <a:ext cx="3169602" cy="2665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569" name="Google Shape;569;p67"/>
          <p:cNvPicPr preferRelativeResize="0"/>
          <p:nvPr/>
        </p:nvPicPr>
        <p:blipFill rotWithShape="1">
          <a:blip r:embed="rId3">
            <a:alphaModFix/>
          </a:blip>
          <a:srcRect l="118" t="3818" r="15286"/>
          <a:stretch/>
        </p:blipFill>
        <p:spPr>
          <a:xfrm rot="5400000">
            <a:off x="6673462" y="2716201"/>
            <a:ext cx="3271276" cy="2681525"/>
          </a:xfrm>
          <a:prstGeom prst="rect">
            <a:avLst/>
          </a:prstGeom>
          <a:noFill/>
          <a:ln>
            <a:noFill/>
          </a:ln>
        </p:spPr>
      </p:pic>
      <p:sp>
        <p:nvSpPr>
          <p:cNvPr id="570" name="Google Shape;570;p67"/>
          <p:cNvSpPr/>
          <p:nvPr/>
        </p:nvSpPr>
        <p:spPr>
          <a:xfrm>
            <a:off x="7693038" y="1387527"/>
            <a:ext cx="1232100" cy="1231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Requerimientos</a:t>
            </a:r>
            <a:endParaRPr dirty="0"/>
          </a:p>
        </p:txBody>
      </p:sp>
      <p:sp>
        <p:nvSpPr>
          <p:cNvPr id="572" name="Google Shape;572;p67"/>
          <p:cNvSpPr txBox="1">
            <a:spLocks noGrp="1"/>
          </p:cNvSpPr>
          <p:nvPr>
            <p:ph type="subTitle" idx="1"/>
          </p:nvPr>
        </p:nvSpPr>
        <p:spPr>
          <a:xfrm>
            <a:off x="1828914" y="1429163"/>
            <a:ext cx="4861800" cy="45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a:t>
            </a:r>
            <a:endParaRPr/>
          </a:p>
        </p:txBody>
      </p:sp>
      <p:sp>
        <p:nvSpPr>
          <p:cNvPr id="573" name="Google Shape;573;p67"/>
          <p:cNvSpPr txBox="1">
            <a:spLocks noGrp="1"/>
          </p:cNvSpPr>
          <p:nvPr>
            <p:ph type="subTitle" idx="2"/>
          </p:nvPr>
        </p:nvSpPr>
        <p:spPr>
          <a:xfrm>
            <a:off x="1828924" y="3001688"/>
            <a:ext cx="4861800" cy="45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NEPTUNE</a:t>
            </a:r>
            <a:endParaRPr/>
          </a:p>
        </p:txBody>
      </p:sp>
      <p:sp>
        <p:nvSpPr>
          <p:cNvPr id="574" name="Google Shape;574;p67"/>
          <p:cNvSpPr txBox="1">
            <a:spLocks noGrp="1"/>
          </p:cNvSpPr>
          <p:nvPr>
            <p:ph type="subTitle" idx="3"/>
          </p:nvPr>
        </p:nvSpPr>
        <p:spPr>
          <a:xfrm>
            <a:off x="1828925" y="1796338"/>
            <a:ext cx="4861800" cy="7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Solar System</a:t>
            </a:r>
            <a:endParaRPr/>
          </a:p>
        </p:txBody>
      </p:sp>
      <p:sp>
        <p:nvSpPr>
          <p:cNvPr id="575" name="Google Shape;575;p67"/>
          <p:cNvSpPr txBox="1">
            <a:spLocks noGrp="1"/>
          </p:cNvSpPr>
          <p:nvPr>
            <p:ph type="subTitle" idx="4"/>
          </p:nvPr>
        </p:nvSpPr>
        <p:spPr>
          <a:xfrm>
            <a:off x="1828925" y="3369700"/>
            <a:ext cx="4861800" cy="7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the farthest planet from the Sun and the fourth-largest in the entire Solar System</a:t>
            </a:r>
            <a:endParaRPr/>
          </a:p>
        </p:txBody>
      </p:sp>
      <p:sp>
        <p:nvSpPr>
          <p:cNvPr id="576" name="Google Shape;576;p67"/>
          <p:cNvSpPr/>
          <p:nvPr/>
        </p:nvSpPr>
        <p:spPr>
          <a:xfrm flipH="1">
            <a:off x="720012" y="1520800"/>
            <a:ext cx="906600" cy="90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7"/>
          <p:cNvSpPr/>
          <p:nvPr/>
        </p:nvSpPr>
        <p:spPr>
          <a:xfrm flipH="1">
            <a:off x="720001" y="3093750"/>
            <a:ext cx="906600" cy="90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67"/>
          <p:cNvGrpSpPr/>
          <p:nvPr/>
        </p:nvGrpSpPr>
        <p:grpSpPr>
          <a:xfrm>
            <a:off x="1031319" y="1803410"/>
            <a:ext cx="283985" cy="341080"/>
            <a:chOff x="1493849" y="2775533"/>
            <a:chExt cx="283985" cy="341080"/>
          </a:xfrm>
        </p:grpSpPr>
        <p:sp>
          <p:nvSpPr>
            <p:cNvPr id="579" name="Google Shape;579;p67"/>
            <p:cNvSpPr/>
            <p:nvPr/>
          </p:nvSpPr>
          <p:spPr>
            <a:xfrm>
              <a:off x="1493849" y="2775533"/>
              <a:ext cx="283985" cy="341080"/>
            </a:xfrm>
            <a:custGeom>
              <a:avLst/>
              <a:gdLst/>
              <a:ahLst/>
              <a:cxnLst/>
              <a:rect l="l" t="t" r="r" b="b"/>
              <a:pathLst>
                <a:path w="8943" h="10741" extrusionOk="0">
                  <a:moveTo>
                    <a:pt x="8430" y="1013"/>
                  </a:moveTo>
                  <a:cubicBezTo>
                    <a:pt x="8466" y="1013"/>
                    <a:pt x="8514" y="1025"/>
                    <a:pt x="8549" y="1061"/>
                  </a:cubicBezTo>
                  <a:cubicBezTo>
                    <a:pt x="8573" y="1084"/>
                    <a:pt x="8585" y="1132"/>
                    <a:pt x="8585" y="1180"/>
                  </a:cubicBezTo>
                  <a:lnTo>
                    <a:pt x="8585" y="1846"/>
                  </a:lnTo>
                  <a:cubicBezTo>
                    <a:pt x="8585" y="2454"/>
                    <a:pt x="8454" y="2906"/>
                    <a:pt x="8192" y="3204"/>
                  </a:cubicBezTo>
                  <a:cubicBezTo>
                    <a:pt x="7954" y="3466"/>
                    <a:pt x="7633" y="3585"/>
                    <a:pt x="7323" y="3716"/>
                  </a:cubicBezTo>
                  <a:cubicBezTo>
                    <a:pt x="7180" y="3775"/>
                    <a:pt x="7025" y="3835"/>
                    <a:pt x="6894" y="3918"/>
                  </a:cubicBezTo>
                  <a:cubicBezTo>
                    <a:pt x="7037" y="3466"/>
                    <a:pt x="7121" y="2989"/>
                    <a:pt x="7121" y="2501"/>
                  </a:cubicBezTo>
                  <a:lnTo>
                    <a:pt x="7121" y="1811"/>
                  </a:lnTo>
                  <a:cubicBezTo>
                    <a:pt x="7335" y="1811"/>
                    <a:pt x="7549" y="1715"/>
                    <a:pt x="7680" y="1513"/>
                  </a:cubicBezTo>
                  <a:lnTo>
                    <a:pt x="7799" y="1334"/>
                  </a:lnTo>
                  <a:cubicBezTo>
                    <a:pt x="7954" y="1132"/>
                    <a:pt x="8168" y="1013"/>
                    <a:pt x="8430" y="1013"/>
                  </a:cubicBezTo>
                  <a:close/>
                  <a:moveTo>
                    <a:pt x="453" y="1025"/>
                  </a:moveTo>
                  <a:cubicBezTo>
                    <a:pt x="703" y="1025"/>
                    <a:pt x="929" y="1144"/>
                    <a:pt x="1072" y="1358"/>
                  </a:cubicBezTo>
                  <a:lnTo>
                    <a:pt x="1191" y="1537"/>
                  </a:lnTo>
                  <a:cubicBezTo>
                    <a:pt x="1322" y="1703"/>
                    <a:pt x="1537" y="1834"/>
                    <a:pt x="1763" y="1834"/>
                  </a:cubicBezTo>
                  <a:lnTo>
                    <a:pt x="1763" y="2513"/>
                  </a:lnTo>
                  <a:cubicBezTo>
                    <a:pt x="1763" y="2989"/>
                    <a:pt x="1834" y="3466"/>
                    <a:pt x="1977" y="3930"/>
                  </a:cubicBezTo>
                  <a:cubicBezTo>
                    <a:pt x="1846" y="3835"/>
                    <a:pt x="1703" y="3775"/>
                    <a:pt x="1548" y="3716"/>
                  </a:cubicBezTo>
                  <a:cubicBezTo>
                    <a:pt x="1239" y="3597"/>
                    <a:pt x="929" y="3466"/>
                    <a:pt x="691" y="3204"/>
                  </a:cubicBezTo>
                  <a:cubicBezTo>
                    <a:pt x="417" y="2906"/>
                    <a:pt x="286" y="2454"/>
                    <a:pt x="286" y="1846"/>
                  </a:cubicBezTo>
                  <a:lnTo>
                    <a:pt x="286" y="1191"/>
                  </a:lnTo>
                  <a:cubicBezTo>
                    <a:pt x="286" y="1144"/>
                    <a:pt x="298" y="1096"/>
                    <a:pt x="334" y="1072"/>
                  </a:cubicBezTo>
                  <a:cubicBezTo>
                    <a:pt x="358" y="1037"/>
                    <a:pt x="405" y="1025"/>
                    <a:pt x="453" y="1025"/>
                  </a:cubicBezTo>
                  <a:close/>
                  <a:moveTo>
                    <a:pt x="7097" y="299"/>
                  </a:moveTo>
                  <a:lnTo>
                    <a:pt x="7097" y="668"/>
                  </a:lnTo>
                  <a:lnTo>
                    <a:pt x="5739" y="668"/>
                  </a:lnTo>
                  <a:cubicBezTo>
                    <a:pt x="5656" y="668"/>
                    <a:pt x="5585" y="739"/>
                    <a:pt x="5585" y="834"/>
                  </a:cubicBezTo>
                  <a:cubicBezTo>
                    <a:pt x="5585" y="918"/>
                    <a:pt x="5656" y="1001"/>
                    <a:pt x="5739" y="1001"/>
                  </a:cubicBezTo>
                  <a:lnTo>
                    <a:pt x="6775" y="1001"/>
                  </a:lnTo>
                  <a:lnTo>
                    <a:pt x="6775" y="2513"/>
                  </a:lnTo>
                  <a:cubicBezTo>
                    <a:pt x="6787" y="3882"/>
                    <a:pt x="6132" y="5192"/>
                    <a:pt x="5013" y="6014"/>
                  </a:cubicBezTo>
                  <a:lnTo>
                    <a:pt x="4894" y="6097"/>
                  </a:lnTo>
                  <a:cubicBezTo>
                    <a:pt x="4870" y="6097"/>
                    <a:pt x="4835" y="6085"/>
                    <a:pt x="4811" y="6085"/>
                  </a:cubicBezTo>
                  <a:lnTo>
                    <a:pt x="4037" y="6085"/>
                  </a:lnTo>
                  <a:cubicBezTo>
                    <a:pt x="4001" y="6085"/>
                    <a:pt x="3977" y="6085"/>
                    <a:pt x="3942" y="6097"/>
                  </a:cubicBezTo>
                  <a:lnTo>
                    <a:pt x="3823" y="6014"/>
                  </a:lnTo>
                  <a:cubicBezTo>
                    <a:pt x="2727" y="5192"/>
                    <a:pt x="2060" y="3882"/>
                    <a:pt x="2060" y="2513"/>
                  </a:cubicBezTo>
                  <a:lnTo>
                    <a:pt x="2060" y="1001"/>
                  </a:lnTo>
                  <a:lnTo>
                    <a:pt x="5013" y="1001"/>
                  </a:lnTo>
                  <a:cubicBezTo>
                    <a:pt x="5108" y="1001"/>
                    <a:pt x="5180" y="918"/>
                    <a:pt x="5180" y="834"/>
                  </a:cubicBezTo>
                  <a:cubicBezTo>
                    <a:pt x="5180" y="739"/>
                    <a:pt x="5108" y="668"/>
                    <a:pt x="5013" y="668"/>
                  </a:cubicBezTo>
                  <a:lnTo>
                    <a:pt x="1727" y="668"/>
                  </a:lnTo>
                  <a:lnTo>
                    <a:pt x="1727" y="299"/>
                  </a:lnTo>
                  <a:close/>
                  <a:moveTo>
                    <a:pt x="4823" y="6395"/>
                  </a:moveTo>
                  <a:cubicBezTo>
                    <a:pt x="4882" y="6395"/>
                    <a:pt x="4930" y="6442"/>
                    <a:pt x="4930" y="6502"/>
                  </a:cubicBezTo>
                  <a:lnTo>
                    <a:pt x="4930" y="6621"/>
                  </a:lnTo>
                  <a:cubicBezTo>
                    <a:pt x="4930" y="6680"/>
                    <a:pt x="4882" y="6728"/>
                    <a:pt x="4823" y="6728"/>
                  </a:cubicBezTo>
                  <a:lnTo>
                    <a:pt x="4049" y="6728"/>
                  </a:lnTo>
                  <a:cubicBezTo>
                    <a:pt x="3989" y="6728"/>
                    <a:pt x="3942" y="6680"/>
                    <a:pt x="3942" y="6621"/>
                  </a:cubicBezTo>
                  <a:lnTo>
                    <a:pt x="3942" y="6502"/>
                  </a:lnTo>
                  <a:cubicBezTo>
                    <a:pt x="3942" y="6442"/>
                    <a:pt x="3989" y="6395"/>
                    <a:pt x="4049" y="6395"/>
                  </a:cubicBezTo>
                  <a:close/>
                  <a:moveTo>
                    <a:pt x="4620" y="7037"/>
                  </a:moveTo>
                  <a:lnTo>
                    <a:pt x="4620" y="8573"/>
                  </a:lnTo>
                  <a:lnTo>
                    <a:pt x="4239" y="8573"/>
                  </a:lnTo>
                  <a:lnTo>
                    <a:pt x="4239" y="7037"/>
                  </a:lnTo>
                  <a:close/>
                  <a:moveTo>
                    <a:pt x="5418" y="8883"/>
                  </a:moveTo>
                  <a:cubicBezTo>
                    <a:pt x="5525" y="8883"/>
                    <a:pt x="5608" y="8978"/>
                    <a:pt x="5608" y="9073"/>
                  </a:cubicBezTo>
                  <a:lnTo>
                    <a:pt x="5608" y="9252"/>
                  </a:lnTo>
                  <a:lnTo>
                    <a:pt x="4215" y="9252"/>
                  </a:lnTo>
                  <a:cubicBezTo>
                    <a:pt x="4120" y="9252"/>
                    <a:pt x="4049" y="9335"/>
                    <a:pt x="4049" y="9419"/>
                  </a:cubicBezTo>
                  <a:cubicBezTo>
                    <a:pt x="4049" y="9514"/>
                    <a:pt x="4120" y="9585"/>
                    <a:pt x="4215" y="9585"/>
                  </a:cubicBezTo>
                  <a:lnTo>
                    <a:pt x="6370" y="9585"/>
                  </a:lnTo>
                  <a:cubicBezTo>
                    <a:pt x="6382" y="9585"/>
                    <a:pt x="6406" y="9597"/>
                    <a:pt x="6418" y="9609"/>
                  </a:cubicBezTo>
                  <a:lnTo>
                    <a:pt x="6561" y="10371"/>
                  </a:lnTo>
                  <a:cubicBezTo>
                    <a:pt x="6561" y="10383"/>
                    <a:pt x="6561" y="10407"/>
                    <a:pt x="6549" y="10407"/>
                  </a:cubicBezTo>
                  <a:cubicBezTo>
                    <a:pt x="6549" y="10407"/>
                    <a:pt x="6537" y="10419"/>
                    <a:pt x="6525" y="10419"/>
                  </a:cubicBezTo>
                  <a:lnTo>
                    <a:pt x="2370" y="10419"/>
                  </a:lnTo>
                  <a:cubicBezTo>
                    <a:pt x="2358" y="10419"/>
                    <a:pt x="2334" y="10407"/>
                    <a:pt x="2334" y="10407"/>
                  </a:cubicBezTo>
                  <a:cubicBezTo>
                    <a:pt x="2334" y="10407"/>
                    <a:pt x="2322" y="10383"/>
                    <a:pt x="2322" y="10371"/>
                  </a:cubicBezTo>
                  <a:lnTo>
                    <a:pt x="2477" y="9609"/>
                  </a:lnTo>
                  <a:cubicBezTo>
                    <a:pt x="2477" y="9597"/>
                    <a:pt x="2489" y="9585"/>
                    <a:pt x="2513" y="9585"/>
                  </a:cubicBezTo>
                  <a:lnTo>
                    <a:pt x="3489" y="9585"/>
                  </a:lnTo>
                  <a:cubicBezTo>
                    <a:pt x="3573" y="9585"/>
                    <a:pt x="3644" y="9514"/>
                    <a:pt x="3644" y="9419"/>
                  </a:cubicBezTo>
                  <a:cubicBezTo>
                    <a:pt x="3644" y="9335"/>
                    <a:pt x="3573" y="9252"/>
                    <a:pt x="3489" y="9252"/>
                  </a:cubicBezTo>
                  <a:lnTo>
                    <a:pt x="3263" y="9252"/>
                  </a:lnTo>
                  <a:lnTo>
                    <a:pt x="3263" y="9073"/>
                  </a:lnTo>
                  <a:cubicBezTo>
                    <a:pt x="3263" y="8978"/>
                    <a:pt x="3346" y="8883"/>
                    <a:pt x="3453" y="8883"/>
                  </a:cubicBezTo>
                  <a:close/>
                  <a:moveTo>
                    <a:pt x="1739" y="1"/>
                  </a:moveTo>
                  <a:cubicBezTo>
                    <a:pt x="1572" y="1"/>
                    <a:pt x="1441" y="132"/>
                    <a:pt x="1441" y="299"/>
                  </a:cubicBezTo>
                  <a:lnTo>
                    <a:pt x="1441" y="703"/>
                  </a:lnTo>
                  <a:cubicBezTo>
                    <a:pt x="1441" y="858"/>
                    <a:pt x="1572" y="1001"/>
                    <a:pt x="1739" y="1001"/>
                  </a:cubicBezTo>
                  <a:lnTo>
                    <a:pt x="1775" y="1001"/>
                  </a:lnTo>
                  <a:lnTo>
                    <a:pt x="1775" y="1513"/>
                  </a:lnTo>
                  <a:cubicBezTo>
                    <a:pt x="1656" y="1513"/>
                    <a:pt x="1537" y="1453"/>
                    <a:pt x="1477" y="1358"/>
                  </a:cubicBezTo>
                  <a:lnTo>
                    <a:pt x="1358" y="1180"/>
                  </a:lnTo>
                  <a:cubicBezTo>
                    <a:pt x="1156" y="882"/>
                    <a:pt x="822" y="715"/>
                    <a:pt x="477" y="715"/>
                  </a:cubicBezTo>
                  <a:cubicBezTo>
                    <a:pt x="346" y="715"/>
                    <a:pt x="227" y="763"/>
                    <a:pt x="132" y="846"/>
                  </a:cubicBezTo>
                  <a:cubicBezTo>
                    <a:pt x="48" y="941"/>
                    <a:pt x="1" y="1049"/>
                    <a:pt x="1" y="1191"/>
                  </a:cubicBezTo>
                  <a:lnTo>
                    <a:pt x="1" y="1846"/>
                  </a:lnTo>
                  <a:cubicBezTo>
                    <a:pt x="1" y="3418"/>
                    <a:pt x="798" y="3751"/>
                    <a:pt x="1465" y="4013"/>
                  </a:cubicBezTo>
                  <a:cubicBezTo>
                    <a:pt x="1810" y="4168"/>
                    <a:pt x="2144" y="4299"/>
                    <a:pt x="2299" y="4609"/>
                  </a:cubicBezTo>
                  <a:cubicBezTo>
                    <a:pt x="2334" y="4704"/>
                    <a:pt x="2322" y="4775"/>
                    <a:pt x="2263" y="4847"/>
                  </a:cubicBezTo>
                  <a:cubicBezTo>
                    <a:pt x="2212" y="4914"/>
                    <a:pt x="2120" y="4946"/>
                    <a:pt x="2041" y="4946"/>
                  </a:cubicBezTo>
                  <a:cubicBezTo>
                    <a:pt x="2008" y="4946"/>
                    <a:pt x="1978" y="4940"/>
                    <a:pt x="1953" y="4930"/>
                  </a:cubicBezTo>
                  <a:cubicBezTo>
                    <a:pt x="1834" y="4882"/>
                    <a:pt x="1822" y="4728"/>
                    <a:pt x="1834" y="4632"/>
                  </a:cubicBezTo>
                  <a:cubicBezTo>
                    <a:pt x="1834" y="4537"/>
                    <a:pt x="1775" y="4466"/>
                    <a:pt x="1679" y="4466"/>
                  </a:cubicBezTo>
                  <a:cubicBezTo>
                    <a:pt x="1596" y="4466"/>
                    <a:pt x="1513" y="4525"/>
                    <a:pt x="1513" y="4609"/>
                  </a:cubicBezTo>
                  <a:cubicBezTo>
                    <a:pt x="1513" y="4740"/>
                    <a:pt x="1537" y="5085"/>
                    <a:pt x="1834" y="5228"/>
                  </a:cubicBezTo>
                  <a:cubicBezTo>
                    <a:pt x="1906" y="5252"/>
                    <a:pt x="1965" y="5263"/>
                    <a:pt x="2037" y="5263"/>
                  </a:cubicBezTo>
                  <a:cubicBezTo>
                    <a:pt x="2203" y="5263"/>
                    <a:pt x="2382" y="5192"/>
                    <a:pt x="2489" y="5073"/>
                  </a:cubicBezTo>
                  <a:cubicBezTo>
                    <a:pt x="2501" y="5061"/>
                    <a:pt x="2513" y="5049"/>
                    <a:pt x="2513" y="5025"/>
                  </a:cubicBezTo>
                  <a:cubicBezTo>
                    <a:pt x="2811" y="5502"/>
                    <a:pt x="3215" y="5942"/>
                    <a:pt x="3680" y="6275"/>
                  </a:cubicBezTo>
                  <a:lnTo>
                    <a:pt x="3703" y="6299"/>
                  </a:lnTo>
                  <a:cubicBezTo>
                    <a:pt x="3656" y="6347"/>
                    <a:pt x="3644" y="6430"/>
                    <a:pt x="3644" y="6514"/>
                  </a:cubicBezTo>
                  <a:lnTo>
                    <a:pt x="3644" y="6633"/>
                  </a:lnTo>
                  <a:cubicBezTo>
                    <a:pt x="3644" y="6835"/>
                    <a:pt x="3775" y="6990"/>
                    <a:pt x="3965" y="7037"/>
                  </a:cubicBezTo>
                  <a:lnTo>
                    <a:pt x="3965" y="8585"/>
                  </a:lnTo>
                  <a:lnTo>
                    <a:pt x="3489" y="8585"/>
                  </a:lnTo>
                  <a:cubicBezTo>
                    <a:pt x="3203" y="8585"/>
                    <a:pt x="2977" y="8811"/>
                    <a:pt x="2977" y="9085"/>
                  </a:cubicBezTo>
                  <a:lnTo>
                    <a:pt x="2977" y="9264"/>
                  </a:lnTo>
                  <a:lnTo>
                    <a:pt x="2549" y="9264"/>
                  </a:lnTo>
                  <a:cubicBezTo>
                    <a:pt x="2382" y="9264"/>
                    <a:pt x="2239" y="9383"/>
                    <a:pt x="2203" y="9550"/>
                  </a:cubicBezTo>
                  <a:lnTo>
                    <a:pt x="2060" y="10312"/>
                  </a:lnTo>
                  <a:cubicBezTo>
                    <a:pt x="2037" y="10419"/>
                    <a:pt x="2060" y="10514"/>
                    <a:pt x="2132" y="10609"/>
                  </a:cubicBezTo>
                  <a:cubicBezTo>
                    <a:pt x="2203" y="10693"/>
                    <a:pt x="2299" y="10740"/>
                    <a:pt x="2394" y="10740"/>
                  </a:cubicBezTo>
                  <a:lnTo>
                    <a:pt x="6549" y="10740"/>
                  </a:lnTo>
                  <a:cubicBezTo>
                    <a:pt x="6656" y="10740"/>
                    <a:pt x="6763" y="10693"/>
                    <a:pt x="6823" y="10609"/>
                  </a:cubicBezTo>
                  <a:cubicBezTo>
                    <a:pt x="6894" y="10514"/>
                    <a:pt x="6906" y="10419"/>
                    <a:pt x="6894" y="10312"/>
                  </a:cubicBezTo>
                  <a:lnTo>
                    <a:pt x="6740" y="9550"/>
                  </a:lnTo>
                  <a:cubicBezTo>
                    <a:pt x="6716" y="9383"/>
                    <a:pt x="6561" y="9264"/>
                    <a:pt x="6406" y="9264"/>
                  </a:cubicBezTo>
                  <a:lnTo>
                    <a:pt x="5966" y="9264"/>
                  </a:lnTo>
                  <a:lnTo>
                    <a:pt x="5966" y="9085"/>
                  </a:lnTo>
                  <a:cubicBezTo>
                    <a:pt x="5966" y="8811"/>
                    <a:pt x="5751" y="8585"/>
                    <a:pt x="5466" y="8585"/>
                  </a:cubicBezTo>
                  <a:lnTo>
                    <a:pt x="4989" y="8585"/>
                  </a:lnTo>
                  <a:lnTo>
                    <a:pt x="4989" y="7037"/>
                  </a:lnTo>
                  <a:cubicBezTo>
                    <a:pt x="5168" y="6990"/>
                    <a:pt x="5299" y="6835"/>
                    <a:pt x="5299" y="6633"/>
                  </a:cubicBezTo>
                  <a:lnTo>
                    <a:pt x="5299" y="6502"/>
                  </a:lnTo>
                  <a:cubicBezTo>
                    <a:pt x="5299" y="6430"/>
                    <a:pt x="5275" y="6359"/>
                    <a:pt x="5239" y="6275"/>
                  </a:cubicBezTo>
                  <a:lnTo>
                    <a:pt x="5275" y="6264"/>
                  </a:lnTo>
                  <a:cubicBezTo>
                    <a:pt x="5728" y="5918"/>
                    <a:pt x="6132" y="5490"/>
                    <a:pt x="6430" y="5013"/>
                  </a:cubicBezTo>
                  <a:cubicBezTo>
                    <a:pt x="6442" y="5025"/>
                    <a:pt x="6466" y="5049"/>
                    <a:pt x="6466" y="5061"/>
                  </a:cubicBezTo>
                  <a:cubicBezTo>
                    <a:pt x="6585" y="5180"/>
                    <a:pt x="6740" y="5252"/>
                    <a:pt x="6906" y="5252"/>
                  </a:cubicBezTo>
                  <a:cubicBezTo>
                    <a:pt x="6978" y="5252"/>
                    <a:pt x="7061" y="5240"/>
                    <a:pt x="7121" y="5204"/>
                  </a:cubicBezTo>
                  <a:cubicBezTo>
                    <a:pt x="7418" y="5073"/>
                    <a:pt x="7442" y="4751"/>
                    <a:pt x="7430" y="4597"/>
                  </a:cubicBezTo>
                  <a:cubicBezTo>
                    <a:pt x="7430" y="4513"/>
                    <a:pt x="7359" y="4454"/>
                    <a:pt x="7263" y="4454"/>
                  </a:cubicBezTo>
                  <a:cubicBezTo>
                    <a:pt x="7180" y="4454"/>
                    <a:pt x="7121" y="4525"/>
                    <a:pt x="7121" y="4609"/>
                  </a:cubicBezTo>
                  <a:cubicBezTo>
                    <a:pt x="7121" y="4716"/>
                    <a:pt x="7097" y="4871"/>
                    <a:pt x="7002" y="4906"/>
                  </a:cubicBezTo>
                  <a:cubicBezTo>
                    <a:pt x="6975" y="4920"/>
                    <a:pt x="6945" y="4925"/>
                    <a:pt x="6913" y="4925"/>
                  </a:cubicBezTo>
                  <a:cubicBezTo>
                    <a:pt x="6831" y="4925"/>
                    <a:pt x="6740" y="4886"/>
                    <a:pt x="6680" y="4835"/>
                  </a:cubicBezTo>
                  <a:cubicBezTo>
                    <a:pt x="6621" y="4775"/>
                    <a:pt x="6609" y="4692"/>
                    <a:pt x="6656" y="4597"/>
                  </a:cubicBezTo>
                  <a:cubicBezTo>
                    <a:pt x="6799" y="4287"/>
                    <a:pt x="7121" y="4156"/>
                    <a:pt x="7490" y="4001"/>
                  </a:cubicBezTo>
                  <a:cubicBezTo>
                    <a:pt x="8145" y="3739"/>
                    <a:pt x="8942" y="3406"/>
                    <a:pt x="8942" y="1834"/>
                  </a:cubicBezTo>
                  <a:lnTo>
                    <a:pt x="8942" y="1180"/>
                  </a:lnTo>
                  <a:cubicBezTo>
                    <a:pt x="8907" y="1061"/>
                    <a:pt x="8847" y="941"/>
                    <a:pt x="8752" y="846"/>
                  </a:cubicBezTo>
                  <a:cubicBezTo>
                    <a:pt x="8668" y="763"/>
                    <a:pt x="8549" y="715"/>
                    <a:pt x="8406" y="715"/>
                  </a:cubicBezTo>
                  <a:cubicBezTo>
                    <a:pt x="8049" y="715"/>
                    <a:pt x="7728" y="894"/>
                    <a:pt x="7537" y="1180"/>
                  </a:cubicBezTo>
                  <a:lnTo>
                    <a:pt x="7418" y="1358"/>
                  </a:lnTo>
                  <a:cubicBezTo>
                    <a:pt x="7335" y="1453"/>
                    <a:pt x="7240" y="1513"/>
                    <a:pt x="7121" y="1513"/>
                  </a:cubicBezTo>
                  <a:lnTo>
                    <a:pt x="7121" y="1001"/>
                  </a:lnTo>
                  <a:lnTo>
                    <a:pt x="7144" y="1001"/>
                  </a:lnTo>
                  <a:cubicBezTo>
                    <a:pt x="7311" y="1001"/>
                    <a:pt x="7442" y="858"/>
                    <a:pt x="7442" y="703"/>
                  </a:cubicBezTo>
                  <a:lnTo>
                    <a:pt x="7442" y="299"/>
                  </a:lnTo>
                  <a:cubicBezTo>
                    <a:pt x="7442" y="132"/>
                    <a:pt x="731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7"/>
            <p:cNvSpPr/>
            <p:nvPr/>
          </p:nvSpPr>
          <p:spPr>
            <a:xfrm>
              <a:off x="1590638" y="2834153"/>
              <a:ext cx="88501" cy="84754"/>
            </a:xfrm>
            <a:custGeom>
              <a:avLst/>
              <a:gdLst/>
              <a:ahLst/>
              <a:cxnLst/>
              <a:rect l="l" t="t" r="r" b="b"/>
              <a:pathLst>
                <a:path w="2787" h="2669" extrusionOk="0">
                  <a:moveTo>
                    <a:pt x="1358" y="488"/>
                  </a:moveTo>
                  <a:lnTo>
                    <a:pt x="1596" y="977"/>
                  </a:lnTo>
                  <a:cubicBezTo>
                    <a:pt x="1632" y="1036"/>
                    <a:pt x="1668" y="1072"/>
                    <a:pt x="1751" y="1084"/>
                  </a:cubicBezTo>
                  <a:lnTo>
                    <a:pt x="2299" y="1155"/>
                  </a:lnTo>
                  <a:lnTo>
                    <a:pt x="1929" y="1548"/>
                  </a:lnTo>
                  <a:cubicBezTo>
                    <a:pt x="1882" y="1596"/>
                    <a:pt x="1870" y="1655"/>
                    <a:pt x="1870" y="1715"/>
                  </a:cubicBezTo>
                  <a:lnTo>
                    <a:pt x="1953" y="2263"/>
                  </a:lnTo>
                  <a:lnTo>
                    <a:pt x="1465" y="2012"/>
                  </a:lnTo>
                  <a:cubicBezTo>
                    <a:pt x="1429" y="1989"/>
                    <a:pt x="1406" y="1989"/>
                    <a:pt x="1370" y="1989"/>
                  </a:cubicBezTo>
                  <a:cubicBezTo>
                    <a:pt x="1346" y="1989"/>
                    <a:pt x="1310" y="1989"/>
                    <a:pt x="1287" y="2012"/>
                  </a:cubicBezTo>
                  <a:lnTo>
                    <a:pt x="798" y="2263"/>
                  </a:lnTo>
                  <a:lnTo>
                    <a:pt x="882" y="1715"/>
                  </a:lnTo>
                  <a:cubicBezTo>
                    <a:pt x="894" y="1655"/>
                    <a:pt x="870" y="1596"/>
                    <a:pt x="822" y="1548"/>
                  </a:cubicBezTo>
                  <a:lnTo>
                    <a:pt x="417" y="1155"/>
                  </a:lnTo>
                  <a:lnTo>
                    <a:pt x="977" y="1084"/>
                  </a:lnTo>
                  <a:cubicBezTo>
                    <a:pt x="1036" y="1072"/>
                    <a:pt x="1096" y="1036"/>
                    <a:pt x="1120" y="977"/>
                  </a:cubicBezTo>
                  <a:lnTo>
                    <a:pt x="1358" y="488"/>
                  </a:lnTo>
                  <a:close/>
                  <a:moveTo>
                    <a:pt x="1406" y="0"/>
                  </a:moveTo>
                  <a:cubicBezTo>
                    <a:pt x="1334" y="0"/>
                    <a:pt x="1275" y="48"/>
                    <a:pt x="1239" y="107"/>
                  </a:cubicBezTo>
                  <a:lnTo>
                    <a:pt x="917" y="774"/>
                  </a:lnTo>
                  <a:lnTo>
                    <a:pt x="179" y="881"/>
                  </a:lnTo>
                  <a:cubicBezTo>
                    <a:pt x="108" y="893"/>
                    <a:pt x="48" y="941"/>
                    <a:pt x="36" y="1012"/>
                  </a:cubicBezTo>
                  <a:cubicBezTo>
                    <a:pt x="1" y="1084"/>
                    <a:pt x="36" y="1155"/>
                    <a:pt x="84" y="1203"/>
                  </a:cubicBezTo>
                  <a:lnTo>
                    <a:pt x="620" y="1727"/>
                  </a:lnTo>
                  <a:lnTo>
                    <a:pt x="501" y="2453"/>
                  </a:lnTo>
                  <a:cubicBezTo>
                    <a:pt x="477" y="2524"/>
                    <a:pt x="513" y="2608"/>
                    <a:pt x="572" y="2632"/>
                  </a:cubicBezTo>
                  <a:cubicBezTo>
                    <a:pt x="604" y="2657"/>
                    <a:pt x="639" y="2669"/>
                    <a:pt x="674" y="2669"/>
                  </a:cubicBezTo>
                  <a:cubicBezTo>
                    <a:pt x="705" y="2669"/>
                    <a:pt x="735" y="2660"/>
                    <a:pt x="763" y="2644"/>
                  </a:cubicBezTo>
                  <a:lnTo>
                    <a:pt x="1417" y="2310"/>
                  </a:lnTo>
                  <a:lnTo>
                    <a:pt x="2072" y="2644"/>
                  </a:lnTo>
                  <a:cubicBezTo>
                    <a:pt x="2108" y="2667"/>
                    <a:pt x="2132" y="2667"/>
                    <a:pt x="2168" y="2667"/>
                  </a:cubicBezTo>
                  <a:cubicBezTo>
                    <a:pt x="2203" y="2667"/>
                    <a:pt x="2239" y="2644"/>
                    <a:pt x="2263" y="2632"/>
                  </a:cubicBezTo>
                  <a:cubicBezTo>
                    <a:pt x="2322" y="2584"/>
                    <a:pt x="2358" y="2513"/>
                    <a:pt x="2346" y="2453"/>
                  </a:cubicBezTo>
                  <a:lnTo>
                    <a:pt x="2227" y="1727"/>
                  </a:lnTo>
                  <a:lnTo>
                    <a:pt x="2763" y="1203"/>
                  </a:lnTo>
                  <a:cubicBezTo>
                    <a:pt x="2775" y="1155"/>
                    <a:pt x="2787" y="1084"/>
                    <a:pt x="2775" y="1012"/>
                  </a:cubicBezTo>
                  <a:cubicBezTo>
                    <a:pt x="2739" y="941"/>
                    <a:pt x="2703" y="893"/>
                    <a:pt x="2620" y="881"/>
                  </a:cubicBezTo>
                  <a:lnTo>
                    <a:pt x="1894" y="774"/>
                  </a:lnTo>
                  <a:lnTo>
                    <a:pt x="1572" y="107"/>
                  </a:lnTo>
                  <a:cubicBezTo>
                    <a:pt x="1537" y="48"/>
                    <a:pt x="1465" y="0"/>
                    <a:pt x="1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67"/>
          <p:cNvGrpSpPr/>
          <p:nvPr/>
        </p:nvGrpSpPr>
        <p:grpSpPr>
          <a:xfrm>
            <a:off x="985946" y="3359895"/>
            <a:ext cx="374709" cy="374010"/>
            <a:chOff x="1421638" y="4125629"/>
            <a:chExt cx="374709" cy="374010"/>
          </a:xfrm>
        </p:grpSpPr>
        <p:sp>
          <p:nvSpPr>
            <p:cNvPr id="582" name="Google Shape;582;p67"/>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67"/>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2"/>
                                        </p:tgtEl>
                                        <p:attrNameLst>
                                          <p:attrName>style.visibility</p:attrName>
                                        </p:attrNameLst>
                                      </p:cBhvr>
                                      <p:to>
                                        <p:strVal val="visible"/>
                                      </p:to>
                                    </p:set>
                                    <p:animEffect transition="in" filter="fade">
                                      <p:cBhvr>
                                        <p:cTn id="7" dur="1000"/>
                                        <p:tgtEl>
                                          <p:spTgt spid="572"/>
                                        </p:tgtEl>
                                      </p:cBhvr>
                                    </p:animEffect>
                                  </p:childTnLst>
                                </p:cTn>
                              </p:par>
                              <p:par>
                                <p:cTn id="8" presetID="10" presetClass="entr" presetSubtype="0" fill="hold" nodeType="withEffect">
                                  <p:stCondLst>
                                    <p:cond delay="0"/>
                                  </p:stCondLst>
                                  <p:childTnLst>
                                    <p:set>
                                      <p:cBhvr>
                                        <p:cTn id="9" dur="1" fill="hold">
                                          <p:stCondLst>
                                            <p:cond delay="0"/>
                                          </p:stCondLst>
                                        </p:cTn>
                                        <p:tgtEl>
                                          <p:spTgt spid="574"/>
                                        </p:tgtEl>
                                        <p:attrNameLst>
                                          <p:attrName>style.visibility</p:attrName>
                                        </p:attrNameLst>
                                      </p:cBhvr>
                                      <p:to>
                                        <p:strVal val="visible"/>
                                      </p:to>
                                    </p:set>
                                    <p:animEffect transition="in" filter="fade">
                                      <p:cBhvr>
                                        <p:cTn id="10" dur="1000"/>
                                        <p:tgtEl>
                                          <p:spTgt spid="574"/>
                                        </p:tgtEl>
                                      </p:cBhvr>
                                    </p:animEffect>
                                  </p:childTnLst>
                                </p:cTn>
                              </p:par>
                              <p:par>
                                <p:cTn id="11" presetID="10" presetClass="entr" presetSubtype="0" fill="hold" nodeType="withEffect">
                                  <p:stCondLst>
                                    <p:cond delay="0"/>
                                  </p:stCondLst>
                                  <p:childTnLst>
                                    <p:set>
                                      <p:cBhvr>
                                        <p:cTn id="12" dur="1" fill="hold">
                                          <p:stCondLst>
                                            <p:cond delay="0"/>
                                          </p:stCondLst>
                                        </p:cTn>
                                        <p:tgtEl>
                                          <p:spTgt spid="576"/>
                                        </p:tgtEl>
                                        <p:attrNameLst>
                                          <p:attrName>style.visibility</p:attrName>
                                        </p:attrNameLst>
                                      </p:cBhvr>
                                      <p:to>
                                        <p:strVal val="visible"/>
                                      </p:to>
                                    </p:set>
                                    <p:animEffect transition="in" filter="fade">
                                      <p:cBhvr>
                                        <p:cTn id="13" dur="1000"/>
                                        <p:tgtEl>
                                          <p:spTgt spid="576"/>
                                        </p:tgtEl>
                                      </p:cBhvr>
                                    </p:animEffect>
                                  </p:childTnLst>
                                </p:cTn>
                              </p:par>
                              <p:par>
                                <p:cTn id="14" presetID="10" presetClass="entr" presetSubtype="0" fill="hold" nodeType="withEffect">
                                  <p:stCondLst>
                                    <p:cond delay="0"/>
                                  </p:stCondLst>
                                  <p:childTnLst>
                                    <p:set>
                                      <p:cBhvr>
                                        <p:cTn id="15" dur="1" fill="hold">
                                          <p:stCondLst>
                                            <p:cond delay="0"/>
                                          </p:stCondLst>
                                        </p:cTn>
                                        <p:tgtEl>
                                          <p:spTgt spid="578"/>
                                        </p:tgtEl>
                                        <p:attrNameLst>
                                          <p:attrName>style.visibility</p:attrName>
                                        </p:attrNameLst>
                                      </p:cBhvr>
                                      <p:to>
                                        <p:strVal val="visible"/>
                                      </p:to>
                                    </p:set>
                                    <p:animEffect transition="in" filter="fade">
                                      <p:cBhvr>
                                        <p:cTn id="16" dur="1000"/>
                                        <p:tgtEl>
                                          <p:spTgt spid="5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73"/>
                                        </p:tgtEl>
                                        <p:attrNameLst>
                                          <p:attrName>style.visibility</p:attrName>
                                        </p:attrNameLst>
                                      </p:cBhvr>
                                      <p:to>
                                        <p:strVal val="visible"/>
                                      </p:to>
                                    </p:set>
                                    <p:animEffect transition="in" filter="fade">
                                      <p:cBhvr>
                                        <p:cTn id="21" dur="1000"/>
                                        <p:tgtEl>
                                          <p:spTgt spid="573"/>
                                        </p:tgtEl>
                                      </p:cBhvr>
                                    </p:animEffect>
                                  </p:childTnLst>
                                </p:cTn>
                              </p:par>
                              <p:par>
                                <p:cTn id="22" presetID="10" presetClass="entr" presetSubtype="0" fill="hold" nodeType="withEffect">
                                  <p:stCondLst>
                                    <p:cond delay="0"/>
                                  </p:stCondLst>
                                  <p:childTnLst>
                                    <p:set>
                                      <p:cBhvr>
                                        <p:cTn id="23" dur="1" fill="hold">
                                          <p:stCondLst>
                                            <p:cond delay="0"/>
                                          </p:stCondLst>
                                        </p:cTn>
                                        <p:tgtEl>
                                          <p:spTgt spid="575"/>
                                        </p:tgtEl>
                                        <p:attrNameLst>
                                          <p:attrName>style.visibility</p:attrName>
                                        </p:attrNameLst>
                                      </p:cBhvr>
                                      <p:to>
                                        <p:strVal val="visible"/>
                                      </p:to>
                                    </p:set>
                                    <p:animEffect transition="in" filter="fade">
                                      <p:cBhvr>
                                        <p:cTn id="24" dur="1000"/>
                                        <p:tgtEl>
                                          <p:spTgt spid="575"/>
                                        </p:tgtEl>
                                      </p:cBhvr>
                                    </p:animEffect>
                                  </p:childTnLst>
                                </p:cTn>
                              </p:par>
                              <p:par>
                                <p:cTn id="25" presetID="10" presetClass="entr" presetSubtype="0" fill="hold" nodeType="withEffect">
                                  <p:stCondLst>
                                    <p:cond delay="0"/>
                                  </p:stCondLst>
                                  <p:childTnLst>
                                    <p:set>
                                      <p:cBhvr>
                                        <p:cTn id="26" dur="1" fill="hold">
                                          <p:stCondLst>
                                            <p:cond delay="0"/>
                                          </p:stCondLst>
                                        </p:cTn>
                                        <p:tgtEl>
                                          <p:spTgt spid="577"/>
                                        </p:tgtEl>
                                        <p:attrNameLst>
                                          <p:attrName>style.visibility</p:attrName>
                                        </p:attrNameLst>
                                      </p:cBhvr>
                                      <p:to>
                                        <p:strVal val="visible"/>
                                      </p:to>
                                    </p:set>
                                    <p:animEffect transition="in" filter="fade">
                                      <p:cBhvr>
                                        <p:cTn id="27" dur="1000"/>
                                        <p:tgtEl>
                                          <p:spTgt spid="577"/>
                                        </p:tgtEl>
                                      </p:cBhvr>
                                    </p:animEffect>
                                  </p:childTnLst>
                                </p:cTn>
                              </p:par>
                              <p:par>
                                <p:cTn id="28" presetID="10" presetClass="entr" presetSubtype="0" fill="hold" nodeType="withEffect">
                                  <p:stCondLst>
                                    <p:cond delay="0"/>
                                  </p:stCondLst>
                                  <p:childTnLst>
                                    <p:set>
                                      <p:cBhvr>
                                        <p:cTn id="29" dur="1" fill="hold">
                                          <p:stCondLst>
                                            <p:cond delay="0"/>
                                          </p:stCondLst>
                                        </p:cTn>
                                        <p:tgtEl>
                                          <p:spTgt spid="581"/>
                                        </p:tgtEl>
                                        <p:attrNameLst>
                                          <p:attrName>style.visibility</p:attrName>
                                        </p:attrNameLst>
                                      </p:cBhvr>
                                      <p:to>
                                        <p:strVal val="visible"/>
                                      </p:to>
                                    </p:set>
                                    <p:animEffect transition="in" filter="fade">
                                      <p:cBhvr>
                                        <p:cTn id="30" dur="1000"/>
                                        <p:tgtEl>
                                          <p:spTgt spid="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7"/>
        <p:cNvGrpSpPr/>
        <p:nvPr/>
      </p:nvGrpSpPr>
      <p:grpSpPr>
        <a:xfrm>
          <a:off x="0" y="0"/>
          <a:ext cx="0" cy="0"/>
          <a:chOff x="0" y="0"/>
          <a:chExt cx="0" cy="0"/>
        </a:xfrm>
      </p:grpSpPr>
      <p:pic>
        <p:nvPicPr>
          <p:cNvPr id="588" name="Google Shape;588;p68"/>
          <p:cNvPicPr preferRelativeResize="0"/>
          <p:nvPr/>
        </p:nvPicPr>
        <p:blipFill>
          <a:blip r:embed="rId4">
            <a:alphaModFix/>
          </a:blip>
          <a:stretch>
            <a:fillRect/>
          </a:stretch>
        </p:blipFill>
        <p:spPr>
          <a:xfrm flipH="1">
            <a:off x="7448550" y="-558839"/>
            <a:ext cx="3048000" cy="2197674"/>
          </a:xfrm>
          <a:prstGeom prst="rect">
            <a:avLst/>
          </a:prstGeom>
          <a:noFill/>
          <a:ln>
            <a:noFill/>
          </a:ln>
        </p:spPr>
      </p:pic>
      <p:sp>
        <p:nvSpPr>
          <p:cNvPr id="589" name="Google Shape;589;p68"/>
          <p:cNvSpPr txBox="1">
            <a:spLocks noGrp="1"/>
          </p:cNvSpPr>
          <p:nvPr>
            <p:ph type="title"/>
          </p:nvPr>
        </p:nvSpPr>
        <p:spPr>
          <a:xfrm>
            <a:off x="80054" y="898175"/>
            <a:ext cx="304252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SV" dirty="0"/>
              <a:t>CRONOGRAMA</a:t>
            </a:r>
          </a:p>
        </p:txBody>
      </p:sp>
      <p:sp>
        <p:nvSpPr>
          <p:cNvPr id="594" name="Google Shape;594;p68"/>
          <p:cNvSpPr/>
          <p:nvPr/>
        </p:nvSpPr>
        <p:spPr>
          <a:xfrm>
            <a:off x="8436650" y="-1848796"/>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8"/>
          <p:cNvSpPr/>
          <p:nvPr/>
        </p:nvSpPr>
        <p:spPr>
          <a:xfrm flipH="1">
            <a:off x="8085000" y="278225"/>
            <a:ext cx="906600" cy="906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6" name="Google Shape;596;p68"/>
          <p:cNvPicPr preferRelativeResize="0"/>
          <p:nvPr/>
        </p:nvPicPr>
        <p:blipFill>
          <a:blip r:embed="rId4">
            <a:alphaModFix/>
          </a:blip>
          <a:stretch>
            <a:fillRect/>
          </a:stretch>
        </p:blipFill>
        <p:spPr>
          <a:xfrm rot="-5400000" flipH="1">
            <a:off x="-2001312" y="4892887"/>
            <a:ext cx="3393025" cy="2446450"/>
          </a:xfrm>
          <a:prstGeom prst="rect">
            <a:avLst/>
          </a:prstGeom>
          <a:noFill/>
          <a:ln>
            <a:noFill/>
          </a:ln>
        </p:spPr>
      </p:pic>
      <p:grpSp>
        <p:nvGrpSpPr>
          <p:cNvPr id="599" name="Google Shape;599;p68"/>
          <p:cNvGrpSpPr/>
          <p:nvPr/>
        </p:nvGrpSpPr>
        <p:grpSpPr>
          <a:xfrm>
            <a:off x="6375198" y="1758447"/>
            <a:ext cx="362223" cy="361108"/>
            <a:chOff x="3513010" y="3816134"/>
            <a:chExt cx="362223" cy="361108"/>
          </a:xfrm>
        </p:grpSpPr>
        <p:sp>
          <p:nvSpPr>
            <p:cNvPr id="600" name="Google Shape;600;p68"/>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8"/>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8"/>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8"/>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Imagen 10">
            <a:extLst>
              <a:ext uri="{FF2B5EF4-FFF2-40B4-BE49-F238E27FC236}">
                <a16:creationId xmlns:a16="http://schemas.microsoft.com/office/drawing/2014/main" id="{EED03D89-50BE-55CD-9C62-DA5398EA0522}"/>
              </a:ext>
            </a:extLst>
          </p:cNvPr>
          <p:cNvPicPr>
            <a:picLocks noChangeAspect="1"/>
          </p:cNvPicPr>
          <p:nvPr/>
        </p:nvPicPr>
        <p:blipFill rotWithShape="1">
          <a:blip r:embed="rId5"/>
          <a:srcRect l="3094" t="1641" r="1467" b="2613"/>
          <a:stretch/>
        </p:blipFill>
        <p:spPr>
          <a:xfrm>
            <a:off x="3139690" y="396822"/>
            <a:ext cx="4978735" cy="45728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1C447A43-FC21-7B63-B86A-220C0A2AED43}"/>
              </a:ext>
            </a:extLst>
          </p:cNvPr>
          <p:cNvSpPr>
            <a:spLocks noGrp="1"/>
          </p:cNvSpPr>
          <p:nvPr>
            <p:ph type="subTitle" idx="1"/>
          </p:nvPr>
        </p:nvSpPr>
        <p:spPr/>
        <p:txBody>
          <a:bodyPr/>
          <a:lstStyle/>
          <a:p>
            <a:endParaRPr lang="es-SV"/>
          </a:p>
        </p:txBody>
      </p:sp>
      <p:sp>
        <p:nvSpPr>
          <p:cNvPr id="3" name="Subtítulo 2">
            <a:extLst>
              <a:ext uri="{FF2B5EF4-FFF2-40B4-BE49-F238E27FC236}">
                <a16:creationId xmlns:a16="http://schemas.microsoft.com/office/drawing/2014/main" id="{8BC37D0D-5995-2ABF-8A49-49835A167D9A}"/>
              </a:ext>
            </a:extLst>
          </p:cNvPr>
          <p:cNvSpPr>
            <a:spLocks noGrp="1"/>
          </p:cNvSpPr>
          <p:nvPr>
            <p:ph type="subTitle" idx="2"/>
          </p:nvPr>
        </p:nvSpPr>
        <p:spPr/>
        <p:txBody>
          <a:bodyPr/>
          <a:lstStyle/>
          <a:p>
            <a:endParaRPr lang="es-SV"/>
          </a:p>
        </p:txBody>
      </p:sp>
      <p:sp>
        <p:nvSpPr>
          <p:cNvPr id="4" name="Subtítulo 3">
            <a:extLst>
              <a:ext uri="{FF2B5EF4-FFF2-40B4-BE49-F238E27FC236}">
                <a16:creationId xmlns:a16="http://schemas.microsoft.com/office/drawing/2014/main" id="{6C61D08D-26C2-9C13-1590-EF67E4C6571E}"/>
              </a:ext>
            </a:extLst>
          </p:cNvPr>
          <p:cNvSpPr>
            <a:spLocks noGrp="1"/>
          </p:cNvSpPr>
          <p:nvPr>
            <p:ph type="subTitle" idx="3"/>
          </p:nvPr>
        </p:nvSpPr>
        <p:spPr/>
        <p:txBody>
          <a:bodyPr/>
          <a:lstStyle/>
          <a:p>
            <a:endParaRPr lang="es-SV"/>
          </a:p>
        </p:txBody>
      </p:sp>
      <p:sp>
        <p:nvSpPr>
          <p:cNvPr id="5" name="Subtítulo 4">
            <a:extLst>
              <a:ext uri="{FF2B5EF4-FFF2-40B4-BE49-F238E27FC236}">
                <a16:creationId xmlns:a16="http://schemas.microsoft.com/office/drawing/2014/main" id="{6D6281F6-9140-CFB7-A805-C7AA48217CC0}"/>
              </a:ext>
            </a:extLst>
          </p:cNvPr>
          <p:cNvSpPr>
            <a:spLocks noGrp="1"/>
          </p:cNvSpPr>
          <p:nvPr>
            <p:ph type="subTitle" idx="4"/>
          </p:nvPr>
        </p:nvSpPr>
        <p:spPr/>
        <p:txBody>
          <a:bodyPr/>
          <a:lstStyle/>
          <a:p>
            <a:endParaRPr lang="es-SV"/>
          </a:p>
        </p:txBody>
      </p:sp>
      <p:sp>
        <p:nvSpPr>
          <p:cNvPr id="6" name="Título 5">
            <a:extLst>
              <a:ext uri="{FF2B5EF4-FFF2-40B4-BE49-F238E27FC236}">
                <a16:creationId xmlns:a16="http://schemas.microsoft.com/office/drawing/2014/main" id="{3FD79D12-B5D9-AE74-800E-42DCD3AE9565}"/>
              </a:ext>
            </a:extLst>
          </p:cNvPr>
          <p:cNvSpPr>
            <a:spLocks noGrp="1"/>
          </p:cNvSpPr>
          <p:nvPr>
            <p:ph type="title"/>
          </p:nvPr>
        </p:nvSpPr>
        <p:spPr/>
        <p:txBody>
          <a:bodyPr/>
          <a:lstStyle/>
          <a:p>
            <a:r>
              <a:rPr lang="es-ES" dirty="0"/>
              <a:t>ANEXOS</a:t>
            </a:r>
            <a:endParaRPr lang="es-SV" dirty="0"/>
          </a:p>
        </p:txBody>
      </p:sp>
    </p:spTree>
    <p:extLst>
      <p:ext uri="{BB962C8B-B14F-4D97-AF65-F5344CB8AC3E}">
        <p14:creationId xmlns:p14="http://schemas.microsoft.com/office/powerpoint/2010/main" val="3217071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8"/>
        <p:cNvGrpSpPr/>
        <p:nvPr/>
      </p:nvGrpSpPr>
      <p:grpSpPr>
        <a:xfrm>
          <a:off x="0" y="0"/>
          <a:ext cx="0" cy="0"/>
          <a:chOff x="0" y="0"/>
          <a:chExt cx="0" cy="0"/>
        </a:xfrm>
      </p:grpSpPr>
      <p:sp>
        <p:nvSpPr>
          <p:cNvPr id="489" name="Google Shape;489;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STUDY OBJECTIVES</a:t>
            </a:r>
            <a:endParaRPr dirty="0"/>
          </a:p>
        </p:txBody>
      </p:sp>
      <p:sp>
        <p:nvSpPr>
          <p:cNvPr id="490" name="Google Shape;490;p64"/>
          <p:cNvSpPr txBox="1">
            <a:spLocks noGrp="1"/>
          </p:cNvSpPr>
          <p:nvPr>
            <p:ph type="title" idx="2"/>
          </p:nvPr>
        </p:nvSpPr>
        <p:spPr>
          <a:xfrm>
            <a:off x="720000" y="270072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491" name="Google Shape;491;p64"/>
          <p:cNvSpPr txBox="1">
            <a:spLocks noGrp="1"/>
          </p:cNvSpPr>
          <p:nvPr>
            <p:ph type="subTitle" idx="1"/>
          </p:nvPr>
        </p:nvSpPr>
        <p:spPr>
          <a:xfrm>
            <a:off x="720000" y="3132150"/>
            <a:ext cx="2336400" cy="10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a:t>
            </a:r>
            <a:endParaRPr/>
          </a:p>
        </p:txBody>
      </p:sp>
      <p:sp>
        <p:nvSpPr>
          <p:cNvPr id="492" name="Google Shape;492;p64"/>
          <p:cNvSpPr txBox="1">
            <a:spLocks noGrp="1"/>
          </p:cNvSpPr>
          <p:nvPr>
            <p:ph type="title" idx="3"/>
          </p:nvPr>
        </p:nvSpPr>
        <p:spPr>
          <a:xfrm>
            <a:off x="3403800" y="270072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493" name="Google Shape;493;p64"/>
          <p:cNvSpPr txBox="1">
            <a:spLocks noGrp="1"/>
          </p:cNvSpPr>
          <p:nvPr>
            <p:ph type="subTitle" idx="4"/>
          </p:nvPr>
        </p:nvSpPr>
        <p:spPr>
          <a:xfrm>
            <a:off x="3403800" y="3132150"/>
            <a:ext cx="2336400" cy="10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494" name="Google Shape;494;p64"/>
          <p:cNvSpPr txBox="1">
            <a:spLocks noGrp="1"/>
          </p:cNvSpPr>
          <p:nvPr>
            <p:ph type="title" idx="5"/>
          </p:nvPr>
        </p:nvSpPr>
        <p:spPr>
          <a:xfrm>
            <a:off x="6087600" y="270072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495" name="Google Shape;495;p64"/>
          <p:cNvSpPr txBox="1">
            <a:spLocks noGrp="1"/>
          </p:cNvSpPr>
          <p:nvPr>
            <p:ph type="subTitle" idx="6"/>
          </p:nvPr>
        </p:nvSpPr>
        <p:spPr>
          <a:xfrm>
            <a:off x="6087600" y="3132150"/>
            <a:ext cx="2336400" cy="10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 cold place. This planet is full of iron oxide dust</a:t>
            </a:r>
            <a:endParaRPr/>
          </a:p>
        </p:txBody>
      </p:sp>
      <p:sp>
        <p:nvSpPr>
          <p:cNvPr id="496" name="Google Shape;496;p64"/>
          <p:cNvSpPr/>
          <p:nvPr/>
        </p:nvSpPr>
        <p:spPr>
          <a:xfrm flipH="1">
            <a:off x="1504675" y="1751710"/>
            <a:ext cx="767100" cy="76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4"/>
          <p:cNvSpPr/>
          <p:nvPr/>
        </p:nvSpPr>
        <p:spPr>
          <a:xfrm flipH="1">
            <a:off x="4188463" y="1751711"/>
            <a:ext cx="767100" cy="76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4"/>
          <p:cNvSpPr/>
          <p:nvPr/>
        </p:nvSpPr>
        <p:spPr>
          <a:xfrm flipH="1">
            <a:off x="6872250" y="1751725"/>
            <a:ext cx="767100" cy="767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64"/>
          <p:cNvCxnSpPr>
            <a:stCxn id="496" idx="2"/>
            <a:endCxn id="497" idx="6"/>
          </p:cNvCxnSpPr>
          <p:nvPr/>
        </p:nvCxnSpPr>
        <p:spPr>
          <a:xfrm>
            <a:off x="2271775" y="2135260"/>
            <a:ext cx="1916700" cy="0"/>
          </a:xfrm>
          <a:prstGeom prst="straightConnector1">
            <a:avLst/>
          </a:prstGeom>
          <a:noFill/>
          <a:ln w="38100" cap="flat" cmpd="sng">
            <a:solidFill>
              <a:schemeClr val="accent1"/>
            </a:solidFill>
            <a:prstDash val="solid"/>
            <a:round/>
            <a:headEnd type="none" w="med" len="med"/>
            <a:tailEnd type="none" w="med" len="med"/>
          </a:ln>
        </p:spPr>
      </p:cxnSp>
      <p:grpSp>
        <p:nvGrpSpPr>
          <p:cNvPr id="500" name="Google Shape;500;p64"/>
          <p:cNvGrpSpPr/>
          <p:nvPr/>
        </p:nvGrpSpPr>
        <p:grpSpPr>
          <a:xfrm>
            <a:off x="1777252" y="1944881"/>
            <a:ext cx="221902" cy="380795"/>
            <a:chOff x="916127" y="3807056"/>
            <a:chExt cx="221902" cy="380795"/>
          </a:xfrm>
        </p:grpSpPr>
        <p:sp>
          <p:nvSpPr>
            <p:cNvPr id="501" name="Google Shape;501;p64"/>
            <p:cNvSpPr/>
            <p:nvPr/>
          </p:nvSpPr>
          <p:spPr>
            <a:xfrm>
              <a:off x="916127" y="3807056"/>
              <a:ext cx="221902" cy="380795"/>
            </a:xfrm>
            <a:custGeom>
              <a:avLst/>
              <a:gdLst/>
              <a:ahLst/>
              <a:cxnLst/>
              <a:rect l="l" t="t" r="r" b="b"/>
              <a:pathLst>
                <a:path w="6966" h="11954" extrusionOk="0">
                  <a:moveTo>
                    <a:pt x="4120" y="6429"/>
                  </a:moveTo>
                  <a:lnTo>
                    <a:pt x="4120" y="7799"/>
                  </a:lnTo>
                  <a:lnTo>
                    <a:pt x="2810" y="7799"/>
                  </a:lnTo>
                  <a:lnTo>
                    <a:pt x="2810" y="6429"/>
                  </a:lnTo>
                  <a:cubicBezTo>
                    <a:pt x="3024" y="6489"/>
                    <a:pt x="3245" y="6519"/>
                    <a:pt x="3465" y="6519"/>
                  </a:cubicBezTo>
                  <a:cubicBezTo>
                    <a:pt x="3685" y="6519"/>
                    <a:pt x="3905" y="6489"/>
                    <a:pt x="4120" y="6429"/>
                  </a:cubicBezTo>
                  <a:close/>
                  <a:moveTo>
                    <a:pt x="4882" y="8144"/>
                  </a:moveTo>
                  <a:lnTo>
                    <a:pt x="4882" y="8680"/>
                  </a:lnTo>
                  <a:lnTo>
                    <a:pt x="2060" y="8680"/>
                  </a:lnTo>
                  <a:lnTo>
                    <a:pt x="2060" y="8144"/>
                  </a:lnTo>
                  <a:close/>
                  <a:moveTo>
                    <a:pt x="5596" y="9037"/>
                  </a:moveTo>
                  <a:lnTo>
                    <a:pt x="5596" y="9335"/>
                  </a:lnTo>
                  <a:lnTo>
                    <a:pt x="1346" y="9335"/>
                  </a:lnTo>
                  <a:lnTo>
                    <a:pt x="1346" y="9037"/>
                  </a:lnTo>
                  <a:lnTo>
                    <a:pt x="2060" y="9037"/>
                  </a:lnTo>
                  <a:lnTo>
                    <a:pt x="2060" y="9049"/>
                  </a:lnTo>
                  <a:lnTo>
                    <a:pt x="4882" y="9049"/>
                  </a:lnTo>
                  <a:lnTo>
                    <a:pt x="4882" y="9037"/>
                  </a:lnTo>
                  <a:close/>
                  <a:moveTo>
                    <a:pt x="6227" y="9692"/>
                  </a:moveTo>
                  <a:cubicBezTo>
                    <a:pt x="6441" y="9692"/>
                    <a:pt x="6608" y="9858"/>
                    <a:pt x="6608" y="10061"/>
                  </a:cubicBezTo>
                  <a:lnTo>
                    <a:pt x="6608" y="11251"/>
                  </a:lnTo>
                  <a:cubicBezTo>
                    <a:pt x="6608" y="11466"/>
                    <a:pt x="6441" y="11620"/>
                    <a:pt x="6227" y="11620"/>
                  </a:cubicBezTo>
                  <a:lnTo>
                    <a:pt x="715" y="11620"/>
                  </a:lnTo>
                  <a:cubicBezTo>
                    <a:pt x="500" y="11620"/>
                    <a:pt x="334" y="11466"/>
                    <a:pt x="334" y="11251"/>
                  </a:cubicBezTo>
                  <a:lnTo>
                    <a:pt x="334" y="10061"/>
                  </a:lnTo>
                  <a:cubicBezTo>
                    <a:pt x="334" y="9858"/>
                    <a:pt x="500" y="9692"/>
                    <a:pt x="715" y="9692"/>
                  </a:cubicBezTo>
                  <a:close/>
                  <a:moveTo>
                    <a:pt x="655" y="0"/>
                  </a:moveTo>
                  <a:cubicBezTo>
                    <a:pt x="298" y="0"/>
                    <a:pt x="0" y="298"/>
                    <a:pt x="0" y="655"/>
                  </a:cubicBezTo>
                  <a:lnTo>
                    <a:pt x="0" y="964"/>
                  </a:lnTo>
                  <a:cubicBezTo>
                    <a:pt x="0" y="1322"/>
                    <a:pt x="298" y="1619"/>
                    <a:pt x="655" y="1619"/>
                  </a:cubicBezTo>
                  <a:lnTo>
                    <a:pt x="1012" y="1619"/>
                  </a:lnTo>
                  <a:lnTo>
                    <a:pt x="1012" y="4048"/>
                  </a:lnTo>
                  <a:cubicBezTo>
                    <a:pt x="1012" y="5060"/>
                    <a:pt x="1619" y="5929"/>
                    <a:pt x="2477" y="6310"/>
                  </a:cubicBezTo>
                  <a:lnTo>
                    <a:pt x="2477" y="7799"/>
                  </a:lnTo>
                  <a:lnTo>
                    <a:pt x="1905" y="7799"/>
                  </a:lnTo>
                  <a:cubicBezTo>
                    <a:pt x="1798" y="7799"/>
                    <a:pt x="1727" y="7870"/>
                    <a:pt x="1727" y="7977"/>
                  </a:cubicBezTo>
                  <a:lnTo>
                    <a:pt x="1727" y="8680"/>
                  </a:lnTo>
                  <a:lnTo>
                    <a:pt x="1191" y="8680"/>
                  </a:lnTo>
                  <a:cubicBezTo>
                    <a:pt x="1084" y="8680"/>
                    <a:pt x="1012" y="8751"/>
                    <a:pt x="1012" y="8858"/>
                  </a:cubicBezTo>
                  <a:lnTo>
                    <a:pt x="1012" y="9335"/>
                  </a:lnTo>
                  <a:lnTo>
                    <a:pt x="726" y="9335"/>
                  </a:lnTo>
                  <a:cubicBezTo>
                    <a:pt x="322" y="9335"/>
                    <a:pt x="12" y="9656"/>
                    <a:pt x="12" y="10049"/>
                  </a:cubicBezTo>
                  <a:lnTo>
                    <a:pt x="12" y="11240"/>
                  </a:lnTo>
                  <a:cubicBezTo>
                    <a:pt x="12" y="11644"/>
                    <a:pt x="334" y="11954"/>
                    <a:pt x="726" y="11954"/>
                  </a:cubicBezTo>
                  <a:lnTo>
                    <a:pt x="6251" y="11954"/>
                  </a:lnTo>
                  <a:cubicBezTo>
                    <a:pt x="6644" y="11954"/>
                    <a:pt x="6965" y="11620"/>
                    <a:pt x="6965" y="11240"/>
                  </a:cubicBezTo>
                  <a:lnTo>
                    <a:pt x="6965" y="10049"/>
                  </a:lnTo>
                  <a:cubicBezTo>
                    <a:pt x="6965" y="9644"/>
                    <a:pt x="6632" y="9335"/>
                    <a:pt x="6251" y="9335"/>
                  </a:cubicBezTo>
                  <a:lnTo>
                    <a:pt x="5953" y="9335"/>
                  </a:lnTo>
                  <a:lnTo>
                    <a:pt x="5953" y="8858"/>
                  </a:lnTo>
                  <a:cubicBezTo>
                    <a:pt x="5953" y="8751"/>
                    <a:pt x="5870" y="8680"/>
                    <a:pt x="5775" y="8680"/>
                  </a:cubicBezTo>
                  <a:lnTo>
                    <a:pt x="5239" y="8680"/>
                  </a:lnTo>
                  <a:lnTo>
                    <a:pt x="5239" y="7977"/>
                  </a:lnTo>
                  <a:cubicBezTo>
                    <a:pt x="5239" y="7870"/>
                    <a:pt x="5156" y="7799"/>
                    <a:pt x="5060" y="7799"/>
                  </a:cubicBezTo>
                  <a:lnTo>
                    <a:pt x="4477" y="7799"/>
                  </a:lnTo>
                  <a:lnTo>
                    <a:pt x="4477" y="6310"/>
                  </a:lnTo>
                  <a:cubicBezTo>
                    <a:pt x="4786" y="6179"/>
                    <a:pt x="5072" y="5965"/>
                    <a:pt x="5310" y="5703"/>
                  </a:cubicBezTo>
                  <a:cubicBezTo>
                    <a:pt x="5370" y="5632"/>
                    <a:pt x="5370" y="5525"/>
                    <a:pt x="5298" y="5453"/>
                  </a:cubicBezTo>
                  <a:cubicBezTo>
                    <a:pt x="5259" y="5425"/>
                    <a:pt x="5216" y="5410"/>
                    <a:pt x="5174" y="5410"/>
                  </a:cubicBezTo>
                  <a:cubicBezTo>
                    <a:pt x="5127" y="5410"/>
                    <a:pt x="5080" y="5428"/>
                    <a:pt x="5037" y="5465"/>
                  </a:cubicBezTo>
                  <a:cubicBezTo>
                    <a:pt x="4882" y="5644"/>
                    <a:pt x="4679" y="5786"/>
                    <a:pt x="4477" y="5906"/>
                  </a:cubicBezTo>
                  <a:cubicBezTo>
                    <a:pt x="4158" y="6080"/>
                    <a:pt x="3812" y="6165"/>
                    <a:pt x="3467" y="6165"/>
                  </a:cubicBezTo>
                  <a:cubicBezTo>
                    <a:pt x="3245" y="6165"/>
                    <a:pt x="3024" y="6130"/>
                    <a:pt x="2810" y="6060"/>
                  </a:cubicBezTo>
                  <a:cubicBezTo>
                    <a:pt x="1965" y="5786"/>
                    <a:pt x="1334" y="4989"/>
                    <a:pt x="1334" y="4036"/>
                  </a:cubicBezTo>
                  <a:lnTo>
                    <a:pt x="1334" y="1607"/>
                  </a:lnTo>
                  <a:lnTo>
                    <a:pt x="5572" y="1607"/>
                  </a:lnTo>
                  <a:lnTo>
                    <a:pt x="5572" y="4048"/>
                  </a:lnTo>
                  <a:cubicBezTo>
                    <a:pt x="5596" y="4358"/>
                    <a:pt x="5537" y="4655"/>
                    <a:pt x="5394" y="4929"/>
                  </a:cubicBezTo>
                  <a:cubicBezTo>
                    <a:pt x="5358" y="5013"/>
                    <a:pt x="5394" y="5120"/>
                    <a:pt x="5489" y="5167"/>
                  </a:cubicBezTo>
                  <a:cubicBezTo>
                    <a:pt x="5513" y="5179"/>
                    <a:pt x="5537" y="5179"/>
                    <a:pt x="5560" y="5179"/>
                  </a:cubicBezTo>
                  <a:cubicBezTo>
                    <a:pt x="5620" y="5179"/>
                    <a:pt x="5691" y="5132"/>
                    <a:pt x="5727" y="5072"/>
                  </a:cubicBezTo>
                  <a:cubicBezTo>
                    <a:pt x="5870" y="4751"/>
                    <a:pt x="5953" y="4405"/>
                    <a:pt x="5953" y="4048"/>
                  </a:cubicBezTo>
                  <a:lnTo>
                    <a:pt x="5953" y="1619"/>
                  </a:lnTo>
                  <a:lnTo>
                    <a:pt x="6310" y="1619"/>
                  </a:lnTo>
                  <a:cubicBezTo>
                    <a:pt x="6668" y="1619"/>
                    <a:pt x="6965" y="1322"/>
                    <a:pt x="6965" y="964"/>
                  </a:cubicBezTo>
                  <a:lnTo>
                    <a:pt x="6965" y="655"/>
                  </a:lnTo>
                  <a:cubicBezTo>
                    <a:pt x="6965" y="298"/>
                    <a:pt x="6668" y="0"/>
                    <a:pt x="6310" y="0"/>
                  </a:cubicBezTo>
                  <a:lnTo>
                    <a:pt x="2215" y="0"/>
                  </a:lnTo>
                  <a:cubicBezTo>
                    <a:pt x="2108" y="0"/>
                    <a:pt x="2036" y="71"/>
                    <a:pt x="2036" y="179"/>
                  </a:cubicBezTo>
                  <a:cubicBezTo>
                    <a:pt x="2036" y="286"/>
                    <a:pt x="2108" y="357"/>
                    <a:pt x="2215" y="357"/>
                  </a:cubicBezTo>
                  <a:lnTo>
                    <a:pt x="6310" y="357"/>
                  </a:lnTo>
                  <a:cubicBezTo>
                    <a:pt x="6465" y="357"/>
                    <a:pt x="6608" y="488"/>
                    <a:pt x="6608" y="655"/>
                  </a:cubicBezTo>
                  <a:lnTo>
                    <a:pt x="6608" y="964"/>
                  </a:lnTo>
                  <a:cubicBezTo>
                    <a:pt x="6608" y="1131"/>
                    <a:pt x="6465" y="1262"/>
                    <a:pt x="6310" y="1262"/>
                  </a:cubicBezTo>
                  <a:lnTo>
                    <a:pt x="655" y="1262"/>
                  </a:lnTo>
                  <a:cubicBezTo>
                    <a:pt x="488" y="1262"/>
                    <a:pt x="357" y="1131"/>
                    <a:pt x="357" y="964"/>
                  </a:cubicBezTo>
                  <a:lnTo>
                    <a:pt x="357" y="655"/>
                  </a:lnTo>
                  <a:cubicBezTo>
                    <a:pt x="357" y="488"/>
                    <a:pt x="488" y="357"/>
                    <a:pt x="655" y="357"/>
                  </a:cubicBezTo>
                  <a:lnTo>
                    <a:pt x="1500" y="357"/>
                  </a:lnTo>
                  <a:cubicBezTo>
                    <a:pt x="1608" y="357"/>
                    <a:pt x="1679" y="286"/>
                    <a:pt x="1679" y="179"/>
                  </a:cubicBezTo>
                  <a:cubicBezTo>
                    <a:pt x="1679" y="71"/>
                    <a:pt x="1608" y="0"/>
                    <a:pt x="15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4"/>
            <p:cNvSpPr/>
            <p:nvPr/>
          </p:nvSpPr>
          <p:spPr>
            <a:xfrm>
              <a:off x="969580" y="3869746"/>
              <a:ext cx="110792" cy="102955"/>
            </a:xfrm>
            <a:custGeom>
              <a:avLst/>
              <a:gdLst/>
              <a:ahLst/>
              <a:cxnLst/>
              <a:rect l="l" t="t" r="r" b="b"/>
              <a:pathLst>
                <a:path w="3478" h="3232" extrusionOk="0">
                  <a:moveTo>
                    <a:pt x="1815" y="1"/>
                  </a:moveTo>
                  <a:cubicBezTo>
                    <a:pt x="1680" y="1"/>
                    <a:pt x="1543" y="72"/>
                    <a:pt x="1477" y="211"/>
                  </a:cubicBezTo>
                  <a:cubicBezTo>
                    <a:pt x="1175" y="806"/>
                    <a:pt x="1156" y="843"/>
                    <a:pt x="1155" y="843"/>
                  </a:cubicBezTo>
                  <a:cubicBezTo>
                    <a:pt x="1155" y="843"/>
                    <a:pt x="1156" y="842"/>
                    <a:pt x="1156" y="842"/>
                  </a:cubicBezTo>
                  <a:lnTo>
                    <a:pt x="1156" y="842"/>
                  </a:lnTo>
                  <a:cubicBezTo>
                    <a:pt x="1052" y="977"/>
                    <a:pt x="1162" y="1139"/>
                    <a:pt x="1292" y="1139"/>
                  </a:cubicBezTo>
                  <a:cubicBezTo>
                    <a:pt x="1356" y="1139"/>
                    <a:pt x="1426" y="1099"/>
                    <a:pt x="1477" y="997"/>
                  </a:cubicBezTo>
                  <a:cubicBezTo>
                    <a:pt x="1762" y="396"/>
                    <a:pt x="1786" y="352"/>
                    <a:pt x="1795" y="352"/>
                  </a:cubicBezTo>
                  <a:cubicBezTo>
                    <a:pt x="1796" y="352"/>
                    <a:pt x="1797" y="354"/>
                    <a:pt x="1799" y="354"/>
                  </a:cubicBezTo>
                  <a:cubicBezTo>
                    <a:pt x="1801" y="354"/>
                    <a:pt x="1801" y="352"/>
                    <a:pt x="1803" y="352"/>
                  </a:cubicBezTo>
                  <a:cubicBezTo>
                    <a:pt x="1812" y="352"/>
                    <a:pt x="1837" y="396"/>
                    <a:pt x="2132" y="997"/>
                  </a:cubicBezTo>
                  <a:cubicBezTo>
                    <a:pt x="2192" y="1104"/>
                    <a:pt x="2287" y="1175"/>
                    <a:pt x="2406" y="1199"/>
                  </a:cubicBezTo>
                  <a:lnTo>
                    <a:pt x="3108" y="1306"/>
                  </a:lnTo>
                  <a:cubicBezTo>
                    <a:pt x="3120" y="1306"/>
                    <a:pt x="3120" y="1318"/>
                    <a:pt x="3120" y="1318"/>
                  </a:cubicBezTo>
                  <a:cubicBezTo>
                    <a:pt x="3120" y="1342"/>
                    <a:pt x="3156" y="1306"/>
                    <a:pt x="2608" y="1830"/>
                  </a:cubicBezTo>
                  <a:cubicBezTo>
                    <a:pt x="2525" y="1902"/>
                    <a:pt x="2489" y="1997"/>
                    <a:pt x="2489" y="2092"/>
                  </a:cubicBezTo>
                  <a:cubicBezTo>
                    <a:pt x="2489" y="2152"/>
                    <a:pt x="2608" y="2842"/>
                    <a:pt x="2608" y="2866"/>
                  </a:cubicBezTo>
                  <a:cubicBezTo>
                    <a:pt x="2608" y="2883"/>
                    <a:pt x="2596" y="2894"/>
                    <a:pt x="2584" y="2894"/>
                  </a:cubicBezTo>
                  <a:cubicBezTo>
                    <a:pt x="2580" y="2894"/>
                    <a:pt x="2576" y="2893"/>
                    <a:pt x="2573" y="2890"/>
                  </a:cubicBezTo>
                  <a:lnTo>
                    <a:pt x="1954" y="2556"/>
                  </a:lnTo>
                  <a:cubicBezTo>
                    <a:pt x="1900" y="2527"/>
                    <a:pt x="1840" y="2512"/>
                    <a:pt x="1781" y="2512"/>
                  </a:cubicBezTo>
                  <a:cubicBezTo>
                    <a:pt x="1721" y="2512"/>
                    <a:pt x="1662" y="2527"/>
                    <a:pt x="1608" y="2556"/>
                  </a:cubicBezTo>
                  <a:cubicBezTo>
                    <a:pt x="996" y="2879"/>
                    <a:pt x="977" y="2890"/>
                    <a:pt x="967" y="2890"/>
                  </a:cubicBezTo>
                  <a:cubicBezTo>
                    <a:pt x="967" y="2890"/>
                    <a:pt x="966" y="2890"/>
                    <a:pt x="965" y="2890"/>
                  </a:cubicBezTo>
                  <a:cubicBezTo>
                    <a:pt x="953" y="2890"/>
                    <a:pt x="953" y="2866"/>
                    <a:pt x="953" y="2854"/>
                  </a:cubicBezTo>
                  <a:cubicBezTo>
                    <a:pt x="1073" y="2116"/>
                    <a:pt x="1073" y="2152"/>
                    <a:pt x="1073" y="2092"/>
                  </a:cubicBezTo>
                  <a:cubicBezTo>
                    <a:pt x="1073" y="1997"/>
                    <a:pt x="1025" y="1902"/>
                    <a:pt x="953" y="1830"/>
                  </a:cubicBezTo>
                  <a:lnTo>
                    <a:pt x="441" y="1342"/>
                  </a:lnTo>
                  <a:cubicBezTo>
                    <a:pt x="430" y="1318"/>
                    <a:pt x="441" y="1306"/>
                    <a:pt x="465" y="1306"/>
                  </a:cubicBezTo>
                  <a:lnTo>
                    <a:pt x="608" y="1294"/>
                  </a:lnTo>
                  <a:cubicBezTo>
                    <a:pt x="703" y="1282"/>
                    <a:pt x="775" y="1187"/>
                    <a:pt x="763" y="1104"/>
                  </a:cubicBezTo>
                  <a:cubicBezTo>
                    <a:pt x="741" y="1016"/>
                    <a:pt x="668" y="948"/>
                    <a:pt x="581" y="948"/>
                  </a:cubicBezTo>
                  <a:cubicBezTo>
                    <a:pt x="574" y="948"/>
                    <a:pt x="568" y="948"/>
                    <a:pt x="561" y="949"/>
                  </a:cubicBezTo>
                  <a:lnTo>
                    <a:pt x="418" y="961"/>
                  </a:lnTo>
                  <a:cubicBezTo>
                    <a:pt x="108" y="1009"/>
                    <a:pt x="1" y="1378"/>
                    <a:pt x="203" y="1592"/>
                  </a:cubicBezTo>
                  <a:cubicBezTo>
                    <a:pt x="739" y="2116"/>
                    <a:pt x="727" y="2080"/>
                    <a:pt x="727" y="2092"/>
                  </a:cubicBezTo>
                  <a:cubicBezTo>
                    <a:pt x="608" y="2842"/>
                    <a:pt x="608" y="2806"/>
                    <a:pt x="608" y="2854"/>
                  </a:cubicBezTo>
                  <a:cubicBezTo>
                    <a:pt x="608" y="3074"/>
                    <a:pt x="785" y="3231"/>
                    <a:pt x="976" y="3231"/>
                  </a:cubicBezTo>
                  <a:cubicBezTo>
                    <a:pt x="1032" y="3231"/>
                    <a:pt x="1089" y="3217"/>
                    <a:pt x="1144" y="3187"/>
                  </a:cubicBezTo>
                  <a:cubicBezTo>
                    <a:pt x="1696" y="2896"/>
                    <a:pt x="1757" y="2851"/>
                    <a:pt x="1777" y="2851"/>
                  </a:cubicBezTo>
                  <a:cubicBezTo>
                    <a:pt x="1781" y="2851"/>
                    <a:pt x="1783" y="2852"/>
                    <a:pt x="1787" y="2854"/>
                  </a:cubicBezTo>
                  <a:cubicBezTo>
                    <a:pt x="2382" y="3152"/>
                    <a:pt x="2442" y="3223"/>
                    <a:pt x="2585" y="3223"/>
                  </a:cubicBezTo>
                  <a:cubicBezTo>
                    <a:pt x="2811" y="3223"/>
                    <a:pt x="2989" y="3021"/>
                    <a:pt x="2966" y="2795"/>
                  </a:cubicBezTo>
                  <a:cubicBezTo>
                    <a:pt x="2847" y="2068"/>
                    <a:pt x="2847" y="2092"/>
                    <a:pt x="2858" y="2080"/>
                  </a:cubicBezTo>
                  <a:lnTo>
                    <a:pt x="3359" y="1592"/>
                  </a:lnTo>
                  <a:cubicBezTo>
                    <a:pt x="3442" y="1521"/>
                    <a:pt x="3478" y="1425"/>
                    <a:pt x="3478" y="1318"/>
                  </a:cubicBezTo>
                  <a:cubicBezTo>
                    <a:pt x="3478" y="1128"/>
                    <a:pt x="3347" y="985"/>
                    <a:pt x="3168" y="949"/>
                  </a:cubicBezTo>
                  <a:lnTo>
                    <a:pt x="2466" y="842"/>
                  </a:lnTo>
                  <a:cubicBezTo>
                    <a:pt x="2465" y="842"/>
                    <a:pt x="2464" y="842"/>
                    <a:pt x="2463" y="842"/>
                  </a:cubicBezTo>
                  <a:cubicBezTo>
                    <a:pt x="2454" y="842"/>
                    <a:pt x="2444" y="821"/>
                    <a:pt x="2144" y="211"/>
                  </a:cubicBezTo>
                  <a:cubicBezTo>
                    <a:pt x="2079" y="70"/>
                    <a:pt x="1947" y="1"/>
                    <a:pt x="1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4"/>
            <p:cNvSpPr/>
            <p:nvPr/>
          </p:nvSpPr>
          <p:spPr>
            <a:xfrm>
              <a:off x="982863" y="4127517"/>
              <a:ext cx="88015" cy="11404"/>
            </a:xfrm>
            <a:custGeom>
              <a:avLst/>
              <a:gdLst/>
              <a:ahLst/>
              <a:cxnLst/>
              <a:rect l="l" t="t" r="r" b="b"/>
              <a:pathLst>
                <a:path w="2763" h="358" extrusionOk="0">
                  <a:moveTo>
                    <a:pt x="179" y="1"/>
                  </a:moveTo>
                  <a:cubicBezTo>
                    <a:pt x="72" y="1"/>
                    <a:pt x="1" y="72"/>
                    <a:pt x="1" y="179"/>
                  </a:cubicBezTo>
                  <a:cubicBezTo>
                    <a:pt x="1" y="287"/>
                    <a:pt x="72" y="358"/>
                    <a:pt x="179" y="358"/>
                  </a:cubicBezTo>
                  <a:lnTo>
                    <a:pt x="2584" y="358"/>
                  </a:lnTo>
                  <a:cubicBezTo>
                    <a:pt x="2691" y="358"/>
                    <a:pt x="2763" y="287"/>
                    <a:pt x="2763" y="179"/>
                  </a:cubicBezTo>
                  <a:cubicBezTo>
                    <a:pt x="2763" y="72"/>
                    <a:pt x="2680" y="1"/>
                    <a:pt x="2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4"/>
            <p:cNvSpPr/>
            <p:nvPr/>
          </p:nvSpPr>
          <p:spPr>
            <a:xfrm>
              <a:off x="982863" y="4152173"/>
              <a:ext cx="88015" cy="11404"/>
            </a:xfrm>
            <a:custGeom>
              <a:avLst/>
              <a:gdLst/>
              <a:ahLst/>
              <a:cxnLst/>
              <a:rect l="l" t="t" r="r" b="b"/>
              <a:pathLst>
                <a:path w="2763" h="358" extrusionOk="0">
                  <a:moveTo>
                    <a:pt x="179" y="1"/>
                  </a:moveTo>
                  <a:cubicBezTo>
                    <a:pt x="72" y="1"/>
                    <a:pt x="1" y="72"/>
                    <a:pt x="1" y="179"/>
                  </a:cubicBezTo>
                  <a:cubicBezTo>
                    <a:pt x="1" y="286"/>
                    <a:pt x="72" y="358"/>
                    <a:pt x="179" y="358"/>
                  </a:cubicBezTo>
                  <a:lnTo>
                    <a:pt x="2584" y="358"/>
                  </a:lnTo>
                  <a:cubicBezTo>
                    <a:pt x="2691" y="358"/>
                    <a:pt x="2763" y="286"/>
                    <a:pt x="2763" y="179"/>
                  </a:cubicBezTo>
                  <a:cubicBezTo>
                    <a:pt x="2751" y="72"/>
                    <a:pt x="2680" y="1"/>
                    <a:pt x="2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64"/>
          <p:cNvGrpSpPr/>
          <p:nvPr/>
        </p:nvGrpSpPr>
        <p:grpSpPr>
          <a:xfrm>
            <a:off x="4372091" y="1953162"/>
            <a:ext cx="399812" cy="306477"/>
            <a:chOff x="2567841" y="1994124"/>
            <a:chExt cx="399812" cy="306477"/>
          </a:xfrm>
        </p:grpSpPr>
        <p:sp>
          <p:nvSpPr>
            <p:cNvPr id="506" name="Google Shape;506;p64"/>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4"/>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4"/>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64"/>
          <p:cNvSpPr/>
          <p:nvPr/>
        </p:nvSpPr>
        <p:spPr>
          <a:xfrm>
            <a:off x="7055952" y="1980241"/>
            <a:ext cx="380444" cy="310077"/>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0" name="Google Shape;510;p64"/>
          <p:cNvCxnSpPr>
            <a:stCxn id="497" idx="2"/>
            <a:endCxn id="498" idx="6"/>
          </p:cNvCxnSpPr>
          <p:nvPr/>
        </p:nvCxnSpPr>
        <p:spPr>
          <a:xfrm>
            <a:off x="4955563" y="2135261"/>
            <a:ext cx="1916700" cy="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2"/>
        <p:cNvGrpSpPr/>
        <p:nvPr/>
      </p:nvGrpSpPr>
      <p:grpSpPr>
        <a:xfrm>
          <a:off x="0" y="0"/>
          <a:ext cx="0" cy="0"/>
          <a:chOff x="0" y="0"/>
          <a:chExt cx="0" cy="0"/>
        </a:xfrm>
      </p:grpSpPr>
      <p:sp>
        <p:nvSpPr>
          <p:cNvPr id="1133" name="Google Shape;1133;p85"/>
          <p:cNvSpPr txBox="1">
            <a:spLocks noGrp="1"/>
          </p:cNvSpPr>
          <p:nvPr>
            <p:ph type="title"/>
          </p:nvPr>
        </p:nvSpPr>
        <p:spPr>
          <a:xfrm>
            <a:off x="1388100" y="1199575"/>
            <a:ext cx="63678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GRACIAS</a:t>
            </a:r>
            <a:endParaRPr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597311" y="859760"/>
            <a:ext cx="510603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INTRODUCCIÓN</a:t>
            </a:r>
            <a:endParaRPr sz="4400" b="1" dirty="0"/>
          </a:p>
        </p:txBody>
      </p:sp>
      <p:sp>
        <p:nvSpPr>
          <p:cNvPr id="365" name="Google Shape;365;p53"/>
          <p:cNvSpPr txBox="1">
            <a:spLocks/>
          </p:cNvSpPr>
          <p:nvPr/>
        </p:nvSpPr>
        <p:spPr>
          <a:xfrm>
            <a:off x="597311" y="2181498"/>
            <a:ext cx="5106034" cy="18158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Medium"/>
              <a:buNone/>
              <a:defRPr sz="1500" b="0" i="0" u="none" strike="noStrike" cap="none">
                <a:solidFill>
                  <a:schemeClr val="dk2"/>
                </a:solidFill>
                <a:latin typeface="Montserrat Medium"/>
                <a:ea typeface="Montserrat Medium"/>
                <a:cs typeface="Montserrat Medium"/>
                <a:sym typeface="Montserrat Medium"/>
              </a:defRPr>
            </a:lvl1pPr>
            <a:lvl2pPr marL="914400" marR="0" lvl="1"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dk2"/>
              </a:buClr>
              <a:buSzPts val="1400"/>
              <a:buFont typeface="Montserrat Medium"/>
              <a:buNone/>
              <a:defRPr sz="1400" b="0" i="0" u="none" strike="noStrike" cap="none">
                <a:solidFill>
                  <a:schemeClr val="dk2"/>
                </a:solidFill>
                <a:latin typeface="Montserrat Medium"/>
                <a:ea typeface="Montserrat Medium"/>
                <a:cs typeface="Montserrat Medium"/>
                <a:sym typeface="Montserrat Medium"/>
              </a:defRPr>
            </a:lvl9pPr>
          </a:lstStyle>
          <a:p>
            <a:pPr algn="just"/>
            <a:r>
              <a:rPr lang="es-SV" sz="1600" dirty="0"/>
              <a:t>En el presente trabajo se aborda la gestión, la búsqueda y los registros de documentos escaneados del bufete de abogados Cartagena, como un panorama actual de la tecnología de la información, donde la gestión eficiente de documentos se ha convertido en un tema de gran importancia.</a:t>
            </a:r>
          </a:p>
        </p:txBody>
      </p:sp>
    </p:spTree>
    <p:extLst>
      <p:ext uri="{BB962C8B-B14F-4D97-AF65-F5344CB8AC3E}">
        <p14:creationId xmlns:p14="http://schemas.microsoft.com/office/powerpoint/2010/main" val="17168650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0"/>
        <p:cNvGrpSpPr/>
        <p:nvPr/>
      </p:nvGrpSpPr>
      <p:grpSpPr>
        <a:xfrm>
          <a:off x="0" y="0"/>
          <a:ext cx="0" cy="0"/>
          <a:chOff x="0" y="0"/>
          <a:chExt cx="0" cy="0"/>
        </a:xfrm>
      </p:grpSpPr>
      <p:sp>
        <p:nvSpPr>
          <p:cNvPr id="371" name="Google Shape;371;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CONTENIDO</a:t>
            </a:r>
            <a:endParaRPr dirty="0"/>
          </a:p>
        </p:txBody>
      </p:sp>
      <p:graphicFrame>
        <p:nvGraphicFramePr>
          <p:cNvPr id="372" name="Google Shape;372;p54"/>
          <p:cNvGraphicFramePr/>
          <p:nvPr>
            <p:extLst>
              <p:ext uri="{D42A27DB-BD31-4B8C-83A1-F6EECF244321}">
                <p14:modId xmlns:p14="http://schemas.microsoft.com/office/powerpoint/2010/main" val="3973888859"/>
              </p:ext>
            </p:extLst>
          </p:nvPr>
        </p:nvGraphicFramePr>
        <p:xfrm>
          <a:off x="1602935" y="1255923"/>
          <a:ext cx="5938130" cy="2618151"/>
        </p:xfrm>
        <a:graphic>
          <a:graphicData uri="http://schemas.openxmlformats.org/drawingml/2006/table">
            <a:tbl>
              <a:tblPr>
                <a:noFill/>
                <a:tableStyleId>{03B7EA17-4A9F-4A67-AA26-CAFDEFA532DB}</a:tableStyleId>
              </a:tblPr>
              <a:tblGrid>
                <a:gridCol w="2019366">
                  <a:extLst>
                    <a:ext uri="{9D8B030D-6E8A-4147-A177-3AD203B41FA5}">
                      <a16:colId xmlns:a16="http://schemas.microsoft.com/office/drawing/2014/main" val="20000"/>
                    </a:ext>
                  </a:extLst>
                </a:gridCol>
                <a:gridCol w="3918764">
                  <a:extLst>
                    <a:ext uri="{9D8B030D-6E8A-4147-A177-3AD203B41FA5}">
                      <a16:colId xmlns:a16="http://schemas.microsoft.com/office/drawing/2014/main" val="20001"/>
                    </a:ext>
                  </a:extLst>
                </a:gridCol>
              </a:tblGrid>
              <a:tr h="512033">
                <a:tc>
                  <a:txBody>
                    <a:bodyPr/>
                    <a:lstStyle/>
                    <a:p>
                      <a:pPr marL="0" lvl="0" indent="0" algn="l" rtl="0">
                        <a:spcBef>
                          <a:spcPts val="0"/>
                        </a:spcBef>
                        <a:spcAft>
                          <a:spcPts val="0"/>
                        </a:spcAft>
                        <a:buNone/>
                      </a:pPr>
                      <a:r>
                        <a:rPr lang="en" sz="1000" b="1" dirty="0">
                          <a:solidFill>
                            <a:schemeClr val="accent2"/>
                          </a:solidFill>
                          <a:uFill>
                            <a:noFill/>
                          </a:uFill>
                          <a:latin typeface="Montserrat"/>
                          <a:ea typeface="Montserrat"/>
                          <a:cs typeface="Montserrat"/>
                          <a:sym typeface="Montserrat"/>
                        </a:rPr>
                        <a:t>ENUNCIADO DEL PROBLEMA</a:t>
                      </a:r>
                      <a:endParaRPr sz="1000" b="1" dirty="0">
                        <a:solidFill>
                          <a:schemeClr val="accent2"/>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endParaRPr sz="1000" dirty="0">
                        <a:latin typeface="Montserrat"/>
                        <a:ea typeface="Montserrat"/>
                        <a:cs typeface="Montserrat"/>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53817">
                <a:tc>
                  <a:txBody>
                    <a:bodyPr/>
                    <a:lstStyle/>
                    <a:p>
                      <a:pPr marL="0" lvl="0" indent="0" algn="l" rtl="0">
                        <a:spcBef>
                          <a:spcPts val="0"/>
                        </a:spcBef>
                        <a:spcAft>
                          <a:spcPts val="0"/>
                        </a:spcAft>
                        <a:buNone/>
                      </a:pPr>
                      <a:endParaRPr sz="1000" b="1" dirty="0">
                        <a:solidFill>
                          <a:schemeClr val="accent2"/>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s-SV" sz="1000" b="1" dirty="0">
                          <a:solidFill>
                            <a:schemeClr val="accent2"/>
                          </a:solidFill>
                          <a:uFill>
                            <a:noFill/>
                          </a:uFill>
                          <a:latin typeface="Montserrat"/>
                          <a:ea typeface="Montserrat"/>
                          <a:cs typeface="Montserrat"/>
                          <a:sym typeface="Montserrat"/>
                        </a:rPr>
                        <a:t>PLANTEAMIENTO DEL PROBLEMA</a:t>
                      </a:r>
                      <a:endParaRPr lang="es-SV" sz="1000" b="1" dirty="0">
                        <a:solidFill>
                          <a:schemeClr val="accent2"/>
                        </a:solidFill>
                        <a:latin typeface="Montserrat"/>
                        <a:ea typeface="Montserrat"/>
                        <a:cs typeface="Montserrat"/>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53817">
                <a:tc>
                  <a:txBody>
                    <a:bodyPr/>
                    <a:lstStyle/>
                    <a:p>
                      <a:pPr marL="0" lvl="0" indent="0" algn="l" rtl="0">
                        <a:spcBef>
                          <a:spcPts val="0"/>
                        </a:spcBef>
                        <a:spcAft>
                          <a:spcPts val="0"/>
                        </a:spcAft>
                        <a:buNone/>
                      </a:pPr>
                      <a:r>
                        <a:rPr lang="en" sz="1000" b="1" dirty="0">
                          <a:solidFill>
                            <a:schemeClr val="accent2"/>
                          </a:solidFill>
                          <a:uFill>
                            <a:noFill/>
                          </a:uFill>
                          <a:latin typeface="Montserrat"/>
                          <a:ea typeface="Montserrat"/>
                          <a:cs typeface="Montserrat"/>
                          <a:sym typeface="Montserrat"/>
                        </a:rPr>
                        <a:t>ANTECEDENTES</a:t>
                      </a:r>
                      <a:endParaRPr sz="1000" b="1" dirty="0">
                        <a:solidFill>
                          <a:schemeClr val="accent2"/>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endParaRPr sz="1000" dirty="0">
                        <a:latin typeface="Montserrat"/>
                        <a:ea typeface="Montserrat"/>
                        <a:cs typeface="Montserrat"/>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353817">
                <a:tc>
                  <a:txBody>
                    <a:bodyPr/>
                    <a:lstStyle/>
                    <a:p>
                      <a:pPr marL="0" lvl="0" indent="0" algn="l" rtl="0">
                        <a:spcBef>
                          <a:spcPts val="0"/>
                        </a:spcBef>
                        <a:spcAft>
                          <a:spcPts val="0"/>
                        </a:spcAft>
                        <a:buNone/>
                      </a:pPr>
                      <a:endParaRPr sz="1000" b="1" dirty="0">
                        <a:solidFill>
                          <a:schemeClr val="accent2"/>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 sz="1000" b="1" dirty="0">
                          <a:solidFill>
                            <a:schemeClr val="accent2"/>
                          </a:solidFill>
                          <a:uFill>
                            <a:noFill/>
                          </a:uFill>
                          <a:latin typeface="Montserrat"/>
                          <a:ea typeface="Montserrat"/>
                          <a:cs typeface="Montserrat"/>
                          <a:sym typeface="Montserrat"/>
                        </a:rPr>
                        <a:t>DELIMITACIONES</a:t>
                      </a:r>
                      <a:endParaRPr sz="1000" dirty="0">
                        <a:latin typeface="Montserrat"/>
                        <a:ea typeface="Montserrat"/>
                        <a:cs typeface="Montserrat"/>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53817">
                <a:tc>
                  <a:txBody>
                    <a:bodyPr/>
                    <a:lstStyle/>
                    <a:p>
                      <a:pPr marL="0" lvl="0" indent="0" algn="l" rtl="0">
                        <a:spcBef>
                          <a:spcPts val="0"/>
                        </a:spcBef>
                        <a:spcAft>
                          <a:spcPts val="0"/>
                        </a:spcAft>
                        <a:buNone/>
                      </a:pPr>
                      <a:r>
                        <a:rPr lang="en" sz="1000" b="1" dirty="0">
                          <a:solidFill>
                            <a:schemeClr val="accent2"/>
                          </a:solidFill>
                          <a:uFill>
                            <a:noFill/>
                          </a:uFill>
                          <a:latin typeface="Montserrat"/>
                          <a:ea typeface="Montserrat"/>
                          <a:cs typeface="Montserrat"/>
                          <a:sym typeface="Montserrat"/>
                        </a:rPr>
                        <a:t>ALCANCES</a:t>
                      </a:r>
                      <a:endParaRPr sz="1000" b="1" dirty="0">
                        <a:solidFill>
                          <a:schemeClr val="accent2"/>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endParaRPr sz="1000" dirty="0">
                        <a:solidFill>
                          <a:srgbClr val="191919"/>
                        </a:solidFill>
                        <a:latin typeface="Montserrat"/>
                        <a:ea typeface="Montserrat"/>
                        <a:cs typeface="Montserrat"/>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512033">
                <a:tc>
                  <a:txBody>
                    <a:bodyPr/>
                    <a:lstStyle/>
                    <a:p>
                      <a:pPr marL="0" lvl="0" indent="0" algn="l" rtl="0">
                        <a:spcBef>
                          <a:spcPts val="0"/>
                        </a:spcBef>
                        <a:spcAft>
                          <a:spcPts val="0"/>
                        </a:spcAft>
                        <a:buNone/>
                      </a:pPr>
                      <a:endParaRPr lang="en" sz="1000" b="1" dirty="0">
                        <a:solidFill>
                          <a:schemeClr val="accent2"/>
                        </a:solidFill>
                        <a:latin typeface="Montserrat"/>
                        <a:ea typeface="Montserrat"/>
                        <a:cs typeface="Montserrat"/>
                        <a:sym typeface="Montserrat"/>
                      </a:endParaRPr>
                    </a:p>
                    <a:p>
                      <a:pPr marL="0" lvl="0" indent="0" algn="l" rtl="0">
                        <a:spcBef>
                          <a:spcPts val="0"/>
                        </a:spcBef>
                        <a:spcAft>
                          <a:spcPts val="0"/>
                        </a:spcAft>
                        <a:buNone/>
                      </a:pPr>
                      <a:endParaRPr lang="es-ES" sz="1000" b="1" dirty="0">
                        <a:solidFill>
                          <a:schemeClr val="accent2"/>
                        </a:solidFill>
                        <a:latin typeface="Montserrat"/>
                        <a:ea typeface="Montserrat"/>
                        <a:cs typeface="Montserrat"/>
                        <a:sym typeface="Montserrat"/>
                      </a:endParaRPr>
                    </a:p>
                    <a:p>
                      <a:pPr marL="0" lvl="0" indent="0" algn="l" rtl="0">
                        <a:spcBef>
                          <a:spcPts val="0"/>
                        </a:spcBef>
                        <a:spcAft>
                          <a:spcPts val="0"/>
                        </a:spcAft>
                        <a:buNone/>
                      </a:pPr>
                      <a:r>
                        <a:rPr lang="es-SV" sz="1000" b="1" dirty="0">
                          <a:solidFill>
                            <a:schemeClr val="accent2"/>
                          </a:solidFill>
                          <a:latin typeface="Montserrat"/>
                          <a:ea typeface="Montserrat"/>
                          <a:cs typeface="Montserrat"/>
                          <a:sym typeface="Montserrat"/>
                        </a:rPr>
                        <a:t>Objetivos</a:t>
                      </a:r>
                      <a:endParaRPr sz="1000" b="1" dirty="0">
                        <a:solidFill>
                          <a:schemeClr val="accent2"/>
                        </a:solidFill>
                        <a:latin typeface="Montserrat"/>
                        <a:ea typeface="Montserrat"/>
                        <a:cs typeface="Montserrat"/>
                        <a:sym typeface="Montserrat"/>
                      </a:endParaRPr>
                    </a:p>
                  </a:txBody>
                  <a:tcPr marL="91425" marR="91425" marT="91425" marB="91425" anchor="ctr">
                    <a:lnL w="9525" cap="flat" cmpd="sng">
                      <a:solidFill>
                        <a:srgbClr val="9E9E9E">
                          <a:alpha val="0"/>
                        </a:srgbClr>
                      </a:solidFill>
                      <a:prstDash val="solid"/>
                      <a:round/>
                      <a:headEnd type="none" w="sm" len="sm"/>
                      <a:tailEnd type="none" w="sm" len="sm"/>
                    </a:lnL>
                    <a:lnR w="38100" cap="flat" cmpd="sng">
                      <a:solidFill>
                        <a:srgbClr val="334436"/>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 sz="1000" b="1" dirty="0">
                          <a:solidFill>
                            <a:schemeClr val="accent2"/>
                          </a:solidFill>
                          <a:latin typeface="Montserrat"/>
                          <a:ea typeface="Montserrat"/>
                          <a:cs typeface="Montserrat"/>
                          <a:sym typeface="Montserrat"/>
                        </a:rPr>
                        <a:t>JUSTIFICACION</a:t>
                      </a:r>
                    </a:p>
                    <a:p>
                      <a:pPr marL="0" lvl="0" indent="0" algn="l" rtl="0">
                        <a:spcBef>
                          <a:spcPts val="0"/>
                        </a:spcBef>
                        <a:spcAft>
                          <a:spcPts val="1600"/>
                        </a:spcAft>
                        <a:buNone/>
                      </a:pPr>
                      <a:endParaRPr sz="1000" b="1" dirty="0">
                        <a:solidFill>
                          <a:schemeClr val="accent2"/>
                        </a:solidFill>
                        <a:latin typeface="Montserrat"/>
                        <a:ea typeface="Montserrat"/>
                        <a:cs typeface="Montserrat"/>
                        <a:sym typeface="Montserrat"/>
                      </a:endParaRPr>
                    </a:p>
                  </a:txBody>
                  <a:tcPr marL="91425" marR="91425" marT="91425" marB="91425" anchor="ctr">
                    <a:lnL w="38100" cap="flat" cmpd="sng">
                      <a:solidFill>
                        <a:srgbClr val="334436"/>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8" name="Google Shape;380;p55">
            <a:hlinkClick r:id="rId4" action="ppaction://hlinksldjump"/>
          </p:cNvPr>
          <p:cNvSpPr txBox="1">
            <a:spLocks noGrp="1"/>
          </p:cNvSpPr>
          <p:nvPr>
            <p:ph type="title"/>
          </p:nvPr>
        </p:nvSpPr>
        <p:spPr>
          <a:xfrm>
            <a:off x="1247238" y="278787"/>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ENUNCIADO DEL PROBLEMA</a:t>
            </a:r>
            <a:endParaRPr b="1" dirty="0"/>
          </a:p>
        </p:txBody>
      </p:sp>
      <p:sp>
        <p:nvSpPr>
          <p:cNvPr id="9" name="Google Shape;381;p55">
            <a:hlinkClick r:id="rId4" action="ppaction://hlinksldjump"/>
          </p:cNvPr>
          <p:cNvSpPr txBox="1">
            <a:spLocks noGrp="1"/>
          </p:cNvSpPr>
          <p:nvPr>
            <p:ph type="title" idx="2"/>
          </p:nvPr>
        </p:nvSpPr>
        <p:spPr>
          <a:xfrm>
            <a:off x="640809" y="299566"/>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01</a:t>
            </a:r>
            <a:endParaRPr b="1" dirty="0"/>
          </a:p>
        </p:txBody>
      </p:sp>
      <p:pic>
        <p:nvPicPr>
          <p:cNvPr id="2" name="1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1" y="1195387"/>
            <a:ext cx="2800349" cy="3733798"/>
          </a:xfrm>
          <a:prstGeom prst="rect">
            <a:avLst/>
          </a:prstGeom>
        </p:spPr>
      </p:pic>
      <p:pic>
        <p:nvPicPr>
          <p:cNvPr id="3" name="2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1700" y="1514475"/>
            <a:ext cx="5122332" cy="28813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8" name="Google Shape;380;p55">
            <a:hlinkClick r:id="rId4" action="ppaction://hlinksldjump"/>
          </p:cNvPr>
          <p:cNvSpPr txBox="1">
            <a:spLocks noGrp="1"/>
          </p:cNvSpPr>
          <p:nvPr>
            <p:ph type="title"/>
          </p:nvPr>
        </p:nvSpPr>
        <p:spPr>
          <a:xfrm>
            <a:off x="1247238" y="278787"/>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ENUNCIADO DEL PROBLEMA</a:t>
            </a:r>
            <a:endParaRPr b="1" dirty="0"/>
          </a:p>
        </p:txBody>
      </p:sp>
      <p:sp>
        <p:nvSpPr>
          <p:cNvPr id="9" name="Google Shape;381;p55">
            <a:hlinkClick r:id="rId4" action="ppaction://hlinksldjump"/>
          </p:cNvPr>
          <p:cNvSpPr txBox="1">
            <a:spLocks noGrp="1"/>
          </p:cNvSpPr>
          <p:nvPr>
            <p:ph type="title" idx="2"/>
          </p:nvPr>
        </p:nvSpPr>
        <p:spPr>
          <a:xfrm>
            <a:off x="640809" y="299566"/>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01</a:t>
            </a:r>
            <a:endParaRPr b="1" dirty="0"/>
          </a:p>
        </p:txBody>
      </p:sp>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5795" y="1887128"/>
            <a:ext cx="4686300" cy="2636044"/>
          </a:xfrm>
          <a:prstGeom prst="rect">
            <a:avLst/>
          </a:prstGeom>
        </p:spPr>
      </p:pic>
      <p:pic>
        <p:nvPicPr>
          <p:cNvPr id="5" name="4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440" y="1266800"/>
            <a:ext cx="2907525" cy="3876700"/>
          </a:xfrm>
          <a:prstGeom prst="rect">
            <a:avLst/>
          </a:prstGeom>
        </p:spPr>
      </p:pic>
    </p:spTree>
    <p:extLst>
      <p:ext uri="{BB962C8B-B14F-4D97-AF65-F5344CB8AC3E}">
        <p14:creationId xmlns:p14="http://schemas.microsoft.com/office/powerpoint/2010/main" val="4107386630"/>
      </p:ext>
    </p:extLst>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380" name="Google Shape;380;p55">
            <a:hlinkClick r:id="rId4" action="ppaction://hlinksldjump"/>
          </p:cNvPr>
          <p:cNvSpPr txBox="1">
            <a:spLocks noGrp="1"/>
          </p:cNvSpPr>
          <p:nvPr>
            <p:ph type="title"/>
          </p:nvPr>
        </p:nvSpPr>
        <p:spPr>
          <a:xfrm>
            <a:off x="1247238" y="278787"/>
            <a:ext cx="4167582"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ENUNCIADO DEL PROBLEMA</a:t>
            </a:r>
            <a:endParaRPr b="1" dirty="0"/>
          </a:p>
        </p:txBody>
      </p:sp>
      <p:sp>
        <p:nvSpPr>
          <p:cNvPr id="381" name="Google Shape;381;p55">
            <a:hlinkClick r:id="rId4" action="ppaction://hlinksldjump"/>
          </p:cNvPr>
          <p:cNvSpPr txBox="1">
            <a:spLocks noGrp="1"/>
          </p:cNvSpPr>
          <p:nvPr>
            <p:ph type="title" idx="2"/>
          </p:nvPr>
        </p:nvSpPr>
        <p:spPr>
          <a:xfrm>
            <a:off x="640809" y="299566"/>
            <a:ext cx="12753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01</a:t>
            </a:r>
            <a:endParaRPr b="1" dirty="0"/>
          </a:p>
        </p:txBody>
      </p:sp>
      <p:sp>
        <p:nvSpPr>
          <p:cNvPr id="3" name="CuadroTexto 2">
            <a:extLst>
              <a:ext uri="{FF2B5EF4-FFF2-40B4-BE49-F238E27FC236}">
                <a16:creationId xmlns:a16="http://schemas.microsoft.com/office/drawing/2014/main" id="{787BC1E5-A396-17E1-A987-B9AD9B533C06}"/>
              </a:ext>
            </a:extLst>
          </p:cNvPr>
          <p:cNvSpPr txBox="1"/>
          <p:nvPr/>
        </p:nvSpPr>
        <p:spPr>
          <a:xfrm>
            <a:off x="2377440" y="998612"/>
            <a:ext cx="6766560" cy="334784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SV" sz="2400" dirty="0"/>
              <a:t>Demora al realizar búsquedas o consultas de documentos</a:t>
            </a:r>
          </a:p>
          <a:p>
            <a:pPr marL="285750" indent="-285750">
              <a:lnSpc>
                <a:spcPct val="150000"/>
              </a:lnSpc>
              <a:buFont typeface="Arial" panose="020B0604020202020204" pitchFamily="34" charset="0"/>
              <a:buChar char="•"/>
            </a:pPr>
            <a:r>
              <a:rPr lang="es-SV" sz="2400" dirty="0"/>
              <a:t>Duplicidad en los archivos</a:t>
            </a:r>
          </a:p>
          <a:p>
            <a:pPr marL="285750" indent="-285750">
              <a:lnSpc>
                <a:spcPct val="150000"/>
              </a:lnSpc>
              <a:buFont typeface="Arial" panose="020B0604020202020204" pitchFamily="34" charset="0"/>
              <a:buChar char="•"/>
            </a:pPr>
            <a:r>
              <a:rPr lang="es-SV" sz="2400" dirty="0"/>
              <a:t>Gastos en concepto de Papelería</a:t>
            </a:r>
          </a:p>
          <a:p>
            <a:pPr marL="285750" indent="-285750">
              <a:lnSpc>
                <a:spcPct val="150000"/>
              </a:lnSpc>
              <a:buFont typeface="Arial" panose="020B0604020202020204" pitchFamily="34" charset="0"/>
              <a:buChar char="•"/>
            </a:pPr>
            <a:r>
              <a:rPr lang="es-SV" sz="2400" dirty="0"/>
              <a:t>Retraso en procesos debido a gestión manual de documentos físicos</a:t>
            </a:r>
          </a:p>
        </p:txBody>
      </p:sp>
    </p:spTree>
    <p:extLst>
      <p:ext uri="{BB962C8B-B14F-4D97-AF65-F5344CB8AC3E}">
        <p14:creationId xmlns:p14="http://schemas.microsoft.com/office/powerpoint/2010/main" val="20298677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000"/>
                                        <p:tgtEl>
                                          <p:spTgt spid="380"/>
                                        </p:tgtEl>
                                      </p:cBhvr>
                                    </p:animEffect>
                                  </p:childTnLst>
                                </p:cTn>
                              </p:par>
                              <p:par>
                                <p:cTn id="8" presetID="10" presetClass="entr" presetSubtype="0" fill="hold" nodeType="withEffect">
                                  <p:stCondLst>
                                    <p:cond delay="0"/>
                                  </p:stCondLst>
                                  <p:childTnLst>
                                    <p:set>
                                      <p:cBhvr>
                                        <p:cTn id="9" dur="1" fill="hold">
                                          <p:stCondLst>
                                            <p:cond delay="0"/>
                                          </p:stCondLst>
                                        </p:cTn>
                                        <p:tgtEl>
                                          <p:spTgt spid="381"/>
                                        </p:tgtEl>
                                        <p:attrNameLst>
                                          <p:attrName>style.visibility</p:attrName>
                                        </p:attrNameLst>
                                      </p:cBhvr>
                                      <p:to>
                                        <p:strVal val="visible"/>
                                      </p:to>
                                    </p:set>
                                    <p:animEffect transition="in" filter="fade">
                                      <p:cBhvr>
                                        <p:cTn id="10" dur="10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794774" y="1219325"/>
            <a:ext cx="4493322"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Planteamiento del Problema</a:t>
            </a:r>
            <a:endParaRPr dirty="0"/>
          </a:p>
        </p:txBody>
      </p:sp>
      <p:sp>
        <p:nvSpPr>
          <p:cNvPr id="397" name="Google Shape;397;p56">
            <a:hlinkClick r:id="rId3" action="ppaction://hlinksldjump"/>
          </p:cNvPr>
          <p:cNvSpPr txBox="1">
            <a:spLocks noGrp="1"/>
          </p:cNvSpPr>
          <p:nvPr>
            <p:ph type="title" idx="2"/>
          </p:nvPr>
        </p:nvSpPr>
        <p:spPr>
          <a:xfrm>
            <a:off x="794775" y="626150"/>
            <a:ext cx="24681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398" name="Google Shape;398;p56"/>
          <p:cNvSpPr txBox="1">
            <a:spLocks noGrp="1"/>
          </p:cNvSpPr>
          <p:nvPr>
            <p:ph type="subTitle" idx="1"/>
          </p:nvPr>
        </p:nvSpPr>
        <p:spPr>
          <a:xfrm>
            <a:off x="794774" y="1805849"/>
            <a:ext cx="5643551" cy="2447174"/>
          </a:xfrm>
          <a:prstGeom prst="rect">
            <a:avLst/>
          </a:prstGeom>
        </p:spPr>
        <p:txBody>
          <a:bodyPr spcFirstLastPara="1" wrap="square" lIns="91425" tIns="91425" rIns="91425" bIns="91425" anchor="t" anchorCtr="0">
            <a:noAutofit/>
          </a:bodyPr>
          <a:lstStyle/>
          <a:p>
            <a:pPr marL="0" lvl="0" indent="0"/>
            <a:r>
              <a:rPr lang="es-ES" sz="2400" dirty="0"/>
              <a:t>¿Qué impacto tiene la utilización de una plataforma web que gestione documentos para optimizar el proceso de búsqueda de archivos en un bufete de abogados?</a:t>
            </a:r>
            <a:endParaRPr sz="2400" dirty="0"/>
          </a:p>
        </p:txBody>
      </p:sp>
      <p:pic>
        <p:nvPicPr>
          <p:cNvPr id="411" name="Google Shape;411;p56"/>
          <p:cNvPicPr preferRelativeResize="0"/>
          <p:nvPr/>
        </p:nvPicPr>
        <p:blipFill rotWithShape="1">
          <a:blip r:embed="rId4">
            <a:alphaModFix/>
          </a:blip>
          <a:srcRect r="25317"/>
          <a:stretch/>
        </p:blipFill>
        <p:spPr>
          <a:xfrm>
            <a:off x="6438325" y="2495374"/>
            <a:ext cx="2726400" cy="2632201"/>
          </a:xfrm>
          <a:prstGeom prst="rect">
            <a:avLst/>
          </a:prstGeom>
          <a:noFill/>
          <a:ln>
            <a:noFill/>
          </a:ln>
        </p:spPr>
      </p:pic>
      <p:sp>
        <p:nvSpPr>
          <p:cNvPr id="412" name="Google Shape;412;p56"/>
          <p:cNvSpPr/>
          <p:nvPr/>
        </p:nvSpPr>
        <p:spPr>
          <a:xfrm rot="-5400000">
            <a:off x="6795375" y="3126249"/>
            <a:ext cx="1484400" cy="148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7"/>
                                        </p:tgtEl>
                                        <p:attrNameLst>
                                          <p:attrName>style.visibility</p:attrName>
                                        </p:attrNameLst>
                                      </p:cBhvr>
                                      <p:to>
                                        <p:strVal val="visible"/>
                                      </p:to>
                                    </p:set>
                                    <p:animEffect transition="in" filter="fade">
                                      <p:cBhvr>
                                        <p:cTn id="10" dur="1000"/>
                                        <p:tgtEl>
                                          <p:spTgt spid="397"/>
                                        </p:tgtEl>
                                      </p:cBhvr>
                                    </p:animEffect>
                                  </p:childTnLst>
                                </p:cTn>
                              </p:par>
                              <p:par>
                                <p:cTn id="11" presetID="10" presetClass="entr" presetSubtype="0" fill="hold" nodeType="withEffect">
                                  <p:stCondLst>
                                    <p:cond delay="0"/>
                                  </p:stCondLst>
                                  <p:childTnLst>
                                    <p:set>
                                      <p:cBhvr>
                                        <p:cTn id="12" dur="1" fill="hold">
                                          <p:stCondLst>
                                            <p:cond delay="0"/>
                                          </p:stCondLst>
                                        </p:cTn>
                                        <p:tgtEl>
                                          <p:spTgt spid="398"/>
                                        </p:tgtEl>
                                        <p:attrNameLst>
                                          <p:attrName>style.visibility</p:attrName>
                                        </p:attrNameLst>
                                      </p:cBhvr>
                                      <p:to>
                                        <p:strVal val="visible"/>
                                      </p:to>
                                    </p:set>
                                    <p:animEffect transition="in" filter="fade">
                                      <p:cBhvr>
                                        <p:cTn id="13" dur="1000"/>
                                        <p:tgtEl>
                                          <p:spTgt spid="39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1"/>
                                        </p:tgtEl>
                                        <p:attrNameLst>
                                          <p:attrName>style.visibility</p:attrName>
                                        </p:attrNameLst>
                                      </p:cBhvr>
                                      <p:to>
                                        <p:strVal val="visible"/>
                                      </p:to>
                                    </p:set>
                                    <p:animEffect transition="in" filter="fade">
                                      <p:cBhvr>
                                        <p:cTn id="18" dur="1000"/>
                                        <p:tgtEl>
                                          <p:spTgt spid="411"/>
                                        </p:tgtEl>
                                      </p:cBhvr>
                                    </p:animEffect>
                                  </p:childTnLst>
                                </p:cTn>
                              </p:par>
                              <p:par>
                                <p:cTn id="19" presetID="10" presetClass="entr" presetSubtype="0" fill="hold" nodeType="withEffect">
                                  <p:stCondLst>
                                    <p:cond delay="0"/>
                                  </p:stCondLst>
                                  <p:childTnLst>
                                    <p:set>
                                      <p:cBhvr>
                                        <p:cTn id="20" dur="1" fill="hold">
                                          <p:stCondLst>
                                            <p:cond delay="0"/>
                                          </p:stCondLst>
                                        </p:cTn>
                                        <p:tgtEl>
                                          <p:spTgt spid="412"/>
                                        </p:tgtEl>
                                        <p:attrNameLst>
                                          <p:attrName>style.visibility</p:attrName>
                                        </p:attrNameLst>
                                      </p:cBhvr>
                                      <p:to>
                                        <p:strVal val="visible"/>
                                      </p:to>
                                    </p:set>
                                    <p:animEffect transition="in" filter="fade">
                                      <p:cBhvr>
                                        <p:cTn id="21" dur="10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6">
            <a:hlinkClick r:id="rId3" action="ppaction://hlinksldjump"/>
          </p:cNvPr>
          <p:cNvSpPr txBox="1">
            <a:spLocks noGrp="1"/>
          </p:cNvSpPr>
          <p:nvPr>
            <p:ph type="title"/>
          </p:nvPr>
        </p:nvSpPr>
        <p:spPr>
          <a:xfrm>
            <a:off x="1499390" y="159117"/>
            <a:ext cx="4493322"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PLANTEAMIENTO DEL PROBLEMA</a:t>
            </a:r>
            <a:endParaRPr b="1" dirty="0"/>
          </a:p>
        </p:txBody>
      </p:sp>
      <p:sp>
        <p:nvSpPr>
          <p:cNvPr id="397" name="Google Shape;397;p56">
            <a:hlinkClick r:id="rId3" action="ppaction://hlinksldjump"/>
          </p:cNvPr>
          <p:cNvSpPr txBox="1">
            <a:spLocks noGrp="1"/>
          </p:cNvSpPr>
          <p:nvPr>
            <p:ph type="title" idx="2"/>
          </p:nvPr>
        </p:nvSpPr>
        <p:spPr>
          <a:xfrm>
            <a:off x="837104" y="104817"/>
            <a:ext cx="2468100" cy="5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0" name="9 Rectángulo"/>
          <p:cNvSpPr/>
          <p:nvPr/>
        </p:nvSpPr>
        <p:spPr>
          <a:xfrm>
            <a:off x="6108700" y="4593091"/>
            <a:ext cx="3035300" cy="438582"/>
          </a:xfrm>
          <a:prstGeom prst="rect">
            <a:avLst/>
          </a:prstGeom>
        </p:spPr>
        <p:txBody>
          <a:bodyPr wrap="square">
            <a:spAutoFit/>
          </a:bodyPr>
          <a:lstStyle/>
          <a:p>
            <a:r>
              <a:rPr lang="es-ES" sz="1200" i="1" dirty="0"/>
              <a:t>Trabajo deprisa para vivir despacio.</a:t>
            </a:r>
          </a:p>
          <a:p>
            <a:r>
              <a:rPr lang="es-ES" sz="1050" dirty="0"/>
              <a:t>Montserrat Caballé </a:t>
            </a:r>
            <a:endParaRPr lang="es-SV" sz="1050" dirty="0"/>
          </a:p>
        </p:txBody>
      </p:sp>
      <p:sp>
        <p:nvSpPr>
          <p:cNvPr id="11" name="10 Triángulo isósceles"/>
          <p:cNvSpPr/>
          <p:nvPr/>
        </p:nvSpPr>
        <p:spPr>
          <a:xfrm rot="5400000">
            <a:off x="54451" y="2259967"/>
            <a:ext cx="1195387" cy="7937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p>
        </p:txBody>
      </p:sp>
      <p:cxnSp>
        <p:nvCxnSpPr>
          <p:cNvPr id="12" name="11 Conector recto de flecha"/>
          <p:cNvCxnSpPr>
            <a:stCxn id="11" idx="0"/>
            <a:endCxn id="13" idx="2"/>
          </p:cNvCxnSpPr>
          <p:nvPr/>
        </p:nvCxnSpPr>
        <p:spPr>
          <a:xfrm flipV="1">
            <a:off x="1049020" y="2613286"/>
            <a:ext cx="7328207" cy="4355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3" name="12 Acorde"/>
          <p:cNvSpPr/>
          <p:nvPr/>
        </p:nvSpPr>
        <p:spPr>
          <a:xfrm rot="10800000">
            <a:off x="7080460" y="1727329"/>
            <a:ext cx="2063539" cy="1769936"/>
          </a:xfrm>
          <a:prstGeom prst="chord">
            <a:avLst>
              <a:gd name="adj1" fmla="val 6449930"/>
              <a:gd name="adj2" fmla="val 151841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p>
        </p:txBody>
      </p:sp>
      <p:cxnSp>
        <p:nvCxnSpPr>
          <p:cNvPr id="14" name="13 Conector recto de flecha"/>
          <p:cNvCxnSpPr/>
          <p:nvPr/>
        </p:nvCxnSpPr>
        <p:spPr>
          <a:xfrm flipH="1" flipV="1">
            <a:off x="1397726" y="1188720"/>
            <a:ext cx="1440089" cy="146812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5" name="14 Conector recto de flecha"/>
          <p:cNvCxnSpPr/>
          <p:nvPr/>
        </p:nvCxnSpPr>
        <p:spPr>
          <a:xfrm flipH="1" flipV="1">
            <a:off x="3461657" y="1035383"/>
            <a:ext cx="1224462" cy="156986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6" name="15 Conector recto de flecha"/>
          <p:cNvCxnSpPr>
            <a:endCxn id="19" idx="2"/>
          </p:cNvCxnSpPr>
          <p:nvPr/>
        </p:nvCxnSpPr>
        <p:spPr>
          <a:xfrm flipH="1" flipV="1">
            <a:off x="5784003" y="1035383"/>
            <a:ext cx="1296457" cy="157790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7" name="16 Conector recto de flecha"/>
          <p:cNvCxnSpPr/>
          <p:nvPr/>
        </p:nvCxnSpPr>
        <p:spPr>
          <a:xfrm flipH="1">
            <a:off x="2207623" y="2656843"/>
            <a:ext cx="1467230" cy="1758751"/>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8" name="17 Conector recto de flecha"/>
          <p:cNvCxnSpPr/>
          <p:nvPr/>
        </p:nvCxnSpPr>
        <p:spPr>
          <a:xfrm flipH="1">
            <a:off x="5812321" y="2656843"/>
            <a:ext cx="1028426" cy="147128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9" name="18 CuadroTexto"/>
          <p:cNvSpPr txBox="1"/>
          <p:nvPr/>
        </p:nvSpPr>
        <p:spPr>
          <a:xfrm>
            <a:off x="4836915" y="727606"/>
            <a:ext cx="1894176" cy="307777"/>
          </a:xfrm>
          <a:prstGeom prst="rect">
            <a:avLst/>
          </a:prstGeom>
          <a:noFill/>
        </p:spPr>
        <p:txBody>
          <a:bodyPr wrap="square" rtlCol="0">
            <a:spAutoFit/>
          </a:bodyPr>
          <a:lstStyle/>
          <a:p>
            <a:r>
              <a:rPr lang="en-US" dirty="0"/>
              <a:t>MANO DE OBRA</a:t>
            </a:r>
            <a:endParaRPr lang="es-SV" dirty="0"/>
          </a:p>
        </p:txBody>
      </p:sp>
      <p:sp>
        <p:nvSpPr>
          <p:cNvPr id="20" name="19 CuadroTexto"/>
          <p:cNvSpPr txBox="1"/>
          <p:nvPr/>
        </p:nvSpPr>
        <p:spPr>
          <a:xfrm>
            <a:off x="447720" y="781394"/>
            <a:ext cx="2087767" cy="307777"/>
          </a:xfrm>
          <a:prstGeom prst="rect">
            <a:avLst/>
          </a:prstGeom>
          <a:noFill/>
        </p:spPr>
        <p:txBody>
          <a:bodyPr wrap="square" rtlCol="0">
            <a:spAutoFit/>
          </a:bodyPr>
          <a:lstStyle/>
          <a:p>
            <a:r>
              <a:rPr lang="en-US" dirty="0"/>
              <a:t>MATERIA &amp; MAQUINA</a:t>
            </a:r>
            <a:endParaRPr lang="es-SV" dirty="0"/>
          </a:p>
        </p:txBody>
      </p:sp>
      <p:sp>
        <p:nvSpPr>
          <p:cNvPr id="21" name="20 CuadroTexto"/>
          <p:cNvSpPr txBox="1"/>
          <p:nvPr/>
        </p:nvSpPr>
        <p:spPr>
          <a:xfrm>
            <a:off x="5635791" y="4128132"/>
            <a:ext cx="1357916" cy="307777"/>
          </a:xfrm>
          <a:prstGeom prst="rect">
            <a:avLst/>
          </a:prstGeom>
          <a:noFill/>
        </p:spPr>
        <p:txBody>
          <a:bodyPr wrap="square" rtlCol="0">
            <a:spAutoFit/>
          </a:bodyPr>
          <a:lstStyle/>
          <a:p>
            <a:r>
              <a:rPr lang="en-US" dirty="0"/>
              <a:t>METODO</a:t>
            </a:r>
            <a:endParaRPr lang="es-SV" dirty="0"/>
          </a:p>
        </p:txBody>
      </p:sp>
      <p:sp>
        <p:nvSpPr>
          <p:cNvPr id="30" name="29 CuadroTexto"/>
          <p:cNvSpPr txBox="1"/>
          <p:nvPr/>
        </p:nvSpPr>
        <p:spPr>
          <a:xfrm>
            <a:off x="1491865" y="4435909"/>
            <a:ext cx="1158603" cy="307777"/>
          </a:xfrm>
          <a:prstGeom prst="rect">
            <a:avLst/>
          </a:prstGeom>
          <a:noFill/>
        </p:spPr>
        <p:txBody>
          <a:bodyPr wrap="square" rtlCol="0">
            <a:spAutoFit/>
          </a:bodyPr>
          <a:lstStyle/>
          <a:p>
            <a:r>
              <a:rPr lang="en-US" dirty="0"/>
              <a:t>MATERIA</a:t>
            </a:r>
            <a:endParaRPr lang="es-SV" dirty="0"/>
          </a:p>
        </p:txBody>
      </p:sp>
      <p:sp>
        <p:nvSpPr>
          <p:cNvPr id="31" name="30 CuadroTexto"/>
          <p:cNvSpPr txBox="1"/>
          <p:nvPr/>
        </p:nvSpPr>
        <p:spPr>
          <a:xfrm>
            <a:off x="3123701" y="735226"/>
            <a:ext cx="895350" cy="307777"/>
          </a:xfrm>
          <a:prstGeom prst="rect">
            <a:avLst/>
          </a:prstGeom>
          <a:noFill/>
        </p:spPr>
        <p:txBody>
          <a:bodyPr wrap="square" rtlCol="0">
            <a:spAutoFit/>
          </a:bodyPr>
          <a:lstStyle/>
          <a:p>
            <a:r>
              <a:rPr lang="en-US" dirty="0"/>
              <a:t>MEDIO</a:t>
            </a:r>
            <a:endParaRPr lang="es-SV" dirty="0"/>
          </a:p>
        </p:txBody>
      </p:sp>
      <p:sp>
        <p:nvSpPr>
          <p:cNvPr id="29" name="28 CuadroTexto"/>
          <p:cNvSpPr txBox="1"/>
          <p:nvPr/>
        </p:nvSpPr>
        <p:spPr>
          <a:xfrm>
            <a:off x="4017963" y="1080998"/>
            <a:ext cx="1007564" cy="646331"/>
          </a:xfrm>
          <a:prstGeom prst="rect">
            <a:avLst/>
          </a:prstGeom>
          <a:noFill/>
        </p:spPr>
        <p:txBody>
          <a:bodyPr wrap="square" rtlCol="0">
            <a:spAutoFit/>
          </a:bodyPr>
          <a:lstStyle/>
          <a:p>
            <a:r>
              <a:rPr lang="es-SV" sz="1200" dirty="0"/>
              <a:t>Poco espacio físico</a:t>
            </a:r>
          </a:p>
        </p:txBody>
      </p:sp>
      <p:sp>
        <p:nvSpPr>
          <p:cNvPr id="384" name="383 CuadroTexto"/>
          <p:cNvSpPr txBox="1"/>
          <p:nvPr/>
        </p:nvSpPr>
        <p:spPr>
          <a:xfrm>
            <a:off x="3034120" y="1804386"/>
            <a:ext cx="1508217" cy="461665"/>
          </a:xfrm>
          <a:prstGeom prst="rect">
            <a:avLst/>
          </a:prstGeom>
          <a:noFill/>
        </p:spPr>
        <p:txBody>
          <a:bodyPr wrap="square" rtlCol="0">
            <a:spAutoFit/>
          </a:bodyPr>
          <a:lstStyle/>
          <a:p>
            <a:r>
              <a:rPr lang="es-SV" sz="1200" dirty="0"/>
              <a:t>Acumulación</a:t>
            </a:r>
            <a:r>
              <a:rPr lang="en-US" sz="1200" dirty="0"/>
              <a:t> </a:t>
            </a:r>
            <a:r>
              <a:rPr lang="es-SV" sz="1200" dirty="0"/>
              <a:t>Documental</a:t>
            </a:r>
          </a:p>
        </p:txBody>
      </p:sp>
      <p:sp>
        <p:nvSpPr>
          <p:cNvPr id="385" name="384 CuadroTexto"/>
          <p:cNvSpPr txBox="1"/>
          <p:nvPr/>
        </p:nvSpPr>
        <p:spPr>
          <a:xfrm>
            <a:off x="2080906" y="3189488"/>
            <a:ext cx="909162" cy="307777"/>
          </a:xfrm>
          <a:prstGeom prst="rect">
            <a:avLst/>
          </a:prstGeom>
          <a:noFill/>
        </p:spPr>
        <p:txBody>
          <a:bodyPr wrap="square" rtlCol="0">
            <a:spAutoFit/>
          </a:bodyPr>
          <a:lstStyle/>
          <a:p>
            <a:r>
              <a:rPr lang="es-SV" dirty="0"/>
              <a:t>Grapas</a:t>
            </a:r>
          </a:p>
        </p:txBody>
      </p:sp>
      <p:sp>
        <p:nvSpPr>
          <p:cNvPr id="36" name="35 CuadroTexto"/>
          <p:cNvSpPr txBox="1"/>
          <p:nvPr/>
        </p:nvSpPr>
        <p:spPr>
          <a:xfrm>
            <a:off x="2744744" y="3827686"/>
            <a:ext cx="861421" cy="305931"/>
          </a:xfrm>
          <a:prstGeom prst="rect">
            <a:avLst/>
          </a:prstGeom>
          <a:noFill/>
        </p:spPr>
        <p:txBody>
          <a:bodyPr wrap="square" rtlCol="0">
            <a:spAutoFit/>
          </a:bodyPr>
          <a:lstStyle/>
          <a:p>
            <a:r>
              <a:rPr lang="en-US" dirty="0"/>
              <a:t>Folders</a:t>
            </a:r>
            <a:endParaRPr lang="es-SV" dirty="0"/>
          </a:p>
        </p:txBody>
      </p:sp>
      <p:sp>
        <p:nvSpPr>
          <p:cNvPr id="37" name="36 CuadroTexto"/>
          <p:cNvSpPr txBox="1"/>
          <p:nvPr/>
        </p:nvSpPr>
        <p:spPr>
          <a:xfrm>
            <a:off x="3418567" y="2891671"/>
            <a:ext cx="1418347" cy="523220"/>
          </a:xfrm>
          <a:prstGeom prst="rect">
            <a:avLst/>
          </a:prstGeom>
          <a:noFill/>
        </p:spPr>
        <p:txBody>
          <a:bodyPr wrap="square" rtlCol="0">
            <a:spAutoFit/>
          </a:bodyPr>
          <a:lstStyle/>
          <a:p>
            <a:r>
              <a:rPr lang="es-SV" dirty="0"/>
              <a:t>Resmas de Papel</a:t>
            </a:r>
          </a:p>
        </p:txBody>
      </p:sp>
      <p:sp>
        <p:nvSpPr>
          <p:cNvPr id="38" name="37 CuadroTexto"/>
          <p:cNvSpPr txBox="1"/>
          <p:nvPr/>
        </p:nvSpPr>
        <p:spPr>
          <a:xfrm>
            <a:off x="4548066" y="3414891"/>
            <a:ext cx="2017184" cy="523220"/>
          </a:xfrm>
          <a:prstGeom prst="rect">
            <a:avLst/>
          </a:prstGeom>
          <a:noFill/>
        </p:spPr>
        <p:txBody>
          <a:bodyPr wrap="square" rtlCol="0">
            <a:spAutoFit/>
          </a:bodyPr>
          <a:lstStyle/>
          <a:p>
            <a:r>
              <a:rPr lang="es-SV" dirty="0"/>
              <a:t>Falta de Procesos Estandarizados</a:t>
            </a:r>
          </a:p>
        </p:txBody>
      </p:sp>
      <p:sp>
        <p:nvSpPr>
          <p:cNvPr id="39" name="38 CuadroTexto"/>
          <p:cNvSpPr txBox="1"/>
          <p:nvPr/>
        </p:nvSpPr>
        <p:spPr>
          <a:xfrm>
            <a:off x="6565250" y="2937837"/>
            <a:ext cx="1517650" cy="738664"/>
          </a:xfrm>
          <a:prstGeom prst="rect">
            <a:avLst/>
          </a:prstGeom>
          <a:noFill/>
        </p:spPr>
        <p:txBody>
          <a:bodyPr wrap="square" rtlCol="0">
            <a:spAutoFit/>
          </a:bodyPr>
          <a:lstStyle/>
          <a:p>
            <a:r>
              <a:rPr lang="es-SV" dirty="0"/>
              <a:t>Desconoce Inventario</a:t>
            </a:r>
            <a:br>
              <a:rPr lang="es-SV" dirty="0"/>
            </a:br>
            <a:r>
              <a:rPr lang="es-SV" dirty="0"/>
              <a:t>Papelería</a:t>
            </a:r>
          </a:p>
        </p:txBody>
      </p:sp>
      <p:sp>
        <p:nvSpPr>
          <p:cNvPr id="40" name="39 CuadroTexto"/>
          <p:cNvSpPr txBox="1"/>
          <p:nvPr/>
        </p:nvSpPr>
        <p:spPr>
          <a:xfrm>
            <a:off x="5977027" y="927110"/>
            <a:ext cx="2017184" cy="307777"/>
          </a:xfrm>
          <a:prstGeom prst="rect">
            <a:avLst/>
          </a:prstGeom>
          <a:noFill/>
        </p:spPr>
        <p:txBody>
          <a:bodyPr wrap="square" rtlCol="0">
            <a:spAutoFit/>
          </a:bodyPr>
          <a:lstStyle/>
          <a:p>
            <a:r>
              <a:rPr lang="es-SV" dirty="0"/>
              <a:t>Personal Limitado</a:t>
            </a:r>
          </a:p>
        </p:txBody>
      </p:sp>
      <p:sp>
        <p:nvSpPr>
          <p:cNvPr id="41" name="40 CuadroTexto"/>
          <p:cNvSpPr txBox="1"/>
          <p:nvPr/>
        </p:nvSpPr>
        <p:spPr>
          <a:xfrm>
            <a:off x="6741796" y="1296555"/>
            <a:ext cx="2017184" cy="738664"/>
          </a:xfrm>
          <a:prstGeom prst="rect">
            <a:avLst/>
          </a:prstGeom>
          <a:noFill/>
        </p:spPr>
        <p:txBody>
          <a:bodyPr wrap="square" rtlCol="0">
            <a:spAutoFit/>
          </a:bodyPr>
          <a:lstStyle/>
          <a:p>
            <a:r>
              <a:rPr lang="es-SV" dirty="0"/>
              <a:t>Poco o nulo conocimiento de procesos externos</a:t>
            </a:r>
          </a:p>
        </p:txBody>
      </p:sp>
      <p:sp>
        <p:nvSpPr>
          <p:cNvPr id="42" name="41 CuadroTexto"/>
          <p:cNvSpPr txBox="1"/>
          <p:nvPr/>
        </p:nvSpPr>
        <p:spPr>
          <a:xfrm>
            <a:off x="4412932" y="1860845"/>
            <a:ext cx="1269849" cy="461665"/>
          </a:xfrm>
          <a:prstGeom prst="rect">
            <a:avLst/>
          </a:prstGeom>
          <a:noFill/>
        </p:spPr>
        <p:txBody>
          <a:bodyPr wrap="square" rtlCol="0">
            <a:spAutoFit/>
          </a:bodyPr>
          <a:lstStyle>
            <a:defPPr marR="0" lvl="0" algn="l" rtl="0">
              <a:lnSpc>
                <a:spcPct val="100000"/>
              </a:lnSpc>
              <a:spcBef>
                <a:spcPts val="0"/>
              </a:spcBef>
              <a:spcAft>
                <a:spcPts val="0"/>
              </a:spcAft>
            </a:defPPr>
            <a:lvl1pPr>
              <a:defRPr sz="1200"/>
            </a:lvl1pPr>
          </a:lstStyle>
          <a:p>
            <a:r>
              <a:rPr lang="es-SV" dirty="0"/>
              <a:t>Duplicidad Documental</a:t>
            </a:r>
          </a:p>
        </p:txBody>
      </p:sp>
      <p:sp>
        <p:nvSpPr>
          <p:cNvPr id="393" name="392 CuadroTexto"/>
          <p:cNvSpPr txBox="1"/>
          <p:nvPr/>
        </p:nvSpPr>
        <p:spPr>
          <a:xfrm>
            <a:off x="525426" y="1491513"/>
            <a:ext cx="1555480" cy="738664"/>
          </a:xfrm>
          <a:prstGeom prst="rect">
            <a:avLst/>
          </a:prstGeom>
          <a:noFill/>
        </p:spPr>
        <p:txBody>
          <a:bodyPr wrap="square" rtlCol="0">
            <a:spAutoFit/>
          </a:bodyPr>
          <a:lstStyle/>
          <a:p>
            <a:r>
              <a:rPr lang="en-US" dirty="0"/>
              <a:t>No hay </a:t>
            </a:r>
            <a:r>
              <a:rPr lang="es-SV" dirty="0"/>
              <a:t>Computadoras</a:t>
            </a:r>
            <a:r>
              <a:rPr lang="en-US" dirty="0"/>
              <a:t> con Backup</a:t>
            </a:r>
            <a:endParaRPr lang="es-SV" dirty="0"/>
          </a:p>
        </p:txBody>
      </p:sp>
      <p:sp>
        <p:nvSpPr>
          <p:cNvPr id="51" name="50 CuadroTexto"/>
          <p:cNvSpPr txBox="1"/>
          <p:nvPr/>
        </p:nvSpPr>
        <p:spPr>
          <a:xfrm>
            <a:off x="1977955" y="1142553"/>
            <a:ext cx="1533578" cy="492443"/>
          </a:xfrm>
          <a:prstGeom prst="rect">
            <a:avLst/>
          </a:prstGeom>
          <a:noFill/>
        </p:spPr>
        <p:txBody>
          <a:bodyPr wrap="square" rtlCol="0">
            <a:spAutoFit/>
          </a:bodyPr>
          <a:lstStyle/>
          <a:p>
            <a:r>
              <a:rPr lang="es-SV" dirty="0"/>
              <a:t>Software </a:t>
            </a:r>
            <a:r>
              <a:rPr lang="es-SV" sz="1200" dirty="0"/>
              <a:t>Ofimático</a:t>
            </a:r>
          </a:p>
        </p:txBody>
      </p:sp>
      <p:sp>
        <p:nvSpPr>
          <p:cNvPr id="394" name="393 CuadroTexto"/>
          <p:cNvSpPr txBox="1"/>
          <p:nvPr/>
        </p:nvSpPr>
        <p:spPr>
          <a:xfrm rot="16200000">
            <a:off x="7942031" y="2306504"/>
            <a:ext cx="1393611" cy="523220"/>
          </a:xfrm>
          <a:prstGeom prst="rect">
            <a:avLst/>
          </a:prstGeom>
          <a:noFill/>
        </p:spPr>
        <p:txBody>
          <a:bodyPr wrap="square" rtlCol="0">
            <a:spAutoFit/>
          </a:bodyPr>
          <a:lstStyle/>
          <a:p>
            <a:r>
              <a:rPr lang="es-SV" dirty="0">
                <a:solidFill>
                  <a:schemeClr val="tx1">
                    <a:lumMod val="20000"/>
                    <a:lumOff val="80000"/>
                  </a:schemeClr>
                </a:solidFill>
              </a:rPr>
              <a:t>Desorden</a:t>
            </a:r>
            <a:r>
              <a:rPr lang="en-US" dirty="0">
                <a:solidFill>
                  <a:schemeClr val="tx1">
                    <a:lumMod val="20000"/>
                    <a:lumOff val="80000"/>
                  </a:schemeClr>
                </a:solidFill>
              </a:rPr>
              <a:t> Documental</a:t>
            </a:r>
            <a:endParaRPr lang="es-SV" dirty="0">
              <a:solidFill>
                <a:schemeClr val="tx1">
                  <a:lumMod val="20000"/>
                  <a:lumOff val="80000"/>
                </a:schemeClr>
              </a:solidFill>
            </a:endParaRPr>
          </a:p>
        </p:txBody>
      </p:sp>
    </p:spTree>
    <p:extLst>
      <p:ext uri="{BB962C8B-B14F-4D97-AF65-F5344CB8AC3E}">
        <p14:creationId xmlns:p14="http://schemas.microsoft.com/office/powerpoint/2010/main" val="18796120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7"/>
                                        </p:tgtEl>
                                        <p:attrNameLst>
                                          <p:attrName>style.visibility</p:attrName>
                                        </p:attrNameLst>
                                      </p:cBhvr>
                                      <p:to>
                                        <p:strVal val="visible"/>
                                      </p:to>
                                    </p:set>
                                    <p:animEffect transition="in" filter="fade">
                                      <p:cBhvr>
                                        <p:cTn id="10" dur="10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Style Thesis Defense XL by Slidesgo">
  <a:themeElements>
    <a:clrScheme name="Simple Light">
      <a:dk1>
        <a:srgbClr val="D4CAB7"/>
      </a:dk1>
      <a:lt1>
        <a:srgbClr val="E3DAC5"/>
      </a:lt1>
      <a:dk2>
        <a:srgbClr val="334436"/>
      </a:dk2>
      <a:lt2>
        <a:srgbClr val="DFAA28"/>
      </a:lt2>
      <a:accent1>
        <a:srgbClr val="2C4EB8"/>
      </a:accent1>
      <a:accent2>
        <a:srgbClr val="EA5430"/>
      </a:accent2>
      <a:accent3>
        <a:srgbClr val="334436"/>
      </a:accent3>
      <a:accent4>
        <a:srgbClr val="DFAA28"/>
      </a:accent4>
      <a:accent5>
        <a:srgbClr val="2C4EB8"/>
      </a:accent5>
      <a:accent6>
        <a:srgbClr val="EA5430"/>
      </a:accent6>
      <a:hlink>
        <a:srgbClr val="3344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TotalTime>
  <Words>772</Words>
  <Application>Microsoft Office PowerPoint</Application>
  <PresentationFormat>Presentación en pantalla (16:9)</PresentationFormat>
  <Paragraphs>152</Paragraphs>
  <Slides>25</Slides>
  <Notes>23</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25</vt:i4>
      </vt:variant>
    </vt:vector>
  </HeadingPairs>
  <TitlesOfParts>
    <vt:vector size="38" baseType="lpstr">
      <vt:lpstr>Anaheim</vt:lpstr>
      <vt:lpstr>Arial</vt:lpstr>
      <vt:lpstr>Bebas Neue</vt:lpstr>
      <vt:lpstr>Lexend Deca</vt:lpstr>
      <vt:lpstr>Livvic</vt:lpstr>
      <vt:lpstr>Merriweather</vt:lpstr>
      <vt:lpstr>Montserrat</vt:lpstr>
      <vt:lpstr>Montserrat ExtraBold</vt:lpstr>
      <vt:lpstr>Montserrat Medium</vt:lpstr>
      <vt:lpstr>Roboto Condensed Light</vt:lpstr>
      <vt:lpstr>Source Sans Pro</vt:lpstr>
      <vt:lpstr>Times New Roman</vt:lpstr>
      <vt:lpstr>Simple Style Thesis Defense XL by Slidesgo</vt:lpstr>
      <vt:lpstr>PRIMERA DEFENSA DE TESIS</vt:lpstr>
      <vt:lpstr>TEMA</vt:lpstr>
      <vt:lpstr>INTRODUCCIÓN</vt:lpstr>
      <vt:lpstr>CONTENIDO</vt:lpstr>
      <vt:lpstr>ENUNCIADO DEL PROBLEMA</vt:lpstr>
      <vt:lpstr>ENUNCIADO DEL PROBLEMA</vt:lpstr>
      <vt:lpstr>ENUNCIADO DEL PROBLEMA</vt:lpstr>
      <vt:lpstr>Planteamiento del Problema</vt:lpstr>
      <vt:lpstr>PLANTEAMIENTO DEL PROBLEMA</vt:lpstr>
      <vt:lpstr>Planteamiento del Problema</vt:lpstr>
      <vt:lpstr>ANTECEDENTES</vt:lpstr>
      <vt:lpstr>DELIMITACIONES</vt:lpstr>
      <vt:lpstr>Alcances</vt:lpstr>
      <vt:lpstr>Justificacion</vt:lpstr>
      <vt:lpstr>Séneca (2 AC-65) Filósofo latino.</vt:lpstr>
      <vt:lpstr>OBJETIVO GENERAL</vt:lpstr>
      <vt:lpstr>OBJETIVOS ESPECÍFICOS</vt:lpstr>
      <vt:lpstr>FUNDAMENTACION TEORICA</vt:lpstr>
      <vt:lpstr>TIPO DE INVESTIGACION</vt:lpstr>
      <vt:lpstr>TÉCNICAS E INSTRUMENTOS PARA LA RECOLECCIÓN DE DATOS</vt:lpstr>
      <vt:lpstr>Requerimientos</vt:lpstr>
      <vt:lpstr>CRONOGRAMA</vt:lpstr>
      <vt:lpstr>ANEXOS</vt:lpstr>
      <vt:lpstr>STUDY OBJECTIVES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PRIMERA DEFENSA DE TESIS</dc:title>
  <cp:lastModifiedBy>Ezequiel Montiel</cp:lastModifiedBy>
  <cp:revision>111</cp:revision>
  <dcterms:modified xsi:type="dcterms:W3CDTF">2024-05-01T03:41:44Z</dcterms:modified>
</cp:coreProperties>
</file>