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33"/>
  </p:notesMasterIdLst>
  <p:sldIdLst>
    <p:sldId id="256" r:id="rId2"/>
    <p:sldId id="261" r:id="rId3"/>
    <p:sldId id="342" r:id="rId4"/>
    <p:sldId id="257" r:id="rId5"/>
    <p:sldId id="258" r:id="rId6"/>
    <p:sldId id="341" r:id="rId7"/>
    <p:sldId id="337" r:id="rId8"/>
    <p:sldId id="259" r:id="rId9"/>
    <p:sldId id="340" r:id="rId10"/>
    <p:sldId id="338" r:id="rId11"/>
    <p:sldId id="332" r:id="rId12"/>
    <p:sldId id="333" r:id="rId13"/>
    <p:sldId id="335" r:id="rId14"/>
    <p:sldId id="336" r:id="rId15"/>
    <p:sldId id="264" r:id="rId16"/>
    <p:sldId id="343" r:id="rId17"/>
    <p:sldId id="265" r:id="rId18"/>
    <p:sldId id="268" r:id="rId19"/>
    <p:sldId id="269" r:id="rId20"/>
    <p:sldId id="270" r:id="rId21"/>
    <p:sldId id="271" r:id="rId22"/>
    <p:sldId id="339" r:id="rId23"/>
    <p:sldId id="344" r:id="rId24"/>
    <p:sldId id="345" r:id="rId25"/>
    <p:sldId id="346" r:id="rId26"/>
    <p:sldId id="347" r:id="rId27"/>
    <p:sldId id="348" r:id="rId28"/>
    <p:sldId id="349" r:id="rId29"/>
    <p:sldId id="350" r:id="rId30"/>
    <p:sldId id="351" r:id="rId31"/>
    <p:sldId id="288"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B7EA17-4A9F-4A67-AA26-CAFDEFA532DB}">
  <a:tblStyle styleId="{03B7EA17-4A9F-4A67-AA26-CAFDEFA532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000" autoAdjust="0"/>
  </p:normalViewPr>
  <p:slideViewPr>
    <p:cSldViewPr snapToGrid="0">
      <p:cViewPr varScale="1">
        <p:scale>
          <a:sx n="90" d="100"/>
          <a:sy n="90" d="100"/>
        </p:scale>
        <p:origin x="81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251568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24e77840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24e7784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Tree>
    <p:extLst>
      <p:ext uri="{BB962C8B-B14F-4D97-AF65-F5344CB8AC3E}">
        <p14:creationId xmlns:p14="http://schemas.microsoft.com/office/powerpoint/2010/main" val="315911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350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24e77840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24e7784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600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24e77840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24e7784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515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506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b37d1f1062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b37d1f106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534c337b1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534c337b1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524e77840e_1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524e77840e_1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52ed6170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52ed6170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1534c337b1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1534c337b1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b37d1f106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b37d1f10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b37d1f106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b37d1f106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b37d1f1062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b37d1f1062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b37d1f106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b37d1f10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0739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b37d1f1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b37d1f1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5629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24e77840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24e7784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400" b="0" i="0" dirty="0">
                <a:solidFill>
                  <a:srgbClr val="213343"/>
                </a:solidFill>
                <a:effectLst/>
                <a:highlight>
                  <a:srgbClr val="F6F9FC"/>
                </a:highlight>
                <a:latin typeface="Lexend Deca"/>
              </a:rPr>
              <a:t>Una plataforma digital es un entorno en el que los usuarios podemos llevar a cabo tareas, gestionar actividades, colaborar con otros usuarios e interactuar por medio de las herramientas y funcionalidades que ofrece dicha plataforma.</a:t>
            </a:r>
            <a:endParaRPr sz="14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24e77840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24e7784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SV" sz="1400" noProof="0" dirty="0"/>
          </a:p>
        </p:txBody>
      </p:sp>
    </p:spTree>
    <p:extLst>
      <p:ext uri="{BB962C8B-B14F-4D97-AF65-F5344CB8AC3E}">
        <p14:creationId xmlns:p14="http://schemas.microsoft.com/office/powerpoint/2010/main" val="3159113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3688" r="62189"/>
          <a:stretch/>
        </p:blipFill>
        <p:spPr>
          <a:xfrm>
            <a:off x="7764750" y="1521950"/>
            <a:ext cx="1379249" cy="2533200"/>
          </a:xfrm>
          <a:prstGeom prst="rect">
            <a:avLst/>
          </a:prstGeom>
          <a:noFill/>
          <a:ln>
            <a:noFill/>
          </a:ln>
        </p:spPr>
      </p:pic>
      <p:sp>
        <p:nvSpPr>
          <p:cNvPr id="10" name="Google Shape;10;p2"/>
          <p:cNvSpPr txBox="1">
            <a:spLocks noGrp="1"/>
          </p:cNvSpPr>
          <p:nvPr>
            <p:ph type="ctrTitle"/>
          </p:nvPr>
        </p:nvSpPr>
        <p:spPr>
          <a:xfrm>
            <a:off x="720000" y="955075"/>
            <a:ext cx="5294700" cy="1703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20000" y="2902750"/>
            <a:ext cx="3735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6346300" y="759479"/>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136"/>
        <p:cNvGrpSpPr/>
        <p:nvPr/>
      </p:nvGrpSpPr>
      <p:grpSpPr>
        <a:xfrm>
          <a:off x="0" y="0"/>
          <a:ext cx="0" cy="0"/>
          <a:chOff x="0" y="0"/>
          <a:chExt cx="0" cy="0"/>
        </a:xfrm>
      </p:grpSpPr>
      <p:sp>
        <p:nvSpPr>
          <p:cNvPr id="137" name="Google Shape;137;p21"/>
          <p:cNvSpPr txBox="1">
            <a:spLocks noGrp="1"/>
          </p:cNvSpPr>
          <p:nvPr>
            <p:ph type="subTitle" idx="1"/>
          </p:nvPr>
        </p:nvSpPr>
        <p:spPr>
          <a:xfrm>
            <a:off x="1828914" y="1429163"/>
            <a:ext cx="4861800" cy="45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138" name="Google Shape;138;p21"/>
          <p:cNvSpPr txBox="1">
            <a:spLocks noGrp="1"/>
          </p:cNvSpPr>
          <p:nvPr>
            <p:ph type="subTitle" idx="2"/>
          </p:nvPr>
        </p:nvSpPr>
        <p:spPr>
          <a:xfrm>
            <a:off x="1828924" y="3001688"/>
            <a:ext cx="4861800" cy="45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139" name="Google Shape;139;p21"/>
          <p:cNvSpPr txBox="1">
            <a:spLocks noGrp="1"/>
          </p:cNvSpPr>
          <p:nvPr>
            <p:ph type="subTitle" idx="3"/>
          </p:nvPr>
        </p:nvSpPr>
        <p:spPr>
          <a:xfrm>
            <a:off x="1828925" y="1796338"/>
            <a:ext cx="4861800" cy="7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1"/>
          <p:cNvSpPr txBox="1">
            <a:spLocks noGrp="1"/>
          </p:cNvSpPr>
          <p:nvPr>
            <p:ph type="subTitle" idx="4"/>
          </p:nvPr>
        </p:nvSpPr>
        <p:spPr>
          <a:xfrm>
            <a:off x="1828925" y="3369700"/>
            <a:ext cx="4861800" cy="7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5">
  <p:cSld name="CUSTOM_1_2">
    <p:spTree>
      <p:nvGrpSpPr>
        <p:cNvPr id="1" name="Shape 302"/>
        <p:cNvGrpSpPr/>
        <p:nvPr/>
      </p:nvGrpSpPr>
      <p:grpSpPr>
        <a:xfrm>
          <a:off x="0" y="0"/>
          <a:ext cx="0" cy="0"/>
          <a:chOff x="0" y="0"/>
          <a:chExt cx="0" cy="0"/>
        </a:xfrm>
      </p:grpSpPr>
      <p:sp>
        <p:nvSpPr>
          <p:cNvPr id="303" name="Google Shape;303;p37"/>
          <p:cNvSpPr txBox="1">
            <a:spLocks noGrp="1"/>
          </p:cNvSpPr>
          <p:nvPr>
            <p:ph type="title"/>
          </p:nvPr>
        </p:nvSpPr>
        <p:spPr>
          <a:xfrm>
            <a:off x="72005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Anaheim"/>
                <a:ea typeface="Anaheim"/>
                <a:cs typeface="Anaheim"/>
                <a:sym typeface="Anaheim"/>
              </a:defRPr>
            </a:lvl2pPr>
            <a:lvl3pPr lvl="2" rtl="0">
              <a:spcBef>
                <a:spcPts val="0"/>
              </a:spcBef>
              <a:spcAft>
                <a:spcPts val="0"/>
              </a:spcAft>
              <a:buSzPts val="2800"/>
              <a:buNone/>
              <a:defRPr>
                <a:latin typeface="Anaheim"/>
                <a:ea typeface="Anaheim"/>
                <a:cs typeface="Anaheim"/>
                <a:sym typeface="Anaheim"/>
              </a:defRPr>
            </a:lvl3pPr>
            <a:lvl4pPr lvl="3" rtl="0">
              <a:spcBef>
                <a:spcPts val="0"/>
              </a:spcBef>
              <a:spcAft>
                <a:spcPts val="0"/>
              </a:spcAft>
              <a:buSzPts val="2800"/>
              <a:buNone/>
              <a:defRPr>
                <a:latin typeface="Anaheim"/>
                <a:ea typeface="Anaheim"/>
                <a:cs typeface="Anaheim"/>
                <a:sym typeface="Anaheim"/>
              </a:defRPr>
            </a:lvl4pPr>
            <a:lvl5pPr lvl="4" rtl="0">
              <a:spcBef>
                <a:spcPts val="0"/>
              </a:spcBef>
              <a:spcAft>
                <a:spcPts val="0"/>
              </a:spcAft>
              <a:buSzPts val="2800"/>
              <a:buNone/>
              <a:defRPr>
                <a:latin typeface="Anaheim"/>
                <a:ea typeface="Anaheim"/>
                <a:cs typeface="Anaheim"/>
                <a:sym typeface="Anaheim"/>
              </a:defRPr>
            </a:lvl5pPr>
            <a:lvl6pPr lvl="5" rtl="0">
              <a:spcBef>
                <a:spcPts val="0"/>
              </a:spcBef>
              <a:spcAft>
                <a:spcPts val="0"/>
              </a:spcAft>
              <a:buSzPts val="2800"/>
              <a:buNone/>
              <a:defRPr>
                <a:latin typeface="Anaheim"/>
                <a:ea typeface="Anaheim"/>
                <a:cs typeface="Anaheim"/>
                <a:sym typeface="Anaheim"/>
              </a:defRPr>
            </a:lvl6pPr>
            <a:lvl7pPr lvl="6" rtl="0">
              <a:spcBef>
                <a:spcPts val="0"/>
              </a:spcBef>
              <a:spcAft>
                <a:spcPts val="0"/>
              </a:spcAft>
              <a:buSzPts val="2800"/>
              <a:buNone/>
              <a:defRPr>
                <a:latin typeface="Anaheim"/>
                <a:ea typeface="Anaheim"/>
                <a:cs typeface="Anaheim"/>
                <a:sym typeface="Anaheim"/>
              </a:defRPr>
            </a:lvl7pPr>
            <a:lvl8pPr lvl="7" rtl="0">
              <a:spcBef>
                <a:spcPts val="0"/>
              </a:spcBef>
              <a:spcAft>
                <a:spcPts val="0"/>
              </a:spcAft>
              <a:buSzPts val="2800"/>
              <a:buNone/>
              <a:defRPr>
                <a:latin typeface="Anaheim"/>
                <a:ea typeface="Anaheim"/>
                <a:cs typeface="Anaheim"/>
                <a:sym typeface="Anaheim"/>
              </a:defRPr>
            </a:lvl8pPr>
            <a:lvl9pPr lvl="8" rtl="0">
              <a:spcBef>
                <a:spcPts val="0"/>
              </a:spcBef>
              <a:spcAft>
                <a:spcPts val="0"/>
              </a:spcAft>
              <a:buSzPts val="2800"/>
              <a:buNone/>
              <a:defRPr>
                <a:latin typeface="Anaheim"/>
                <a:ea typeface="Anaheim"/>
                <a:cs typeface="Anaheim"/>
                <a:sym typeface="Anaheim"/>
              </a:defRPr>
            </a:lvl9pPr>
          </a:lstStyle>
          <a:p>
            <a:endParaRPr/>
          </a:p>
        </p:txBody>
      </p:sp>
      <p:pic>
        <p:nvPicPr>
          <p:cNvPr id="304" name="Google Shape;304;p37"/>
          <p:cNvPicPr preferRelativeResize="0"/>
          <p:nvPr/>
        </p:nvPicPr>
        <p:blipFill rotWithShape="1">
          <a:blip r:embed="rId2">
            <a:alphaModFix/>
          </a:blip>
          <a:srcRect l="72414" t="38107" r="-31446"/>
          <a:stretch/>
        </p:blipFill>
        <p:spPr>
          <a:xfrm rot="10800000" flipH="1">
            <a:off x="-6008" y="3669179"/>
            <a:ext cx="2667924" cy="2016624"/>
          </a:xfrm>
          <a:prstGeom prst="rect">
            <a:avLst/>
          </a:prstGeom>
          <a:noFill/>
          <a:ln>
            <a:noFill/>
          </a:ln>
        </p:spPr>
      </p:pic>
      <p:sp>
        <p:nvSpPr>
          <p:cNvPr id="305" name="Google Shape;305;p37"/>
          <p:cNvSpPr/>
          <p:nvPr/>
        </p:nvSpPr>
        <p:spPr>
          <a:xfrm rot="10800000">
            <a:off x="-2010349" y="4551874"/>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6" name="Google Shape;306;p37"/>
          <p:cNvPicPr preferRelativeResize="0"/>
          <p:nvPr/>
        </p:nvPicPr>
        <p:blipFill rotWithShape="1">
          <a:blip r:embed="rId2">
            <a:alphaModFix/>
          </a:blip>
          <a:srcRect l="72414" t="38107" r="-31446"/>
          <a:stretch/>
        </p:blipFill>
        <p:spPr>
          <a:xfrm flipH="1">
            <a:off x="6484914" y="-280150"/>
            <a:ext cx="2667924" cy="2016624"/>
          </a:xfrm>
          <a:prstGeom prst="rect">
            <a:avLst/>
          </a:prstGeom>
          <a:noFill/>
          <a:ln>
            <a:noFill/>
          </a:ln>
        </p:spPr>
      </p:pic>
      <p:sp>
        <p:nvSpPr>
          <p:cNvPr id="307" name="Google Shape;307;p37"/>
          <p:cNvSpPr/>
          <p:nvPr/>
        </p:nvSpPr>
        <p:spPr>
          <a:xfrm>
            <a:off x="7421938" y="-3150721"/>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9">
  <p:cSld name="TITLE_ONLY_1_1">
    <p:bg>
      <p:bgPr>
        <a:blipFill>
          <a:blip r:embed="rId2">
            <a:alphaModFix/>
          </a:blip>
          <a:stretch>
            <a:fillRect/>
          </a:stretch>
        </a:blipFill>
        <a:effectLst/>
      </p:bgPr>
    </p:bg>
    <p:spTree>
      <p:nvGrpSpPr>
        <p:cNvPr id="1" name="Shape 324"/>
        <p:cNvGrpSpPr/>
        <p:nvPr/>
      </p:nvGrpSpPr>
      <p:grpSpPr>
        <a:xfrm>
          <a:off x="0" y="0"/>
          <a:ext cx="0" cy="0"/>
          <a:chOff x="0" y="0"/>
          <a:chExt cx="0" cy="0"/>
        </a:xfrm>
      </p:grpSpPr>
      <p:pic>
        <p:nvPicPr>
          <p:cNvPr id="325" name="Google Shape;325;p41"/>
          <p:cNvPicPr preferRelativeResize="0"/>
          <p:nvPr/>
        </p:nvPicPr>
        <p:blipFill rotWithShape="1">
          <a:blip r:embed="rId3">
            <a:alphaModFix/>
          </a:blip>
          <a:srcRect l="64303" b="48636"/>
          <a:stretch/>
        </p:blipFill>
        <p:spPr>
          <a:xfrm rot="5400000">
            <a:off x="22699" y="-41624"/>
            <a:ext cx="1211201" cy="1256599"/>
          </a:xfrm>
          <a:prstGeom prst="rect">
            <a:avLst/>
          </a:prstGeom>
          <a:noFill/>
          <a:ln>
            <a:noFill/>
          </a:ln>
        </p:spPr>
      </p:pic>
      <p:pic>
        <p:nvPicPr>
          <p:cNvPr id="326" name="Google Shape;326;p41"/>
          <p:cNvPicPr preferRelativeResize="0"/>
          <p:nvPr/>
        </p:nvPicPr>
        <p:blipFill rotWithShape="1">
          <a:blip r:embed="rId3">
            <a:alphaModFix/>
          </a:blip>
          <a:srcRect l="70816" b="64750"/>
          <a:stretch/>
        </p:blipFill>
        <p:spPr>
          <a:xfrm flipH="1">
            <a:off x="8086100" y="4213925"/>
            <a:ext cx="1067375" cy="929575"/>
          </a:xfrm>
          <a:prstGeom prst="rect">
            <a:avLst/>
          </a:prstGeom>
          <a:noFill/>
          <a:ln>
            <a:noFill/>
          </a:ln>
        </p:spPr>
      </p:pic>
      <p:sp>
        <p:nvSpPr>
          <p:cNvPr id="327" name="Google Shape;327;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40"/>
        <p:cNvGrpSpPr/>
        <p:nvPr/>
      </p:nvGrpSpPr>
      <p:grpSpPr>
        <a:xfrm>
          <a:off x="0" y="0"/>
          <a:ext cx="0" cy="0"/>
          <a:chOff x="0" y="0"/>
          <a:chExt cx="0" cy="0"/>
        </a:xfrm>
      </p:grpSpPr>
      <p:sp>
        <p:nvSpPr>
          <p:cNvPr id="341" name="Google Shape;341;p44"/>
          <p:cNvSpPr/>
          <p:nvPr/>
        </p:nvSpPr>
        <p:spPr>
          <a:xfrm rot="10800000">
            <a:off x="5466157" y="38325"/>
            <a:ext cx="3545443" cy="1362071"/>
          </a:xfrm>
          <a:custGeom>
            <a:avLst/>
            <a:gdLst/>
            <a:ahLst/>
            <a:cxnLst/>
            <a:rect l="l" t="t" r="r" b="b"/>
            <a:pathLst>
              <a:path w="285750" h="109778" extrusionOk="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4"/>
          <p:cNvSpPr/>
          <p:nvPr/>
        </p:nvSpPr>
        <p:spPr>
          <a:xfrm flipH="1">
            <a:off x="0" y="0"/>
            <a:ext cx="9144000" cy="5143648"/>
          </a:xfrm>
          <a:custGeom>
            <a:avLst/>
            <a:gdLst/>
            <a:ahLst/>
            <a:cxnLst/>
            <a:rect l="l" t="t" r="r" b="b"/>
            <a:pathLst>
              <a:path w="285750" h="160739" extrusionOk="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43"/>
        <p:cNvGrpSpPr/>
        <p:nvPr/>
      </p:nvGrpSpPr>
      <p:grpSpPr>
        <a:xfrm>
          <a:off x="0" y="0"/>
          <a:ext cx="0" cy="0"/>
          <a:chOff x="0" y="0"/>
          <a:chExt cx="0" cy="0"/>
        </a:xfrm>
      </p:grpSpPr>
      <p:sp>
        <p:nvSpPr>
          <p:cNvPr id="344" name="Google Shape;344;p45"/>
          <p:cNvSpPr/>
          <p:nvPr/>
        </p:nvSpPr>
        <p:spPr>
          <a:xfrm>
            <a:off x="127347" y="3686724"/>
            <a:ext cx="3791903" cy="1456754"/>
          </a:xfrm>
          <a:custGeom>
            <a:avLst/>
            <a:gdLst/>
            <a:ahLst/>
            <a:cxnLst/>
            <a:rect l="l" t="t" r="r" b="b"/>
            <a:pathLst>
              <a:path w="285750" h="109778" extrusionOk="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5"/>
          <p:cNvSpPr/>
          <p:nvPr/>
        </p:nvSpPr>
        <p:spPr>
          <a:xfrm flipH="1">
            <a:off x="0" y="0"/>
            <a:ext cx="9144000" cy="5143648"/>
          </a:xfrm>
          <a:custGeom>
            <a:avLst/>
            <a:gdLst/>
            <a:ahLst/>
            <a:cxnLst/>
            <a:rect l="l" t="t" r="r" b="b"/>
            <a:pathLst>
              <a:path w="285750" h="160739" extrusionOk="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l="121" r="56600"/>
          <a:stretch/>
        </p:blipFill>
        <p:spPr>
          <a:xfrm rot="5400000">
            <a:off x="2173400" y="2817426"/>
            <a:ext cx="1673551" cy="2788099"/>
          </a:xfrm>
          <a:prstGeom prst="rect">
            <a:avLst/>
          </a:prstGeom>
          <a:noFill/>
          <a:ln>
            <a:noFill/>
          </a:ln>
        </p:spPr>
      </p:pic>
      <p:sp>
        <p:nvSpPr>
          <p:cNvPr id="15" name="Google Shape;15;p3"/>
          <p:cNvSpPr txBox="1">
            <a:spLocks noGrp="1"/>
          </p:cNvSpPr>
          <p:nvPr>
            <p:ph type="title"/>
          </p:nvPr>
        </p:nvSpPr>
        <p:spPr>
          <a:xfrm>
            <a:off x="4572000" y="2150850"/>
            <a:ext cx="3852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572110" y="1337825"/>
            <a:ext cx="38520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4572000" y="3132175"/>
            <a:ext cx="3852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 name="Google Shape;18;p3"/>
          <p:cNvSpPr/>
          <p:nvPr/>
        </p:nvSpPr>
        <p:spPr>
          <a:xfrm flipH="1">
            <a:off x="0" y="0"/>
            <a:ext cx="9144000" cy="5143648"/>
          </a:xfrm>
          <a:custGeom>
            <a:avLst/>
            <a:gdLst/>
            <a:ahLst/>
            <a:cxnLst/>
            <a:rect l="l" t="t" r="r" b="b"/>
            <a:pathLst>
              <a:path w="285750" h="160739" extrusionOk="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2394138" y="1363277"/>
            <a:ext cx="1232100" cy="123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1175953" y="1250799"/>
            <a:ext cx="3791903" cy="1456754"/>
          </a:xfrm>
          <a:custGeom>
            <a:avLst/>
            <a:gdLst/>
            <a:ahLst/>
            <a:cxnLst/>
            <a:rect l="l" t="t" r="r" b="b"/>
            <a:pathLst>
              <a:path w="285750" h="109778" extrusionOk="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8524950" y="4632404"/>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Google Shape;23;p4"/>
          <p:cNvPicPr preferRelativeResize="0"/>
          <p:nvPr/>
        </p:nvPicPr>
        <p:blipFill rotWithShape="1">
          <a:blip r:embed="rId2">
            <a:alphaModFix/>
          </a:blip>
          <a:srcRect t="3688" r="69490" b="58329"/>
          <a:stretch/>
        </p:blipFill>
        <p:spPr>
          <a:xfrm>
            <a:off x="7895050" y="4022375"/>
            <a:ext cx="1248950" cy="1121124"/>
          </a:xfrm>
          <a:prstGeom prst="rect">
            <a:avLst/>
          </a:prstGeom>
          <a:noFill/>
          <a:ln>
            <a:noFill/>
          </a:ln>
        </p:spPr>
      </p:pic>
      <p:sp>
        <p:nvSpPr>
          <p:cNvPr id="24" name="Google Shape;2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Livvic"/>
              <a:buAutoNum type="arabicPeriod"/>
              <a:defRPr sz="1200">
                <a:solidFill>
                  <a:srgbClr val="434343"/>
                </a:solidFill>
                <a:latin typeface="Source Sans Pro"/>
                <a:ea typeface="Source Sans Pro"/>
                <a:cs typeface="Source Sans Pro"/>
                <a:sym typeface="Source Sans Pro"/>
              </a:defRPr>
            </a:lvl1pPr>
            <a:lvl2pPr marL="914400" lvl="1"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00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00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
        <p:nvSpPr>
          <p:cNvPr id="26" name="Google Shape;26;p4"/>
          <p:cNvSpPr/>
          <p:nvPr/>
        </p:nvSpPr>
        <p:spPr>
          <a:xfrm>
            <a:off x="318150" y="138300"/>
            <a:ext cx="803700" cy="80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subTitle" idx="1"/>
          </p:nvPr>
        </p:nvSpPr>
        <p:spPr>
          <a:xfrm>
            <a:off x="719875" y="2514375"/>
            <a:ext cx="3735300" cy="452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29" name="Google Shape;29;p5"/>
          <p:cNvSpPr txBox="1">
            <a:spLocks noGrp="1"/>
          </p:cNvSpPr>
          <p:nvPr>
            <p:ph type="subTitle" idx="2"/>
          </p:nvPr>
        </p:nvSpPr>
        <p:spPr>
          <a:xfrm>
            <a:off x="4688650" y="2530475"/>
            <a:ext cx="3735300" cy="45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30" name="Google Shape;30;p5"/>
          <p:cNvSpPr txBox="1">
            <a:spLocks noGrp="1"/>
          </p:cNvSpPr>
          <p:nvPr>
            <p:ph type="subTitle" idx="3"/>
          </p:nvPr>
        </p:nvSpPr>
        <p:spPr>
          <a:xfrm>
            <a:off x="720025" y="2982600"/>
            <a:ext cx="3735300" cy="13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subTitle" idx="4"/>
          </p:nvPr>
        </p:nvSpPr>
        <p:spPr>
          <a:xfrm>
            <a:off x="4688655" y="2982600"/>
            <a:ext cx="3735300" cy="13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pic>
        <p:nvPicPr>
          <p:cNvPr id="38" name="Google Shape;38;p7"/>
          <p:cNvPicPr preferRelativeResize="0"/>
          <p:nvPr/>
        </p:nvPicPr>
        <p:blipFill rotWithShape="1">
          <a:blip r:embed="rId2">
            <a:alphaModFix/>
          </a:blip>
          <a:srcRect r="22215"/>
          <a:stretch/>
        </p:blipFill>
        <p:spPr>
          <a:xfrm>
            <a:off x="6054800" y="540000"/>
            <a:ext cx="3007950" cy="2788099"/>
          </a:xfrm>
          <a:prstGeom prst="rect">
            <a:avLst/>
          </a:prstGeom>
          <a:noFill/>
          <a:ln>
            <a:noFill/>
          </a:ln>
        </p:spPr>
      </p:pic>
      <p:sp>
        <p:nvSpPr>
          <p:cNvPr id="39" name="Google Shape;39;p7"/>
          <p:cNvSpPr txBox="1">
            <a:spLocks noGrp="1"/>
          </p:cNvSpPr>
          <p:nvPr>
            <p:ph type="title"/>
          </p:nvPr>
        </p:nvSpPr>
        <p:spPr>
          <a:xfrm>
            <a:off x="720000" y="1388275"/>
            <a:ext cx="4430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7"/>
          <p:cNvSpPr txBox="1">
            <a:spLocks noGrp="1"/>
          </p:cNvSpPr>
          <p:nvPr>
            <p:ph type="subTitle" idx="1"/>
          </p:nvPr>
        </p:nvSpPr>
        <p:spPr>
          <a:xfrm>
            <a:off x="720000" y="2290450"/>
            <a:ext cx="4430400" cy="15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 name="Google Shape;41;p7"/>
          <p:cNvSpPr/>
          <p:nvPr/>
        </p:nvSpPr>
        <p:spPr>
          <a:xfrm flipH="1">
            <a:off x="5270848" y="3686724"/>
            <a:ext cx="3791903" cy="1456754"/>
          </a:xfrm>
          <a:custGeom>
            <a:avLst/>
            <a:gdLst/>
            <a:ahLst/>
            <a:cxnLst/>
            <a:rect l="l" t="t" r="r" b="b"/>
            <a:pathLst>
              <a:path w="285750" h="109778" extrusionOk="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flipH="1">
            <a:off x="0" y="0"/>
            <a:ext cx="9144000" cy="5143648"/>
          </a:xfrm>
          <a:custGeom>
            <a:avLst/>
            <a:gdLst/>
            <a:ahLst/>
            <a:cxnLst/>
            <a:rect l="l" t="t" r="r" b="b"/>
            <a:pathLst>
              <a:path w="285750" h="160739" extrusionOk="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flipH="1">
            <a:off x="6594475" y="1419400"/>
            <a:ext cx="1152300" cy="1152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388100" y="1199575"/>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flipH="1">
            <a:off x="7271700" y="641925"/>
            <a:ext cx="1152300" cy="1152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 name="Google Shape;47;p8"/>
          <p:cNvPicPr preferRelativeResize="0"/>
          <p:nvPr/>
        </p:nvPicPr>
        <p:blipFill rotWithShape="1">
          <a:blip r:embed="rId2">
            <a:alphaModFix/>
          </a:blip>
          <a:srcRect l="35695" b="37830"/>
          <a:stretch/>
        </p:blipFill>
        <p:spPr>
          <a:xfrm flipH="1">
            <a:off x="6705601" y="3443923"/>
            <a:ext cx="2438399" cy="16997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7"/>
        <p:cNvGrpSpPr/>
        <p:nvPr/>
      </p:nvGrpSpPr>
      <p:grpSpPr>
        <a:xfrm>
          <a:off x="0" y="0"/>
          <a:ext cx="0" cy="0"/>
          <a:chOff x="0" y="0"/>
          <a:chExt cx="0" cy="0"/>
        </a:xfrm>
      </p:grpSpPr>
      <p:pic>
        <p:nvPicPr>
          <p:cNvPr id="68" name="Google Shape;68;p13"/>
          <p:cNvPicPr preferRelativeResize="0"/>
          <p:nvPr/>
        </p:nvPicPr>
        <p:blipFill rotWithShape="1">
          <a:blip r:embed="rId2">
            <a:alphaModFix/>
          </a:blip>
          <a:srcRect r="25317"/>
          <a:stretch/>
        </p:blipFill>
        <p:spPr>
          <a:xfrm rot="5400000">
            <a:off x="174625" y="2495374"/>
            <a:ext cx="2726400" cy="2632201"/>
          </a:xfrm>
          <a:prstGeom prst="rect">
            <a:avLst/>
          </a:prstGeom>
          <a:noFill/>
          <a:ln>
            <a:noFill/>
          </a:ln>
        </p:spPr>
      </p:pic>
      <p:sp>
        <p:nvSpPr>
          <p:cNvPr id="69" name="Google Shape;69;p13"/>
          <p:cNvSpPr txBox="1">
            <a:spLocks noGrp="1"/>
          </p:cNvSpPr>
          <p:nvPr>
            <p:ph type="title"/>
          </p:nvPr>
        </p:nvSpPr>
        <p:spPr>
          <a:xfrm>
            <a:off x="3070500" y="1219313"/>
            <a:ext cx="266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0" name="Google Shape;70;p13"/>
          <p:cNvSpPr txBox="1">
            <a:spLocks noGrp="1"/>
          </p:cNvSpPr>
          <p:nvPr>
            <p:ph type="title" idx="2" hasCustomPrompt="1"/>
          </p:nvPr>
        </p:nvSpPr>
        <p:spPr>
          <a:xfrm>
            <a:off x="3070500" y="626138"/>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
          </p:nvPr>
        </p:nvSpPr>
        <p:spPr>
          <a:xfrm>
            <a:off x="3070500" y="1805838"/>
            <a:ext cx="2669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3"/>
          </p:nvPr>
        </p:nvSpPr>
        <p:spPr>
          <a:xfrm>
            <a:off x="5754300" y="1219313"/>
            <a:ext cx="266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13"/>
          <p:cNvSpPr txBox="1">
            <a:spLocks noGrp="1"/>
          </p:cNvSpPr>
          <p:nvPr>
            <p:ph type="title" idx="4" hasCustomPrompt="1"/>
          </p:nvPr>
        </p:nvSpPr>
        <p:spPr>
          <a:xfrm>
            <a:off x="5754300" y="626138"/>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subTitle" idx="5"/>
          </p:nvPr>
        </p:nvSpPr>
        <p:spPr>
          <a:xfrm>
            <a:off x="5754300" y="1805838"/>
            <a:ext cx="2669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6"/>
          </p:nvPr>
        </p:nvSpPr>
        <p:spPr>
          <a:xfrm>
            <a:off x="3070500" y="3130788"/>
            <a:ext cx="266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3"/>
          <p:cNvSpPr txBox="1">
            <a:spLocks noGrp="1"/>
          </p:cNvSpPr>
          <p:nvPr>
            <p:ph type="title" idx="7" hasCustomPrompt="1"/>
          </p:nvPr>
        </p:nvSpPr>
        <p:spPr>
          <a:xfrm>
            <a:off x="3070500" y="2537613"/>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subTitle" idx="8"/>
          </p:nvPr>
        </p:nvSpPr>
        <p:spPr>
          <a:xfrm>
            <a:off x="3070500" y="3717313"/>
            <a:ext cx="2669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9"/>
          </p:nvPr>
        </p:nvSpPr>
        <p:spPr>
          <a:xfrm>
            <a:off x="5754300" y="3130788"/>
            <a:ext cx="266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 name="Google Shape;79;p13"/>
          <p:cNvSpPr txBox="1">
            <a:spLocks noGrp="1"/>
          </p:cNvSpPr>
          <p:nvPr>
            <p:ph type="title" idx="13" hasCustomPrompt="1"/>
          </p:nvPr>
        </p:nvSpPr>
        <p:spPr>
          <a:xfrm>
            <a:off x="5754300" y="2537613"/>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subTitle" idx="14"/>
          </p:nvPr>
        </p:nvSpPr>
        <p:spPr>
          <a:xfrm>
            <a:off x="5754300" y="3717313"/>
            <a:ext cx="2669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3"/>
          <p:cNvSpPr/>
          <p:nvPr/>
        </p:nvSpPr>
        <p:spPr>
          <a:xfrm>
            <a:off x="738800" y="2805475"/>
            <a:ext cx="1484400" cy="148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8065250" y="-3038796"/>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BLANK_1_2">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794775" y="1219325"/>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4"/>
          <p:cNvSpPr txBox="1">
            <a:spLocks noGrp="1"/>
          </p:cNvSpPr>
          <p:nvPr>
            <p:ph type="title" idx="2" hasCustomPrompt="1"/>
          </p:nvPr>
        </p:nvSpPr>
        <p:spPr>
          <a:xfrm>
            <a:off x="794775" y="626150"/>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4"/>
          <p:cNvSpPr txBox="1">
            <a:spLocks noGrp="1"/>
          </p:cNvSpPr>
          <p:nvPr>
            <p:ph type="subTitle" idx="1"/>
          </p:nvPr>
        </p:nvSpPr>
        <p:spPr>
          <a:xfrm>
            <a:off x="794775" y="1805850"/>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4"/>
          <p:cNvSpPr txBox="1">
            <a:spLocks noGrp="1"/>
          </p:cNvSpPr>
          <p:nvPr>
            <p:ph type="title" idx="3"/>
          </p:nvPr>
        </p:nvSpPr>
        <p:spPr>
          <a:xfrm>
            <a:off x="794775" y="3130800"/>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8" name="Google Shape;88;p14"/>
          <p:cNvSpPr txBox="1">
            <a:spLocks noGrp="1"/>
          </p:cNvSpPr>
          <p:nvPr>
            <p:ph type="title" idx="4" hasCustomPrompt="1"/>
          </p:nvPr>
        </p:nvSpPr>
        <p:spPr>
          <a:xfrm>
            <a:off x="794775" y="2537625"/>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4"/>
          <p:cNvSpPr txBox="1">
            <a:spLocks noGrp="1"/>
          </p:cNvSpPr>
          <p:nvPr>
            <p:ph type="subTitle" idx="5"/>
          </p:nvPr>
        </p:nvSpPr>
        <p:spPr>
          <a:xfrm>
            <a:off x="794775" y="3717325"/>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0" name="Google Shape;90;p14"/>
          <p:cNvSpPr txBox="1">
            <a:spLocks noGrp="1"/>
          </p:cNvSpPr>
          <p:nvPr>
            <p:ph type="title" idx="6"/>
          </p:nvPr>
        </p:nvSpPr>
        <p:spPr>
          <a:xfrm>
            <a:off x="3337950" y="1219325"/>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7" hasCustomPrompt="1"/>
          </p:nvPr>
        </p:nvSpPr>
        <p:spPr>
          <a:xfrm>
            <a:off x="3337950" y="626150"/>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4"/>
          <p:cNvSpPr txBox="1">
            <a:spLocks noGrp="1"/>
          </p:cNvSpPr>
          <p:nvPr>
            <p:ph type="subTitle" idx="8"/>
          </p:nvPr>
        </p:nvSpPr>
        <p:spPr>
          <a:xfrm>
            <a:off x="3337950" y="1805850"/>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9"/>
          </p:nvPr>
        </p:nvSpPr>
        <p:spPr>
          <a:xfrm>
            <a:off x="3337950" y="3130800"/>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13" hasCustomPrompt="1"/>
          </p:nvPr>
        </p:nvSpPr>
        <p:spPr>
          <a:xfrm>
            <a:off x="3337950" y="2537625"/>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4"/>
          <p:cNvSpPr txBox="1">
            <a:spLocks noGrp="1"/>
          </p:cNvSpPr>
          <p:nvPr>
            <p:ph type="subTitle" idx="14"/>
          </p:nvPr>
        </p:nvSpPr>
        <p:spPr>
          <a:xfrm>
            <a:off x="3337950" y="3717325"/>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15"/>
          </p:nvPr>
        </p:nvSpPr>
        <p:spPr>
          <a:xfrm>
            <a:off x="5881125" y="1219325"/>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16" hasCustomPrompt="1"/>
          </p:nvPr>
        </p:nvSpPr>
        <p:spPr>
          <a:xfrm>
            <a:off x="5881125" y="626150"/>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4"/>
          <p:cNvSpPr txBox="1">
            <a:spLocks noGrp="1"/>
          </p:cNvSpPr>
          <p:nvPr>
            <p:ph type="subTitle" idx="17"/>
          </p:nvPr>
        </p:nvSpPr>
        <p:spPr>
          <a:xfrm>
            <a:off x="5881125" y="1805850"/>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Montserrat ExtraBold"/>
              <a:buNone/>
              <a:defRPr sz="2800">
                <a:solidFill>
                  <a:schemeClr val="dk2"/>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Medium"/>
              <a:buChar char="●"/>
              <a:defRPr sz="1800">
                <a:solidFill>
                  <a:schemeClr val="dk2"/>
                </a:solidFill>
                <a:latin typeface="Montserrat Medium"/>
                <a:ea typeface="Montserrat Medium"/>
                <a:cs typeface="Montserrat Medium"/>
                <a:sym typeface="Montserrat Medium"/>
              </a:defRPr>
            </a:lvl1pPr>
            <a:lvl2pPr marL="914400" lvl="1"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2pPr>
            <a:lvl3pPr marL="1371600" lvl="2"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3pPr>
            <a:lvl4pPr marL="1828800" lvl="3"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4pPr>
            <a:lvl5pPr marL="2286000" lvl="4"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5pPr>
            <a:lvl6pPr marL="2743200" lvl="5"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6pPr>
            <a:lvl7pPr marL="3200400" lvl="6"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7pPr>
            <a:lvl8pPr marL="3657600" lvl="7"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8pPr>
            <a:lvl9pPr marL="4114800" lvl="8"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8" r:id="rId7"/>
    <p:sldLayoutId id="2147483659" r:id="rId8"/>
    <p:sldLayoutId id="2147483660" r:id="rId9"/>
    <p:sldLayoutId id="2147483667" r:id="rId10"/>
    <p:sldLayoutId id="2147483683" r:id="rId11"/>
    <p:sldLayoutId id="2147483687" r:id="rId12"/>
    <p:sldLayoutId id="2147483690" r:id="rId13"/>
    <p:sldLayoutId id="214748369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14.jpe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slide" Target="slide1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slide" Target="slide15.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slide" Target="slide15.xml"/></Relationships>
</file>

<file path=ppt/slides/_rels/slide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3"/>
        <p:cNvGrpSpPr/>
        <p:nvPr/>
      </p:nvGrpSpPr>
      <p:grpSpPr>
        <a:xfrm>
          <a:off x="0" y="0"/>
          <a:ext cx="0" cy="0"/>
          <a:chOff x="0" y="0"/>
          <a:chExt cx="0" cy="0"/>
        </a:xfrm>
      </p:grpSpPr>
      <p:sp>
        <p:nvSpPr>
          <p:cNvPr id="364" name="Google Shape;364;p53"/>
          <p:cNvSpPr txBox="1">
            <a:spLocks noGrp="1"/>
          </p:cNvSpPr>
          <p:nvPr>
            <p:ph type="ctrTitle"/>
          </p:nvPr>
        </p:nvSpPr>
        <p:spPr>
          <a:xfrm>
            <a:off x="588566" y="529450"/>
            <a:ext cx="4744367" cy="25304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PRIMERA DEFENSA DE TESIS</a:t>
            </a:r>
            <a:endParaRPr dirty="0"/>
          </a:p>
        </p:txBody>
      </p:sp>
      <p:sp>
        <p:nvSpPr>
          <p:cNvPr id="366" name="Google Shape;366;p53"/>
          <p:cNvSpPr/>
          <p:nvPr/>
        </p:nvSpPr>
        <p:spPr>
          <a:xfrm>
            <a:off x="5625300" y="2489808"/>
            <a:ext cx="1677900" cy="1677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400" dirty="0">
              <a:solidFill>
                <a:schemeClr val="lt1"/>
              </a:solidFill>
              <a:latin typeface="Montserrat ExtraBold"/>
              <a:ea typeface="Montserrat ExtraBold"/>
              <a:cs typeface="Montserrat ExtraBold"/>
              <a:sym typeface="Montserrat ExtraBold"/>
            </a:endParaRPr>
          </a:p>
        </p:txBody>
      </p:sp>
      <p:pic>
        <p:nvPicPr>
          <p:cNvPr id="1026" name="Picture 2">
            <a:extLst>
              <a:ext uri="{FF2B5EF4-FFF2-40B4-BE49-F238E27FC236}">
                <a16:creationId xmlns:a16="http://schemas.microsoft.com/office/drawing/2014/main" id="{A59F6FA5-FE73-88FF-760C-84556003BD99}"/>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03735" y="1938978"/>
            <a:ext cx="2238375" cy="2057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E3B1C4B2-98F2-0B5C-BCA1-4C39E87EE184}"/>
              </a:ext>
            </a:extLst>
          </p:cNvPr>
          <p:cNvSpPr/>
          <p:nvPr/>
        </p:nvSpPr>
        <p:spPr>
          <a:xfrm>
            <a:off x="358443" y="3059854"/>
            <a:ext cx="5120673" cy="16776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s-SV" sz="1800" b="1" dirty="0">
                <a:solidFill>
                  <a:schemeClr val="bg2"/>
                </a:solidFill>
                <a:latin typeface="Montserrat ExtraBold" panose="00000900000000000000" pitchFamily="2" charset="0"/>
              </a:rPr>
              <a:t>PRESENTADO POR:</a:t>
            </a:r>
          </a:p>
          <a:p>
            <a:pPr algn="ctr">
              <a:lnSpc>
                <a:spcPct val="150000"/>
              </a:lnSpc>
            </a:pPr>
            <a:r>
              <a:rPr lang="es-SV" sz="1800" b="1" dirty="0">
                <a:solidFill>
                  <a:schemeClr val="bg2"/>
                </a:solidFill>
                <a:latin typeface="Montserrat ExtraBold" panose="00000900000000000000" pitchFamily="2" charset="0"/>
              </a:rPr>
              <a:t>RAFAEL ANTONIO MARROQUIN OSORIO</a:t>
            </a:r>
          </a:p>
          <a:p>
            <a:pPr algn="ctr">
              <a:lnSpc>
                <a:spcPct val="150000"/>
              </a:lnSpc>
            </a:pPr>
            <a:r>
              <a:rPr lang="es-SV" sz="1800" b="1" dirty="0">
                <a:solidFill>
                  <a:schemeClr val="bg2"/>
                </a:solidFill>
                <a:latin typeface="Montserrat ExtraBold" panose="00000900000000000000" pitchFamily="2" charset="0"/>
              </a:rPr>
              <a:t>MARCELINO ALBERTO MEJIA SIGARAN       </a:t>
            </a:r>
          </a:p>
          <a:p>
            <a:pPr algn="ctr">
              <a:lnSpc>
                <a:spcPct val="150000"/>
              </a:lnSpc>
            </a:pPr>
            <a:r>
              <a:rPr lang="es-SV" sz="1800" b="1" dirty="0">
                <a:solidFill>
                  <a:schemeClr val="bg2"/>
                </a:solidFill>
                <a:latin typeface="Montserrat ExtraBold" panose="00000900000000000000" pitchFamily="2" charset="0"/>
              </a:rPr>
              <a:t>JESSE EZEQUIEL MONTIEL CRUZ </a:t>
            </a: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a:hlinkClick r:id="rId3" action="ppaction://hlinksldjump"/>
          </p:cNvPr>
          <p:cNvSpPr txBox="1">
            <a:spLocks noGrp="1"/>
          </p:cNvSpPr>
          <p:nvPr>
            <p:ph type="title"/>
          </p:nvPr>
        </p:nvSpPr>
        <p:spPr>
          <a:xfrm>
            <a:off x="2019095" y="192851"/>
            <a:ext cx="5705281"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SV" sz="2400" b="1" dirty="0">
                <a:latin typeface="Montserrat ExtraBold" panose="00000900000000000000" pitchFamily="2" charset="0"/>
              </a:rPr>
              <a:t>PLANTEAMIENTO DEL PROBLEMA</a:t>
            </a:r>
          </a:p>
        </p:txBody>
      </p:sp>
      <p:sp>
        <p:nvSpPr>
          <p:cNvPr id="4" name="Rectángulo: esquinas redondeadas 3">
            <a:extLst>
              <a:ext uri="{FF2B5EF4-FFF2-40B4-BE49-F238E27FC236}">
                <a16:creationId xmlns:a16="http://schemas.microsoft.com/office/drawing/2014/main" id="{40788561-7922-AF5A-D17E-0317E6F8FBF1}"/>
              </a:ext>
            </a:extLst>
          </p:cNvPr>
          <p:cNvSpPr/>
          <p:nvPr/>
        </p:nvSpPr>
        <p:spPr>
          <a:xfrm>
            <a:off x="3982752" y="1227176"/>
            <a:ext cx="1777968" cy="310776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SV">
              <a:latin typeface="Montserrat Medium" panose="00000600000000000000" pitchFamily="2" charset="0"/>
            </a:endParaRPr>
          </a:p>
        </p:txBody>
      </p:sp>
      <p:sp>
        <p:nvSpPr>
          <p:cNvPr id="6" name="CuadroTexto 5">
            <a:extLst>
              <a:ext uri="{FF2B5EF4-FFF2-40B4-BE49-F238E27FC236}">
                <a16:creationId xmlns:a16="http://schemas.microsoft.com/office/drawing/2014/main" id="{1BD05404-C98A-0DCC-785C-9CD38B5B4117}"/>
              </a:ext>
            </a:extLst>
          </p:cNvPr>
          <p:cNvSpPr txBox="1"/>
          <p:nvPr/>
        </p:nvSpPr>
        <p:spPr>
          <a:xfrm>
            <a:off x="299736" y="1333607"/>
            <a:ext cx="3383280" cy="337464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s-SV" sz="1600" dirty="0">
                <a:latin typeface="Montserrat Medium" panose="00000600000000000000" pitchFamily="2" charset="0"/>
              </a:rPr>
              <a:t>Demora al realizar búsquedas o consultas de documentos</a:t>
            </a:r>
          </a:p>
          <a:p>
            <a:pPr marL="285750" indent="-285750">
              <a:lnSpc>
                <a:spcPct val="150000"/>
              </a:lnSpc>
              <a:buFont typeface="Arial" panose="020B0604020202020204" pitchFamily="34" charset="0"/>
              <a:buChar char="•"/>
            </a:pPr>
            <a:r>
              <a:rPr lang="es-SV" sz="1600" dirty="0">
                <a:latin typeface="Montserrat Medium" panose="00000600000000000000" pitchFamily="2" charset="0"/>
              </a:rPr>
              <a:t>Duplicidad en los archivos</a:t>
            </a:r>
          </a:p>
          <a:p>
            <a:pPr marL="285750" indent="-285750">
              <a:lnSpc>
                <a:spcPct val="150000"/>
              </a:lnSpc>
              <a:buFont typeface="Arial" panose="020B0604020202020204" pitchFamily="34" charset="0"/>
              <a:buChar char="•"/>
            </a:pPr>
            <a:r>
              <a:rPr lang="es-SV" sz="1600" dirty="0">
                <a:latin typeface="Montserrat Medium" panose="00000600000000000000" pitchFamily="2" charset="0"/>
              </a:rPr>
              <a:t>Gastos en concepto de Papelería</a:t>
            </a:r>
          </a:p>
          <a:p>
            <a:pPr marL="285750" indent="-285750">
              <a:lnSpc>
                <a:spcPct val="150000"/>
              </a:lnSpc>
              <a:buFont typeface="Arial" panose="020B0604020202020204" pitchFamily="34" charset="0"/>
              <a:buChar char="•"/>
            </a:pPr>
            <a:r>
              <a:rPr lang="es-SV" sz="1600" dirty="0">
                <a:latin typeface="Montserrat Medium" panose="00000600000000000000" pitchFamily="2" charset="0"/>
              </a:rPr>
              <a:t>Retraso en procesos debido a gestión manual de documentos físicos</a:t>
            </a:r>
          </a:p>
        </p:txBody>
      </p:sp>
      <p:sp>
        <p:nvSpPr>
          <p:cNvPr id="7" name="CuadroTexto 6">
            <a:extLst>
              <a:ext uri="{FF2B5EF4-FFF2-40B4-BE49-F238E27FC236}">
                <a16:creationId xmlns:a16="http://schemas.microsoft.com/office/drawing/2014/main" id="{EE8FBD00-4BA1-EC8D-6DCA-AFFE79EA25EE}"/>
              </a:ext>
            </a:extLst>
          </p:cNvPr>
          <p:cNvSpPr txBox="1"/>
          <p:nvPr/>
        </p:nvSpPr>
        <p:spPr>
          <a:xfrm>
            <a:off x="5760720" y="1440414"/>
            <a:ext cx="3383280" cy="300531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s-SV" sz="1600" dirty="0">
                <a:latin typeface="Montserrat Medium" panose="00000600000000000000" pitchFamily="2" charset="0"/>
              </a:rPr>
              <a:t>Disponibilidad de la información</a:t>
            </a:r>
          </a:p>
          <a:p>
            <a:pPr marL="285750" indent="-285750">
              <a:lnSpc>
                <a:spcPct val="150000"/>
              </a:lnSpc>
              <a:buFont typeface="Arial" panose="020B0604020202020204" pitchFamily="34" charset="0"/>
              <a:buChar char="•"/>
            </a:pPr>
            <a:r>
              <a:rPr lang="es-SV" sz="1600" dirty="0">
                <a:latin typeface="Montserrat Medium" panose="00000600000000000000" pitchFamily="2" charset="0"/>
              </a:rPr>
              <a:t>Reducción de Costos y manejo optimo de recursos </a:t>
            </a:r>
          </a:p>
          <a:p>
            <a:pPr marL="285750" indent="-285750">
              <a:lnSpc>
                <a:spcPct val="150000"/>
              </a:lnSpc>
              <a:buFont typeface="Arial" panose="020B0604020202020204" pitchFamily="34" charset="0"/>
              <a:buChar char="•"/>
            </a:pPr>
            <a:r>
              <a:rPr lang="es-SV" sz="1600" dirty="0">
                <a:latin typeface="Montserrat Medium" panose="00000600000000000000" pitchFamily="2" charset="0"/>
              </a:rPr>
              <a:t>Búsqueda de la mejora continua</a:t>
            </a:r>
          </a:p>
          <a:p>
            <a:pPr marL="285750" indent="-285750">
              <a:lnSpc>
                <a:spcPct val="150000"/>
              </a:lnSpc>
              <a:buFont typeface="Arial" panose="020B0604020202020204" pitchFamily="34" charset="0"/>
              <a:buChar char="•"/>
            </a:pPr>
            <a:r>
              <a:rPr lang="es-SV" sz="1600" dirty="0">
                <a:latin typeface="Montserrat Medium" panose="00000600000000000000" pitchFamily="2" charset="0"/>
              </a:rPr>
              <a:t>Reducción de tiempos de atención</a:t>
            </a:r>
          </a:p>
        </p:txBody>
      </p:sp>
      <p:sp>
        <p:nvSpPr>
          <p:cNvPr id="8" name="Flecha: a la derecha 7">
            <a:extLst>
              <a:ext uri="{FF2B5EF4-FFF2-40B4-BE49-F238E27FC236}">
                <a16:creationId xmlns:a16="http://schemas.microsoft.com/office/drawing/2014/main" id="{2AA69594-0C08-24CE-D5EC-4009F7AAADB3}"/>
              </a:ext>
            </a:extLst>
          </p:cNvPr>
          <p:cNvSpPr/>
          <p:nvPr/>
        </p:nvSpPr>
        <p:spPr>
          <a:xfrm>
            <a:off x="1724298" y="900740"/>
            <a:ext cx="1358537" cy="28857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SV">
              <a:latin typeface="Montserrat Medium" panose="00000600000000000000" pitchFamily="2" charset="0"/>
            </a:endParaRPr>
          </a:p>
        </p:txBody>
      </p:sp>
      <p:sp>
        <p:nvSpPr>
          <p:cNvPr id="9" name="Flecha: a la derecha 8">
            <a:extLst>
              <a:ext uri="{FF2B5EF4-FFF2-40B4-BE49-F238E27FC236}">
                <a16:creationId xmlns:a16="http://schemas.microsoft.com/office/drawing/2014/main" id="{AAC67C88-F54E-9B32-A914-901197240CEE}"/>
              </a:ext>
            </a:extLst>
          </p:cNvPr>
          <p:cNvSpPr/>
          <p:nvPr/>
        </p:nvSpPr>
        <p:spPr>
          <a:xfrm>
            <a:off x="6740434" y="900740"/>
            <a:ext cx="1358537" cy="28857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SV">
              <a:latin typeface="Montserrat Medium" panose="00000600000000000000" pitchFamily="2" charset="0"/>
            </a:endParaRPr>
          </a:p>
        </p:txBody>
      </p:sp>
    </p:spTree>
    <p:extLst>
      <p:ext uri="{BB962C8B-B14F-4D97-AF65-F5344CB8AC3E}">
        <p14:creationId xmlns:p14="http://schemas.microsoft.com/office/powerpoint/2010/main" val="4171114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5">
            <a:hlinkClick r:id="rId3" action="ppaction://hlinksldjump"/>
          </p:cNvPr>
          <p:cNvSpPr txBox="1">
            <a:spLocks noGrp="1"/>
          </p:cNvSpPr>
          <p:nvPr>
            <p:ph type="title"/>
          </p:nvPr>
        </p:nvSpPr>
        <p:spPr>
          <a:xfrm>
            <a:off x="3224460" y="210504"/>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ANTECEDENTES</a:t>
            </a:r>
            <a:endParaRPr dirty="0"/>
          </a:p>
        </p:txBody>
      </p:sp>
      <p:sp>
        <p:nvSpPr>
          <p:cNvPr id="2" name="Flecha: a la derecha 1">
            <a:extLst>
              <a:ext uri="{FF2B5EF4-FFF2-40B4-BE49-F238E27FC236}">
                <a16:creationId xmlns:a16="http://schemas.microsoft.com/office/drawing/2014/main" id="{00E23B6F-144C-08FE-41F7-C4EB53631182}"/>
              </a:ext>
            </a:extLst>
          </p:cNvPr>
          <p:cNvSpPr/>
          <p:nvPr/>
        </p:nvSpPr>
        <p:spPr>
          <a:xfrm>
            <a:off x="1828803" y="2097885"/>
            <a:ext cx="6557552" cy="59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3" name="Rectángulo: esquinas redondeadas 2">
            <a:extLst>
              <a:ext uri="{FF2B5EF4-FFF2-40B4-BE49-F238E27FC236}">
                <a16:creationId xmlns:a16="http://schemas.microsoft.com/office/drawing/2014/main" id="{0373B820-B7BC-687E-AA74-5C9C2A51FF28}"/>
              </a:ext>
            </a:extLst>
          </p:cNvPr>
          <p:cNvSpPr/>
          <p:nvPr/>
        </p:nvSpPr>
        <p:spPr>
          <a:xfrm>
            <a:off x="1545910" y="1384184"/>
            <a:ext cx="934599" cy="4899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1971</a:t>
            </a:r>
            <a:endParaRPr lang="es-SV" sz="2000" dirty="0"/>
          </a:p>
        </p:txBody>
      </p:sp>
      <p:sp>
        <p:nvSpPr>
          <p:cNvPr id="4" name="Rectángulo: esquinas redondeadas 3">
            <a:extLst>
              <a:ext uri="{FF2B5EF4-FFF2-40B4-BE49-F238E27FC236}">
                <a16:creationId xmlns:a16="http://schemas.microsoft.com/office/drawing/2014/main" id="{66130A77-D042-568A-654D-AEBB27939F2D}"/>
              </a:ext>
            </a:extLst>
          </p:cNvPr>
          <p:cNvSpPr/>
          <p:nvPr/>
        </p:nvSpPr>
        <p:spPr>
          <a:xfrm>
            <a:off x="3224460" y="1384184"/>
            <a:ext cx="967379" cy="4752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1976</a:t>
            </a:r>
            <a:endParaRPr lang="es-SV" sz="2000" dirty="0"/>
          </a:p>
        </p:txBody>
      </p:sp>
      <p:sp>
        <p:nvSpPr>
          <p:cNvPr id="5" name="Rectángulo: esquinas redondeadas 4">
            <a:extLst>
              <a:ext uri="{FF2B5EF4-FFF2-40B4-BE49-F238E27FC236}">
                <a16:creationId xmlns:a16="http://schemas.microsoft.com/office/drawing/2014/main" id="{552CC777-8633-CCA6-803C-F2A3AB53A45A}"/>
              </a:ext>
            </a:extLst>
          </p:cNvPr>
          <p:cNvSpPr/>
          <p:nvPr/>
        </p:nvSpPr>
        <p:spPr>
          <a:xfrm>
            <a:off x="4400695" y="2940969"/>
            <a:ext cx="967380" cy="4434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1979</a:t>
            </a:r>
            <a:endParaRPr lang="es-SV" sz="2000" dirty="0"/>
          </a:p>
        </p:txBody>
      </p:sp>
      <p:sp>
        <p:nvSpPr>
          <p:cNvPr id="6" name="Rectángulo: esquinas redondeadas 5">
            <a:extLst>
              <a:ext uri="{FF2B5EF4-FFF2-40B4-BE49-F238E27FC236}">
                <a16:creationId xmlns:a16="http://schemas.microsoft.com/office/drawing/2014/main" id="{A98D6441-AFB7-A2BF-952D-75749D2ADEEE}"/>
              </a:ext>
            </a:extLst>
          </p:cNvPr>
          <p:cNvSpPr/>
          <p:nvPr/>
        </p:nvSpPr>
        <p:spPr>
          <a:xfrm>
            <a:off x="4935787" y="1384184"/>
            <a:ext cx="967376" cy="4434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1979</a:t>
            </a:r>
            <a:endParaRPr lang="es-SV" sz="2000" dirty="0"/>
          </a:p>
        </p:txBody>
      </p:sp>
      <p:sp>
        <p:nvSpPr>
          <p:cNvPr id="7" name="Rectángulo: esquinas redondeadas 6">
            <a:extLst>
              <a:ext uri="{FF2B5EF4-FFF2-40B4-BE49-F238E27FC236}">
                <a16:creationId xmlns:a16="http://schemas.microsoft.com/office/drawing/2014/main" id="{BB44ECA5-0381-5810-1CC9-E610903BDE43}"/>
              </a:ext>
            </a:extLst>
          </p:cNvPr>
          <p:cNvSpPr/>
          <p:nvPr/>
        </p:nvSpPr>
        <p:spPr>
          <a:xfrm>
            <a:off x="6932388" y="2903146"/>
            <a:ext cx="1453967" cy="4812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Actualidad</a:t>
            </a:r>
            <a:endParaRPr lang="es-SV" sz="2000" dirty="0"/>
          </a:p>
        </p:txBody>
      </p:sp>
      <p:cxnSp>
        <p:nvCxnSpPr>
          <p:cNvPr id="9" name="Conector recto 8">
            <a:extLst>
              <a:ext uri="{FF2B5EF4-FFF2-40B4-BE49-F238E27FC236}">
                <a16:creationId xmlns:a16="http://schemas.microsoft.com/office/drawing/2014/main" id="{9D5D1F85-05A8-43A7-BA6F-52EEE26F9C58}"/>
              </a:ext>
            </a:extLst>
          </p:cNvPr>
          <p:cNvCxnSpPr>
            <a:cxnSpLocks/>
          </p:cNvCxnSpPr>
          <p:nvPr/>
        </p:nvCxnSpPr>
        <p:spPr>
          <a:xfrm flipV="1">
            <a:off x="2070471" y="1856793"/>
            <a:ext cx="0" cy="361884"/>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Conector recto 9">
            <a:extLst>
              <a:ext uri="{FF2B5EF4-FFF2-40B4-BE49-F238E27FC236}">
                <a16:creationId xmlns:a16="http://schemas.microsoft.com/office/drawing/2014/main" id="{F773E55A-8B35-D2EC-1E5A-40AE0A0B6172}"/>
              </a:ext>
            </a:extLst>
          </p:cNvPr>
          <p:cNvCxnSpPr/>
          <p:nvPr/>
        </p:nvCxnSpPr>
        <p:spPr>
          <a:xfrm flipV="1">
            <a:off x="3708150" y="1859476"/>
            <a:ext cx="0" cy="361884"/>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Conector recto 10">
            <a:extLst>
              <a:ext uri="{FF2B5EF4-FFF2-40B4-BE49-F238E27FC236}">
                <a16:creationId xmlns:a16="http://schemas.microsoft.com/office/drawing/2014/main" id="{75B50888-94D7-C0ED-82E7-EB688AC5991C}"/>
              </a:ext>
            </a:extLst>
          </p:cNvPr>
          <p:cNvCxnSpPr>
            <a:cxnSpLocks/>
          </p:cNvCxnSpPr>
          <p:nvPr/>
        </p:nvCxnSpPr>
        <p:spPr>
          <a:xfrm flipV="1">
            <a:off x="5419476" y="1875210"/>
            <a:ext cx="0" cy="319049"/>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Conector recto 11">
            <a:extLst>
              <a:ext uri="{FF2B5EF4-FFF2-40B4-BE49-F238E27FC236}">
                <a16:creationId xmlns:a16="http://schemas.microsoft.com/office/drawing/2014/main" id="{1A5F608B-E232-55FC-B831-E0336496AA0D}"/>
              </a:ext>
            </a:extLst>
          </p:cNvPr>
          <p:cNvCxnSpPr/>
          <p:nvPr/>
        </p:nvCxnSpPr>
        <p:spPr>
          <a:xfrm flipV="1">
            <a:off x="4884385" y="2579085"/>
            <a:ext cx="0" cy="361884"/>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Conector recto 12">
            <a:extLst>
              <a:ext uri="{FF2B5EF4-FFF2-40B4-BE49-F238E27FC236}">
                <a16:creationId xmlns:a16="http://schemas.microsoft.com/office/drawing/2014/main" id="{8D230B11-D319-68D2-684A-5C62F07703F2}"/>
              </a:ext>
            </a:extLst>
          </p:cNvPr>
          <p:cNvCxnSpPr>
            <a:cxnSpLocks/>
          </p:cNvCxnSpPr>
          <p:nvPr/>
        </p:nvCxnSpPr>
        <p:spPr>
          <a:xfrm flipV="1">
            <a:off x="7579942" y="2579085"/>
            <a:ext cx="0" cy="281944"/>
          </a:xfrm>
          <a:prstGeom prst="line">
            <a:avLst/>
          </a:prstGeom>
        </p:spPr>
        <p:style>
          <a:lnRef idx="3">
            <a:schemeClr val="accent2"/>
          </a:lnRef>
          <a:fillRef idx="0">
            <a:schemeClr val="accent2"/>
          </a:fillRef>
          <a:effectRef idx="2">
            <a:schemeClr val="accent2"/>
          </a:effectRef>
          <a:fontRef idx="minor">
            <a:schemeClr val="tx1"/>
          </a:fontRef>
        </p:style>
      </p:cxnSp>
      <p:sp>
        <p:nvSpPr>
          <p:cNvPr id="15" name="CuadroTexto 14">
            <a:extLst>
              <a:ext uri="{FF2B5EF4-FFF2-40B4-BE49-F238E27FC236}">
                <a16:creationId xmlns:a16="http://schemas.microsoft.com/office/drawing/2014/main" id="{4E84C0F7-1C97-0F01-7E16-98EAE3B87B5B}"/>
              </a:ext>
            </a:extLst>
          </p:cNvPr>
          <p:cNvSpPr txBox="1"/>
          <p:nvPr/>
        </p:nvSpPr>
        <p:spPr>
          <a:xfrm>
            <a:off x="1173179" y="771230"/>
            <a:ext cx="1632857" cy="523220"/>
          </a:xfrm>
          <a:prstGeom prst="rect">
            <a:avLst/>
          </a:prstGeom>
          <a:noFill/>
        </p:spPr>
        <p:txBody>
          <a:bodyPr wrap="square">
            <a:spAutoFit/>
          </a:bodyPr>
          <a:lstStyle/>
          <a:p>
            <a:pPr algn="ctr"/>
            <a:r>
              <a:rPr lang="es-SV" dirty="0">
                <a:effectLst/>
                <a:latin typeface="Arial" panose="020B0604020202020204" pitchFamily="34" charset="0"/>
                <a:ea typeface="Times New Roman" panose="02020603050405020304" pitchFamily="18" charset="0"/>
                <a:cs typeface="Times New Roman" panose="02020603050405020304" pitchFamily="18" charset="0"/>
              </a:rPr>
              <a:t>William Cartagena</a:t>
            </a:r>
            <a:br>
              <a:rPr lang="es-SV" dirty="0">
                <a:effectLst/>
                <a:latin typeface="Arial" panose="020B0604020202020204" pitchFamily="34" charset="0"/>
                <a:ea typeface="Times New Roman" panose="02020603050405020304" pitchFamily="18" charset="0"/>
                <a:cs typeface="Times New Roman" panose="02020603050405020304" pitchFamily="18" charset="0"/>
              </a:rPr>
            </a:br>
            <a:r>
              <a:rPr lang="es-SV" dirty="0">
                <a:effectLst/>
                <a:latin typeface="Arial" panose="020B0604020202020204" pitchFamily="34" charset="0"/>
                <a:ea typeface="Times New Roman" panose="02020603050405020304" pitchFamily="18" charset="0"/>
                <a:cs typeface="Times New Roman" panose="02020603050405020304" pitchFamily="18" charset="0"/>
              </a:rPr>
              <a:t>UES</a:t>
            </a:r>
            <a:endParaRPr lang="es-SV" dirty="0"/>
          </a:p>
        </p:txBody>
      </p:sp>
      <p:sp>
        <p:nvSpPr>
          <p:cNvPr id="19" name="CuadroTexto 18">
            <a:extLst>
              <a:ext uri="{FF2B5EF4-FFF2-40B4-BE49-F238E27FC236}">
                <a16:creationId xmlns:a16="http://schemas.microsoft.com/office/drawing/2014/main" id="{E2AA25C9-B4B4-3F87-C819-097AAC3C1A01}"/>
              </a:ext>
            </a:extLst>
          </p:cNvPr>
          <p:cNvSpPr txBox="1"/>
          <p:nvPr/>
        </p:nvSpPr>
        <p:spPr>
          <a:xfrm>
            <a:off x="2258970" y="3705859"/>
            <a:ext cx="1623060" cy="523220"/>
          </a:xfrm>
          <a:prstGeom prst="rect">
            <a:avLst/>
          </a:prstGeom>
          <a:noFill/>
        </p:spPr>
        <p:txBody>
          <a:bodyPr wrap="square">
            <a:spAutoFit/>
          </a:bodyPr>
          <a:lstStyle/>
          <a:p>
            <a:pPr algn="ctr"/>
            <a:r>
              <a:rPr lang="es-SV" sz="1400" dirty="0">
                <a:effectLst/>
                <a:latin typeface="Arial" panose="020B0604020202020204" pitchFamily="34" charset="0"/>
                <a:ea typeface="Times New Roman" panose="02020603050405020304" pitchFamily="18" charset="0"/>
                <a:cs typeface="Times New Roman" panose="02020603050405020304" pitchFamily="18" charset="0"/>
              </a:rPr>
              <a:t>Cruz Santamarina</a:t>
            </a:r>
            <a:br>
              <a:rPr lang="es-SV" sz="1400" dirty="0">
                <a:effectLst/>
                <a:latin typeface="Arial" panose="020B0604020202020204" pitchFamily="34" charset="0"/>
                <a:ea typeface="Times New Roman" panose="02020603050405020304" pitchFamily="18" charset="0"/>
                <a:cs typeface="Times New Roman" panose="02020603050405020304" pitchFamily="18" charset="0"/>
              </a:rPr>
            </a:br>
            <a:r>
              <a:rPr lang="es-SV" sz="1400" dirty="0">
                <a:effectLst/>
                <a:latin typeface="Arial" panose="020B0604020202020204" pitchFamily="34" charset="0"/>
                <a:ea typeface="Times New Roman" panose="02020603050405020304" pitchFamily="18" charset="0"/>
                <a:cs typeface="Times New Roman" panose="02020603050405020304" pitchFamily="18" charset="0"/>
              </a:rPr>
              <a:t>Experiencia</a:t>
            </a:r>
            <a:endParaRPr lang="es-SV" dirty="0"/>
          </a:p>
        </p:txBody>
      </p:sp>
      <p:sp>
        <p:nvSpPr>
          <p:cNvPr id="20" name="Rectángulo: esquinas redondeadas 19">
            <a:extLst>
              <a:ext uri="{FF2B5EF4-FFF2-40B4-BE49-F238E27FC236}">
                <a16:creationId xmlns:a16="http://schemas.microsoft.com/office/drawing/2014/main" id="{7125D295-8AF2-EC1F-9FDE-58303CA7FF84}"/>
              </a:ext>
            </a:extLst>
          </p:cNvPr>
          <p:cNvSpPr/>
          <p:nvPr/>
        </p:nvSpPr>
        <p:spPr>
          <a:xfrm>
            <a:off x="2586810" y="2929694"/>
            <a:ext cx="967374" cy="4547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1976</a:t>
            </a:r>
            <a:endParaRPr lang="es-SV" sz="2000" dirty="0"/>
          </a:p>
        </p:txBody>
      </p:sp>
      <p:cxnSp>
        <p:nvCxnSpPr>
          <p:cNvPr id="21" name="Conector recto 20">
            <a:extLst>
              <a:ext uri="{FF2B5EF4-FFF2-40B4-BE49-F238E27FC236}">
                <a16:creationId xmlns:a16="http://schemas.microsoft.com/office/drawing/2014/main" id="{164F3BB9-817D-14F1-A927-250A104CC19B}"/>
              </a:ext>
            </a:extLst>
          </p:cNvPr>
          <p:cNvCxnSpPr/>
          <p:nvPr/>
        </p:nvCxnSpPr>
        <p:spPr>
          <a:xfrm flipV="1">
            <a:off x="3070500" y="2571750"/>
            <a:ext cx="0" cy="361884"/>
          </a:xfrm>
          <a:prstGeom prst="line">
            <a:avLst/>
          </a:prstGeom>
        </p:spPr>
        <p:style>
          <a:lnRef idx="3">
            <a:schemeClr val="accent2"/>
          </a:lnRef>
          <a:fillRef idx="0">
            <a:schemeClr val="accent2"/>
          </a:fillRef>
          <a:effectRef idx="2">
            <a:schemeClr val="accent2"/>
          </a:effectRef>
          <a:fontRef idx="minor">
            <a:schemeClr val="tx1"/>
          </a:fontRef>
        </p:style>
      </p:cxnSp>
      <p:sp>
        <p:nvSpPr>
          <p:cNvPr id="22" name="CuadroTexto 21">
            <a:extLst>
              <a:ext uri="{FF2B5EF4-FFF2-40B4-BE49-F238E27FC236}">
                <a16:creationId xmlns:a16="http://schemas.microsoft.com/office/drawing/2014/main" id="{0E34C342-2BE5-9AFD-B8DE-60F5BF0535A0}"/>
              </a:ext>
            </a:extLst>
          </p:cNvPr>
          <p:cNvSpPr txBox="1"/>
          <p:nvPr/>
        </p:nvSpPr>
        <p:spPr>
          <a:xfrm>
            <a:off x="2926032" y="735195"/>
            <a:ext cx="1623060" cy="523220"/>
          </a:xfrm>
          <a:prstGeom prst="rect">
            <a:avLst/>
          </a:prstGeom>
          <a:noFill/>
        </p:spPr>
        <p:txBody>
          <a:bodyPr wrap="square">
            <a:spAutoFit/>
          </a:bodyPr>
          <a:lstStyle/>
          <a:p>
            <a:pPr algn="ctr"/>
            <a:r>
              <a:rPr lang="es-SV" sz="1400" dirty="0">
                <a:effectLst/>
                <a:latin typeface="Arial" panose="020B0604020202020204" pitchFamily="34" charset="0"/>
                <a:ea typeface="Times New Roman" panose="02020603050405020304" pitchFamily="18" charset="0"/>
                <a:cs typeface="Times New Roman" panose="02020603050405020304" pitchFamily="18" charset="0"/>
              </a:rPr>
              <a:t>Hugo Ibarra</a:t>
            </a:r>
            <a:br>
              <a:rPr lang="es-SV" sz="1400" dirty="0">
                <a:effectLst/>
                <a:latin typeface="Arial" panose="020B0604020202020204" pitchFamily="34" charset="0"/>
                <a:ea typeface="Times New Roman" panose="02020603050405020304" pitchFamily="18" charset="0"/>
                <a:cs typeface="Times New Roman" panose="02020603050405020304" pitchFamily="18" charset="0"/>
              </a:rPr>
            </a:br>
            <a:r>
              <a:rPr lang="es-SV" sz="1400" dirty="0">
                <a:effectLst/>
                <a:latin typeface="Arial" panose="020B0604020202020204" pitchFamily="34" charset="0"/>
                <a:ea typeface="Times New Roman" panose="02020603050405020304" pitchFamily="18" charset="0"/>
                <a:cs typeface="Times New Roman" panose="02020603050405020304" pitchFamily="18" charset="0"/>
              </a:rPr>
              <a:t>Alianza</a:t>
            </a:r>
            <a:endParaRPr lang="es-SV" dirty="0"/>
          </a:p>
        </p:txBody>
      </p:sp>
      <p:sp>
        <p:nvSpPr>
          <p:cNvPr id="23" name="CuadroTexto 22">
            <a:extLst>
              <a:ext uri="{FF2B5EF4-FFF2-40B4-BE49-F238E27FC236}">
                <a16:creationId xmlns:a16="http://schemas.microsoft.com/office/drawing/2014/main" id="{59CB6B48-3FCF-4FC1-1E6E-659C628B5C99}"/>
              </a:ext>
            </a:extLst>
          </p:cNvPr>
          <p:cNvSpPr txBox="1"/>
          <p:nvPr/>
        </p:nvSpPr>
        <p:spPr>
          <a:xfrm>
            <a:off x="4072855" y="3573504"/>
            <a:ext cx="1623060" cy="523220"/>
          </a:xfrm>
          <a:prstGeom prst="rect">
            <a:avLst/>
          </a:prstGeom>
          <a:noFill/>
        </p:spPr>
        <p:txBody>
          <a:bodyPr wrap="square">
            <a:spAutoFit/>
          </a:bodyPr>
          <a:lstStyle/>
          <a:p>
            <a:pPr algn="ctr"/>
            <a:r>
              <a:rPr lang="es-ES" dirty="0">
                <a:latin typeface="Arial" panose="020B0604020202020204" pitchFamily="34" charset="0"/>
                <a:cs typeface="Times New Roman" panose="02020603050405020304" pitchFamily="18" charset="0"/>
              </a:rPr>
              <a:t>E</a:t>
            </a:r>
            <a:r>
              <a:rPr lang="es-SV" dirty="0">
                <a:latin typeface="Arial" panose="020B0604020202020204" pitchFamily="34" charset="0"/>
                <a:cs typeface="Times New Roman" panose="02020603050405020304" pitchFamily="18" charset="0"/>
              </a:rPr>
              <a:t>xpandirse</a:t>
            </a:r>
            <a:br>
              <a:rPr lang="es-SV" dirty="0">
                <a:latin typeface="Arial" panose="020B0604020202020204" pitchFamily="34" charset="0"/>
                <a:cs typeface="Times New Roman" panose="02020603050405020304" pitchFamily="18" charset="0"/>
              </a:rPr>
            </a:br>
            <a:r>
              <a:rPr lang="es-SV" dirty="0">
                <a:latin typeface="Arial" panose="020B0604020202020204" pitchFamily="34" charset="0"/>
                <a:cs typeface="Times New Roman" panose="02020603050405020304" pitchFamily="18" charset="0"/>
              </a:rPr>
              <a:t>Clientes</a:t>
            </a:r>
            <a:endParaRPr lang="es-SV" dirty="0"/>
          </a:p>
        </p:txBody>
      </p:sp>
      <p:sp>
        <p:nvSpPr>
          <p:cNvPr id="24" name="CuadroTexto 23">
            <a:extLst>
              <a:ext uri="{FF2B5EF4-FFF2-40B4-BE49-F238E27FC236}">
                <a16:creationId xmlns:a16="http://schemas.microsoft.com/office/drawing/2014/main" id="{32E76DBB-3BD8-12B7-EFE0-AA833866C9AC}"/>
              </a:ext>
            </a:extLst>
          </p:cNvPr>
          <p:cNvSpPr txBox="1"/>
          <p:nvPr/>
        </p:nvSpPr>
        <p:spPr>
          <a:xfrm>
            <a:off x="4614985" y="933713"/>
            <a:ext cx="1623060" cy="307777"/>
          </a:xfrm>
          <a:prstGeom prst="rect">
            <a:avLst/>
          </a:prstGeom>
          <a:noFill/>
        </p:spPr>
        <p:txBody>
          <a:bodyPr wrap="square">
            <a:spAutoFit/>
          </a:bodyPr>
          <a:lstStyle/>
          <a:p>
            <a:pPr algn="ctr"/>
            <a:r>
              <a:rPr lang="es-ES" dirty="0">
                <a:latin typeface="Arial" panose="020B0604020202020204" pitchFamily="34" charset="0"/>
                <a:cs typeface="Times New Roman" panose="02020603050405020304" pitchFamily="18" charset="0"/>
              </a:rPr>
              <a:t>Propio Buffet</a:t>
            </a:r>
            <a:endParaRPr lang="es-SV" dirty="0"/>
          </a:p>
        </p:txBody>
      </p:sp>
      <p:sp>
        <p:nvSpPr>
          <p:cNvPr id="27" name="Rectángulo: esquinas redondeadas 26">
            <a:extLst>
              <a:ext uri="{FF2B5EF4-FFF2-40B4-BE49-F238E27FC236}">
                <a16:creationId xmlns:a16="http://schemas.microsoft.com/office/drawing/2014/main" id="{2EEB89EB-BB31-6C5E-695C-49A04FB2A85E}"/>
              </a:ext>
            </a:extLst>
          </p:cNvPr>
          <p:cNvSpPr/>
          <p:nvPr/>
        </p:nvSpPr>
        <p:spPr>
          <a:xfrm>
            <a:off x="6595689" y="1398261"/>
            <a:ext cx="967380" cy="4434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1990</a:t>
            </a:r>
            <a:endParaRPr lang="es-SV" sz="2000" dirty="0"/>
          </a:p>
        </p:txBody>
      </p:sp>
      <p:sp>
        <p:nvSpPr>
          <p:cNvPr id="28" name="CuadroTexto 27">
            <a:extLst>
              <a:ext uri="{FF2B5EF4-FFF2-40B4-BE49-F238E27FC236}">
                <a16:creationId xmlns:a16="http://schemas.microsoft.com/office/drawing/2014/main" id="{DBBC2768-E184-1C3C-6C62-9DEA3FA98D44}"/>
              </a:ext>
            </a:extLst>
          </p:cNvPr>
          <p:cNvSpPr txBox="1"/>
          <p:nvPr/>
        </p:nvSpPr>
        <p:spPr>
          <a:xfrm>
            <a:off x="6267849" y="743755"/>
            <a:ext cx="1623060" cy="523220"/>
          </a:xfrm>
          <a:prstGeom prst="rect">
            <a:avLst/>
          </a:prstGeom>
          <a:noFill/>
        </p:spPr>
        <p:txBody>
          <a:bodyPr wrap="square">
            <a:spAutoFit/>
          </a:bodyPr>
          <a:lstStyle/>
          <a:p>
            <a:pPr algn="ctr"/>
            <a:r>
              <a:rPr lang="es-ES" dirty="0">
                <a:latin typeface="Arial" panose="020B0604020202020204" pitchFamily="34" charset="0"/>
                <a:cs typeface="Times New Roman" panose="02020603050405020304" pitchFamily="18" charset="0"/>
              </a:rPr>
              <a:t>Fallecimiento</a:t>
            </a:r>
            <a:br>
              <a:rPr lang="es-ES" dirty="0">
                <a:latin typeface="Arial" panose="020B0604020202020204" pitchFamily="34" charset="0"/>
                <a:cs typeface="Times New Roman" panose="02020603050405020304" pitchFamily="18" charset="0"/>
              </a:rPr>
            </a:br>
            <a:r>
              <a:rPr lang="es-ES" dirty="0">
                <a:latin typeface="Arial" panose="020B0604020202020204" pitchFamily="34" charset="0"/>
                <a:cs typeface="Times New Roman" panose="02020603050405020304" pitchFamily="18" charset="0"/>
              </a:rPr>
              <a:t>Hugo Ibarra</a:t>
            </a:r>
            <a:endParaRPr lang="es-SV" dirty="0"/>
          </a:p>
        </p:txBody>
      </p:sp>
      <p:cxnSp>
        <p:nvCxnSpPr>
          <p:cNvPr id="29" name="Conector recto 28">
            <a:extLst>
              <a:ext uri="{FF2B5EF4-FFF2-40B4-BE49-F238E27FC236}">
                <a16:creationId xmlns:a16="http://schemas.microsoft.com/office/drawing/2014/main" id="{3B1B6FC6-1663-598D-A545-04C612B8D1EB}"/>
              </a:ext>
            </a:extLst>
          </p:cNvPr>
          <p:cNvCxnSpPr/>
          <p:nvPr/>
        </p:nvCxnSpPr>
        <p:spPr>
          <a:xfrm flipV="1">
            <a:off x="7094177" y="1853792"/>
            <a:ext cx="0" cy="361884"/>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83690290"/>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1000"/>
                                        <p:tgtEl>
                                          <p:spTgt spid="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a:hlinkClick r:id="rId3" action="ppaction://hlinksldjump"/>
          </p:cNvPr>
          <p:cNvSpPr txBox="1">
            <a:spLocks noGrp="1"/>
          </p:cNvSpPr>
          <p:nvPr>
            <p:ph type="title"/>
          </p:nvPr>
        </p:nvSpPr>
        <p:spPr>
          <a:xfrm>
            <a:off x="2321330" y="163420"/>
            <a:ext cx="273139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DELIMITACIONES</a:t>
            </a:r>
            <a:endParaRPr dirty="0"/>
          </a:p>
        </p:txBody>
      </p:sp>
      <p:sp>
        <p:nvSpPr>
          <p:cNvPr id="3" name="CuadroTexto 2">
            <a:extLst>
              <a:ext uri="{FF2B5EF4-FFF2-40B4-BE49-F238E27FC236}">
                <a16:creationId xmlns:a16="http://schemas.microsoft.com/office/drawing/2014/main" id="{A91C3C62-9ED0-1F67-ADBC-3007905A784D}"/>
              </a:ext>
            </a:extLst>
          </p:cNvPr>
          <p:cNvSpPr txBox="1"/>
          <p:nvPr/>
        </p:nvSpPr>
        <p:spPr>
          <a:xfrm>
            <a:off x="5578960" y="707975"/>
            <a:ext cx="3001457" cy="456343"/>
          </a:xfrm>
          <a:prstGeom prst="rect">
            <a:avLst/>
          </a:prstGeom>
          <a:noFill/>
        </p:spPr>
        <p:txBody>
          <a:bodyPr wrap="square">
            <a:spAutoFit/>
          </a:bodyPr>
          <a:lstStyle/>
          <a:p>
            <a:pPr indent="180340">
              <a:lnSpc>
                <a:spcPct val="200000"/>
              </a:lnSpc>
            </a:pPr>
            <a:r>
              <a:rPr lang="es-SV" sz="1400" b="1" dirty="0">
                <a:effectLst/>
                <a:latin typeface="Montserrat Medium" panose="00000600000000000000" pitchFamily="2" charset="0"/>
                <a:ea typeface="Times New Roman" panose="02020603050405020304" pitchFamily="18" charset="0"/>
                <a:cs typeface="Times New Roman" panose="02020603050405020304" pitchFamily="18" charset="0"/>
              </a:rPr>
              <a:t>DELIMITACIÓN DEL TIEMPO</a:t>
            </a:r>
          </a:p>
        </p:txBody>
      </p:sp>
      <p:sp>
        <p:nvSpPr>
          <p:cNvPr id="5" name="CuadroTexto 4">
            <a:extLst>
              <a:ext uri="{FF2B5EF4-FFF2-40B4-BE49-F238E27FC236}">
                <a16:creationId xmlns:a16="http://schemas.microsoft.com/office/drawing/2014/main" id="{41D7F2B5-62AC-058F-418A-2D2713CAA9EB}"/>
              </a:ext>
            </a:extLst>
          </p:cNvPr>
          <p:cNvSpPr txBox="1"/>
          <p:nvPr/>
        </p:nvSpPr>
        <p:spPr>
          <a:xfrm>
            <a:off x="327510" y="2172069"/>
            <a:ext cx="3359515" cy="456343"/>
          </a:xfrm>
          <a:prstGeom prst="rect">
            <a:avLst/>
          </a:prstGeom>
          <a:noFill/>
        </p:spPr>
        <p:txBody>
          <a:bodyPr wrap="square">
            <a:spAutoFit/>
          </a:bodyPr>
          <a:lstStyle/>
          <a:p>
            <a:pPr indent="180340">
              <a:lnSpc>
                <a:spcPct val="200000"/>
              </a:lnSpc>
            </a:pPr>
            <a:r>
              <a:rPr lang="es-SV" sz="1400" b="1" dirty="0">
                <a:effectLst/>
                <a:latin typeface="Montserrat Medium" panose="00000600000000000000" pitchFamily="2" charset="0"/>
                <a:ea typeface="Times New Roman" panose="02020603050405020304" pitchFamily="18" charset="0"/>
                <a:cs typeface="Times New Roman" panose="02020603050405020304" pitchFamily="18" charset="0"/>
              </a:rPr>
              <a:t>DELIMITACIÓN DEL ESPACIO</a:t>
            </a:r>
          </a:p>
        </p:txBody>
      </p:sp>
      <p:sp>
        <p:nvSpPr>
          <p:cNvPr id="7" name="CuadroTexto 6">
            <a:extLst>
              <a:ext uri="{FF2B5EF4-FFF2-40B4-BE49-F238E27FC236}">
                <a16:creationId xmlns:a16="http://schemas.microsoft.com/office/drawing/2014/main" id="{74F5EC71-0BA8-F059-3F08-71390569FA8C}"/>
              </a:ext>
            </a:extLst>
          </p:cNvPr>
          <p:cNvSpPr txBox="1"/>
          <p:nvPr/>
        </p:nvSpPr>
        <p:spPr>
          <a:xfrm>
            <a:off x="4902833" y="1164318"/>
            <a:ext cx="4218993" cy="2179892"/>
          </a:xfrm>
          <a:prstGeom prst="rect">
            <a:avLst/>
          </a:prstGeom>
          <a:noFill/>
        </p:spPr>
        <p:txBody>
          <a:bodyPr wrap="square">
            <a:spAutoFit/>
          </a:bodyPr>
          <a:lstStyle/>
          <a:p>
            <a:pPr indent="180340" algn="just">
              <a:lnSpc>
                <a:spcPct val="200000"/>
              </a:lnSpc>
            </a:pPr>
            <a:r>
              <a:rPr lang="es-SV" sz="1400" dirty="0">
                <a:effectLst/>
                <a:latin typeface="Montserrat Medium" panose="00000600000000000000" pitchFamily="2" charset="0"/>
                <a:ea typeface="Times New Roman" panose="02020603050405020304" pitchFamily="18" charset="0"/>
                <a:cs typeface="Times New Roman" panose="02020603050405020304" pitchFamily="18" charset="0"/>
              </a:rPr>
              <a:t>El desarrollo del proyecto se llevará a cabo en el primer semestre del año 2024 y el segundo semestre del año 2024, comprendido entre el 2 de enero del año 2024 y el 31 de agosto del año 2024.</a:t>
            </a:r>
          </a:p>
        </p:txBody>
      </p:sp>
      <p:sp>
        <p:nvSpPr>
          <p:cNvPr id="9" name="CuadroTexto 8">
            <a:extLst>
              <a:ext uri="{FF2B5EF4-FFF2-40B4-BE49-F238E27FC236}">
                <a16:creationId xmlns:a16="http://schemas.microsoft.com/office/drawing/2014/main" id="{F8EE4FC3-2943-598F-98E8-9707A2A28873}"/>
              </a:ext>
            </a:extLst>
          </p:cNvPr>
          <p:cNvSpPr txBox="1"/>
          <p:nvPr/>
        </p:nvSpPr>
        <p:spPr>
          <a:xfrm>
            <a:off x="319010" y="2866237"/>
            <a:ext cx="4252990" cy="1752531"/>
          </a:xfrm>
          <a:prstGeom prst="rect">
            <a:avLst/>
          </a:prstGeom>
          <a:noFill/>
        </p:spPr>
        <p:txBody>
          <a:bodyPr wrap="square">
            <a:spAutoFit/>
          </a:bodyPr>
          <a:lstStyle/>
          <a:p>
            <a:pPr indent="180340" algn="just">
              <a:lnSpc>
                <a:spcPct val="200000"/>
              </a:lnSpc>
            </a:pPr>
            <a:r>
              <a:rPr lang="es-SV" sz="1400" dirty="0">
                <a:effectLst/>
                <a:latin typeface="Montserrat Medium" panose="00000600000000000000" pitchFamily="2" charset="0"/>
                <a:ea typeface="Times New Roman" panose="02020603050405020304" pitchFamily="18" charset="0"/>
                <a:cs typeface="Times New Roman" panose="02020603050405020304" pitchFamily="18" charset="0"/>
              </a:rPr>
              <a:t>El proyecto será desarrollado para el bufete de abogados Cartagena, el cual se encuentra ubicado en el bulevar tutunichapa 7ª av. norte.  </a:t>
            </a:r>
          </a:p>
        </p:txBody>
      </p:sp>
      <p:pic>
        <p:nvPicPr>
          <p:cNvPr id="9218" name="Picture 2" descr="⌛ Reloj De Arena Sin Tiempo Emoji">
            <a:extLst>
              <a:ext uri="{FF2B5EF4-FFF2-40B4-BE49-F238E27FC236}">
                <a16:creationId xmlns:a16="http://schemas.microsoft.com/office/drawing/2014/main" id="{5F34C2B1-5D8E-4DA4-B45B-A20AAB81B44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09685" y="3390969"/>
            <a:ext cx="3012558" cy="158159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Gps - Iconos gratis de mapas y ubicación">
            <a:extLst>
              <a:ext uri="{FF2B5EF4-FFF2-40B4-BE49-F238E27FC236}">
                <a16:creationId xmlns:a16="http://schemas.microsoft.com/office/drawing/2014/main" id="{B65B6D18-ECCD-3BA5-35A4-265B9368C0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988" y="899226"/>
            <a:ext cx="1247279" cy="1247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873840"/>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a:hlinkClick r:id="rId3" action="ppaction://hlinksldjump"/>
          </p:cNvPr>
          <p:cNvSpPr txBox="1">
            <a:spLocks noGrp="1"/>
          </p:cNvSpPr>
          <p:nvPr>
            <p:ph type="title"/>
          </p:nvPr>
        </p:nvSpPr>
        <p:spPr>
          <a:xfrm>
            <a:off x="794774" y="1219325"/>
            <a:ext cx="225677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Alcances</a:t>
            </a:r>
            <a:endParaRPr sz="2400" dirty="0"/>
          </a:p>
        </p:txBody>
      </p:sp>
      <p:sp>
        <p:nvSpPr>
          <p:cNvPr id="398" name="Google Shape;398;p56"/>
          <p:cNvSpPr txBox="1">
            <a:spLocks noGrp="1"/>
          </p:cNvSpPr>
          <p:nvPr>
            <p:ph type="subTitle" idx="1"/>
          </p:nvPr>
        </p:nvSpPr>
        <p:spPr>
          <a:xfrm>
            <a:off x="794775" y="1805849"/>
            <a:ext cx="3479514" cy="2362113"/>
          </a:xfrm>
          <a:prstGeom prst="rect">
            <a:avLst/>
          </a:prstGeom>
        </p:spPr>
        <p:txBody>
          <a:bodyPr spcFirstLastPara="1" wrap="square" lIns="91425" tIns="91425" rIns="91425" bIns="91425" anchor="t" anchorCtr="0">
            <a:noAutofit/>
          </a:bodyPr>
          <a:lstStyle/>
          <a:p>
            <a:pPr marL="0" lvl="0" indent="0" algn="just"/>
            <a:r>
              <a:rPr lang="es-ES" sz="1600" dirty="0"/>
              <a:t>Proveer de herramientas tecnológicas al bufete de Abogados Cartagena, haciendo la entrega de un software funcional, el cual permita la búsqueda y almacenamiento de datos en su versión digital con respecto a los  casos gestionados por el bufete.</a:t>
            </a:r>
            <a:endParaRPr sz="1600" dirty="0"/>
          </a:p>
        </p:txBody>
      </p:sp>
      <p:pic>
        <p:nvPicPr>
          <p:cNvPr id="411" name="Google Shape;411;p56"/>
          <p:cNvPicPr preferRelativeResize="0"/>
          <p:nvPr/>
        </p:nvPicPr>
        <p:blipFill rotWithShape="1">
          <a:blip r:embed="rId4">
            <a:alphaModFix/>
          </a:blip>
          <a:srcRect r="25317"/>
          <a:stretch/>
        </p:blipFill>
        <p:spPr>
          <a:xfrm>
            <a:off x="6438325" y="2495374"/>
            <a:ext cx="2726400" cy="2632201"/>
          </a:xfrm>
          <a:prstGeom prst="rect">
            <a:avLst/>
          </a:prstGeom>
          <a:noFill/>
          <a:ln>
            <a:noFill/>
          </a:ln>
        </p:spPr>
      </p:pic>
      <p:sp>
        <p:nvSpPr>
          <p:cNvPr id="412" name="Google Shape;412;p56"/>
          <p:cNvSpPr/>
          <p:nvPr/>
        </p:nvSpPr>
        <p:spPr>
          <a:xfrm rot="-5400000">
            <a:off x="6795375" y="3126249"/>
            <a:ext cx="1484400" cy="148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10D60F93-985C-C257-DF18-8A6F0A441161}"/>
              </a:ext>
            </a:extLst>
          </p:cNvPr>
          <p:cNvPicPr>
            <a:picLocks noChangeAspect="1"/>
          </p:cNvPicPr>
          <p:nvPr/>
        </p:nvPicPr>
        <p:blipFill>
          <a:blip r:embed="rId5">
            <a:clrChange>
              <a:clrFrom>
                <a:srgbClr val="E8E9EB"/>
              </a:clrFrom>
              <a:clrTo>
                <a:srgbClr val="E8E9EB">
                  <a:alpha val="0"/>
                </a:srgbClr>
              </a:clrTo>
            </a:clrChange>
          </a:blip>
          <a:stretch>
            <a:fillRect/>
          </a:stretch>
        </p:blipFill>
        <p:spPr>
          <a:xfrm>
            <a:off x="5055768" y="-359869"/>
            <a:ext cx="3223857" cy="3206432"/>
          </a:xfrm>
          <a:prstGeom prst="rect">
            <a:avLst/>
          </a:prstGeom>
        </p:spPr>
      </p:pic>
      <p:pic>
        <p:nvPicPr>
          <p:cNvPr id="7" name="Imagen 6">
            <a:extLst>
              <a:ext uri="{FF2B5EF4-FFF2-40B4-BE49-F238E27FC236}">
                <a16:creationId xmlns:a16="http://schemas.microsoft.com/office/drawing/2014/main" id="{35409FEC-ECC2-D3D4-9E6E-751B5BA4AC14}"/>
              </a:ext>
            </a:extLst>
          </p:cNvPr>
          <p:cNvPicPr>
            <a:picLocks noChangeAspect="1"/>
          </p:cNvPicPr>
          <p:nvPr/>
        </p:nvPicPr>
        <p:blipFill rotWithShape="1">
          <a:blip r:embed="rId6">
            <a:clrChange>
              <a:clrFrom>
                <a:srgbClr val="F6F5F5"/>
              </a:clrFrom>
              <a:clrTo>
                <a:srgbClr val="F6F5F5">
                  <a:alpha val="0"/>
                </a:srgbClr>
              </a:clrTo>
            </a:clrChange>
          </a:blip>
          <a:srcRect l="8263" t="24530" r="72200" b="46837"/>
          <a:stretch/>
        </p:blipFill>
        <p:spPr>
          <a:xfrm>
            <a:off x="4524431" y="2870209"/>
            <a:ext cx="1663751" cy="1996179"/>
          </a:xfrm>
          <a:prstGeom prst="rect">
            <a:avLst/>
          </a:prstGeom>
        </p:spPr>
      </p:pic>
      <p:pic>
        <p:nvPicPr>
          <p:cNvPr id="8" name="Imagen 7">
            <a:extLst>
              <a:ext uri="{FF2B5EF4-FFF2-40B4-BE49-F238E27FC236}">
                <a16:creationId xmlns:a16="http://schemas.microsoft.com/office/drawing/2014/main" id="{32A7E6FD-A23D-B6B1-1DAF-09A7F60D5DD4}"/>
              </a:ext>
            </a:extLst>
          </p:cNvPr>
          <p:cNvPicPr>
            <a:picLocks noChangeAspect="1"/>
          </p:cNvPicPr>
          <p:nvPr/>
        </p:nvPicPr>
        <p:blipFill rotWithShape="1">
          <a:blip r:embed="rId6">
            <a:clrChange>
              <a:clrFrom>
                <a:srgbClr val="F6F5F5"/>
              </a:clrFrom>
              <a:clrTo>
                <a:srgbClr val="F6F5F5">
                  <a:alpha val="0"/>
                </a:srgbClr>
              </a:clrTo>
            </a:clrChange>
          </a:blip>
          <a:srcRect l="30758" r="46335" b="69838"/>
          <a:stretch/>
        </p:blipFill>
        <p:spPr>
          <a:xfrm>
            <a:off x="1023558" y="-166857"/>
            <a:ext cx="1647024" cy="1775289"/>
          </a:xfrm>
          <a:prstGeom prst="rect">
            <a:avLst/>
          </a:prstGeom>
        </p:spPr>
      </p:pic>
    </p:spTree>
    <p:extLst>
      <p:ext uri="{BB962C8B-B14F-4D97-AF65-F5344CB8AC3E}">
        <p14:creationId xmlns:p14="http://schemas.microsoft.com/office/powerpoint/2010/main" val="924173986"/>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par>
                                <p:cTn id="8" presetID="10" presetClass="entr" presetSubtype="0" fill="hold" nodeType="withEffect">
                                  <p:stCondLst>
                                    <p:cond delay="0"/>
                                  </p:stCondLst>
                                  <p:childTnLst>
                                    <p:set>
                                      <p:cBhvr>
                                        <p:cTn id="9" dur="1" fill="hold">
                                          <p:stCondLst>
                                            <p:cond delay="0"/>
                                          </p:stCondLst>
                                        </p:cTn>
                                        <p:tgtEl>
                                          <p:spTgt spid="398"/>
                                        </p:tgtEl>
                                        <p:attrNameLst>
                                          <p:attrName>style.visibility</p:attrName>
                                        </p:attrNameLst>
                                      </p:cBhvr>
                                      <p:to>
                                        <p:strVal val="visible"/>
                                      </p:to>
                                    </p:set>
                                    <p:animEffect transition="in" filter="fade">
                                      <p:cBhvr>
                                        <p:cTn id="10" dur="1000"/>
                                        <p:tgtEl>
                                          <p:spTgt spid="3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1"/>
                                        </p:tgtEl>
                                        <p:attrNameLst>
                                          <p:attrName>style.visibility</p:attrName>
                                        </p:attrNameLst>
                                      </p:cBhvr>
                                      <p:to>
                                        <p:strVal val="visible"/>
                                      </p:to>
                                    </p:set>
                                    <p:animEffect transition="in" filter="fade">
                                      <p:cBhvr>
                                        <p:cTn id="15" dur="1000"/>
                                        <p:tgtEl>
                                          <p:spTgt spid="411"/>
                                        </p:tgtEl>
                                      </p:cBhvr>
                                    </p:animEffect>
                                  </p:childTnLst>
                                </p:cTn>
                              </p:par>
                              <p:par>
                                <p:cTn id="16" presetID="10" presetClass="entr" presetSubtype="0" fill="hold" nodeType="withEffect">
                                  <p:stCondLst>
                                    <p:cond delay="0"/>
                                  </p:stCondLst>
                                  <p:childTnLst>
                                    <p:set>
                                      <p:cBhvr>
                                        <p:cTn id="17" dur="1" fill="hold">
                                          <p:stCondLst>
                                            <p:cond delay="0"/>
                                          </p:stCondLst>
                                        </p:cTn>
                                        <p:tgtEl>
                                          <p:spTgt spid="412"/>
                                        </p:tgtEl>
                                        <p:attrNameLst>
                                          <p:attrName>style.visibility</p:attrName>
                                        </p:attrNameLst>
                                      </p:cBhvr>
                                      <p:to>
                                        <p:strVal val="visible"/>
                                      </p:to>
                                    </p:set>
                                    <p:animEffect transition="in" filter="fade">
                                      <p:cBhvr>
                                        <p:cTn id="18" dur="1000"/>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5">
            <a:hlinkClick r:id="rId3" action="ppaction://hlinksldjump"/>
          </p:cNvPr>
          <p:cNvSpPr txBox="1">
            <a:spLocks noGrp="1"/>
          </p:cNvSpPr>
          <p:nvPr>
            <p:ph type="title"/>
          </p:nvPr>
        </p:nvSpPr>
        <p:spPr>
          <a:xfrm>
            <a:off x="954621" y="464401"/>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SV" sz="2800" dirty="0"/>
              <a:t>JUSTIFICACION</a:t>
            </a:r>
          </a:p>
        </p:txBody>
      </p:sp>
      <p:sp>
        <p:nvSpPr>
          <p:cNvPr id="2" name="Rectángulo 1">
            <a:extLst>
              <a:ext uri="{FF2B5EF4-FFF2-40B4-BE49-F238E27FC236}">
                <a16:creationId xmlns:a16="http://schemas.microsoft.com/office/drawing/2014/main" id="{DB6E5977-9490-E664-CF80-99FF6FACCF80}"/>
              </a:ext>
            </a:extLst>
          </p:cNvPr>
          <p:cNvSpPr/>
          <p:nvPr/>
        </p:nvSpPr>
        <p:spPr>
          <a:xfrm>
            <a:off x="5271058" y="1826072"/>
            <a:ext cx="3203090" cy="259866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ü"/>
            </a:pPr>
            <a:r>
              <a:rPr lang="es-ES" sz="1800" dirty="0">
                <a:solidFill>
                  <a:schemeClr val="bg2"/>
                </a:solidFill>
                <a:latin typeface="Montserrat Medium" panose="00000600000000000000" pitchFamily="2" charset="0"/>
              </a:rPr>
              <a:t>Búsqueda.</a:t>
            </a:r>
          </a:p>
          <a:p>
            <a:pPr marL="285750" indent="-285750">
              <a:lnSpc>
                <a:spcPct val="150000"/>
              </a:lnSpc>
              <a:buFont typeface="Wingdings" panose="05000000000000000000" pitchFamily="2" charset="2"/>
              <a:buChar char="ü"/>
            </a:pPr>
            <a:r>
              <a:rPr lang="es-ES" sz="1800" dirty="0">
                <a:solidFill>
                  <a:schemeClr val="bg2"/>
                </a:solidFill>
                <a:latin typeface="Montserrat Medium" panose="00000600000000000000" pitchFamily="2" charset="0"/>
              </a:rPr>
              <a:t>Espacio de almacenamiento.</a:t>
            </a:r>
          </a:p>
          <a:p>
            <a:pPr marL="285750" indent="-285750">
              <a:lnSpc>
                <a:spcPct val="150000"/>
              </a:lnSpc>
              <a:buFont typeface="Wingdings" panose="05000000000000000000" pitchFamily="2" charset="2"/>
              <a:buChar char="ü"/>
            </a:pPr>
            <a:r>
              <a:rPr lang="es-SV" sz="1800" dirty="0">
                <a:solidFill>
                  <a:schemeClr val="bg2"/>
                </a:solidFill>
                <a:latin typeface="Montserrat Medium" panose="00000600000000000000" pitchFamily="2" charset="0"/>
              </a:rPr>
              <a:t>Backups.</a:t>
            </a:r>
          </a:p>
          <a:p>
            <a:pPr marL="285750" indent="-285750">
              <a:lnSpc>
                <a:spcPct val="150000"/>
              </a:lnSpc>
              <a:buFont typeface="Wingdings" panose="05000000000000000000" pitchFamily="2" charset="2"/>
              <a:buChar char="ü"/>
            </a:pPr>
            <a:r>
              <a:rPr lang="es-SV" sz="1800" dirty="0">
                <a:solidFill>
                  <a:schemeClr val="bg2"/>
                </a:solidFill>
                <a:latin typeface="Montserrat Medium" panose="00000600000000000000" pitchFamily="2" charset="0"/>
              </a:rPr>
              <a:t>Seguridad.</a:t>
            </a:r>
          </a:p>
          <a:p>
            <a:pPr marL="285750" indent="-285750">
              <a:lnSpc>
                <a:spcPct val="150000"/>
              </a:lnSpc>
              <a:buFont typeface="Wingdings" panose="05000000000000000000" pitchFamily="2" charset="2"/>
              <a:buChar char="ü"/>
            </a:pPr>
            <a:r>
              <a:rPr lang="es-SV" sz="1800" dirty="0">
                <a:solidFill>
                  <a:schemeClr val="bg2"/>
                </a:solidFill>
                <a:latin typeface="Montserrat Medium" panose="00000600000000000000" pitchFamily="2" charset="0"/>
              </a:rPr>
              <a:t>Atención al cliente.</a:t>
            </a:r>
          </a:p>
          <a:p>
            <a:pPr marL="285750" indent="-285750">
              <a:lnSpc>
                <a:spcPct val="150000"/>
              </a:lnSpc>
              <a:buFont typeface="Wingdings" panose="05000000000000000000" pitchFamily="2" charset="2"/>
              <a:buChar char="ü"/>
            </a:pPr>
            <a:r>
              <a:rPr lang="es-SV" sz="1800" dirty="0">
                <a:solidFill>
                  <a:schemeClr val="bg2"/>
                </a:solidFill>
                <a:latin typeface="Montserrat Medium" panose="00000600000000000000" pitchFamily="2" charset="0"/>
              </a:rPr>
              <a:t>Creación de documentos a mano.</a:t>
            </a:r>
          </a:p>
          <a:p>
            <a:pPr marL="285750" indent="-285750">
              <a:lnSpc>
                <a:spcPct val="150000"/>
              </a:lnSpc>
              <a:buFont typeface="Wingdings" panose="05000000000000000000" pitchFamily="2" charset="2"/>
              <a:buChar char="ü"/>
            </a:pPr>
            <a:r>
              <a:rPr lang="es-SV" sz="1800" dirty="0">
                <a:solidFill>
                  <a:schemeClr val="bg2"/>
                </a:solidFill>
                <a:latin typeface="Montserrat Medium" panose="00000600000000000000" pitchFamily="2" charset="0"/>
              </a:rPr>
              <a:t>Categorización de documentos.</a:t>
            </a:r>
          </a:p>
          <a:p>
            <a:pPr marL="285750" indent="-285750">
              <a:buFontTx/>
              <a:buChar char="-"/>
            </a:pPr>
            <a:endParaRPr lang="es-SV" sz="1600" b="1" dirty="0">
              <a:solidFill>
                <a:schemeClr val="bg2"/>
              </a:solidFill>
            </a:endParaRPr>
          </a:p>
          <a:p>
            <a:pPr marL="285750" indent="-285750" algn="ctr">
              <a:buFontTx/>
              <a:buChar char="-"/>
            </a:pPr>
            <a:endParaRPr lang="es-SV" dirty="0">
              <a:solidFill>
                <a:schemeClr val="bg2"/>
              </a:solidFill>
            </a:endParaRPr>
          </a:p>
          <a:p>
            <a:pPr marL="285750" indent="-285750" algn="ctr">
              <a:buFontTx/>
              <a:buChar char="-"/>
            </a:pPr>
            <a:endParaRPr lang="es-SV" dirty="0">
              <a:solidFill>
                <a:schemeClr val="bg2"/>
              </a:solidFill>
            </a:endParaRPr>
          </a:p>
        </p:txBody>
      </p:sp>
      <p:pic>
        <p:nvPicPr>
          <p:cNvPr id="7" name="Imagen 6">
            <a:extLst>
              <a:ext uri="{FF2B5EF4-FFF2-40B4-BE49-F238E27FC236}">
                <a16:creationId xmlns:a16="http://schemas.microsoft.com/office/drawing/2014/main" id="{D3B94730-1D30-2ED7-0AE1-BAFC42CDB156}"/>
              </a:ext>
            </a:extLst>
          </p:cNvPr>
          <p:cNvPicPr>
            <a:picLocks noChangeAspect="1"/>
          </p:cNvPicPr>
          <p:nvPr/>
        </p:nvPicPr>
        <p:blipFill>
          <a:blip r:embed="rId4"/>
          <a:stretch>
            <a:fillRect/>
          </a:stretch>
        </p:blipFill>
        <p:spPr>
          <a:xfrm>
            <a:off x="0" y="1996193"/>
            <a:ext cx="3622667" cy="3147307"/>
          </a:xfrm>
          <a:prstGeom prst="rect">
            <a:avLst/>
          </a:prstGeom>
        </p:spPr>
      </p:pic>
      <p:pic>
        <p:nvPicPr>
          <p:cNvPr id="2052" name="Picture 4" descr="Iconos de Vector de base de datos 171831 Vector en Vecteezy">
            <a:extLst>
              <a:ext uri="{FF2B5EF4-FFF2-40B4-BE49-F238E27FC236}">
                <a16:creationId xmlns:a16="http://schemas.microsoft.com/office/drawing/2014/main" id="{5CDD7062-C7C1-028E-41C2-3BFE5BA9EBE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418" y="949201"/>
            <a:ext cx="4167582" cy="357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969392"/>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1000"/>
                                        <p:tgtEl>
                                          <p:spTgt spid="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3"/>
        <p:cNvGrpSpPr/>
        <p:nvPr/>
      </p:nvGrpSpPr>
      <p:grpSpPr>
        <a:xfrm>
          <a:off x="0" y="0"/>
          <a:ext cx="0" cy="0"/>
          <a:chOff x="0" y="0"/>
          <a:chExt cx="0" cy="0"/>
        </a:xfrm>
      </p:grpSpPr>
      <p:sp>
        <p:nvSpPr>
          <p:cNvPr id="444" name="Google Shape;444;p61"/>
          <p:cNvSpPr txBox="1">
            <a:spLocks noGrp="1"/>
          </p:cNvSpPr>
          <p:nvPr>
            <p:ph type="title"/>
          </p:nvPr>
        </p:nvSpPr>
        <p:spPr>
          <a:xfrm>
            <a:off x="3530009" y="590801"/>
            <a:ext cx="527676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dk2"/>
                </a:solidFill>
              </a:rPr>
              <a:t>OBJETIVO</a:t>
            </a:r>
            <a:r>
              <a:rPr lang="en" sz="3200" dirty="0">
                <a:solidFill>
                  <a:schemeClr val="bg1">
                    <a:lumMod val="25000"/>
                  </a:schemeClr>
                </a:solidFill>
              </a:rPr>
              <a:t> </a:t>
            </a:r>
            <a:r>
              <a:rPr lang="en" sz="2800" dirty="0">
                <a:solidFill>
                  <a:schemeClr val="dk2"/>
                </a:solidFill>
              </a:rPr>
              <a:t>GENERAL</a:t>
            </a:r>
            <a:endParaRPr sz="2800" dirty="0">
              <a:solidFill>
                <a:schemeClr val="dk2"/>
              </a:solidFill>
            </a:endParaRPr>
          </a:p>
        </p:txBody>
      </p:sp>
      <p:sp>
        <p:nvSpPr>
          <p:cNvPr id="446" name="Google Shape;446;p61"/>
          <p:cNvSpPr txBox="1">
            <a:spLocks noGrp="1"/>
          </p:cNvSpPr>
          <p:nvPr>
            <p:ph type="subTitle" idx="1"/>
          </p:nvPr>
        </p:nvSpPr>
        <p:spPr>
          <a:xfrm>
            <a:off x="5252484" y="1763205"/>
            <a:ext cx="3554288" cy="2638673"/>
          </a:xfrm>
          <a:prstGeom prst="rect">
            <a:avLst/>
          </a:prstGeom>
        </p:spPr>
        <p:txBody>
          <a:bodyPr spcFirstLastPara="1" wrap="square" lIns="91425" tIns="91425" rIns="91425" bIns="91425" anchor="t" anchorCtr="0">
            <a:noAutofit/>
          </a:bodyPr>
          <a:lstStyle/>
          <a:p>
            <a:pPr marL="0" indent="0" algn="just"/>
            <a:r>
              <a:rPr lang="es-SV" dirty="0"/>
              <a:t>Diseñar e instalar una plataforma web de gestión documental basada en Python con API-REST, que permita optimizar la búsqueda, almacenamiento y registros de documentos escaneados para el bufete de abogados Cartagena.</a:t>
            </a:r>
          </a:p>
          <a:p>
            <a:pPr marL="0" lvl="0" indent="0" algn="ctr" rtl="0">
              <a:spcBef>
                <a:spcPts val="0"/>
              </a:spcBef>
              <a:spcAft>
                <a:spcPts val="0"/>
              </a:spcAft>
              <a:buNone/>
            </a:pPr>
            <a:endParaRPr dirty="0"/>
          </a:p>
        </p:txBody>
      </p:sp>
      <p:pic>
        <p:nvPicPr>
          <p:cNvPr id="4098" name="Picture 2" descr="Objetivos de una empresa: concepto, tipos y sus características">
            <a:extLst>
              <a:ext uri="{FF2B5EF4-FFF2-40B4-BE49-F238E27FC236}">
                <a16:creationId xmlns:a16="http://schemas.microsoft.com/office/drawing/2014/main" id="{E439C297-2440-2AEA-DC98-B85DBB67392B}"/>
              </a:ext>
            </a:extLst>
          </p:cNvPr>
          <p:cNvPicPr>
            <a:picLocks noChangeAspect="1" noChangeArrowheads="1"/>
          </p:cNvPicPr>
          <p:nvPr/>
        </p:nvPicPr>
        <p:blipFill>
          <a:blip r:embed="rId4">
            <a:clrChange>
              <a:clrFrom>
                <a:srgbClr val="FCFBF6"/>
              </a:clrFrom>
              <a:clrTo>
                <a:srgbClr val="FCFBF6">
                  <a:alpha val="0"/>
                </a:srgbClr>
              </a:clrTo>
            </a:clrChange>
            <a:extLst>
              <a:ext uri="{28A0092B-C50C-407E-A947-70E740481C1C}">
                <a14:useLocalDpi xmlns:a14="http://schemas.microsoft.com/office/drawing/2010/main" val="0"/>
              </a:ext>
            </a:extLst>
          </a:blip>
          <a:srcRect/>
          <a:stretch>
            <a:fillRect/>
          </a:stretch>
        </p:blipFill>
        <p:spPr bwMode="auto">
          <a:xfrm>
            <a:off x="1073032" y="1612382"/>
            <a:ext cx="4158188" cy="29403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
                                        </p:tgtEl>
                                        <p:attrNameLst>
                                          <p:attrName>style.visibility</p:attrName>
                                        </p:attrNameLst>
                                      </p:cBhvr>
                                      <p:to>
                                        <p:strVal val="visible"/>
                                      </p:to>
                                    </p:set>
                                    <p:animEffect transition="in" filter="fade">
                                      <p:cBhvr>
                                        <p:cTn id="7" dur="1000"/>
                                        <p:tgtEl>
                                          <p:spTgt spid="444"/>
                                        </p:tgtEl>
                                      </p:cBhvr>
                                    </p:animEffect>
                                  </p:childTnLst>
                                </p:cTn>
                              </p:par>
                              <p:par>
                                <p:cTn id="8" presetID="10" presetClass="entr" presetSubtype="0" fill="hold" nodeType="withEffect">
                                  <p:stCondLst>
                                    <p:cond delay="0"/>
                                  </p:stCondLst>
                                  <p:childTnLst>
                                    <p:set>
                                      <p:cBhvr>
                                        <p:cTn id="9" dur="1" fill="hold">
                                          <p:stCondLst>
                                            <p:cond delay="0"/>
                                          </p:stCondLst>
                                        </p:cTn>
                                        <p:tgtEl>
                                          <p:spTgt spid="446"/>
                                        </p:tgtEl>
                                        <p:attrNameLst>
                                          <p:attrName>style.visibility</p:attrName>
                                        </p:attrNameLst>
                                      </p:cBhvr>
                                      <p:to>
                                        <p:strVal val="visible"/>
                                      </p:to>
                                    </p:set>
                                    <p:animEffect transition="in" filter="fade">
                                      <p:cBhvr>
                                        <p:cTn id="10" dur="10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2FE0224-C681-79D3-D0CD-4EDF9A84819B}"/>
              </a:ext>
            </a:extLst>
          </p:cNvPr>
          <p:cNvSpPr>
            <a:spLocks noGrp="1"/>
          </p:cNvSpPr>
          <p:nvPr>
            <p:ph type="title" idx="2"/>
          </p:nvPr>
        </p:nvSpPr>
        <p:spPr>
          <a:xfrm>
            <a:off x="1945758" y="370263"/>
            <a:ext cx="7049386" cy="841800"/>
          </a:xfrm>
        </p:spPr>
        <p:txBody>
          <a:bodyPr/>
          <a:lstStyle/>
          <a:p>
            <a:r>
              <a:rPr lang="es-ES" sz="3200" dirty="0"/>
              <a:t>OBJETIVOS ESPECÍFICOS</a:t>
            </a:r>
            <a:endParaRPr lang="es-SV" sz="3200" dirty="0"/>
          </a:p>
        </p:txBody>
      </p:sp>
      <p:sp>
        <p:nvSpPr>
          <p:cNvPr id="4" name="Subtítulo 3">
            <a:extLst>
              <a:ext uri="{FF2B5EF4-FFF2-40B4-BE49-F238E27FC236}">
                <a16:creationId xmlns:a16="http://schemas.microsoft.com/office/drawing/2014/main" id="{0ABBC55C-805B-5B9C-3575-904960C9215A}"/>
              </a:ext>
            </a:extLst>
          </p:cNvPr>
          <p:cNvSpPr>
            <a:spLocks noGrp="1"/>
          </p:cNvSpPr>
          <p:nvPr>
            <p:ph type="subTitle" idx="1"/>
          </p:nvPr>
        </p:nvSpPr>
        <p:spPr>
          <a:xfrm>
            <a:off x="5651204" y="1256318"/>
            <a:ext cx="2724949" cy="3512441"/>
          </a:xfrm>
        </p:spPr>
        <p:txBody>
          <a:bodyPr/>
          <a:lstStyle/>
          <a:p>
            <a:pPr marL="742950" indent="-285750" algn="just">
              <a:lnSpc>
                <a:spcPct val="200000"/>
              </a:lnSpc>
              <a:buFont typeface="Wingdings" panose="05000000000000000000" pitchFamily="2" charset="2"/>
              <a:buChar char="ü"/>
            </a:pPr>
            <a:r>
              <a:rPr lang="es-SV" dirty="0">
                <a:effectLst/>
                <a:latin typeface="Montserrat Medium" panose="00000600000000000000" pitchFamily="2" charset="0"/>
                <a:ea typeface="Times New Roman" panose="02020603050405020304" pitchFamily="18" charset="0"/>
                <a:cs typeface="Times New Roman" panose="02020603050405020304" pitchFamily="18" charset="0"/>
              </a:rPr>
              <a:t>Identificar </a:t>
            </a:r>
          </a:p>
          <a:p>
            <a:pPr marL="742950" indent="-285750" algn="just">
              <a:lnSpc>
                <a:spcPct val="200000"/>
              </a:lnSpc>
              <a:buFont typeface="Wingdings" panose="05000000000000000000" pitchFamily="2" charset="2"/>
              <a:buChar char="ü"/>
            </a:pPr>
            <a:r>
              <a:rPr lang="es-SV" dirty="0">
                <a:effectLst/>
                <a:latin typeface="Montserrat Medium" panose="00000600000000000000" pitchFamily="2" charset="0"/>
                <a:ea typeface="Times New Roman" panose="02020603050405020304" pitchFamily="18" charset="0"/>
                <a:cs typeface="Times New Roman" panose="02020603050405020304" pitchFamily="18" charset="0"/>
              </a:rPr>
              <a:t>Analizar.</a:t>
            </a:r>
            <a:endParaRPr lang="es-SV" dirty="0">
              <a:latin typeface="Montserrat Medium" panose="00000600000000000000" pitchFamily="2" charset="0"/>
              <a:ea typeface="Times New Roman" panose="02020603050405020304" pitchFamily="18" charset="0"/>
              <a:cs typeface="Times New Roman" panose="02020603050405020304" pitchFamily="18" charset="0"/>
            </a:endParaRPr>
          </a:p>
          <a:p>
            <a:pPr marL="742950" indent="-285750" algn="just">
              <a:lnSpc>
                <a:spcPct val="200000"/>
              </a:lnSpc>
              <a:buFont typeface="Wingdings" panose="05000000000000000000" pitchFamily="2" charset="2"/>
              <a:buChar char="ü"/>
            </a:pPr>
            <a:r>
              <a:rPr lang="es-SV" dirty="0">
                <a:effectLst/>
                <a:latin typeface="Montserrat Medium" panose="00000600000000000000" pitchFamily="2" charset="0"/>
                <a:ea typeface="Times New Roman" panose="02020603050405020304" pitchFamily="18" charset="0"/>
                <a:cs typeface="Times New Roman" panose="02020603050405020304" pitchFamily="18" charset="0"/>
              </a:rPr>
              <a:t>Examinar </a:t>
            </a:r>
            <a:endParaRPr lang="es-SV" dirty="0">
              <a:latin typeface="Montserrat Medium" panose="00000600000000000000" pitchFamily="2" charset="0"/>
              <a:ea typeface="Times New Roman" panose="02020603050405020304" pitchFamily="18" charset="0"/>
              <a:cs typeface="Times New Roman" panose="02020603050405020304" pitchFamily="18" charset="0"/>
            </a:endParaRPr>
          </a:p>
          <a:p>
            <a:pPr marL="742950" indent="-285750" algn="just">
              <a:lnSpc>
                <a:spcPct val="200000"/>
              </a:lnSpc>
              <a:buFont typeface="Wingdings" panose="05000000000000000000" pitchFamily="2" charset="2"/>
              <a:buChar char="ü"/>
            </a:pPr>
            <a:r>
              <a:rPr lang="es-SV" dirty="0">
                <a:effectLst/>
                <a:latin typeface="Montserrat Medium" panose="00000600000000000000" pitchFamily="2" charset="0"/>
                <a:ea typeface="Times New Roman" panose="02020603050405020304" pitchFamily="18" charset="0"/>
                <a:cs typeface="Times New Roman" panose="02020603050405020304" pitchFamily="18" charset="0"/>
              </a:rPr>
              <a:t>Desarrollar </a:t>
            </a:r>
            <a:endParaRPr lang="es-SV" dirty="0">
              <a:latin typeface="Montserrat Medium" panose="00000600000000000000" pitchFamily="2" charset="0"/>
              <a:ea typeface="Times New Roman" panose="02020603050405020304" pitchFamily="18" charset="0"/>
              <a:cs typeface="Times New Roman" panose="02020603050405020304" pitchFamily="18" charset="0"/>
            </a:endParaRPr>
          </a:p>
          <a:p>
            <a:pPr marL="742950" indent="-285750" algn="just">
              <a:lnSpc>
                <a:spcPct val="200000"/>
              </a:lnSpc>
              <a:buFont typeface="Wingdings" panose="05000000000000000000" pitchFamily="2" charset="2"/>
              <a:buChar char="ü"/>
            </a:pPr>
            <a:r>
              <a:rPr lang="es-SV" dirty="0">
                <a:effectLst/>
                <a:latin typeface="Montserrat Medium" panose="00000600000000000000" pitchFamily="2" charset="0"/>
                <a:ea typeface="Times New Roman" panose="02020603050405020304" pitchFamily="18" charset="0"/>
                <a:cs typeface="Times New Roman" panose="02020603050405020304" pitchFamily="18" charset="0"/>
              </a:rPr>
              <a:t>Diseñar </a:t>
            </a:r>
            <a:endParaRPr lang="es-SV" dirty="0">
              <a:latin typeface="Montserrat Medium" panose="00000600000000000000" pitchFamily="2" charset="0"/>
              <a:ea typeface="Times New Roman" panose="02020603050405020304" pitchFamily="18" charset="0"/>
              <a:cs typeface="Times New Roman" panose="02020603050405020304" pitchFamily="18" charset="0"/>
            </a:endParaRPr>
          </a:p>
          <a:p>
            <a:pPr marL="742950" indent="-285750" algn="just">
              <a:lnSpc>
                <a:spcPct val="200000"/>
              </a:lnSpc>
              <a:buFont typeface="Wingdings" panose="05000000000000000000" pitchFamily="2" charset="2"/>
              <a:buChar char="ü"/>
            </a:pPr>
            <a:r>
              <a:rPr lang="es-SV" dirty="0">
                <a:effectLst/>
                <a:latin typeface="Montserrat Medium" panose="00000600000000000000" pitchFamily="2" charset="0"/>
                <a:ea typeface="Times New Roman" panose="02020603050405020304" pitchFamily="18" charset="0"/>
                <a:cs typeface="Times New Roman" panose="02020603050405020304" pitchFamily="18" charset="0"/>
              </a:rPr>
              <a:t>Instalación</a:t>
            </a:r>
            <a:endParaRPr lang="es-SV" dirty="0">
              <a:latin typeface="Montserrat Medium" panose="00000600000000000000" pitchFamily="2" charset="0"/>
            </a:endParaRPr>
          </a:p>
        </p:txBody>
      </p:sp>
      <p:pic>
        <p:nvPicPr>
          <p:cNvPr id="5" name="Imagen 4">
            <a:extLst>
              <a:ext uri="{FF2B5EF4-FFF2-40B4-BE49-F238E27FC236}">
                <a16:creationId xmlns:a16="http://schemas.microsoft.com/office/drawing/2014/main" id="{F5248AA7-C80A-9DFD-E15B-79625DD7625D}"/>
              </a:ext>
            </a:extLst>
          </p:cNvPr>
          <p:cNvPicPr>
            <a:picLocks noChangeAspect="1"/>
          </p:cNvPicPr>
          <p:nvPr/>
        </p:nvPicPr>
        <p:blipFill>
          <a:blip r:embed="rId2"/>
          <a:stretch>
            <a:fillRect/>
          </a:stretch>
        </p:blipFill>
        <p:spPr>
          <a:xfrm>
            <a:off x="1541722" y="1260796"/>
            <a:ext cx="3562710" cy="3662078"/>
          </a:xfrm>
          <a:prstGeom prst="rect">
            <a:avLst/>
          </a:prstGeom>
        </p:spPr>
      </p:pic>
      <p:pic>
        <p:nvPicPr>
          <p:cNvPr id="3076" name="Picture 4" descr="Check List free vector icons designed by Freepik | Vector icon design, Free  icons, Vector free">
            <a:extLst>
              <a:ext uri="{FF2B5EF4-FFF2-40B4-BE49-F238E27FC236}">
                <a16:creationId xmlns:a16="http://schemas.microsoft.com/office/drawing/2014/main" id="{5FBA0DBA-7852-9E49-B9E0-4AEE39B9387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88494" y="1389442"/>
            <a:ext cx="3255147" cy="3255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487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5" name="Google Shape;455;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SV" dirty="0"/>
              <a:t>FUNDAMENTACION TEORICA</a:t>
            </a:r>
          </a:p>
        </p:txBody>
      </p:sp>
      <p:sp>
        <p:nvSpPr>
          <p:cNvPr id="456" name="Google Shape;456;p62"/>
          <p:cNvSpPr txBox="1"/>
          <p:nvPr/>
        </p:nvSpPr>
        <p:spPr>
          <a:xfrm>
            <a:off x="381384" y="1537441"/>
            <a:ext cx="4190616" cy="2694318"/>
          </a:xfrm>
          <a:prstGeom prst="rect">
            <a:avLst/>
          </a:prstGeom>
          <a:noFill/>
          <a:ln>
            <a:noFill/>
          </a:ln>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ü"/>
            </a:pPr>
            <a:r>
              <a:rPr lang="es-ES" sz="2000" dirty="0">
                <a:solidFill>
                  <a:schemeClr val="dk2"/>
                </a:solidFill>
                <a:latin typeface="Montserrat Medium"/>
                <a:ea typeface="Montserrat Medium"/>
                <a:cs typeface="Montserrat Medium"/>
                <a:sym typeface="Montserrat Medium"/>
              </a:rPr>
              <a:t>Gestión documental</a:t>
            </a:r>
          </a:p>
          <a:p>
            <a:pPr marL="285750" lvl="0" indent="-285750" algn="just" rtl="0">
              <a:lnSpc>
                <a:spcPct val="150000"/>
              </a:lnSpc>
              <a:spcBef>
                <a:spcPts val="0"/>
              </a:spcBef>
              <a:spcAft>
                <a:spcPts val="0"/>
              </a:spcAft>
              <a:buFont typeface="Wingdings" panose="05000000000000000000" pitchFamily="2" charset="2"/>
              <a:buChar char="ü"/>
            </a:pPr>
            <a:r>
              <a:rPr lang="es-ES" sz="2000" dirty="0">
                <a:solidFill>
                  <a:schemeClr val="dk2"/>
                </a:solidFill>
                <a:latin typeface="Montserrat Medium"/>
                <a:ea typeface="Montserrat Medium"/>
                <a:cs typeface="Montserrat Medium"/>
                <a:sym typeface="Montserrat Medium"/>
              </a:rPr>
              <a:t>Norma ISO 15489, ISO 27001</a:t>
            </a:r>
          </a:p>
          <a:p>
            <a:pPr marL="285750" lvl="0" indent="-285750" algn="just" rtl="0">
              <a:lnSpc>
                <a:spcPct val="150000"/>
              </a:lnSpc>
              <a:spcBef>
                <a:spcPts val="0"/>
              </a:spcBef>
              <a:spcAft>
                <a:spcPts val="0"/>
              </a:spcAft>
              <a:buFont typeface="Wingdings" panose="05000000000000000000" pitchFamily="2" charset="2"/>
              <a:buChar char="ü"/>
            </a:pPr>
            <a:r>
              <a:rPr lang="es-ES" sz="2000" dirty="0">
                <a:solidFill>
                  <a:schemeClr val="dk2"/>
                </a:solidFill>
                <a:latin typeface="Montserrat Medium"/>
                <a:ea typeface="Montserrat Medium"/>
                <a:cs typeface="Montserrat Medium"/>
                <a:sym typeface="Montserrat Medium"/>
              </a:rPr>
              <a:t>Definición de bufete.</a:t>
            </a:r>
          </a:p>
          <a:p>
            <a:pPr marL="285750" lvl="0" indent="-285750" algn="just" rtl="0">
              <a:lnSpc>
                <a:spcPct val="150000"/>
              </a:lnSpc>
              <a:spcBef>
                <a:spcPts val="0"/>
              </a:spcBef>
              <a:spcAft>
                <a:spcPts val="0"/>
              </a:spcAft>
              <a:buFont typeface="Wingdings" panose="05000000000000000000" pitchFamily="2" charset="2"/>
              <a:buChar char="ü"/>
            </a:pPr>
            <a:r>
              <a:rPr lang="es-ES" sz="2000" dirty="0">
                <a:solidFill>
                  <a:schemeClr val="dk2"/>
                </a:solidFill>
                <a:latin typeface="Montserrat Medium"/>
                <a:ea typeface="Montserrat Medium"/>
                <a:cs typeface="Montserrat Medium"/>
                <a:sym typeface="Montserrat Medium"/>
              </a:rPr>
              <a:t>Organización de los Bufete.</a:t>
            </a:r>
          </a:p>
          <a:p>
            <a:pPr marL="285750" lvl="0" indent="-285750" algn="just" rtl="0">
              <a:lnSpc>
                <a:spcPct val="150000"/>
              </a:lnSpc>
              <a:spcBef>
                <a:spcPts val="0"/>
              </a:spcBef>
              <a:spcAft>
                <a:spcPts val="0"/>
              </a:spcAft>
              <a:buFont typeface="Wingdings" panose="05000000000000000000" pitchFamily="2" charset="2"/>
              <a:buChar char="ü"/>
            </a:pPr>
            <a:r>
              <a:rPr lang="es-ES" sz="2000" dirty="0">
                <a:solidFill>
                  <a:schemeClr val="dk2"/>
                </a:solidFill>
                <a:latin typeface="Montserrat Medium"/>
                <a:ea typeface="Montserrat Medium"/>
                <a:cs typeface="Montserrat Medium"/>
                <a:sym typeface="Montserrat Medium"/>
              </a:rPr>
              <a:t>Áreas legales.</a:t>
            </a:r>
          </a:p>
        </p:txBody>
      </p:sp>
      <p:pic>
        <p:nvPicPr>
          <p:cNvPr id="4098" name="Picture 2" descr="Ley - Iconos gratis de seguridad">
            <a:extLst>
              <a:ext uri="{FF2B5EF4-FFF2-40B4-BE49-F238E27FC236}">
                <a16:creationId xmlns:a16="http://schemas.microsoft.com/office/drawing/2014/main" id="{0CF4CB9F-D2EC-8DFC-6754-A8708FAC3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546" y="1368599"/>
            <a:ext cx="2597345" cy="25973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7" name="Google Shape;517;p65"/>
          <p:cNvSpPr txBox="1">
            <a:spLocks noGrp="1"/>
          </p:cNvSpPr>
          <p:nvPr>
            <p:ph type="title"/>
          </p:nvPr>
        </p:nvSpPr>
        <p:spPr>
          <a:xfrm>
            <a:off x="72005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SV" dirty="0"/>
              <a:t>TIPO DE INVESTIGACION</a:t>
            </a:r>
          </a:p>
        </p:txBody>
      </p:sp>
      <p:sp>
        <p:nvSpPr>
          <p:cNvPr id="530" name="Google Shape;530;p65"/>
          <p:cNvSpPr txBox="1"/>
          <p:nvPr/>
        </p:nvSpPr>
        <p:spPr>
          <a:xfrm>
            <a:off x="422595" y="1949985"/>
            <a:ext cx="3717267" cy="1751681"/>
          </a:xfrm>
          <a:prstGeom prst="rect">
            <a:avLst/>
          </a:prstGeom>
          <a:noFill/>
          <a:ln>
            <a:noFill/>
          </a:ln>
        </p:spPr>
        <p:txBody>
          <a:bodyPr spcFirstLastPara="1" wrap="square" lIns="91425" tIns="91425" rIns="91425" bIns="91425" anchor="b" anchorCtr="0">
            <a:noAutofit/>
          </a:bodyPr>
          <a:lstStyle/>
          <a:p>
            <a:pPr lvl="0" algn="just">
              <a:lnSpc>
                <a:spcPct val="150000"/>
              </a:lnSpc>
            </a:pPr>
            <a:r>
              <a:rPr lang="es-ES" sz="1800" dirty="0">
                <a:solidFill>
                  <a:schemeClr val="dk2"/>
                </a:solidFill>
                <a:latin typeface="Montserrat Medium" panose="00000600000000000000" pitchFamily="2" charset="0"/>
                <a:ea typeface="Montserrat ExtraBold"/>
                <a:cs typeface="Montserrat ExtraBold"/>
                <a:sym typeface="Montserrat ExtraBold"/>
              </a:rPr>
              <a:t>Investigación cualitativa con el objetivo de analizar el rendimiento de búsqueda y almacenamiento de documentos jurídicos.</a:t>
            </a:r>
            <a:endParaRPr sz="1800" dirty="0">
              <a:solidFill>
                <a:schemeClr val="dk2"/>
              </a:solidFill>
              <a:latin typeface="Montserrat Medium" panose="00000600000000000000" pitchFamily="2" charset="0"/>
              <a:ea typeface="Montserrat ExtraBold"/>
              <a:cs typeface="Montserrat ExtraBold"/>
              <a:sym typeface="Montserrat ExtraBold"/>
            </a:endParaRPr>
          </a:p>
        </p:txBody>
      </p:sp>
      <p:pic>
        <p:nvPicPr>
          <p:cNvPr id="5122" name="Picture 2" descr="estilo de icono de investigación 8746997 Vector en Vecteezy">
            <a:extLst>
              <a:ext uri="{FF2B5EF4-FFF2-40B4-BE49-F238E27FC236}">
                <a16:creationId xmlns:a16="http://schemas.microsoft.com/office/drawing/2014/main" id="{2BF4C555-6292-8E90-94F9-4D2008CBBFA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48270" y="1567611"/>
            <a:ext cx="2516428" cy="25164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0"/>
                                        </p:tgtEl>
                                        <p:attrNameLst>
                                          <p:attrName>style.visibility</p:attrName>
                                        </p:attrNameLst>
                                      </p:cBhvr>
                                      <p:to>
                                        <p:strVal val="visible"/>
                                      </p:to>
                                    </p:set>
                                    <p:animEffect transition="in" filter="fade">
                                      <p:cBhvr>
                                        <p:cTn id="7" dur="1000"/>
                                        <p:tgtEl>
                                          <p:spTgt spid="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9" name="Google Shape;539;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2400" dirty="0"/>
              <a:t>TÉCNICAS E INSTRUMENTOS PARA LA RECOLECCIÓN DE DATOS</a:t>
            </a:r>
            <a:endParaRPr lang="es-SV" sz="2400" dirty="0"/>
          </a:p>
        </p:txBody>
      </p:sp>
      <p:sp>
        <p:nvSpPr>
          <p:cNvPr id="540" name="Google Shape;540;p66"/>
          <p:cNvSpPr txBox="1"/>
          <p:nvPr/>
        </p:nvSpPr>
        <p:spPr>
          <a:xfrm>
            <a:off x="400392" y="1649517"/>
            <a:ext cx="2894916" cy="1164367"/>
          </a:xfrm>
          <a:prstGeom prst="rect">
            <a:avLst/>
          </a:prstGeom>
          <a:noFill/>
          <a:ln>
            <a:noFill/>
          </a:ln>
        </p:spPr>
        <p:txBody>
          <a:bodyPr spcFirstLastPara="1" wrap="square" lIns="91425" tIns="91425" rIns="91425" bIns="91425" anchor="ctr" anchorCtr="0">
            <a:noAutofit/>
          </a:bodyPr>
          <a:lstStyle/>
          <a:p>
            <a:pPr marL="342900" lvl="0" indent="-342900" algn="just" rtl="0">
              <a:lnSpc>
                <a:spcPct val="150000"/>
              </a:lnSpc>
              <a:spcBef>
                <a:spcPts val="0"/>
              </a:spcBef>
              <a:spcAft>
                <a:spcPts val="0"/>
              </a:spcAft>
              <a:buFont typeface="Wingdings" panose="05000000000000000000" pitchFamily="2" charset="2"/>
              <a:buChar char="ü"/>
            </a:pPr>
            <a:r>
              <a:rPr lang="en" sz="2400" dirty="0">
                <a:solidFill>
                  <a:schemeClr val="dk2"/>
                </a:solidFill>
                <a:latin typeface="Montserrat Medium"/>
                <a:ea typeface="Montserrat Medium"/>
                <a:cs typeface="Montserrat Medium"/>
                <a:sym typeface="Montserrat Medium"/>
              </a:rPr>
              <a:t>Entrevista.</a:t>
            </a:r>
          </a:p>
          <a:p>
            <a:pPr marL="342900" lvl="0" indent="-342900" algn="just" rtl="0">
              <a:lnSpc>
                <a:spcPct val="150000"/>
              </a:lnSpc>
              <a:spcBef>
                <a:spcPts val="0"/>
              </a:spcBef>
              <a:spcAft>
                <a:spcPts val="0"/>
              </a:spcAft>
              <a:buFont typeface="Wingdings" panose="05000000000000000000" pitchFamily="2" charset="2"/>
              <a:buChar char="ü"/>
            </a:pPr>
            <a:r>
              <a:rPr lang="en" sz="2400" dirty="0">
                <a:solidFill>
                  <a:schemeClr val="dk2"/>
                </a:solidFill>
                <a:latin typeface="Montserrat Medium"/>
                <a:ea typeface="Montserrat Medium"/>
                <a:cs typeface="Montserrat Medium"/>
                <a:sym typeface="Montserrat Medium"/>
              </a:rPr>
              <a:t>Observación. </a:t>
            </a:r>
            <a:endParaRPr sz="2400" dirty="0">
              <a:solidFill>
                <a:schemeClr val="dk2"/>
              </a:solidFill>
              <a:latin typeface="Montserrat Medium"/>
              <a:ea typeface="Montserrat Medium"/>
              <a:cs typeface="Montserrat Medium"/>
              <a:sym typeface="Montserrat Medium"/>
            </a:endParaRPr>
          </a:p>
        </p:txBody>
      </p:sp>
      <p:pic>
        <p:nvPicPr>
          <p:cNvPr id="6150" name="Picture 6" descr="Cómo realizar una entrevista de selección efectiva para encontrar al mejor  talento. - Evalart">
            <a:extLst>
              <a:ext uri="{FF2B5EF4-FFF2-40B4-BE49-F238E27FC236}">
                <a16:creationId xmlns:a16="http://schemas.microsoft.com/office/drawing/2014/main" id="{42515992-2903-8087-7915-FC80E99ADD4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3184" y="731375"/>
            <a:ext cx="3750816" cy="3000653"/>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Visión - Iconos gratis de interfaz">
            <a:extLst>
              <a:ext uri="{FF2B5EF4-FFF2-40B4-BE49-F238E27FC236}">
                <a16:creationId xmlns:a16="http://schemas.microsoft.com/office/drawing/2014/main" id="{FF0B0B30-6832-7460-4811-2190E890AE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277" y="2343593"/>
            <a:ext cx="2799907" cy="27999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6"/>
        <p:cNvGrpSpPr/>
        <p:nvPr/>
      </p:nvGrpSpPr>
      <p:grpSpPr>
        <a:xfrm>
          <a:off x="0" y="0"/>
          <a:ext cx="0" cy="0"/>
          <a:chOff x="0" y="0"/>
          <a:chExt cx="0" cy="0"/>
        </a:xfrm>
      </p:grpSpPr>
      <p:sp>
        <p:nvSpPr>
          <p:cNvPr id="427" name="Google Shape;427;p58"/>
          <p:cNvSpPr txBox="1">
            <a:spLocks noGrp="1"/>
          </p:cNvSpPr>
          <p:nvPr>
            <p:ph type="title"/>
          </p:nvPr>
        </p:nvSpPr>
        <p:spPr>
          <a:xfrm>
            <a:off x="837566" y="1270710"/>
            <a:ext cx="4430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1" dirty="0"/>
              <a:t>TEMA</a:t>
            </a:r>
            <a:endParaRPr sz="4400" b="1" dirty="0"/>
          </a:p>
        </p:txBody>
      </p:sp>
      <p:sp>
        <p:nvSpPr>
          <p:cNvPr id="365" name="Google Shape;365;p53"/>
          <p:cNvSpPr txBox="1">
            <a:spLocks/>
          </p:cNvSpPr>
          <p:nvPr/>
        </p:nvSpPr>
        <p:spPr>
          <a:xfrm>
            <a:off x="597311" y="2181498"/>
            <a:ext cx="5620607" cy="18158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Medium"/>
              <a:buNone/>
              <a:defRPr sz="1500" b="0" i="0" u="none" strike="noStrike" cap="none">
                <a:solidFill>
                  <a:schemeClr val="dk2"/>
                </a:solidFill>
                <a:latin typeface="Montserrat Medium"/>
                <a:ea typeface="Montserrat Medium"/>
                <a:cs typeface="Montserrat Medium"/>
                <a:sym typeface="Montserrat Medium"/>
              </a:defRPr>
            </a:lvl1pPr>
            <a:lvl2pPr marL="914400" marR="0" lvl="1"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9pPr>
          </a:lstStyle>
          <a:p>
            <a:pPr marL="0" indent="0"/>
            <a:r>
              <a:rPr lang="es-ES" sz="1800" dirty="0"/>
              <a:t>Diseño e instalación de una plataforma web de gestión documental basado en Python con API-REST, que contribuya a la búsqueda de información y registro de documentos escaneados para el bufete de abogados Cartagena</a:t>
            </a: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5"/>
                                        </p:tgtEl>
                                        <p:attrNameLst>
                                          <p:attrName>style.visibility</p:attrName>
                                        </p:attrNameLst>
                                      </p:cBhvr>
                                      <p:to>
                                        <p:strVal val="visible"/>
                                      </p:to>
                                    </p:set>
                                    <p:animEffect transition="in" filter="fade">
                                      <p:cBhvr>
                                        <p:cTn id="7" dur="10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1" name="Google Shape;571;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Requerimientos</a:t>
            </a:r>
            <a:endParaRPr sz="3600" dirty="0"/>
          </a:p>
        </p:txBody>
      </p:sp>
      <p:sp>
        <p:nvSpPr>
          <p:cNvPr id="574" name="Google Shape;574;p67"/>
          <p:cNvSpPr txBox="1">
            <a:spLocks noGrp="1"/>
          </p:cNvSpPr>
          <p:nvPr>
            <p:ph type="subTitle" idx="3"/>
          </p:nvPr>
        </p:nvSpPr>
        <p:spPr>
          <a:xfrm>
            <a:off x="2596869" y="1178954"/>
            <a:ext cx="4861800" cy="1467857"/>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ü"/>
            </a:pPr>
            <a:r>
              <a:rPr lang="es-ES" sz="2400" dirty="0"/>
              <a:t>Recursos Humanos.</a:t>
            </a:r>
          </a:p>
          <a:p>
            <a:pPr marL="285750" lvl="0" indent="-285750" algn="just" rtl="0">
              <a:lnSpc>
                <a:spcPct val="150000"/>
              </a:lnSpc>
              <a:spcBef>
                <a:spcPts val="0"/>
              </a:spcBef>
              <a:spcAft>
                <a:spcPts val="0"/>
              </a:spcAft>
              <a:buFont typeface="Wingdings" panose="05000000000000000000" pitchFamily="2" charset="2"/>
              <a:buChar char="ü"/>
            </a:pPr>
            <a:r>
              <a:rPr lang="es-ES" sz="2400" dirty="0"/>
              <a:t>Recursos Tecnológicos.</a:t>
            </a:r>
          </a:p>
          <a:p>
            <a:pPr marL="285750" lvl="0" indent="-285750" algn="just" rtl="0">
              <a:lnSpc>
                <a:spcPct val="150000"/>
              </a:lnSpc>
              <a:spcBef>
                <a:spcPts val="0"/>
              </a:spcBef>
              <a:spcAft>
                <a:spcPts val="0"/>
              </a:spcAft>
              <a:buFont typeface="Wingdings" panose="05000000000000000000" pitchFamily="2" charset="2"/>
              <a:buChar char="ü"/>
            </a:pPr>
            <a:r>
              <a:rPr lang="es-ES" sz="2400" dirty="0"/>
              <a:t>Recursos Materiales.</a:t>
            </a:r>
          </a:p>
        </p:txBody>
      </p:sp>
      <p:pic>
        <p:nvPicPr>
          <p:cNvPr id="7170" name="Picture 2" descr="Recursos humanos - Iconos gratis de usuario">
            <a:extLst>
              <a:ext uri="{FF2B5EF4-FFF2-40B4-BE49-F238E27FC236}">
                <a16:creationId xmlns:a16="http://schemas.microsoft.com/office/drawing/2014/main" id="{B15575C0-DF93-9E6B-6FC5-44B9F0A6C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537" y="3124293"/>
            <a:ext cx="1467857" cy="146785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igital - Iconos gratis de tecnología">
            <a:extLst>
              <a:ext uri="{FF2B5EF4-FFF2-40B4-BE49-F238E27FC236}">
                <a16:creationId xmlns:a16="http://schemas.microsoft.com/office/drawing/2014/main" id="{9C71909F-03DB-3197-50FE-080FF76CED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8071" y="3230617"/>
            <a:ext cx="1467858" cy="146785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Material escolar - Iconos gratis de educación">
            <a:extLst>
              <a:ext uri="{FF2B5EF4-FFF2-40B4-BE49-F238E27FC236}">
                <a16:creationId xmlns:a16="http://schemas.microsoft.com/office/drawing/2014/main" id="{F8B94DAE-59B5-47E7-1DA5-87B438276B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1264" y="3124293"/>
            <a:ext cx="1771199" cy="1771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4"/>
                                        </p:tgtEl>
                                        <p:attrNameLst>
                                          <p:attrName>style.visibility</p:attrName>
                                        </p:attrNameLst>
                                      </p:cBhvr>
                                      <p:to>
                                        <p:strVal val="visible"/>
                                      </p:to>
                                    </p:set>
                                    <p:animEffect transition="in" filter="fade">
                                      <p:cBhvr>
                                        <p:cTn id="7" dur="1000"/>
                                        <p:tgtEl>
                                          <p:spTgt spid="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7"/>
        <p:cNvGrpSpPr/>
        <p:nvPr/>
      </p:nvGrpSpPr>
      <p:grpSpPr>
        <a:xfrm>
          <a:off x="0" y="0"/>
          <a:ext cx="0" cy="0"/>
          <a:chOff x="0" y="0"/>
          <a:chExt cx="0" cy="0"/>
        </a:xfrm>
      </p:grpSpPr>
      <p:sp>
        <p:nvSpPr>
          <p:cNvPr id="589" name="Google Shape;589;p68"/>
          <p:cNvSpPr txBox="1">
            <a:spLocks noGrp="1"/>
          </p:cNvSpPr>
          <p:nvPr>
            <p:ph type="title"/>
          </p:nvPr>
        </p:nvSpPr>
        <p:spPr>
          <a:xfrm>
            <a:off x="80054" y="898175"/>
            <a:ext cx="304252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SV" dirty="0"/>
              <a:t>CRONOGRAMA</a:t>
            </a:r>
          </a:p>
        </p:txBody>
      </p:sp>
      <p:grpSp>
        <p:nvGrpSpPr>
          <p:cNvPr id="599" name="Google Shape;599;p68"/>
          <p:cNvGrpSpPr/>
          <p:nvPr/>
        </p:nvGrpSpPr>
        <p:grpSpPr>
          <a:xfrm>
            <a:off x="6375198" y="1758447"/>
            <a:ext cx="362223" cy="361108"/>
            <a:chOff x="3513010" y="3816134"/>
            <a:chExt cx="362223" cy="361108"/>
          </a:xfrm>
        </p:grpSpPr>
        <p:sp>
          <p:nvSpPr>
            <p:cNvPr id="600" name="Google Shape;600;p68"/>
            <p:cNvSpPr/>
            <p:nvPr/>
          </p:nvSpPr>
          <p:spPr>
            <a:xfrm>
              <a:off x="3513010" y="3816134"/>
              <a:ext cx="362223" cy="361108"/>
            </a:xfrm>
            <a:custGeom>
              <a:avLst/>
              <a:gdLst/>
              <a:ahLst/>
              <a:cxnLst/>
              <a:rect l="l" t="t" r="r" b="b"/>
              <a:pathLst>
                <a:path w="11371" h="11336" extrusionOk="0">
                  <a:moveTo>
                    <a:pt x="1381" y="346"/>
                  </a:moveTo>
                  <a:cubicBezTo>
                    <a:pt x="1846" y="358"/>
                    <a:pt x="2262" y="715"/>
                    <a:pt x="2358" y="1191"/>
                  </a:cubicBezTo>
                  <a:lnTo>
                    <a:pt x="1881" y="1191"/>
                  </a:lnTo>
                  <a:cubicBezTo>
                    <a:pt x="1786" y="1191"/>
                    <a:pt x="1715" y="1263"/>
                    <a:pt x="1715" y="1358"/>
                  </a:cubicBezTo>
                  <a:cubicBezTo>
                    <a:pt x="1715" y="1727"/>
                    <a:pt x="1417" y="2025"/>
                    <a:pt x="1048" y="2025"/>
                  </a:cubicBezTo>
                  <a:cubicBezTo>
                    <a:pt x="667" y="2025"/>
                    <a:pt x="369" y="1727"/>
                    <a:pt x="369" y="1358"/>
                  </a:cubicBezTo>
                  <a:cubicBezTo>
                    <a:pt x="369" y="798"/>
                    <a:pt x="822" y="346"/>
                    <a:pt x="1381" y="346"/>
                  </a:cubicBezTo>
                  <a:close/>
                  <a:moveTo>
                    <a:pt x="2358" y="1537"/>
                  </a:moveTo>
                  <a:lnTo>
                    <a:pt x="2358" y="2037"/>
                  </a:lnTo>
                  <a:lnTo>
                    <a:pt x="1774" y="2037"/>
                  </a:lnTo>
                  <a:cubicBezTo>
                    <a:pt x="1893" y="1906"/>
                    <a:pt x="1977" y="1727"/>
                    <a:pt x="2012" y="1537"/>
                  </a:cubicBezTo>
                  <a:close/>
                  <a:moveTo>
                    <a:pt x="9109" y="4489"/>
                  </a:moveTo>
                  <a:lnTo>
                    <a:pt x="9109" y="4489"/>
                  </a:lnTo>
                  <a:cubicBezTo>
                    <a:pt x="8739" y="5049"/>
                    <a:pt x="8287" y="5585"/>
                    <a:pt x="7787" y="6085"/>
                  </a:cubicBezTo>
                  <a:cubicBezTo>
                    <a:pt x="7275" y="6597"/>
                    <a:pt x="6739" y="7037"/>
                    <a:pt x="6192" y="7406"/>
                  </a:cubicBezTo>
                  <a:cubicBezTo>
                    <a:pt x="6584" y="6859"/>
                    <a:pt x="7013" y="6323"/>
                    <a:pt x="7513" y="5823"/>
                  </a:cubicBezTo>
                  <a:cubicBezTo>
                    <a:pt x="8025" y="5311"/>
                    <a:pt x="8561" y="4870"/>
                    <a:pt x="9109" y="4489"/>
                  </a:cubicBezTo>
                  <a:close/>
                  <a:moveTo>
                    <a:pt x="4036" y="9359"/>
                  </a:moveTo>
                  <a:cubicBezTo>
                    <a:pt x="4346" y="9359"/>
                    <a:pt x="4620" y="9573"/>
                    <a:pt x="4691" y="9871"/>
                  </a:cubicBezTo>
                  <a:lnTo>
                    <a:pt x="3382" y="9871"/>
                  </a:lnTo>
                  <a:cubicBezTo>
                    <a:pt x="3453" y="9573"/>
                    <a:pt x="3727" y="9359"/>
                    <a:pt x="4036" y="9359"/>
                  </a:cubicBezTo>
                  <a:close/>
                  <a:moveTo>
                    <a:pt x="10359" y="9359"/>
                  </a:moveTo>
                  <a:cubicBezTo>
                    <a:pt x="10728" y="9359"/>
                    <a:pt x="11025" y="9657"/>
                    <a:pt x="11025" y="10026"/>
                  </a:cubicBezTo>
                  <a:cubicBezTo>
                    <a:pt x="11025" y="10597"/>
                    <a:pt x="10585" y="11038"/>
                    <a:pt x="10037" y="11038"/>
                  </a:cubicBezTo>
                  <a:lnTo>
                    <a:pt x="4584" y="11038"/>
                  </a:lnTo>
                  <a:cubicBezTo>
                    <a:pt x="4870" y="10788"/>
                    <a:pt x="5037" y="10431"/>
                    <a:pt x="5037" y="10026"/>
                  </a:cubicBezTo>
                  <a:cubicBezTo>
                    <a:pt x="5037" y="9776"/>
                    <a:pt x="4929" y="9538"/>
                    <a:pt x="4775" y="9359"/>
                  </a:cubicBezTo>
                  <a:close/>
                  <a:moveTo>
                    <a:pt x="1346" y="1"/>
                  </a:moveTo>
                  <a:cubicBezTo>
                    <a:pt x="596" y="1"/>
                    <a:pt x="0" y="596"/>
                    <a:pt x="0" y="1334"/>
                  </a:cubicBezTo>
                  <a:cubicBezTo>
                    <a:pt x="0" y="1906"/>
                    <a:pt x="465" y="2346"/>
                    <a:pt x="1012" y="2346"/>
                  </a:cubicBezTo>
                  <a:lnTo>
                    <a:pt x="2358" y="2346"/>
                  </a:lnTo>
                  <a:lnTo>
                    <a:pt x="2358" y="7514"/>
                  </a:lnTo>
                  <a:cubicBezTo>
                    <a:pt x="2358" y="7609"/>
                    <a:pt x="2429" y="7680"/>
                    <a:pt x="2512" y="7680"/>
                  </a:cubicBezTo>
                  <a:cubicBezTo>
                    <a:pt x="2608" y="7680"/>
                    <a:pt x="2679" y="7609"/>
                    <a:pt x="2679" y="7514"/>
                  </a:cubicBezTo>
                  <a:lnTo>
                    <a:pt x="2679" y="1334"/>
                  </a:lnTo>
                  <a:cubicBezTo>
                    <a:pt x="2679" y="929"/>
                    <a:pt x="2501" y="572"/>
                    <a:pt x="2239" y="322"/>
                  </a:cubicBezTo>
                  <a:lnTo>
                    <a:pt x="7680" y="322"/>
                  </a:lnTo>
                  <a:cubicBezTo>
                    <a:pt x="8227" y="322"/>
                    <a:pt x="8680" y="775"/>
                    <a:pt x="8680" y="1334"/>
                  </a:cubicBezTo>
                  <a:lnTo>
                    <a:pt x="8680" y="2870"/>
                  </a:lnTo>
                  <a:cubicBezTo>
                    <a:pt x="8192" y="3108"/>
                    <a:pt x="7739" y="3430"/>
                    <a:pt x="7358" y="3811"/>
                  </a:cubicBezTo>
                  <a:cubicBezTo>
                    <a:pt x="6549" y="4608"/>
                    <a:pt x="6537" y="5192"/>
                    <a:pt x="6525" y="6144"/>
                  </a:cubicBezTo>
                  <a:lnTo>
                    <a:pt x="6525" y="6394"/>
                  </a:lnTo>
                  <a:cubicBezTo>
                    <a:pt x="6132" y="6859"/>
                    <a:pt x="5811" y="7347"/>
                    <a:pt x="5513" y="7847"/>
                  </a:cubicBezTo>
                  <a:cubicBezTo>
                    <a:pt x="5465" y="7907"/>
                    <a:pt x="5477" y="7990"/>
                    <a:pt x="5537" y="8049"/>
                  </a:cubicBezTo>
                  <a:cubicBezTo>
                    <a:pt x="5572" y="8085"/>
                    <a:pt x="5608" y="8097"/>
                    <a:pt x="5656" y="8097"/>
                  </a:cubicBezTo>
                  <a:cubicBezTo>
                    <a:pt x="5691" y="8097"/>
                    <a:pt x="5715" y="8097"/>
                    <a:pt x="5751" y="8061"/>
                  </a:cubicBezTo>
                  <a:cubicBezTo>
                    <a:pt x="6251" y="7776"/>
                    <a:pt x="6727" y="7442"/>
                    <a:pt x="7192" y="7049"/>
                  </a:cubicBezTo>
                  <a:lnTo>
                    <a:pt x="7442" y="7049"/>
                  </a:lnTo>
                  <a:cubicBezTo>
                    <a:pt x="7930" y="7037"/>
                    <a:pt x="8323" y="7037"/>
                    <a:pt x="8692" y="6918"/>
                  </a:cubicBezTo>
                  <a:lnTo>
                    <a:pt x="8692" y="9002"/>
                  </a:lnTo>
                  <a:lnTo>
                    <a:pt x="4036" y="9002"/>
                  </a:lnTo>
                  <a:cubicBezTo>
                    <a:pt x="3465" y="9002"/>
                    <a:pt x="3024" y="9466"/>
                    <a:pt x="3024" y="10014"/>
                  </a:cubicBezTo>
                  <a:cubicBezTo>
                    <a:pt x="3024" y="10097"/>
                    <a:pt x="3096" y="10181"/>
                    <a:pt x="3191" y="10181"/>
                  </a:cubicBezTo>
                  <a:lnTo>
                    <a:pt x="4691" y="10181"/>
                  </a:lnTo>
                  <a:cubicBezTo>
                    <a:pt x="4620" y="10657"/>
                    <a:pt x="4203" y="11014"/>
                    <a:pt x="3691" y="11014"/>
                  </a:cubicBezTo>
                  <a:cubicBezTo>
                    <a:pt x="3144" y="11014"/>
                    <a:pt x="2679" y="10562"/>
                    <a:pt x="2679" y="10002"/>
                  </a:cubicBezTo>
                  <a:lnTo>
                    <a:pt x="2679" y="8168"/>
                  </a:lnTo>
                  <a:cubicBezTo>
                    <a:pt x="2679" y="8085"/>
                    <a:pt x="2608" y="8002"/>
                    <a:pt x="2512" y="8002"/>
                  </a:cubicBezTo>
                  <a:cubicBezTo>
                    <a:pt x="2429" y="8002"/>
                    <a:pt x="2358" y="8085"/>
                    <a:pt x="2358" y="8168"/>
                  </a:cubicBezTo>
                  <a:lnTo>
                    <a:pt x="2358" y="10002"/>
                  </a:lnTo>
                  <a:cubicBezTo>
                    <a:pt x="2358" y="10740"/>
                    <a:pt x="2953" y="11335"/>
                    <a:pt x="3691" y="11335"/>
                  </a:cubicBezTo>
                  <a:lnTo>
                    <a:pt x="10013" y="11335"/>
                  </a:lnTo>
                  <a:cubicBezTo>
                    <a:pt x="10764" y="11335"/>
                    <a:pt x="11359" y="10740"/>
                    <a:pt x="11359" y="10002"/>
                  </a:cubicBezTo>
                  <a:cubicBezTo>
                    <a:pt x="11371" y="9478"/>
                    <a:pt x="10930" y="9038"/>
                    <a:pt x="10359" y="9038"/>
                  </a:cubicBezTo>
                  <a:lnTo>
                    <a:pt x="9025" y="9038"/>
                  </a:lnTo>
                  <a:lnTo>
                    <a:pt x="9025" y="6811"/>
                  </a:lnTo>
                  <a:cubicBezTo>
                    <a:pt x="9263" y="6692"/>
                    <a:pt x="9513" y="6513"/>
                    <a:pt x="9775" y="6252"/>
                  </a:cubicBezTo>
                  <a:cubicBezTo>
                    <a:pt x="10013" y="6013"/>
                    <a:pt x="10228" y="5763"/>
                    <a:pt x="10406" y="5478"/>
                  </a:cubicBezTo>
                  <a:cubicBezTo>
                    <a:pt x="10430" y="5430"/>
                    <a:pt x="10430" y="5370"/>
                    <a:pt x="10418" y="5311"/>
                  </a:cubicBezTo>
                  <a:cubicBezTo>
                    <a:pt x="10394" y="5251"/>
                    <a:pt x="10347" y="5228"/>
                    <a:pt x="10299" y="5204"/>
                  </a:cubicBezTo>
                  <a:lnTo>
                    <a:pt x="9894" y="5132"/>
                  </a:lnTo>
                  <a:cubicBezTo>
                    <a:pt x="10728" y="4489"/>
                    <a:pt x="11264" y="3525"/>
                    <a:pt x="11323" y="2465"/>
                  </a:cubicBezTo>
                  <a:lnTo>
                    <a:pt x="11323" y="2453"/>
                  </a:lnTo>
                  <a:cubicBezTo>
                    <a:pt x="11323" y="2406"/>
                    <a:pt x="11311" y="2358"/>
                    <a:pt x="11287" y="2322"/>
                  </a:cubicBezTo>
                  <a:cubicBezTo>
                    <a:pt x="11252" y="2287"/>
                    <a:pt x="11204" y="2275"/>
                    <a:pt x="11145" y="2275"/>
                  </a:cubicBezTo>
                  <a:cubicBezTo>
                    <a:pt x="10764" y="2311"/>
                    <a:pt x="10394" y="2346"/>
                    <a:pt x="10037" y="2430"/>
                  </a:cubicBezTo>
                  <a:cubicBezTo>
                    <a:pt x="9942" y="2442"/>
                    <a:pt x="9882" y="2525"/>
                    <a:pt x="9894" y="2620"/>
                  </a:cubicBezTo>
                  <a:cubicBezTo>
                    <a:pt x="9916" y="2696"/>
                    <a:pt x="9988" y="2753"/>
                    <a:pt x="10073" y="2753"/>
                  </a:cubicBezTo>
                  <a:cubicBezTo>
                    <a:pt x="10080" y="2753"/>
                    <a:pt x="10089" y="2752"/>
                    <a:pt x="10097" y="2751"/>
                  </a:cubicBezTo>
                  <a:cubicBezTo>
                    <a:pt x="10371" y="2692"/>
                    <a:pt x="10656" y="2644"/>
                    <a:pt x="10966" y="2620"/>
                  </a:cubicBezTo>
                  <a:lnTo>
                    <a:pt x="10966" y="2620"/>
                  </a:lnTo>
                  <a:cubicBezTo>
                    <a:pt x="10847" y="3632"/>
                    <a:pt x="10275" y="4537"/>
                    <a:pt x="9382" y="5073"/>
                  </a:cubicBezTo>
                  <a:lnTo>
                    <a:pt x="9359" y="5085"/>
                  </a:lnTo>
                  <a:cubicBezTo>
                    <a:pt x="9299" y="5120"/>
                    <a:pt x="9275" y="5192"/>
                    <a:pt x="9287" y="5263"/>
                  </a:cubicBezTo>
                  <a:cubicBezTo>
                    <a:pt x="9299" y="5347"/>
                    <a:pt x="9359" y="5382"/>
                    <a:pt x="9418" y="5406"/>
                  </a:cubicBezTo>
                  <a:lnTo>
                    <a:pt x="9978" y="5490"/>
                  </a:lnTo>
                  <a:cubicBezTo>
                    <a:pt x="9835" y="5668"/>
                    <a:pt x="9692" y="5847"/>
                    <a:pt x="9525" y="6002"/>
                  </a:cubicBezTo>
                  <a:cubicBezTo>
                    <a:pt x="8870" y="6656"/>
                    <a:pt x="8406" y="6716"/>
                    <a:pt x="7573" y="6728"/>
                  </a:cubicBezTo>
                  <a:cubicBezTo>
                    <a:pt x="7727" y="6597"/>
                    <a:pt x="7870" y="6454"/>
                    <a:pt x="8013" y="6311"/>
                  </a:cubicBezTo>
                  <a:cubicBezTo>
                    <a:pt x="8728" y="5597"/>
                    <a:pt x="9299" y="4835"/>
                    <a:pt x="9775" y="4037"/>
                  </a:cubicBezTo>
                  <a:cubicBezTo>
                    <a:pt x="9823" y="3977"/>
                    <a:pt x="9811" y="3882"/>
                    <a:pt x="9751" y="3823"/>
                  </a:cubicBezTo>
                  <a:cubicBezTo>
                    <a:pt x="9718" y="3789"/>
                    <a:pt x="9681" y="3774"/>
                    <a:pt x="9639" y="3774"/>
                  </a:cubicBezTo>
                  <a:cubicBezTo>
                    <a:pt x="9608" y="3774"/>
                    <a:pt x="9574" y="3783"/>
                    <a:pt x="9537" y="3799"/>
                  </a:cubicBezTo>
                  <a:cubicBezTo>
                    <a:pt x="8739" y="4251"/>
                    <a:pt x="7966" y="4847"/>
                    <a:pt x="7263" y="5561"/>
                  </a:cubicBezTo>
                  <a:cubicBezTo>
                    <a:pt x="7120" y="5716"/>
                    <a:pt x="6977" y="5847"/>
                    <a:pt x="6846" y="6002"/>
                  </a:cubicBezTo>
                  <a:cubicBezTo>
                    <a:pt x="6882" y="5168"/>
                    <a:pt x="6918" y="4704"/>
                    <a:pt x="7573" y="4049"/>
                  </a:cubicBezTo>
                  <a:cubicBezTo>
                    <a:pt x="8085" y="3537"/>
                    <a:pt x="8728" y="3156"/>
                    <a:pt x="9454" y="2906"/>
                  </a:cubicBezTo>
                  <a:cubicBezTo>
                    <a:pt x="9537" y="2870"/>
                    <a:pt x="9585" y="2787"/>
                    <a:pt x="9561" y="2692"/>
                  </a:cubicBezTo>
                  <a:cubicBezTo>
                    <a:pt x="9531" y="2623"/>
                    <a:pt x="9470" y="2578"/>
                    <a:pt x="9395" y="2578"/>
                  </a:cubicBezTo>
                  <a:cubicBezTo>
                    <a:pt x="9379" y="2578"/>
                    <a:pt x="9363" y="2580"/>
                    <a:pt x="9347" y="2584"/>
                  </a:cubicBezTo>
                  <a:cubicBezTo>
                    <a:pt x="9228" y="2632"/>
                    <a:pt x="9109" y="2680"/>
                    <a:pt x="9001" y="2715"/>
                  </a:cubicBezTo>
                  <a:lnTo>
                    <a:pt x="9001" y="1334"/>
                  </a:lnTo>
                  <a:cubicBezTo>
                    <a:pt x="9001" y="596"/>
                    <a:pt x="8406" y="1"/>
                    <a:pt x="7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8"/>
            <p:cNvSpPr/>
            <p:nvPr/>
          </p:nvSpPr>
          <p:spPr>
            <a:xfrm>
              <a:off x="3618450" y="3879112"/>
              <a:ext cx="157045" cy="24688"/>
            </a:xfrm>
            <a:custGeom>
              <a:avLst/>
              <a:gdLst/>
              <a:ahLst/>
              <a:cxnLst/>
              <a:rect l="l" t="t" r="r" b="b"/>
              <a:pathLst>
                <a:path w="4930" h="775" extrusionOk="0">
                  <a:moveTo>
                    <a:pt x="155" y="0"/>
                  </a:moveTo>
                  <a:cubicBezTo>
                    <a:pt x="72" y="0"/>
                    <a:pt x="0" y="72"/>
                    <a:pt x="0" y="167"/>
                  </a:cubicBezTo>
                  <a:cubicBezTo>
                    <a:pt x="0" y="250"/>
                    <a:pt x="72" y="334"/>
                    <a:pt x="155" y="334"/>
                  </a:cubicBezTo>
                  <a:cubicBezTo>
                    <a:pt x="322" y="334"/>
                    <a:pt x="381" y="405"/>
                    <a:pt x="500" y="512"/>
                  </a:cubicBezTo>
                  <a:cubicBezTo>
                    <a:pt x="619" y="631"/>
                    <a:pt x="786" y="774"/>
                    <a:pt x="1084" y="774"/>
                  </a:cubicBezTo>
                  <a:cubicBezTo>
                    <a:pt x="1381" y="774"/>
                    <a:pt x="1524" y="631"/>
                    <a:pt x="1667" y="512"/>
                  </a:cubicBezTo>
                  <a:cubicBezTo>
                    <a:pt x="1762" y="405"/>
                    <a:pt x="1846" y="334"/>
                    <a:pt x="2000" y="334"/>
                  </a:cubicBezTo>
                  <a:cubicBezTo>
                    <a:pt x="2167" y="334"/>
                    <a:pt x="2227" y="405"/>
                    <a:pt x="2346" y="512"/>
                  </a:cubicBezTo>
                  <a:cubicBezTo>
                    <a:pt x="2465" y="631"/>
                    <a:pt x="2631" y="774"/>
                    <a:pt x="2929" y="774"/>
                  </a:cubicBezTo>
                  <a:cubicBezTo>
                    <a:pt x="3227" y="774"/>
                    <a:pt x="3370" y="631"/>
                    <a:pt x="3501" y="512"/>
                  </a:cubicBezTo>
                  <a:cubicBezTo>
                    <a:pt x="3608" y="405"/>
                    <a:pt x="3679" y="334"/>
                    <a:pt x="3846" y="334"/>
                  </a:cubicBezTo>
                  <a:cubicBezTo>
                    <a:pt x="4013" y="334"/>
                    <a:pt x="4072" y="405"/>
                    <a:pt x="4191" y="512"/>
                  </a:cubicBezTo>
                  <a:cubicBezTo>
                    <a:pt x="4310" y="631"/>
                    <a:pt x="4477" y="774"/>
                    <a:pt x="4775" y="774"/>
                  </a:cubicBezTo>
                  <a:cubicBezTo>
                    <a:pt x="4858" y="774"/>
                    <a:pt x="4929" y="703"/>
                    <a:pt x="4929" y="607"/>
                  </a:cubicBezTo>
                  <a:cubicBezTo>
                    <a:pt x="4929" y="524"/>
                    <a:pt x="4858" y="453"/>
                    <a:pt x="4775" y="453"/>
                  </a:cubicBezTo>
                  <a:cubicBezTo>
                    <a:pt x="4608" y="453"/>
                    <a:pt x="4548" y="369"/>
                    <a:pt x="4429" y="274"/>
                  </a:cubicBezTo>
                  <a:cubicBezTo>
                    <a:pt x="4310" y="155"/>
                    <a:pt x="4144" y="0"/>
                    <a:pt x="3846" y="0"/>
                  </a:cubicBezTo>
                  <a:cubicBezTo>
                    <a:pt x="3548" y="0"/>
                    <a:pt x="3405" y="155"/>
                    <a:pt x="3263" y="274"/>
                  </a:cubicBezTo>
                  <a:cubicBezTo>
                    <a:pt x="3167" y="369"/>
                    <a:pt x="3084" y="453"/>
                    <a:pt x="2929" y="453"/>
                  </a:cubicBezTo>
                  <a:cubicBezTo>
                    <a:pt x="2762" y="453"/>
                    <a:pt x="2703" y="369"/>
                    <a:pt x="2584" y="274"/>
                  </a:cubicBezTo>
                  <a:cubicBezTo>
                    <a:pt x="2465" y="155"/>
                    <a:pt x="2298" y="0"/>
                    <a:pt x="2000" y="0"/>
                  </a:cubicBezTo>
                  <a:cubicBezTo>
                    <a:pt x="1703" y="0"/>
                    <a:pt x="1560" y="155"/>
                    <a:pt x="1417" y="274"/>
                  </a:cubicBezTo>
                  <a:cubicBezTo>
                    <a:pt x="1322" y="369"/>
                    <a:pt x="1238" y="453"/>
                    <a:pt x="1084" y="453"/>
                  </a:cubicBezTo>
                  <a:cubicBezTo>
                    <a:pt x="917" y="453"/>
                    <a:pt x="857" y="369"/>
                    <a:pt x="738" y="274"/>
                  </a:cubicBezTo>
                  <a:cubicBezTo>
                    <a:pt x="619" y="155"/>
                    <a:pt x="453"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8"/>
            <p:cNvSpPr/>
            <p:nvPr/>
          </p:nvSpPr>
          <p:spPr>
            <a:xfrm>
              <a:off x="3618450" y="3921192"/>
              <a:ext cx="127834" cy="24688"/>
            </a:xfrm>
            <a:custGeom>
              <a:avLst/>
              <a:gdLst/>
              <a:ahLst/>
              <a:cxnLst/>
              <a:rect l="l" t="t" r="r" b="b"/>
              <a:pathLst>
                <a:path w="4013" h="775" extrusionOk="0">
                  <a:moveTo>
                    <a:pt x="155" y="1"/>
                  </a:moveTo>
                  <a:cubicBezTo>
                    <a:pt x="72" y="1"/>
                    <a:pt x="0" y="84"/>
                    <a:pt x="0" y="167"/>
                  </a:cubicBezTo>
                  <a:cubicBezTo>
                    <a:pt x="0" y="263"/>
                    <a:pt x="72" y="334"/>
                    <a:pt x="155" y="334"/>
                  </a:cubicBezTo>
                  <a:cubicBezTo>
                    <a:pt x="322" y="334"/>
                    <a:pt x="381" y="406"/>
                    <a:pt x="500" y="513"/>
                  </a:cubicBezTo>
                  <a:cubicBezTo>
                    <a:pt x="619" y="632"/>
                    <a:pt x="786" y="775"/>
                    <a:pt x="1084" y="775"/>
                  </a:cubicBezTo>
                  <a:cubicBezTo>
                    <a:pt x="1381" y="775"/>
                    <a:pt x="1524" y="632"/>
                    <a:pt x="1667" y="513"/>
                  </a:cubicBezTo>
                  <a:cubicBezTo>
                    <a:pt x="1762" y="406"/>
                    <a:pt x="1846" y="334"/>
                    <a:pt x="2000" y="334"/>
                  </a:cubicBezTo>
                  <a:cubicBezTo>
                    <a:pt x="2167" y="334"/>
                    <a:pt x="2227" y="406"/>
                    <a:pt x="2346" y="513"/>
                  </a:cubicBezTo>
                  <a:cubicBezTo>
                    <a:pt x="2465" y="632"/>
                    <a:pt x="2631" y="775"/>
                    <a:pt x="2929" y="775"/>
                  </a:cubicBezTo>
                  <a:cubicBezTo>
                    <a:pt x="3227" y="775"/>
                    <a:pt x="3370" y="632"/>
                    <a:pt x="3501" y="513"/>
                  </a:cubicBezTo>
                  <a:cubicBezTo>
                    <a:pt x="3608" y="406"/>
                    <a:pt x="3679" y="334"/>
                    <a:pt x="3846" y="334"/>
                  </a:cubicBezTo>
                  <a:cubicBezTo>
                    <a:pt x="3941" y="334"/>
                    <a:pt x="4013" y="263"/>
                    <a:pt x="4013" y="167"/>
                  </a:cubicBezTo>
                  <a:cubicBezTo>
                    <a:pt x="4013" y="84"/>
                    <a:pt x="3941" y="1"/>
                    <a:pt x="3846" y="1"/>
                  </a:cubicBezTo>
                  <a:cubicBezTo>
                    <a:pt x="3548" y="1"/>
                    <a:pt x="3405" y="156"/>
                    <a:pt x="3263" y="275"/>
                  </a:cubicBezTo>
                  <a:cubicBezTo>
                    <a:pt x="3167" y="382"/>
                    <a:pt x="3084" y="453"/>
                    <a:pt x="2929" y="453"/>
                  </a:cubicBezTo>
                  <a:cubicBezTo>
                    <a:pt x="2762" y="453"/>
                    <a:pt x="2703" y="382"/>
                    <a:pt x="2584" y="275"/>
                  </a:cubicBezTo>
                  <a:cubicBezTo>
                    <a:pt x="2465" y="156"/>
                    <a:pt x="2298" y="1"/>
                    <a:pt x="2000" y="1"/>
                  </a:cubicBezTo>
                  <a:cubicBezTo>
                    <a:pt x="1703" y="1"/>
                    <a:pt x="1560" y="156"/>
                    <a:pt x="1417" y="275"/>
                  </a:cubicBezTo>
                  <a:cubicBezTo>
                    <a:pt x="1322" y="382"/>
                    <a:pt x="1238" y="453"/>
                    <a:pt x="1084" y="453"/>
                  </a:cubicBezTo>
                  <a:cubicBezTo>
                    <a:pt x="917" y="453"/>
                    <a:pt x="857" y="382"/>
                    <a:pt x="738" y="275"/>
                  </a:cubicBezTo>
                  <a:cubicBezTo>
                    <a:pt x="619" y="156"/>
                    <a:pt x="453"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8"/>
            <p:cNvSpPr/>
            <p:nvPr/>
          </p:nvSpPr>
          <p:spPr>
            <a:xfrm>
              <a:off x="3617304" y="3962922"/>
              <a:ext cx="98655" cy="24688"/>
            </a:xfrm>
            <a:custGeom>
              <a:avLst/>
              <a:gdLst/>
              <a:ahLst/>
              <a:cxnLst/>
              <a:rect l="l" t="t" r="r" b="b"/>
              <a:pathLst>
                <a:path w="3097" h="775" extrusionOk="0">
                  <a:moveTo>
                    <a:pt x="167" y="0"/>
                  </a:moveTo>
                  <a:cubicBezTo>
                    <a:pt x="72" y="0"/>
                    <a:pt x="0" y="84"/>
                    <a:pt x="0" y="167"/>
                  </a:cubicBezTo>
                  <a:cubicBezTo>
                    <a:pt x="0" y="262"/>
                    <a:pt x="72" y="334"/>
                    <a:pt x="167" y="334"/>
                  </a:cubicBezTo>
                  <a:cubicBezTo>
                    <a:pt x="334" y="334"/>
                    <a:pt x="393" y="405"/>
                    <a:pt x="512" y="512"/>
                  </a:cubicBezTo>
                  <a:cubicBezTo>
                    <a:pt x="632" y="632"/>
                    <a:pt x="786" y="774"/>
                    <a:pt x="1084" y="774"/>
                  </a:cubicBezTo>
                  <a:cubicBezTo>
                    <a:pt x="1382" y="774"/>
                    <a:pt x="1536" y="632"/>
                    <a:pt x="1667" y="512"/>
                  </a:cubicBezTo>
                  <a:cubicBezTo>
                    <a:pt x="1775" y="405"/>
                    <a:pt x="1846" y="334"/>
                    <a:pt x="2013" y="334"/>
                  </a:cubicBezTo>
                  <a:cubicBezTo>
                    <a:pt x="2179" y="334"/>
                    <a:pt x="2239" y="405"/>
                    <a:pt x="2358" y="512"/>
                  </a:cubicBezTo>
                  <a:cubicBezTo>
                    <a:pt x="2477" y="632"/>
                    <a:pt x="2632" y="774"/>
                    <a:pt x="2929" y="774"/>
                  </a:cubicBezTo>
                  <a:cubicBezTo>
                    <a:pt x="3025" y="774"/>
                    <a:pt x="3096" y="703"/>
                    <a:pt x="3096" y="620"/>
                  </a:cubicBezTo>
                  <a:cubicBezTo>
                    <a:pt x="3096" y="524"/>
                    <a:pt x="3025" y="453"/>
                    <a:pt x="2929" y="453"/>
                  </a:cubicBezTo>
                  <a:cubicBezTo>
                    <a:pt x="2775" y="441"/>
                    <a:pt x="2691" y="381"/>
                    <a:pt x="2596" y="274"/>
                  </a:cubicBezTo>
                  <a:cubicBezTo>
                    <a:pt x="2477" y="155"/>
                    <a:pt x="2310" y="0"/>
                    <a:pt x="2013" y="0"/>
                  </a:cubicBezTo>
                  <a:cubicBezTo>
                    <a:pt x="1715" y="0"/>
                    <a:pt x="1560" y="155"/>
                    <a:pt x="1429" y="274"/>
                  </a:cubicBezTo>
                  <a:cubicBezTo>
                    <a:pt x="1322" y="381"/>
                    <a:pt x="1251" y="453"/>
                    <a:pt x="1084" y="453"/>
                  </a:cubicBezTo>
                  <a:cubicBezTo>
                    <a:pt x="929" y="453"/>
                    <a:pt x="870" y="381"/>
                    <a:pt x="751" y="274"/>
                  </a:cubicBezTo>
                  <a:cubicBezTo>
                    <a:pt x="632" y="155"/>
                    <a:pt x="465"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n 4">
            <a:extLst>
              <a:ext uri="{FF2B5EF4-FFF2-40B4-BE49-F238E27FC236}">
                <a16:creationId xmlns:a16="http://schemas.microsoft.com/office/drawing/2014/main" id="{BAAE906F-BC3A-25F5-C171-0CDFF073199D}"/>
              </a:ext>
            </a:extLst>
          </p:cNvPr>
          <p:cNvPicPr>
            <a:picLocks noChangeAspect="1"/>
          </p:cNvPicPr>
          <p:nvPr/>
        </p:nvPicPr>
        <p:blipFill>
          <a:blip r:embed="rId4"/>
          <a:stretch>
            <a:fillRect/>
          </a:stretch>
        </p:blipFill>
        <p:spPr>
          <a:xfrm>
            <a:off x="3307485" y="103223"/>
            <a:ext cx="5051145" cy="49370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167107" y="1999050"/>
            <a:ext cx="2176620" cy="572700"/>
          </a:xfrm>
        </p:spPr>
        <p:txBody>
          <a:bodyPr/>
          <a:lstStyle/>
          <a:p>
            <a:r>
              <a:rPr lang="es-ES" dirty="0"/>
              <a:t>ANEXOS</a:t>
            </a:r>
            <a:endParaRPr lang="es-SV" dirty="0"/>
          </a:p>
        </p:txBody>
      </p:sp>
      <p:pic>
        <p:nvPicPr>
          <p:cNvPr id="8" name="Imagen 7">
            <a:extLst>
              <a:ext uri="{FF2B5EF4-FFF2-40B4-BE49-F238E27FC236}">
                <a16:creationId xmlns:a16="http://schemas.microsoft.com/office/drawing/2014/main" id="{14DB4CF6-B591-868F-D6DE-5E218EBFBD5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843457" y="155803"/>
            <a:ext cx="5864608" cy="4831894"/>
          </a:xfrm>
          <a:prstGeom prst="rect">
            <a:avLst/>
          </a:prstGeom>
        </p:spPr>
      </p:pic>
    </p:spTree>
    <p:extLst>
      <p:ext uri="{BB962C8B-B14F-4D97-AF65-F5344CB8AC3E}">
        <p14:creationId xmlns:p14="http://schemas.microsoft.com/office/powerpoint/2010/main" val="3217071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584251"/>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SV" sz="1800" kern="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¿Cómo realizan el proceso de expedientes (Que datos solicitan, cuanto tiempo tardan en realizar el documento)?</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stCxn id="12" idx="3"/>
          </p:cNvCxnSpPr>
          <p:nvPr/>
        </p:nvCxnSpPr>
        <p:spPr>
          <a:xfrm flipV="1">
            <a:off x="3838354" y="2323214"/>
            <a:ext cx="1233376"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987499"/>
            <a:ext cx="3104707" cy="3125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SV"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El proceso a seguir es el siguiente:</a:t>
            </a:r>
          </a:p>
          <a:p>
            <a:pPr lvl="0" algn="just">
              <a:lnSpc>
                <a:spcPct val="150000"/>
              </a:lnSpc>
            </a:pPr>
            <a:r>
              <a:rPr lang="es-SV"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Primero se realiza un documento de poder del imputado, luego se empieza a redactar el expediente en base al nombre y demás datos de DUI. </a:t>
            </a:r>
          </a:p>
          <a:p>
            <a:pPr lvl="0" algn="just">
              <a:lnSpc>
                <a:spcPct val="150000"/>
              </a:lnSpc>
            </a:pPr>
            <a:r>
              <a:rPr lang="es-SV"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Se solicita un requerimiento fiscal, que describe el delito por el cual este detenido. en redactar el </a:t>
            </a:r>
            <a:r>
              <a:rPr lang="es-SV" sz="1200" dirty="0">
                <a:solidFill>
                  <a:schemeClr val="bg1">
                    <a:lumMod val="25000"/>
                  </a:schemeClr>
                </a:solidFill>
                <a:latin typeface="Montserrat Medium" panose="00000600000000000000" pitchFamily="2" charset="0"/>
                <a:ea typeface="Times New Roman" panose="02020603050405020304" pitchFamily="18" charset="0"/>
                <a:cs typeface="Times New Roman" panose="02020603050405020304" pitchFamily="18" charset="0"/>
              </a:rPr>
              <a:t>documento.</a:t>
            </a:r>
          </a:p>
          <a:p>
            <a:pPr lvl="0" algn="just">
              <a:lnSpc>
                <a:spcPct val="150000"/>
              </a:lnSpc>
            </a:pPr>
            <a:r>
              <a:rPr lang="es-SV" sz="1200" dirty="0">
                <a:solidFill>
                  <a:schemeClr val="bg1">
                    <a:lumMod val="25000"/>
                  </a:schemeClr>
                </a:solidFill>
                <a:latin typeface="Montserrat Medium" panose="00000600000000000000" pitchFamily="2" charset="0"/>
                <a:ea typeface="Times New Roman" panose="02020603050405020304" pitchFamily="18" charset="0"/>
                <a:cs typeface="Times New Roman" panose="02020603050405020304" pitchFamily="18" charset="0"/>
              </a:rPr>
              <a:t>Tiempo aproximado 15 </a:t>
            </a:r>
            <a:r>
              <a:rPr lang="es-SV"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a 20 minutos.. </a:t>
            </a:r>
          </a:p>
        </p:txBody>
      </p:sp>
    </p:spTree>
    <p:extLst>
      <p:ext uri="{BB962C8B-B14F-4D97-AF65-F5344CB8AC3E}">
        <p14:creationId xmlns:p14="http://schemas.microsoft.com/office/powerpoint/2010/main" val="1353972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76500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SV" sz="1800" kern="0" dirty="0">
                <a:solidFill>
                  <a:schemeClr val="bg1">
                    <a:lumMod val="25000"/>
                  </a:schemeClr>
                </a:solidFill>
                <a:effectLst/>
                <a:latin typeface="Arial" panose="020B0604020202020204" pitchFamily="34" charset="0"/>
                <a:ea typeface="Times New Roman" panose="02020603050405020304" pitchFamily="18" charset="0"/>
                <a:cs typeface="Times New Roman" panose="02020603050405020304" pitchFamily="18" charset="0"/>
              </a:rPr>
              <a:t>¿Cómo están guardados y ordenados los expedientes, su cantidad, y como se realiza la búsqueda (Como se encuentra el expediente de un cliente)?</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cxnSpLocks/>
            <a:stCxn id="12" idx="3"/>
          </p:cNvCxnSpPr>
          <p:nvPr/>
        </p:nvCxnSpPr>
        <p:spPr>
          <a:xfrm>
            <a:off x="3838354" y="2413591"/>
            <a:ext cx="1233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987499"/>
            <a:ext cx="3104707" cy="3125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Los expedientes se guardan por abecedario y están ubicados en un mueble de madera, otros en un sillón y también en el escritorio. </a:t>
            </a:r>
          </a:p>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La cantidad de expedientes son de 100. </a:t>
            </a:r>
          </a:p>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La búsqueda se realiza por la letra del primer nombre. </a:t>
            </a:r>
          </a:p>
        </p:txBody>
      </p:sp>
    </p:spTree>
    <p:extLst>
      <p:ext uri="{BB962C8B-B14F-4D97-AF65-F5344CB8AC3E}">
        <p14:creationId xmlns:p14="http://schemas.microsoft.com/office/powerpoint/2010/main" val="3234883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76500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1800" kern="0" dirty="0">
                <a:solidFill>
                  <a:schemeClr val="bg1">
                    <a:lumMod val="25000"/>
                  </a:schemeClr>
                </a:solidFill>
                <a:effectLst/>
                <a:latin typeface="Arial" panose="020B0604020202020204" pitchFamily="34" charset="0"/>
                <a:ea typeface="Times New Roman" panose="02020603050405020304" pitchFamily="18" charset="0"/>
                <a:cs typeface="Times New Roman" panose="02020603050405020304" pitchFamily="18" charset="0"/>
              </a:rPr>
              <a:t>¿Existe un respaldo de los documentos?</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cxnSpLocks/>
            <a:stCxn id="12" idx="3"/>
          </p:cNvCxnSpPr>
          <p:nvPr/>
        </p:nvCxnSpPr>
        <p:spPr>
          <a:xfrm>
            <a:off x="3838354" y="2413591"/>
            <a:ext cx="1233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1328408"/>
            <a:ext cx="3104707" cy="24866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En la computadora se tienen copias por si se mojan los que están en físico. </a:t>
            </a:r>
          </a:p>
        </p:txBody>
      </p:sp>
    </p:spTree>
    <p:extLst>
      <p:ext uri="{BB962C8B-B14F-4D97-AF65-F5344CB8AC3E}">
        <p14:creationId xmlns:p14="http://schemas.microsoft.com/office/powerpoint/2010/main" val="2870009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76500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1800" kern="0" dirty="0">
                <a:solidFill>
                  <a:schemeClr val="bg1">
                    <a:lumMod val="25000"/>
                  </a:schemeClr>
                </a:solidFill>
                <a:effectLst/>
                <a:latin typeface="Arial" panose="020B0604020202020204" pitchFamily="34" charset="0"/>
                <a:ea typeface="Times New Roman" panose="02020603050405020304" pitchFamily="18" charset="0"/>
                <a:cs typeface="Times New Roman" panose="02020603050405020304" pitchFamily="18" charset="0"/>
              </a:rPr>
              <a:t>¿Desearía contar con un sistema que agilice la búsqueda y creación de expedientes? </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cxnSpLocks/>
            <a:stCxn id="12" idx="3"/>
          </p:cNvCxnSpPr>
          <p:nvPr/>
        </p:nvCxnSpPr>
        <p:spPr>
          <a:xfrm>
            <a:off x="3838354" y="2413591"/>
            <a:ext cx="1233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1203807"/>
            <a:ext cx="3253563" cy="30522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Si me gustaría contar con un sistema que me ayude a disminuir tiempo en la edición de documentos y la búsqueda de estos mismos, porque si cuento con 20 expedientes que el primer nombre sea José tengo que ver el segundo nombre, después el apellido hasta que se encuentre, en cambio con el sistema me facilitaría esa parte. </a:t>
            </a:r>
          </a:p>
        </p:txBody>
      </p:sp>
    </p:spTree>
    <p:extLst>
      <p:ext uri="{BB962C8B-B14F-4D97-AF65-F5344CB8AC3E}">
        <p14:creationId xmlns:p14="http://schemas.microsoft.com/office/powerpoint/2010/main" val="3357021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76500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1800" kern="0" dirty="0">
                <a:solidFill>
                  <a:schemeClr val="bg1">
                    <a:lumMod val="25000"/>
                  </a:schemeClr>
                </a:solidFill>
                <a:effectLst/>
                <a:latin typeface="Arial" panose="020B0604020202020204" pitchFamily="34" charset="0"/>
                <a:ea typeface="Times New Roman" panose="02020603050405020304" pitchFamily="18" charset="0"/>
                <a:cs typeface="Times New Roman" panose="02020603050405020304" pitchFamily="18" charset="0"/>
              </a:rPr>
              <a:t>¿Cuál es el documento de más antigüedad que se resguarda hasta la fecha?</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cxnSpLocks/>
            <a:stCxn id="12" idx="3"/>
          </p:cNvCxnSpPr>
          <p:nvPr/>
        </p:nvCxnSpPr>
        <p:spPr>
          <a:xfrm>
            <a:off x="3838354" y="2413591"/>
            <a:ext cx="1233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1203807"/>
            <a:ext cx="3253563" cy="30522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El documento es de un caso de tráfico ilícito, tiene un tiempo de 8 años de estar guardado ya que el caso sigue vigente.</a:t>
            </a:r>
          </a:p>
        </p:txBody>
      </p:sp>
    </p:spTree>
    <p:extLst>
      <p:ext uri="{BB962C8B-B14F-4D97-AF65-F5344CB8AC3E}">
        <p14:creationId xmlns:p14="http://schemas.microsoft.com/office/powerpoint/2010/main" val="2270645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76500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1800" kern="0" dirty="0">
                <a:solidFill>
                  <a:schemeClr val="bg1">
                    <a:lumMod val="25000"/>
                  </a:schemeClr>
                </a:solidFill>
                <a:effectLst/>
                <a:latin typeface="Arial" panose="020B0604020202020204" pitchFamily="34" charset="0"/>
                <a:ea typeface="Times New Roman" panose="02020603050405020304" pitchFamily="18" charset="0"/>
                <a:cs typeface="Times New Roman" panose="02020603050405020304" pitchFamily="18" charset="0"/>
              </a:rPr>
              <a:t>En caso de contingencia ¿Con que tipo de respaldo cuentan (caso de incendio o inundación)? </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cxnSpLocks/>
            <a:stCxn id="12" idx="3"/>
          </p:cNvCxnSpPr>
          <p:nvPr/>
        </p:nvCxnSpPr>
        <p:spPr>
          <a:xfrm>
            <a:off x="3838354" y="2413591"/>
            <a:ext cx="1233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1203807"/>
            <a:ext cx="3253563" cy="30522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El único respaldo que se tiene es una memoria USB, la cual no garantiza nada ya que si se pierde en el accidente no se contaría con nada.</a:t>
            </a:r>
          </a:p>
        </p:txBody>
      </p:sp>
    </p:spTree>
    <p:extLst>
      <p:ext uri="{BB962C8B-B14F-4D97-AF65-F5344CB8AC3E}">
        <p14:creationId xmlns:p14="http://schemas.microsoft.com/office/powerpoint/2010/main" val="1198677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a:xfrm>
            <a:off x="507349" y="414799"/>
            <a:ext cx="2176620" cy="572700"/>
          </a:xfrm>
        </p:spPr>
        <p:txBody>
          <a:bodyPr/>
          <a:lstStyle/>
          <a:p>
            <a:r>
              <a:rPr lang="es-ES" dirty="0"/>
              <a:t>ANEXOS</a:t>
            </a:r>
            <a:endParaRPr lang="es-SV" dirty="0"/>
          </a:p>
        </p:txBody>
      </p:sp>
      <p:sp>
        <p:nvSpPr>
          <p:cNvPr id="12" name="Rectángulo 11">
            <a:extLst>
              <a:ext uri="{FF2B5EF4-FFF2-40B4-BE49-F238E27FC236}">
                <a16:creationId xmlns:a16="http://schemas.microsoft.com/office/drawing/2014/main" id="{C414C0AB-0C89-52E5-330B-99D731A51F8F}"/>
              </a:ext>
            </a:extLst>
          </p:cNvPr>
          <p:cNvSpPr/>
          <p:nvPr/>
        </p:nvSpPr>
        <p:spPr>
          <a:xfrm>
            <a:off x="733647" y="1531089"/>
            <a:ext cx="3104707" cy="176500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1800" kern="0" dirty="0">
                <a:solidFill>
                  <a:schemeClr val="bg1">
                    <a:lumMod val="25000"/>
                  </a:schemeClr>
                </a:solidFill>
                <a:effectLst/>
                <a:latin typeface="Arial" panose="020B0604020202020204" pitchFamily="34" charset="0"/>
                <a:ea typeface="Times New Roman" panose="02020603050405020304" pitchFamily="18" charset="0"/>
                <a:cs typeface="Times New Roman" panose="02020603050405020304" pitchFamily="18" charset="0"/>
              </a:rPr>
              <a:t>¿El bufete se ha visto involucrado en algun tipo de catástrofe?</a:t>
            </a:r>
            <a:endParaRPr lang="es-SV" dirty="0">
              <a:solidFill>
                <a:schemeClr val="bg1">
                  <a:lumMod val="25000"/>
                </a:schemeClr>
              </a:solidFill>
              <a:latin typeface="Montserrat Medium" panose="00000600000000000000" pitchFamily="2" charset="0"/>
            </a:endParaRPr>
          </a:p>
        </p:txBody>
      </p:sp>
      <p:cxnSp>
        <p:nvCxnSpPr>
          <p:cNvPr id="14" name="Conector recto de flecha 13">
            <a:extLst>
              <a:ext uri="{FF2B5EF4-FFF2-40B4-BE49-F238E27FC236}">
                <a16:creationId xmlns:a16="http://schemas.microsoft.com/office/drawing/2014/main" id="{25C4148D-E71B-954F-7A64-C4FC53971D3D}"/>
              </a:ext>
            </a:extLst>
          </p:cNvPr>
          <p:cNvCxnSpPr>
            <a:cxnSpLocks/>
            <a:stCxn id="12" idx="3"/>
          </p:cNvCxnSpPr>
          <p:nvPr/>
        </p:nvCxnSpPr>
        <p:spPr>
          <a:xfrm>
            <a:off x="3838354" y="2413591"/>
            <a:ext cx="1233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707B761-FBE4-9031-C53B-1A4E49779DAE}"/>
              </a:ext>
            </a:extLst>
          </p:cNvPr>
          <p:cNvSpPr/>
          <p:nvPr/>
        </p:nvSpPr>
        <p:spPr>
          <a:xfrm>
            <a:off x="5071730" y="1203807"/>
            <a:ext cx="3253563" cy="30522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a:lnSpc>
                <a:spcPct val="150000"/>
              </a:lnSpc>
            </a:pP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Si efectivamente, una duralita de la segunda planta en el centro del techado estaba quebrada en la </a:t>
            </a:r>
            <a:r>
              <a:rPr lang="es-ES" sz="1200" dirty="0">
                <a:solidFill>
                  <a:schemeClr val="bg1">
                    <a:lumMod val="25000"/>
                  </a:schemeClr>
                </a:solidFill>
                <a:latin typeface="Montserrat Medium" panose="00000600000000000000" pitchFamily="2" charset="0"/>
                <a:ea typeface="Times New Roman" panose="02020603050405020304" pitchFamily="18" charset="0"/>
                <a:cs typeface="Times New Roman" panose="02020603050405020304" pitchFamily="18" charset="0"/>
              </a:rPr>
              <a:t>temporada de invierno </a:t>
            </a:r>
            <a:r>
              <a:rPr lang="es-ES" sz="1200" dirty="0">
                <a:solidFill>
                  <a:schemeClr val="bg1">
                    <a:lumMod val="25000"/>
                  </a:schemeClr>
                </a:solidFill>
                <a:effectLst/>
                <a:latin typeface="Montserrat Medium" panose="00000600000000000000" pitchFamily="2" charset="0"/>
                <a:ea typeface="Times New Roman" panose="02020603050405020304" pitchFamily="18" charset="0"/>
                <a:cs typeface="Times New Roman" panose="02020603050405020304" pitchFamily="18" charset="0"/>
              </a:rPr>
              <a:t>en el año 2015, lo cual causo una inundación dentro del local, quedando inutilizables el 50% de los archivos que se contaban en el momento.</a:t>
            </a:r>
          </a:p>
        </p:txBody>
      </p:sp>
    </p:spTree>
    <p:extLst>
      <p:ext uri="{BB962C8B-B14F-4D97-AF65-F5344CB8AC3E}">
        <p14:creationId xmlns:p14="http://schemas.microsoft.com/office/powerpoint/2010/main" val="287208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6"/>
        <p:cNvGrpSpPr/>
        <p:nvPr/>
      </p:nvGrpSpPr>
      <p:grpSpPr>
        <a:xfrm>
          <a:off x="0" y="0"/>
          <a:ext cx="0" cy="0"/>
          <a:chOff x="0" y="0"/>
          <a:chExt cx="0" cy="0"/>
        </a:xfrm>
      </p:grpSpPr>
      <p:sp>
        <p:nvSpPr>
          <p:cNvPr id="427" name="Google Shape;427;p58"/>
          <p:cNvSpPr txBox="1">
            <a:spLocks noGrp="1"/>
          </p:cNvSpPr>
          <p:nvPr>
            <p:ph type="title"/>
          </p:nvPr>
        </p:nvSpPr>
        <p:spPr>
          <a:xfrm>
            <a:off x="597311" y="859760"/>
            <a:ext cx="510603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1" dirty="0"/>
              <a:t>INTRODUCCIÓN</a:t>
            </a:r>
            <a:endParaRPr sz="4400" b="1" dirty="0"/>
          </a:p>
        </p:txBody>
      </p:sp>
      <p:sp>
        <p:nvSpPr>
          <p:cNvPr id="365" name="Google Shape;365;p53"/>
          <p:cNvSpPr txBox="1">
            <a:spLocks/>
          </p:cNvSpPr>
          <p:nvPr/>
        </p:nvSpPr>
        <p:spPr>
          <a:xfrm>
            <a:off x="597311" y="2181498"/>
            <a:ext cx="5106034" cy="18158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Medium"/>
              <a:buNone/>
              <a:defRPr sz="1500" b="0" i="0" u="none" strike="noStrike" cap="none">
                <a:solidFill>
                  <a:schemeClr val="dk2"/>
                </a:solidFill>
                <a:latin typeface="Montserrat Medium"/>
                <a:ea typeface="Montserrat Medium"/>
                <a:cs typeface="Montserrat Medium"/>
                <a:sym typeface="Montserrat Medium"/>
              </a:defRPr>
            </a:lvl1pPr>
            <a:lvl2pPr marL="914400" marR="0" lvl="1"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9pPr>
          </a:lstStyle>
          <a:p>
            <a:pPr algn="just"/>
            <a:r>
              <a:rPr lang="es-SV" sz="1600" dirty="0"/>
              <a:t>En el presente trabajo se aborda la gestión, la búsqueda y los registros de documentos escaneados del bufete de abogados Cartagena, como un panorama actual de la tecnología de la información, donde la gestión eficiente de documentos se ha convertido en un tema de gran importancia.</a:t>
            </a:r>
          </a:p>
        </p:txBody>
      </p:sp>
    </p:spTree>
    <p:extLst>
      <p:ext uri="{BB962C8B-B14F-4D97-AF65-F5344CB8AC3E}">
        <p14:creationId xmlns:p14="http://schemas.microsoft.com/office/powerpoint/2010/main" val="17168650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5"/>
                                        </p:tgtEl>
                                        <p:attrNameLst>
                                          <p:attrName>style.visibility</p:attrName>
                                        </p:attrNameLst>
                                      </p:cBhvr>
                                      <p:to>
                                        <p:strVal val="visible"/>
                                      </p:to>
                                    </p:set>
                                    <p:animEffect transition="in" filter="fade">
                                      <p:cBhvr>
                                        <p:cTn id="7" dur="10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4">
            <a:extLst>
              <a:ext uri="{FF2B5EF4-FFF2-40B4-BE49-F238E27FC236}">
                <a16:creationId xmlns:a16="http://schemas.microsoft.com/office/drawing/2014/main" id="{1B83F384-F2E0-4D88-D8D7-A93E83305F39}"/>
              </a:ext>
            </a:extLst>
          </p:cNvPr>
          <p:cNvSpPr>
            <a:spLocks noGrp="1"/>
          </p:cNvSpPr>
          <p:nvPr>
            <p:ph type="subTitle" idx="4"/>
          </p:nvPr>
        </p:nvSpPr>
        <p:spPr>
          <a:xfrm>
            <a:off x="720000" y="1017725"/>
            <a:ext cx="7849842" cy="3428725"/>
          </a:xfrm>
        </p:spPr>
        <p:txBody>
          <a:bodyPr/>
          <a:lstStyle/>
          <a:p>
            <a:pPr algn="just">
              <a:buFont typeface="Wingdings" panose="05000000000000000000" pitchFamily="2" charset="2"/>
              <a:buChar char="ü"/>
            </a:pPr>
            <a:r>
              <a:rPr lang="es-ES" sz="1400" dirty="0"/>
              <a:t>Gracias a la investigación realizada y a la excelente colaboración con el Bufete de Abogados Cartagena, se logró identificar diferentes factores que influyen en la problemática que el Bufete desea solventar.</a:t>
            </a:r>
          </a:p>
          <a:p>
            <a:pPr algn="just">
              <a:buFont typeface="Wingdings" panose="05000000000000000000" pitchFamily="2" charset="2"/>
              <a:buChar char="ü"/>
            </a:pPr>
            <a:r>
              <a:rPr lang="es-ES" sz="1400" dirty="0"/>
              <a:t>Se verifico y mediante las pruebas presentadas en esta investigación se confirma la necesidad que el Bufete de Abogados tiene con respecto a la plataforma web para que sea un apoyo directo a los procesos que realizan día a día.</a:t>
            </a:r>
          </a:p>
          <a:p>
            <a:pPr algn="just">
              <a:buFont typeface="Wingdings" panose="05000000000000000000" pitchFamily="2" charset="2"/>
              <a:buChar char="ü"/>
            </a:pPr>
            <a:r>
              <a:rPr lang="es-ES" sz="1400" dirty="0"/>
              <a:t>El acceso a los datos del cliente de manera rápida y efectiva, así como una gestión más fluida para el ingreso de la información, tanto como el respaldo digital, se posicionan como una excelente herramienta para el personal que actualmente labora en el bufete.</a:t>
            </a:r>
          </a:p>
          <a:p>
            <a:pPr algn="just">
              <a:buFont typeface="Wingdings" panose="05000000000000000000" pitchFamily="2" charset="2"/>
              <a:buChar char="ü"/>
            </a:pPr>
            <a:r>
              <a:rPr lang="es-ES" sz="1400" dirty="0"/>
              <a:t>Podemos concluir que toda documentación en todo su ciclo de vida, desde que se crea hasta que se destruye, pasa por diferentes procesos, los cuales es importante identificar para tener ese valor agregado y poder generar una herramienta en base al negocio en el que se utiliza.</a:t>
            </a:r>
          </a:p>
        </p:txBody>
      </p:sp>
      <p:sp>
        <p:nvSpPr>
          <p:cNvPr id="6" name="Título 5">
            <a:extLst>
              <a:ext uri="{FF2B5EF4-FFF2-40B4-BE49-F238E27FC236}">
                <a16:creationId xmlns:a16="http://schemas.microsoft.com/office/drawing/2014/main" id="{9C4FF3D9-79AB-050D-DC8B-B3CC816D4AF6}"/>
              </a:ext>
            </a:extLst>
          </p:cNvPr>
          <p:cNvSpPr>
            <a:spLocks noGrp="1"/>
          </p:cNvSpPr>
          <p:nvPr>
            <p:ph type="title"/>
          </p:nvPr>
        </p:nvSpPr>
        <p:spPr>
          <a:xfrm>
            <a:off x="720000" y="211109"/>
            <a:ext cx="7704000" cy="572700"/>
          </a:xfrm>
        </p:spPr>
        <p:txBody>
          <a:bodyPr/>
          <a:lstStyle/>
          <a:p>
            <a:r>
              <a:rPr lang="es-ES" dirty="0"/>
              <a:t>CONCLUSIÓN</a:t>
            </a:r>
            <a:endParaRPr lang="es-SV" dirty="0"/>
          </a:p>
        </p:txBody>
      </p:sp>
    </p:spTree>
    <p:extLst>
      <p:ext uri="{BB962C8B-B14F-4D97-AF65-F5344CB8AC3E}">
        <p14:creationId xmlns:p14="http://schemas.microsoft.com/office/powerpoint/2010/main" val="1696328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32"/>
        <p:cNvGrpSpPr/>
        <p:nvPr/>
      </p:nvGrpSpPr>
      <p:grpSpPr>
        <a:xfrm>
          <a:off x="0" y="0"/>
          <a:ext cx="0" cy="0"/>
          <a:chOff x="0" y="0"/>
          <a:chExt cx="0" cy="0"/>
        </a:xfrm>
      </p:grpSpPr>
      <p:sp>
        <p:nvSpPr>
          <p:cNvPr id="1133" name="Google Shape;1133;p85"/>
          <p:cNvSpPr txBox="1">
            <a:spLocks noGrp="1"/>
          </p:cNvSpPr>
          <p:nvPr>
            <p:ph type="title"/>
          </p:nvPr>
        </p:nvSpPr>
        <p:spPr>
          <a:xfrm>
            <a:off x="1143551" y="1146412"/>
            <a:ext cx="63678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GRACIAS</a:t>
            </a:r>
            <a:endParaRPr dirty="0"/>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0"/>
        <p:cNvGrpSpPr/>
        <p:nvPr/>
      </p:nvGrpSpPr>
      <p:grpSpPr>
        <a:xfrm>
          <a:off x="0" y="0"/>
          <a:ext cx="0" cy="0"/>
          <a:chOff x="0" y="0"/>
          <a:chExt cx="0" cy="0"/>
        </a:xfrm>
      </p:grpSpPr>
      <p:sp>
        <p:nvSpPr>
          <p:cNvPr id="371" name="Google Shape;371;p54"/>
          <p:cNvSpPr txBox="1">
            <a:spLocks noGrp="1"/>
          </p:cNvSpPr>
          <p:nvPr>
            <p:ph type="title"/>
          </p:nvPr>
        </p:nvSpPr>
        <p:spPr>
          <a:xfrm>
            <a:off x="0" y="1706531"/>
            <a:ext cx="240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CONTENIDO</a:t>
            </a:r>
            <a:endParaRPr dirty="0"/>
          </a:p>
        </p:txBody>
      </p:sp>
      <p:graphicFrame>
        <p:nvGraphicFramePr>
          <p:cNvPr id="372" name="Google Shape;372;p54"/>
          <p:cNvGraphicFramePr/>
          <p:nvPr>
            <p:extLst>
              <p:ext uri="{D42A27DB-BD31-4B8C-83A1-F6EECF244321}">
                <p14:modId xmlns:p14="http://schemas.microsoft.com/office/powerpoint/2010/main" val="3666323800"/>
              </p:ext>
            </p:extLst>
          </p:nvPr>
        </p:nvGraphicFramePr>
        <p:xfrm>
          <a:off x="2513953" y="151742"/>
          <a:ext cx="5904000" cy="2260420"/>
        </p:xfrm>
        <a:graphic>
          <a:graphicData uri="http://schemas.openxmlformats.org/drawingml/2006/table">
            <a:tbl>
              <a:tblPr>
                <a:noFill/>
                <a:tableStyleId>{03B7EA17-4A9F-4A67-AA26-CAFDEFA532DB}</a:tableStyleId>
              </a:tblPr>
              <a:tblGrid>
                <a:gridCol w="2007759">
                  <a:extLst>
                    <a:ext uri="{9D8B030D-6E8A-4147-A177-3AD203B41FA5}">
                      <a16:colId xmlns:a16="http://schemas.microsoft.com/office/drawing/2014/main" val="20000"/>
                    </a:ext>
                  </a:extLst>
                </a:gridCol>
                <a:gridCol w="3896241">
                  <a:extLst>
                    <a:ext uri="{9D8B030D-6E8A-4147-A177-3AD203B41FA5}">
                      <a16:colId xmlns:a16="http://schemas.microsoft.com/office/drawing/2014/main" val="20001"/>
                    </a:ext>
                  </a:extLst>
                </a:gridCol>
              </a:tblGrid>
              <a:tr h="315987">
                <a:tc>
                  <a:txBody>
                    <a:bodyPr/>
                    <a:lstStyle/>
                    <a:p>
                      <a:pPr marL="0" lvl="0" indent="0" algn="l" rtl="0">
                        <a:spcBef>
                          <a:spcPts val="0"/>
                        </a:spcBef>
                        <a:spcAft>
                          <a:spcPts val="0"/>
                        </a:spcAft>
                        <a:buNone/>
                      </a:pPr>
                      <a:r>
                        <a:rPr lang="en" sz="900" b="1" dirty="0">
                          <a:solidFill>
                            <a:schemeClr val="accent2"/>
                          </a:solidFill>
                          <a:uFill>
                            <a:noFill/>
                          </a:uFill>
                          <a:latin typeface="Montserrat"/>
                          <a:ea typeface="Montserrat"/>
                          <a:cs typeface="Calibri" panose="020F0502020204030204" pitchFamily="34" charset="0"/>
                          <a:sym typeface="Montserrat"/>
                        </a:rPr>
                        <a:t>ENUNCIADO DEL PROBLEMA</a:t>
                      </a:r>
                      <a:endParaRPr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endParaRPr sz="900" dirty="0">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15987">
                <a:tc>
                  <a:txBody>
                    <a:bodyPr/>
                    <a:lstStyle/>
                    <a:p>
                      <a:pPr marL="0" lvl="0" indent="0" algn="l" rtl="0">
                        <a:spcBef>
                          <a:spcPts val="0"/>
                        </a:spcBef>
                        <a:spcAft>
                          <a:spcPts val="0"/>
                        </a:spcAft>
                        <a:buNone/>
                      </a:pPr>
                      <a:endParaRPr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s-SV" sz="900" b="1" dirty="0">
                          <a:solidFill>
                            <a:schemeClr val="accent2"/>
                          </a:solidFill>
                          <a:uFill>
                            <a:noFill/>
                          </a:uFill>
                          <a:latin typeface="Montserrat"/>
                          <a:ea typeface="Montserrat"/>
                          <a:cs typeface="Calibri" panose="020F0502020204030204" pitchFamily="34" charset="0"/>
                          <a:sym typeface="Montserrat"/>
                        </a:rPr>
                        <a:t>PLANTEAMIENTO DEL PROBLEMA</a:t>
                      </a:r>
                      <a:endParaRPr lang="es-SV"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15987">
                <a:tc>
                  <a:txBody>
                    <a:bodyPr/>
                    <a:lstStyle/>
                    <a:p>
                      <a:pPr marL="0" lvl="0" indent="0" algn="l" rtl="0">
                        <a:spcBef>
                          <a:spcPts val="0"/>
                        </a:spcBef>
                        <a:spcAft>
                          <a:spcPts val="0"/>
                        </a:spcAft>
                        <a:buNone/>
                      </a:pPr>
                      <a:r>
                        <a:rPr lang="en" sz="900" b="1" dirty="0">
                          <a:solidFill>
                            <a:schemeClr val="accent2"/>
                          </a:solidFill>
                          <a:uFill>
                            <a:noFill/>
                          </a:uFill>
                          <a:latin typeface="Montserrat"/>
                          <a:ea typeface="Montserrat"/>
                          <a:cs typeface="Calibri" panose="020F0502020204030204" pitchFamily="34" charset="0"/>
                          <a:sym typeface="Montserrat"/>
                        </a:rPr>
                        <a:t>ANTECEDENTES</a:t>
                      </a:r>
                      <a:endParaRPr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endParaRPr sz="900" dirty="0">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315987">
                <a:tc>
                  <a:txBody>
                    <a:bodyPr/>
                    <a:lstStyle/>
                    <a:p>
                      <a:pPr marL="0" lvl="0" indent="0" algn="l" rtl="0">
                        <a:spcBef>
                          <a:spcPts val="0"/>
                        </a:spcBef>
                        <a:spcAft>
                          <a:spcPts val="0"/>
                        </a:spcAft>
                        <a:buNone/>
                      </a:pPr>
                      <a:endParaRPr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r>
                        <a:rPr lang="en" sz="900" b="1" dirty="0">
                          <a:solidFill>
                            <a:schemeClr val="accent2"/>
                          </a:solidFill>
                          <a:uFill>
                            <a:noFill/>
                          </a:uFill>
                          <a:latin typeface="Montserrat"/>
                          <a:ea typeface="Montserrat"/>
                          <a:cs typeface="Calibri" panose="020F0502020204030204" pitchFamily="34" charset="0"/>
                          <a:sym typeface="Montserrat"/>
                        </a:rPr>
                        <a:t>DELIMITACIONES</a:t>
                      </a:r>
                      <a:endParaRPr sz="900" dirty="0">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15987">
                <a:tc>
                  <a:txBody>
                    <a:bodyPr/>
                    <a:lstStyle/>
                    <a:p>
                      <a:pPr marL="0" lvl="0" indent="0" algn="l" rtl="0">
                        <a:spcBef>
                          <a:spcPts val="0"/>
                        </a:spcBef>
                        <a:spcAft>
                          <a:spcPts val="0"/>
                        </a:spcAft>
                        <a:buNone/>
                      </a:pPr>
                      <a:r>
                        <a:rPr lang="en" sz="900" b="1" dirty="0">
                          <a:solidFill>
                            <a:schemeClr val="accent2"/>
                          </a:solidFill>
                          <a:uFill>
                            <a:noFill/>
                          </a:uFill>
                          <a:latin typeface="Montserrat"/>
                          <a:ea typeface="Montserrat"/>
                          <a:cs typeface="Calibri" panose="020F0502020204030204" pitchFamily="34" charset="0"/>
                          <a:sym typeface="Montserrat"/>
                        </a:rPr>
                        <a:t>ALCANCES</a:t>
                      </a:r>
                      <a:endParaRPr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endParaRPr sz="900" dirty="0">
                        <a:solidFill>
                          <a:srgbClr val="191919"/>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r h="652067">
                <a:tc>
                  <a:txBody>
                    <a:bodyPr/>
                    <a:lstStyle/>
                    <a:p>
                      <a:pPr marL="0" lvl="0" indent="0" algn="l" rtl="0">
                        <a:spcBef>
                          <a:spcPts val="0"/>
                        </a:spcBef>
                        <a:spcAft>
                          <a:spcPts val="0"/>
                        </a:spcAft>
                        <a:buNone/>
                      </a:pPr>
                      <a:endParaRPr lang="es-ES" sz="900" b="1" dirty="0">
                        <a:solidFill>
                          <a:schemeClr val="accent2"/>
                        </a:solidFill>
                        <a:latin typeface="Montserrat"/>
                        <a:ea typeface="Montserrat"/>
                        <a:cs typeface="Calibri" panose="020F0502020204030204" pitchFamily="34" charset="0"/>
                        <a:sym typeface="Montserrat"/>
                      </a:endParaRPr>
                    </a:p>
                    <a:p>
                      <a:pPr marL="0" lvl="0" indent="0" algn="l" rtl="0">
                        <a:spcBef>
                          <a:spcPts val="0"/>
                        </a:spcBef>
                        <a:spcAft>
                          <a:spcPts val="0"/>
                        </a:spcAft>
                        <a:buNone/>
                      </a:pPr>
                      <a:r>
                        <a:rPr lang="es-SV" sz="900" b="1" dirty="0">
                          <a:solidFill>
                            <a:schemeClr val="accent2"/>
                          </a:solidFill>
                          <a:latin typeface="Montserrat"/>
                          <a:ea typeface="Montserrat"/>
                          <a:cs typeface="Calibri" panose="020F0502020204030204" pitchFamily="34" charset="0"/>
                          <a:sym typeface="Montserrat"/>
                        </a:rPr>
                        <a:t>OBJETIVOS</a:t>
                      </a:r>
                      <a:endParaRPr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r>
                        <a:rPr lang="en" sz="900" b="1" dirty="0">
                          <a:solidFill>
                            <a:schemeClr val="accent2"/>
                          </a:solidFill>
                          <a:latin typeface="Montserrat"/>
                          <a:ea typeface="Montserrat"/>
                          <a:cs typeface="Calibri" panose="020F0502020204030204" pitchFamily="34" charset="0"/>
                          <a:sym typeface="Montserrat"/>
                        </a:rPr>
                        <a:t>JUSTIFICACION</a:t>
                      </a:r>
                    </a:p>
                    <a:p>
                      <a:pPr marL="0" lvl="0" indent="0" algn="l" rtl="0">
                        <a:spcBef>
                          <a:spcPts val="0"/>
                        </a:spcBef>
                        <a:spcAft>
                          <a:spcPts val="1600"/>
                        </a:spcAft>
                        <a:buNone/>
                      </a:pPr>
                      <a:endParaRPr lang="es-SV" sz="9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2" name="Google Shape;372;p54">
            <a:extLst>
              <a:ext uri="{FF2B5EF4-FFF2-40B4-BE49-F238E27FC236}">
                <a16:creationId xmlns:a16="http://schemas.microsoft.com/office/drawing/2014/main" id="{91A8144C-C1B7-3DD5-AEDF-6E72E550C7FD}"/>
              </a:ext>
            </a:extLst>
          </p:cNvPr>
          <p:cNvGraphicFramePr/>
          <p:nvPr>
            <p:extLst>
              <p:ext uri="{D42A27DB-BD31-4B8C-83A1-F6EECF244321}">
                <p14:modId xmlns:p14="http://schemas.microsoft.com/office/powerpoint/2010/main" val="958683569"/>
              </p:ext>
            </p:extLst>
          </p:nvPr>
        </p:nvGraphicFramePr>
        <p:xfrm>
          <a:off x="2513953" y="2279231"/>
          <a:ext cx="5904000" cy="2367100"/>
        </p:xfrm>
        <a:graphic>
          <a:graphicData uri="http://schemas.openxmlformats.org/drawingml/2006/table">
            <a:tbl>
              <a:tblPr>
                <a:noFill/>
                <a:tableStyleId>{03B7EA17-4A9F-4A67-AA26-CAFDEFA532DB}</a:tableStyleId>
              </a:tblPr>
              <a:tblGrid>
                <a:gridCol w="2007759">
                  <a:extLst>
                    <a:ext uri="{9D8B030D-6E8A-4147-A177-3AD203B41FA5}">
                      <a16:colId xmlns:a16="http://schemas.microsoft.com/office/drawing/2014/main" val="20000"/>
                    </a:ext>
                  </a:extLst>
                </a:gridCol>
                <a:gridCol w="3896241">
                  <a:extLst>
                    <a:ext uri="{9D8B030D-6E8A-4147-A177-3AD203B41FA5}">
                      <a16:colId xmlns:a16="http://schemas.microsoft.com/office/drawing/2014/main" val="20001"/>
                    </a:ext>
                  </a:extLst>
                </a:gridCol>
              </a:tblGrid>
              <a:tr h="331412">
                <a:tc>
                  <a:txBody>
                    <a:bodyPr/>
                    <a:lstStyle/>
                    <a:p>
                      <a:pPr marL="0" lvl="0" indent="0" algn="l" rtl="0">
                        <a:spcBef>
                          <a:spcPts val="0"/>
                        </a:spcBef>
                        <a:spcAft>
                          <a:spcPts val="0"/>
                        </a:spcAft>
                        <a:buNone/>
                      </a:pPr>
                      <a:endParaRPr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s-ES" sz="1000" b="1" dirty="0">
                          <a:solidFill>
                            <a:schemeClr val="accent2"/>
                          </a:solidFill>
                          <a:latin typeface="Montserrat"/>
                          <a:ea typeface="Montserrat"/>
                          <a:cs typeface="Calibri" panose="020F0502020204030204" pitchFamily="34" charset="0"/>
                          <a:sym typeface="Montserrat"/>
                        </a:rPr>
                        <a:t>FUNDAMENTACION TEORICA</a:t>
                      </a: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3141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000" b="1" dirty="0">
                          <a:solidFill>
                            <a:schemeClr val="accent2"/>
                          </a:solidFill>
                          <a:uFill>
                            <a:noFill/>
                          </a:uFill>
                          <a:latin typeface="Montserrat"/>
                          <a:ea typeface="Montserrat"/>
                          <a:cs typeface="Calibri" panose="020F0502020204030204" pitchFamily="34" charset="0"/>
                          <a:sym typeface="Montserrat"/>
                        </a:rPr>
                        <a:t>T</a:t>
                      </a:r>
                      <a:r>
                        <a:rPr lang="es-SV" sz="1000" b="1" dirty="0">
                          <a:solidFill>
                            <a:schemeClr val="accent2"/>
                          </a:solidFill>
                          <a:uFill>
                            <a:noFill/>
                          </a:uFill>
                          <a:latin typeface="Montserrat"/>
                          <a:ea typeface="Montserrat"/>
                          <a:cs typeface="Calibri" panose="020F0502020204030204" pitchFamily="34" charset="0"/>
                          <a:sym typeface="Montserrat"/>
                        </a:rPr>
                        <a:t>IPO DE INVESTIGACION </a:t>
                      </a:r>
                      <a:endParaRPr lang="es-SV"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endParaRPr lang="es-SV"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31412">
                <a:tc>
                  <a:txBody>
                    <a:bodyPr/>
                    <a:lstStyle/>
                    <a:p>
                      <a:pPr marL="0" lvl="0" indent="0" algn="l" rtl="0">
                        <a:spcBef>
                          <a:spcPts val="0"/>
                        </a:spcBef>
                        <a:spcAft>
                          <a:spcPts val="0"/>
                        </a:spcAft>
                        <a:buNone/>
                      </a:pPr>
                      <a:endParaRPr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s-ES" sz="1000" b="1" dirty="0">
                          <a:solidFill>
                            <a:schemeClr val="accent2"/>
                          </a:solidFill>
                          <a:uFill>
                            <a:noFill/>
                          </a:uFill>
                          <a:latin typeface="Montserrat"/>
                          <a:ea typeface="Montserrat"/>
                          <a:cs typeface="Calibri" panose="020F0502020204030204" pitchFamily="34" charset="0"/>
                          <a:sym typeface="Montserrat"/>
                        </a:rPr>
                        <a:t>T</a:t>
                      </a:r>
                      <a:r>
                        <a:rPr lang="es-SV" sz="1000" b="1" dirty="0">
                          <a:solidFill>
                            <a:schemeClr val="accent2"/>
                          </a:solidFill>
                          <a:uFill>
                            <a:noFill/>
                          </a:uFill>
                          <a:latin typeface="Montserrat"/>
                          <a:ea typeface="Montserrat"/>
                          <a:cs typeface="Calibri" panose="020F0502020204030204" pitchFamily="34" charset="0"/>
                          <a:sym typeface="Montserrat"/>
                        </a:rPr>
                        <a:t>ECNICAS E INSTRUMENTOS </a:t>
                      </a:r>
                      <a:endParaRPr lang="es-SV"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33141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000" b="1" dirty="0">
                          <a:solidFill>
                            <a:schemeClr val="accent2"/>
                          </a:solidFill>
                          <a:uFill>
                            <a:noFill/>
                          </a:uFill>
                          <a:latin typeface="Montserrat"/>
                          <a:ea typeface="Montserrat"/>
                          <a:cs typeface="Calibri" panose="020F0502020204030204" pitchFamily="34" charset="0"/>
                          <a:sym typeface="Montserrat"/>
                        </a:rPr>
                        <a:t>R</a:t>
                      </a:r>
                      <a:r>
                        <a:rPr lang="es-SV" sz="1000" b="1" dirty="0">
                          <a:solidFill>
                            <a:schemeClr val="accent2"/>
                          </a:solidFill>
                          <a:uFill>
                            <a:noFill/>
                          </a:uFill>
                          <a:latin typeface="Montserrat"/>
                          <a:ea typeface="Montserrat"/>
                          <a:cs typeface="Calibri" panose="020F0502020204030204" pitchFamily="34" charset="0"/>
                          <a:sym typeface="Montserrat"/>
                        </a:rPr>
                        <a:t>EQUERIMIENTOS</a:t>
                      </a:r>
                      <a:endParaRPr lang="es-SV"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endParaRPr sz="1000" dirty="0">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31412">
                <a:tc>
                  <a:txBody>
                    <a:bodyPr/>
                    <a:lstStyle/>
                    <a:p>
                      <a:pPr marL="0" lvl="0" indent="0" algn="l" rtl="0">
                        <a:spcBef>
                          <a:spcPts val="0"/>
                        </a:spcBef>
                        <a:spcAft>
                          <a:spcPts val="0"/>
                        </a:spcAft>
                        <a:buNone/>
                      </a:pPr>
                      <a:endParaRPr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000" b="1" dirty="0">
                          <a:solidFill>
                            <a:schemeClr val="accent2"/>
                          </a:solidFill>
                          <a:uFill>
                            <a:noFill/>
                          </a:uFill>
                          <a:latin typeface="Montserrat"/>
                          <a:ea typeface="Montserrat"/>
                          <a:cs typeface="Calibri" panose="020F0502020204030204" pitchFamily="34" charset="0"/>
                          <a:sym typeface="Montserrat"/>
                        </a:rPr>
                        <a:t>C</a:t>
                      </a:r>
                      <a:r>
                        <a:rPr lang="es-SV" sz="1000" b="1" dirty="0">
                          <a:solidFill>
                            <a:schemeClr val="accent2"/>
                          </a:solidFill>
                          <a:uFill>
                            <a:noFill/>
                          </a:uFill>
                          <a:latin typeface="Montserrat"/>
                          <a:ea typeface="Montserrat"/>
                          <a:cs typeface="Calibri" panose="020F0502020204030204" pitchFamily="34" charset="0"/>
                          <a:sym typeface="Montserrat"/>
                        </a:rPr>
                        <a:t>RONOGRAMA</a:t>
                      </a:r>
                      <a:endParaRPr lang="es-SV"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r h="682941">
                <a:tc>
                  <a:txBody>
                    <a:bodyPr/>
                    <a:lstStyle/>
                    <a:p>
                      <a:pPr marL="0" lvl="0" indent="0" algn="l" rtl="0">
                        <a:spcBef>
                          <a:spcPts val="0"/>
                        </a:spcBef>
                        <a:spcAft>
                          <a:spcPts val="0"/>
                        </a:spcAft>
                        <a:buNone/>
                      </a:pPr>
                      <a:r>
                        <a:rPr lang="en" sz="1000" b="1" dirty="0">
                          <a:solidFill>
                            <a:schemeClr val="accent2"/>
                          </a:solidFill>
                          <a:latin typeface="Montserrat"/>
                          <a:ea typeface="Montserrat"/>
                          <a:cs typeface="Calibri" panose="020F0502020204030204" pitchFamily="34" charset="0"/>
                          <a:sym typeface="Montserrat"/>
                        </a:rPr>
                        <a:t>ANEXOS</a:t>
                      </a: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endParaRPr lang="en" sz="1000" b="1" dirty="0">
                        <a:solidFill>
                          <a:schemeClr val="accent2"/>
                        </a:solidFill>
                        <a:latin typeface="Montserrat"/>
                        <a:ea typeface="Montserrat"/>
                        <a:cs typeface="Calibri" panose="020F0502020204030204" pitchFamily="34" charset="0"/>
                        <a:sym typeface="Montserrat"/>
                      </a:endParaRPr>
                    </a:p>
                    <a:p>
                      <a:pPr marL="0" lvl="0" indent="0" algn="l" rtl="0">
                        <a:spcBef>
                          <a:spcPts val="0"/>
                        </a:spcBef>
                        <a:spcAft>
                          <a:spcPts val="1600"/>
                        </a:spcAft>
                        <a:buNone/>
                      </a:pPr>
                      <a:r>
                        <a:rPr lang="es-ES" sz="1000" b="1" dirty="0">
                          <a:solidFill>
                            <a:schemeClr val="accent2"/>
                          </a:solidFill>
                          <a:latin typeface="Montserrat"/>
                          <a:ea typeface="Montserrat"/>
                          <a:cs typeface="Calibri" panose="020F0502020204030204" pitchFamily="34" charset="0"/>
                          <a:sym typeface="Montserrat"/>
                        </a:rPr>
                        <a:t>CONCLUSIONES</a:t>
                      </a:r>
                      <a:endParaRPr sz="1000" b="1" dirty="0">
                        <a:solidFill>
                          <a:schemeClr val="accent2"/>
                        </a:solidFill>
                        <a:latin typeface="Montserrat"/>
                        <a:ea typeface="Montserrat"/>
                        <a:cs typeface="Calibri" panose="020F0502020204030204" pitchFamily="34" charset="0"/>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9"/>
        <p:cNvGrpSpPr/>
        <p:nvPr/>
      </p:nvGrpSpPr>
      <p:grpSpPr>
        <a:xfrm>
          <a:off x="0" y="0"/>
          <a:ext cx="0" cy="0"/>
          <a:chOff x="0" y="0"/>
          <a:chExt cx="0" cy="0"/>
        </a:xfrm>
      </p:grpSpPr>
      <p:sp>
        <p:nvSpPr>
          <p:cNvPr id="8" name="Google Shape;380;p55">
            <a:hlinkClick r:id="rId4" action="ppaction://hlinksldjump"/>
          </p:cNvPr>
          <p:cNvSpPr txBox="1">
            <a:spLocks noGrp="1"/>
          </p:cNvSpPr>
          <p:nvPr>
            <p:ph type="title"/>
          </p:nvPr>
        </p:nvSpPr>
        <p:spPr>
          <a:xfrm>
            <a:off x="1247238" y="278787"/>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ENUNCIADO DEL PROBLEMA</a:t>
            </a:r>
            <a:endParaRPr b="1" dirty="0"/>
          </a:p>
        </p:txBody>
      </p:sp>
      <p:pic>
        <p:nvPicPr>
          <p:cNvPr id="2" name="1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1" y="1195387"/>
            <a:ext cx="2800349" cy="3733798"/>
          </a:xfrm>
          <a:prstGeom prst="rect">
            <a:avLst/>
          </a:prstGeom>
        </p:spPr>
      </p:pic>
      <p:pic>
        <p:nvPicPr>
          <p:cNvPr id="3" name="2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1700" y="1514475"/>
            <a:ext cx="5122332" cy="28813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9"/>
        <p:cNvGrpSpPr/>
        <p:nvPr/>
      </p:nvGrpSpPr>
      <p:grpSpPr>
        <a:xfrm>
          <a:off x="0" y="0"/>
          <a:ext cx="0" cy="0"/>
          <a:chOff x="0" y="0"/>
          <a:chExt cx="0" cy="0"/>
        </a:xfrm>
      </p:grpSpPr>
      <p:sp>
        <p:nvSpPr>
          <p:cNvPr id="8" name="Google Shape;380;p55">
            <a:hlinkClick r:id="rId4" action="ppaction://hlinksldjump"/>
          </p:cNvPr>
          <p:cNvSpPr txBox="1">
            <a:spLocks noGrp="1"/>
          </p:cNvSpPr>
          <p:nvPr>
            <p:ph type="title"/>
          </p:nvPr>
        </p:nvSpPr>
        <p:spPr>
          <a:xfrm>
            <a:off x="1247238" y="278787"/>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ENUNCIADO DEL PROBLEMA</a:t>
            </a:r>
            <a:endParaRPr b="1" dirty="0"/>
          </a:p>
        </p:txBody>
      </p:sp>
      <p:pic>
        <p:nvPicPr>
          <p:cNvPr id="4" name="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5795" y="1887128"/>
            <a:ext cx="4686300" cy="2636044"/>
          </a:xfrm>
          <a:prstGeom prst="rect">
            <a:avLst/>
          </a:prstGeom>
        </p:spPr>
      </p:pic>
      <p:pic>
        <p:nvPicPr>
          <p:cNvPr id="5" name="4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9440" y="1266800"/>
            <a:ext cx="2907525" cy="3876700"/>
          </a:xfrm>
          <a:prstGeom prst="rect">
            <a:avLst/>
          </a:prstGeom>
        </p:spPr>
      </p:pic>
    </p:spTree>
    <p:extLst>
      <p:ext uri="{BB962C8B-B14F-4D97-AF65-F5344CB8AC3E}">
        <p14:creationId xmlns:p14="http://schemas.microsoft.com/office/powerpoint/2010/main" val="4107386630"/>
      </p:ext>
    </p:extLst>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9"/>
        <p:cNvGrpSpPr/>
        <p:nvPr/>
      </p:nvGrpSpPr>
      <p:grpSpPr>
        <a:xfrm>
          <a:off x="0" y="0"/>
          <a:ext cx="0" cy="0"/>
          <a:chOff x="0" y="0"/>
          <a:chExt cx="0" cy="0"/>
        </a:xfrm>
      </p:grpSpPr>
      <p:sp>
        <p:nvSpPr>
          <p:cNvPr id="380" name="Google Shape;380;p55">
            <a:hlinkClick r:id="rId4" action="ppaction://hlinksldjump"/>
          </p:cNvPr>
          <p:cNvSpPr txBox="1">
            <a:spLocks noGrp="1"/>
          </p:cNvSpPr>
          <p:nvPr>
            <p:ph type="title"/>
          </p:nvPr>
        </p:nvSpPr>
        <p:spPr>
          <a:xfrm>
            <a:off x="1247238" y="278787"/>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ENUNCIADO DEL PROBLEMA</a:t>
            </a:r>
            <a:endParaRPr b="1" dirty="0"/>
          </a:p>
        </p:txBody>
      </p:sp>
      <p:sp>
        <p:nvSpPr>
          <p:cNvPr id="3" name="CuadroTexto 2">
            <a:extLst>
              <a:ext uri="{FF2B5EF4-FFF2-40B4-BE49-F238E27FC236}">
                <a16:creationId xmlns:a16="http://schemas.microsoft.com/office/drawing/2014/main" id="{787BC1E5-A396-17E1-A987-B9AD9B533C06}"/>
              </a:ext>
            </a:extLst>
          </p:cNvPr>
          <p:cNvSpPr txBox="1"/>
          <p:nvPr/>
        </p:nvSpPr>
        <p:spPr>
          <a:xfrm>
            <a:off x="2728314" y="1073040"/>
            <a:ext cx="6001016" cy="28102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SV" sz="2000" dirty="0">
                <a:latin typeface="Montserrat Medium" panose="00000600000000000000" pitchFamily="2" charset="0"/>
              </a:rPr>
              <a:t>Demora al realizar búsquedas o consultas de documentos</a:t>
            </a:r>
          </a:p>
          <a:p>
            <a:pPr marL="285750" indent="-285750" algn="just">
              <a:lnSpc>
                <a:spcPct val="150000"/>
              </a:lnSpc>
              <a:buFont typeface="Arial" panose="020B0604020202020204" pitchFamily="34" charset="0"/>
              <a:buChar char="•"/>
            </a:pPr>
            <a:r>
              <a:rPr lang="es-SV" sz="2000" dirty="0">
                <a:latin typeface="Montserrat Medium" panose="00000600000000000000" pitchFamily="2" charset="0"/>
              </a:rPr>
              <a:t>Duplicidad en los archivos</a:t>
            </a:r>
          </a:p>
          <a:p>
            <a:pPr marL="285750" indent="-285750" algn="just">
              <a:lnSpc>
                <a:spcPct val="150000"/>
              </a:lnSpc>
              <a:buFont typeface="Arial" panose="020B0604020202020204" pitchFamily="34" charset="0"/>
              <a:buChar char="•"/>
            </a:pPr>
            <a:r>
              <a:rPr lang="es-SV" sz="2000" dirty="0">
                <a:latin typeface="Montserrat Medium" panose="00000600000000000000" pitchFamily="2" charset="0"/>
              </a:rPr>
              <a:t>Gastos en concepto de Papelería</a:t>
            </a:r>
          </a:p>
          <a:p>
            <a:pPr marL="285750" indent="-285750" algn="just">
              <a:lnSpc>
                <a:spcPct val="150000"/>
              </a:lnSpc>
              <a:buFont typeface="Arial" panose="020B0604020202020204" pitchFamily="34" charset="0"/>
              <a:buChar char="•"/>
            </a:pPr>
            <a:r>
              <a:rPr lang="es-SV" sz="2000" dirty="0">
                <a:latin typeface="Montserrat Medium" panose="00000600000000000000" pitchFamily="2" charset="0"/>
              </a:rPr>
              <a:t>Retraso en procesos debido a gestión manual de documentos físicos.</a:t>
            </a:r>
          </a:p>
        </p:txBody>
      </p:sp>
    </p:spTree>
    <p:extLst>
      <p:ext uri="{BB962C8B-B14F-4D97-AF65-F5344CB8AC3E}">
        <p14:creationId xmlns:p14="http://schemas.microsoft.com/office/powerpoint/2010/main" val="20298677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1000"/>
                                        <p:tgtEl>
                                          <p:spTgt spid="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a:hlinkClick r:id="rId3" action="ppaction://hlinksldjump"/>
          </p:cNvPr>
          <p:cNvSpPr txBox="1">
            <a:spLocks noGrp="1"/>
          </p:cNvSpPr>
          <p:nvPr>
            <p:ph type="title"/>
          </p:nvPr>
        </p:nvSpPr>
        <p:spPr>
          <a:xfrm>
            <a:off x="794774" y="688897"/>
            <a:ext cx="6499161"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Planteamiento del Problema</a:t>
            </a:r>
            <a:endParaRPr sz="3200" dirty="0"/>
          </a:p>
        </p:txBody>
      </p:sp>
      <p:sp>
        <p:nvSpPr>
          <p:cNvPr id="398" name="Google Shape;398;p56"/>
          <p:cNvSpPr txBox="1">
            <a:spLocks noGrp="1"/>
          </p:cNvSpPr>
          <p:nvPr>
            <p:ph type="subTitle" idx="1"/>
          </p:nvPr>
        </p:nvSpPr>
        <p:spPr>
          <a:xfrm>
            <a:off x="794774" y="1805849"/>
            <a:ext cx="5643551" cy="2447174"/>
          </a:xfrm>
          <a:prstGeom prst="rect">
            <a:avLst/>
          </a:prstGeom>
        </p:spPr>
        <p:txBody>
          <a:bodyPr spcFirstLastPara="1" wrap="square" lIns="91425" tIns="91425" rIns="91425" bIns="91425" anchor="t" anchorCtr="0">
            <a:noAutofit/>
          </a:bodyPr>
          <a:lstStyle/>
          <a:p>
            <a:pPr marL="0" lvl="0" indent="0"/>
            <a:r>
              <a:rPr lang="es-ES" sz="2000" dirty="0"/>
              <a:t>¿Qué impacto tiene la utilización de una plataforma web que gestione documentos para optimizar el proceso de búsqueda de archivos en un bufete de abogados?</a:t>
            </a:r>
            <a:endParaRPr sz="2000" dirty="0"/>
          </a:p>
        </p:txBody>
      </p:sp>
      <p:pic>
        <p:nvPicPr>
          <p:cNvPr id="411" name="Google Shape;411;p56"/>
          <p:cNvPicPr preferRelativeResize="0"/>
          <p:nvPr/>
        </p:nvPicPr>
        <p:blipFill rotWithShape="1">
          <a:blip r:embed="rId4">
            <a:alphaModFix/>
          </a:blip>
          <a:srcRect r="25317"/>
          <a:stretch/>
        </p:blipFill>
        <p:spPr>
          <a:xfrm>
            <a:off x="6438325" y="2495374"/>
            <a:ext cx="2726400" cy="2632201"/>
          </a:xfrm>
          <a:prstGeom prst="rect">
            <a:avLst/>
          </a:prstGeom>
          <a:noFill/>
          <a:ln>
            <a:noFill/>
          </a:ln>
        </p:spPr>
      </p:pic>
      <p:sp>
        <p:nvSpPr>
          <p:cNvPr id="412" name="Google Shape;412;p56"/>
          <p:cNvSpPr/>
          <p:nvPr/>
        </p:nvSpPr>
        <p:spPr>
          <a:xfrm rot="-5400000">
            <a:off x="6795375" y="3126249"/>
            <a:ext cx="1484400" cy="148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par>
                                <p:cTn id="8" presetID="10" presetClass="entr" presetSubtype="0" fill="hold" nodeType="withEffect">
                                  <p:stCondLst>
                                    <p:cond delay="0"/>
                                  </p:stCondLst>
                                  <p:childTnLst>
                                    <p:set>
                                      <p:cBhvr>
                                        <p:cTn id="9" dur="1" fill="hold">
                                          <p:stCondLst>
                                            <p:cond delay="0"/>
                                          </p:stCondLst>
                                        </p:cTn>
                                        <p:tgtEl>
                                          <p:spTgt spid="398"/>
                                        </p:tgtEl>
                                        <p:attrNameLst>
                                          <p:attrName>style.visibility</p:attrName>
                                        </p:attrNameLst>
                                      </p:cBhvr>
                                      <p:to>
                                        <p:strVal val="visible"/>
                                      </p:to>
                                    </p:set>
                                    <p:animEffect transition="in" filter="fade">
                                      <p:cBhvr>
                                        <p:cTn id="10" dur="1000"/>
                                        <p:tgtEl>
                                          <p:spTgt spid="3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1"/>
                                        </p:tgtEl>
                                        <p:attrNameLst>
                                          <p:attrName>style.visibility</p:attrName>
                                        </p:attrNameLst>
                                      </p:cBhvr>
                                      <p:to>
                                        <p:strVal val="visible"/>
                                      </p:to>
                                    </p:set>
                                    <p:animEffect transition="in" filter="fade">
                                      <p:cBhvr>
                                        <p:cTn id="15" dur="1000"/>
                                        <p:tgtEl>
                                          <p:spTgt spid="411"/>
                                        </p:tgtEl>
                                      </p:cBhvr>
                                    </p:animEffect>
                                  </p:childTnLst>
                                </p:cTn>
                              </p:par>
                              <p:par>
                                <p:cTn id="16" presetID="10" presetClass="entr" presetSubtype="0" fill="hold" nodeType="withEffect">
                                  <p:stCondLst>
                                    <p:cond delay="0"/>
                                  </p:stCondLst>
                                  <p:childTnLst>
                                    <p:set>
                                      <p:cBhvr>
                                        <p:cTn id="17" dur="1" fill="hold">
                                          <p:stCondLst>
                                            <p:cond delay="0"/>
                                          </p:stCondLst>
                                        </p:cTn>
                                        <p:tgtEl>
                                          <p:spTgt spid="412"/>
                                        </p:tgtEl>
                                        <p:attrNameLst>
                                          <p:attrName>style.visibility</p:attrName>
                                        </p:attrNameLst>
                                      </p:cBhvr>
                                      <p:to>
                                        <p:strVal val="visible"/>
                                      </p:to>
                                    </p:set>
                                    <p:animEffect transition="in" filter="fade">
                                      <p:cBhvr>
                                        <p:cTn id="18" dur="1000"/>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a:hlinkClick r:id="rId3" action="ppaction://hlinksldjump"/>
          </p:cNvPr>
          <p:cNvSpPr txBox="1">
            <a:spLocks noGrp="1"/>
          </p:cNvSpPr>
          <p:nvPr>
            <p:ph type="title"/>
          </p:nvPr>
        </p:nvSpPr>
        <p:spPr>
          <a:xfrm>
            <a:off x="1499390" y="159117"/>
            <a:ext cx="558107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PLANTEAMIENTO DEL PROBLEMA</a:t>
            </a:r>
            <a:endParaRPr b="1" dirty="0"/>
          </a:p>
        </p:txBody>
      </p:sp>
      <p:sp>
        <p:nvSpPr>
          <p:cNvPr id="10" name="9 Rectángulo"/>
          <p:cNvSpPr/>
          <p:nvPr/>
        </p:nvSpPr>
        <p:spPr>
          <a:xfrm>
            <a:off x="6108700" y="4593091"/>
            <a:ext cx="3035300" cy="438582"/>
          </a:xfrm>
          <a:prstGeom prst="rect">
            <a:avLst/>
          </a:prstGeom>
        </p:spPr>
        <p:txBody>
          <a:bodyPr wrap="square">
            <a:spAutoFit/>
          </a:bodyPr>
          <a:lstStyle/>
          <a:p>
            <a:r>
              <a:rPr lang="es-ES" sz="1200" i="1" dirty="0"/>
              <a:t>Trabajo deprisa para vivir despacio.</a:t>
            </a:r>
          </a:p>
          <a:p>
            <a:r>
              <a:rPr lang="es-ES" sz="1050" dirty="0"/>
              <a:t>Montserrat Caballé </a:t>
            </a:r>
            <a:endParaRPr lang="es-SV" sz="1050" dirty="0"/>
          </a:p>
        </p:txBody>
      </p:sp>
      <p:sp>
        <p:nvSpPr>
          <p:cNvPr id="11" name="10 Triángulo isósceles"/>
          <p:cNvSpPr/>
          <p:nvPr/>
        </p:nvSpPr>
        <p:spPr>
          <a:xfrm rot="5400000">
            <a:off x="54451" y="2259967"/>
            <a:ext cx="1195387" cy="7937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dirty="0"/>
          </a:p>
        </p:txBody>
      </p:sp>
      <p:cxnSp>
        <p:nvCxnSpPr>
          <p:cNvPr id="12" name="11 Conector recto de flecha"/>
          <p:cNvCxnSpPr>
            <a:stCxn id="11" idx="0"/>
            <a:endCxn id="13" idx="2"/>
          </p:cNvCxnSpPr>
          <p:nvPr/>
        </p:nvCxnSpPr>
        <p:spPr>
          <a:xfrm flipV="1">
            <a:off x="1049020" y="2613286"/>
            <a:ext cx="7328207" cy="4355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3" name="12 Acorde"/>
          <p:cNvSpPr/>
          <p:nvPr/>
        </p:nvSpPr>
        <p:spPr>
          <a:xfrm rot="10800000">
            <a:off x="7080460" y="1727329"/>
            <a:ext cx="2063539" cy="1769936"/>
          </a:xfrm>
          <a:prstGeom prst="chord">
            <a:avLst>
              <a:gd name="adj1" fmla="val 6449930"/>
              <a:gd name="adj2" fmla="val 151841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dirty="0">
              <a:latin typeface="Montserrat Medium" panose="00000600000000000000" pitchFamily="2" charset="0"/>
            </a:endParaRPr>
          </a:p>
        </p:txBody>
      </p:sp>
      <p:cxnSp>
        <p:nvCxnSpPr>
          <p:cNvPr id="14" name="13 Conector recto de flecha"/>
          <p:cNvCxnSpPr/>
          <p:nvPr/>
        </p:nvCxnSpPr>
        <p:spPr>
          <a:xfrm flipH="1" flipV="1">
            <a:off x="1397726" y="1188720"/>
            <a:ext cx="1440089" cy="1468123"/>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5" name="14 Conector recto de flecha"/>
          <p:cNvCxnSpPr/>
          <p:nvPr/>
        </p:nvCxnSpPr>
        <p:spPr>
          <a:xfrm flipH="1" flipV="1">
            <a:off x="3461657" y="1035383"/>
            <a:ext cx="1224462" cy="1569866"/>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6" name="15 Conector recto de flecha"/>
          <p:cNvCxnSpPr>
            <a:endCxn id="19" idx="2"/>
          </p:cNvCxnSpPr>
          <p:nvPr/>
        </p:nvCxnSpPr>
        <p:spPr>
          <a:xfrm flipH="1" flipV="1">
            <a:off x="5784003" y="1035383"/>
            <a:ext cx="1296457" cy="1577903"/>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7" name="16 Conector recto de flecha"/>
          <p:cNvCxnSpPr/>
          <p:nvPr/>
        </p:nvCxnSpPr>
        <p:spPr>
          <a:xfrm flipH="1">
            <a:off x="2207623" y="2656843"/>
            <a:ext cx="1467230" cy="1758751"/>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8" name="17 Conector recto de flecha"/>
          <p:cNvCxnSpPr/>
          <p:nvPr/>
        </p:nvCxnSpPr>
        <p:spPr>
          <a:xfrm flipH="1">
            <a:off x="5812321" y="2656843"/>
            <a:ext cx="1028426" cy="1471289"/>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9" name="18 CuadroTexto"/>
          <p:cNvSpPr txBox="1"/>
          <p:nvPr/>
        </p:nvSpPr>
        <p:spPr>
          <a:xfrm>
            <a:off x="4836915" y="727606"/>
            <a:ext cx="1894176" cy="307777"/>
          </a:xfrm>
          <a:prstGeom prst="rect">
            <a:avLst/>
          </a:prstGeom>
          <a:noFill/>
        </p:spPr>
        <p:txBody>
          <a:bodyPr wrap="square" rtlCol="0">
            <a:spAutoFit/>
          </a:bodyPr>
          <a:lstStyle/>
          <a:p>
            <a:r>
              <a:rPr lang="en-US" dirty="0">
                <a:latin typeface="Montserrat Medium" panose="00000600000000000000" pitchFamily="2" charset="0"/>
              </a:rPr>
              <a:t>MANO DE OBRA</a:t>
            </a:r>
            <a:endParaRPr lang="es-SV" dirty="0">
              <a:latin typeface="Montserrat Medium" panose="00000600000000000000" pitchFamily="2" charset="0"/>
            </a:endParaRPr>
          </a:p>
        </p:txBody>
      </p:sp>
      <p:sp>
        <p:nvSpPr>
          <p:cNvPr id="20" name="19 CuadroTexto"/>
          <p:cNvSpPr txBox="1"/>
          <p:nvPr/>
        </p:nvSpPr>
        <p:spPr>
          <a:xfrm>
            <a:off x="316257" y="727606"/>
            <a:ext cx="2087767" cy="523220"/>
          </a:xfrm>
          <a:prstGeom prst="rect">
            <a:avLst/>
          </a:prstGeom>
          <a:noFill/>
        </p:spPr>
        <p:txBody>
          <a:bodyPr wrap="square" rtlCol="0">
            <a:spAutoFit/>
          </a:bodyPr>
          <a:lstStyle/>
          <a:p>
            <a:r>
              <a:rPr lang="en-US" dirty="0">
                <a:latin typeface="Montserrat Medium" panose="00000600000000000000" pitchFamily="2" charset="0"/>
              </a:rPr>
              <a:t>MATERIA &amp; MAQUINA</a:t>
            </a:r>
            <a:endParaRPr lang="es-SV" dirty="0">
              <a:latin typeface="Montserrat Medium" panose="00000600000000000000" pitchFamily="2" charset="0"/>
            </a:endParaRPr>
          </a:p>
        </p:txBody>
      </p:sp>
      <p:sp>
        <p:nvSpPr>
          <p:cNvPr id="21" name="20 CuadroTexto"/>
          <p:cNvSpPr txBox="1"/>
          <p:nvPr/>
        </p:nvSpPr>
        <p:spPr>
          <a:xfrm>
            <a:off x="5635791" y="4128132"/>
            <a:ext cx="1357916" cy="307777"/>
          </a:xfrm>
          <a:prstGeom prst="rect">
            <a:avLst/>
          </a:prstGeom>
          <a:noFill/>
        </p:spPr>
        <p:txBody>
          <a:bodyPr wrap="square" rtlCol="0">
            <a:spAutoFit/>
          </a:bodyPr>
          <a:lstStyle/>
          <a:p>
            <a:r>
              <a:rPr lang="en-US" dirty="0">
                <a:latin typeface="Montserrat Medium" panose="00000600000000000000" pitchFamily="2" charset="0"/>
              </a:rPr>
              <a:t>METODO</a:t>
            </a:r>
            <a:endParaRPr lang="es-SV" dirty="0">
              <a:latin typeface="Montserrat Medium" panose="00000600000000000000" pitchFamily="2" charset="0"/>
            </a:endParaRPr>
          </a:p>
        </p:txBody>
      </p:sp>
      <p:sp>
        <p:nvSpPr>
          <p:cNvPr id="30" name="29 CuadroTexto"/>
          <p:cNvSpPr txBox="1"/>
          <p:nvPr/>
        </p:nvSpPr>
        <p:spPr>
          <a:xfrm>
            <a:off x="1491865" y="4435909"/>
            <a:ext cx="1158603" cy="307777"/>
          </a:xfrm>
          <a:prstGeom prst="rect">
            <a:avLst/>
          </a:prstGeom>
          <a:noFill/>
        </p:spPr>
        <p:txBody>
          <a:bodyPr wrap="square" rtlCol="0">
            <a:spAutoFit/>
          </a:bodyPr>
          <a:lstStyle/>
          <a:p>
            <a:r>
              <a:rPr lang="en-US" dirty="0">
                <a:latin typeface="Montserrat Medium" panose="00000600000000000000" pitchFamily="2" charset="0"/>
              </a:rPr>
              <a:t>MATERIA</a:t>
            </a:r>
            <a:endParaRPr lang="es-SV" dirty="0">
              <a:latin typeface="Montserrat Medium" panose="00000600000000000000" pitchFamily="2" charset="0"/>
            </a:endParaRPr>
          </a:p>
        </p:txBody>
      </p:sp>
      <p:sp>
        <p:nvSpPr>
          <p:cNvPr id="31" name="30 CuadroTexto"/>
          <p:cNvSpPr txBox="1"/>
          <p:nvPr/>
        </p:nvSpPr>
        <p:spPr>
          <a:xfrm>
            <a:off x="3123701" y="735226"/>
            <a:ext cx="895350" cy="307777"/>
          </a:xfrm>
          <a:prstGeom prst="rect">
            <a:avLst/>
          </a:prstGeom>
          <a:noFill/>
        </p:spPr>
        <p:txBody>
          <a:bodyPr wrap="square" rtlCol="0">
            <a:spAutoFit/>
          </a:bodyPr>
          <a:lstStyle/>
          <a:p>
            <a:r>
              <a:rPr lang="en-US" dirty="0">
                <a:latin typeface="Montserrat Medium" panose="00000600000000000000" pitchFamily="2" charset="0"/>
              </a:rPr>
              <a:t>MEDIO</a:t>
            </a:r>
            <a:endParaRPr lang="es-SV" dirty="0">
              <a:latin typeface="Montserrat Medium" panose="00000600000000000000" pitchFamily="2" charset="0"/>
            </a:endParaRPr>
          </a:p>
        </p:txBody>
      </p:sp>
      <p:sp>
        <p:nvSpPr>
          <p:cNvPr id="29" name="28 CuadroTexto"/>
          <p:cNvSpPr txBox="1"/>
          <p:nvPr/>
        </p:nvSpPr>
        <p:spPr>
          <a:xfrm>
            <a:off x="4017963" y="1080998"/>
            <a:ext cx="1007564" cy="646331"/>
          </a:xfrm>
          <a:prstGeom prst="rect">
            <a:avLst/>
          </a:prstGeom>
          <a:noFill/>
        </p:spPr>
        <p:txBody>
          <a:bodyPr wrap="square" rtlCol="0">
            <a:spAutoFit/>
          </a:bodyPr>
          <a:lstStyle/>
          <a:p>
            <a:r>
              <a:rPr lang="es-SV" sz="1200" dirty="0">
                <a:latin typeface="Montserrat Medium" panose="00000600000000000000" pitchFamily="2" charset="0"/>
              </a:rPr>
              <a:t>Poco espacio físico</a:t>
            </a:r>
          </a:p>
        </p:txBody>
      </p:sp>
      <p:sp>
        <p:nvSpPr>
          <p:cNvPr id="384" name="383 CuadroTexto"/>
          <p:cNvSpPr txBox="1"/>
          <p:nvPr/>
        </p:nvSpPr>
        <p:spPr>
          <a:xfrm>
            <a:off x="3034120" y="1804386"/>
            <a:ext cx="1508217" cy="461665"/>
          </a:xfrm>
          <a:prstGeom prst="rect">
            <a:avLst/>
          </a:prstGeom>
          <a:noFill/>
        </p:spPr>
        <p:txBody>
          <a:bodyPr wrap="square" rtlCol="0">
            <a:spAutoFit/>
          </a:bodyPr>
          <a:lstStyle/>
          <a:p>
            <a:r>
              <a:rPr lang="es-SV" sz="1200" dirty="0">
                <a:latin typeface="Montserrat Medium" panose="00000600000000000000" pitchFamily="2" charset="0"/>
              </a:rPr>
              <a:t>Acumulación</a:t>
            </a:r>
            <a:r>
              <a:rPr lang="en-US" sz="1200" dirty="0">
                <a:latin typeface="Montserrat Medium" panose="00000600000000000000" pitchFamily="2" charset="0"/>
              </a:rPr>
              <a:t> </a:t>
            </a:r>
            <a:r>
              <a:rPr lang="es-SV" sz="1200" dirty="0">
                <a:latin typeface="Montserrat Medium" panose="00000600000000000000" pitchFamily="2" charset="0"/>
              </a:rPr>
              <a:t>Documental</a:t>
            </a:r>
          </a:p>
        </p:txBody>
      </p:sp>
      <p:sp>
        <p:nvSpPr>
          <p:cNvPr id="385" name="384 CuadroTexto"/>
          <p:cNvSpPr txBox="1"/>
          <p:nvPr/>
        </p:nvSpPr>
        <p:spPr>
          <a:xfrm>
            <a:off x="2080906" y="3189488"/>
            <a:ext cx="909162" cy="307777"/>
          </a:xfrm>
          <a:prstGeom prst="rect">
            <a:avLst/>
          </a:prstGeom>
          <a:noFill/>
        </p:spPr>
        <p:txBody>
          <a:bodyPr wrap="square" rtlCol="0">
            <a:spAutoFit/>
          </a:bodyPr>
          <a:lstStyle/>
          <a:p>
            <a:r>
              <a:rPr lang="es-SV" dirty="0">
                <a:latin typeface="Montserrat Medium" panose="00000600000000000000" pitchFamily="2" charset="0"/>
              </a:rPr>
              <a:t>Grapas</a:t>
            </a:r>
          </a:p>
        </p:txBody>
      </p:sp>
      <p:sp>
        <p:nvSpPr>
          <p:cNvPr id="36" name="35 CuadroTexto"/>
          <p:cNvSpPr txBox="1"/>
          <p:nvPr/>
        </p:nvSpPr>
        <p:spPr>
          <a:xfrm>
            <a:off x="2744744" y="3827686"/>
            <a:ext cx="861421" cy="305931"/>
          </a:xfrm>
          <a:prstGeom prst="rect">
            <a:avLst/>
          </a:prstGeom>
          <a:noFill/>
        </p:spPr>
        <p:txBody>
          <a:bodyPr wrap="square" rtlCol="0">
            <a:spAutoFit/>
          </a:bodyPr>
          <a:lstStyle/>
          <a:p>
            <a:r>
              <a:rPr lang="en-US" dirty="0">
                <a:latin typeface="Montserrat Medium" panose="00000600000000000000" pitchFamily="2" charset="0"/>
              </a:rPr>
              <a:t>Folders</a:t>
            </a:r>
            <a:endParaRPr lang="es-SV" dirty="0">
              <a:latin typeface="Montserrat Medium" panose="00000600000000000000" pitchFamily="2" charset="0"/>
            </a:endParaRPr>
          </a:p>
        </p:txBody>
      </p:sp>
      <p:sp>
        <p:nvSpPr>
          <p:cNvPr id="37" name="36 CuadroTexto"/>
          <p:cNvSpPr txBox="1"/>
          <p:nvPr/>
        </p:nvSpPr>
        <p:spPr>
          <a:xfrm>
            <a:off x="3418567" y="2891671"/>
            <a:ext cx="1418347" cy="523220"/>
          </a:xfrm>
          <a:prstGeom prst="rect">
            <a:avLst/>
          </a:prstGeom>
          <a:noFill/>
        </p:spPr>
        <p:txBody>
          <a:bodyPr wrap="square" rtlCol="0">
            <a:spAutoFit/>
          </a:bodyPr>
          <a:lstStyle/>
          <a:p>
            <a:r>
              <a:rPr lang="es-SV" dirty="0">
                <a:latin typeface="Montserrat Medium" panose="00000600000000000000" pitchFamily="2" charset="0"/>
              </a:rPr>
              <a:t>Resmas de Papel</a:t>
            </a:r>
          </a:p>
        </p:txBody>
      </p:sp>
      <p:sp>
        <p:nvSpPr>
          <p:cNvPr id="38" name="37 CuadroTexto"/>
          <p:cNvSpPr txBox="1"/>
          <p:nvPr/>
        </p:nvSpPr>
        <p:spPr>
          <a:xfrm>
            <a:off x="4548066" y="3414891"/>
            <a:ext cx="2017184" cy="523220"/>
          </a:xfrm>
          <a:prstGeom prst="rect">
            <a:avLst/>
          </a:prstGeom>
          <a:noFill/>
        </p:spPr>
        <p:txBody>
          <a:bodyPr wrap="square" rtlCol="0">
            <a:spAutoFit/>
          </a:bodyPr>
          <a:lstStyle/>
          <a:p>
            <a:r>
              <a:rPr lang="es-SV" dirty="0">
                <a:latin typeface="Montserrat Medium" panose="00000600000000000000" pitchFamily="2" charset="0"/>
              </a:rPr>
              <a:t>Falta de Procesos Estandarizados</a:t>
            </a:r>
          </a:p>
        </p:txBody>
      </p:sp>
      <p:sp>
        <p:nvSpPr>
          <p:cNvPr id="39" name="38 CuadroTexto"/>
          <p:cNvSpPr txBox="1"/>
          <p:nvPr/>
        </p:nvSpPr>
        <p:spPr>
          <a:xfrm>
            <a:off x="6565250" y="2937837"/>
            <a:ext cx="1517650" cy="738664"/>
          </a:xfrm>
          <a:prstGeom prst="rect">
            <a:avLst/>
          </a:prstGeom>
          <a:noFill/>
        </p:spPr>
        <p:txBody>
          <a:bodyPr wrap="square" rtlCol="0">
            <a:spAutoFit/>
          </a:bodyPr>
          <a:lstStyle/>
          <a:p>
            <a:r>
              <a:rPr lang="es-SV" dirty="0">
                <a:latin typeface="Montserrat Medium" panose="00000600000000000000" pitchFamily="2" charset="0"/>
              </a:rPr>
              <a:t>Desconoce Inventario</a:t>
            </a:r>
            <a:br>
              <a:rPr lang="es-SV" dirty="0">
                <a:latin typeface="Montserrat Medium" panose="00000600000000000000" pitchFamily="2" charset="0"/>
              </a:rPr>
            </a:br>
            <a:r>
              <a:rPr lang="es-SV" dirty="0">
                <a:latin typeface="Montserrat Medium" panose="00000600000000000000" pitchFamily="2" charset="0"/>
              </a:rPr>
              <a:t>Papelería</a:t>
            </a:r>
          </a:p>
        </p:txBody>
      </p:sp>
      <p:sp>
        <p:nvSpPr>
          <p:cNvPr id="40" name="39 CuadroTexto"/>
          <p:cNvSpPr txBox="1"/>
          <p:nvPr/>
        </p:nvSpPr>
        <p:spPr>
          <a:xfrm>
            <a:off x="5977027" y="927110"/>
            <a:ext cx="2017184" cy="307777"/>
          </a:xfrm>
          <a:prstGeom prst="rect">
            <a:avLst/>
          </a:prstGeom>
          <a:noFill/>
        </p:spPr>
        <p:txBody>
          <a:bodyPr wrap="square" rtlCol="0">
            <a:spAutoFit/>
          </a:bodyPr>
          <a:lstStyle/>
          <a:p>
            <a:r>
              <a:rPr lang="es-SV" dirty="0">
                <a:latin typeface="Montserrat Medium" panose="00000600000000000000" pitchFamily="2" charset="0"/>
              </a:rPr>
              <a:t>Personal Limitado</a:t>
            </a:r>
          </a:p>
        </p:txBody>
      </p:sp>
      <p:sp>
        <p:nvSpPr>
          <p:cNvPr id="41" name="40 CuadroTexto"/>
          <p:cNvSpPr txBox="1"/>
          <p:nvPr/>
        </p:nvSpPr>
        <p:spPr>
          <a:xfrm>
            <a:off x="6568454" y="1275009"/>
            <a:ext cx="2017184" cy="738664"/>
          </a:xfrm>
          <a:prstGeom prst="rect">
            <a:avLst/>
          </a:prstGeom>
          <a:noFill/>
        </p:spPr>
        <p:txBody>
          <a:bodyPr wrap="square" rtlCol="0">
            <a:spAutoFit/>
          </a:bodyPr>
          <a:lstStyle/>
          <a:p>
            <a:r>
              <a:rPr lang="es-SV" dirty="0">
                <a:latin typeface="Montserrat Medium" panose="00000600000000000000" pitchFamily="2" charset="0"/>
              </a:rPr>
              <a:t>Poco o nulo conocimiento de procesos externos</a:t>
            </a:r>
          </a:p>
        </p:txBody>
      </p:sp>
      <p:sp>
        <p:nvSpPr>
          <p:cNvPr id="42" name="41 CuadroTexto"/>
          <p:cNvSpPr txBox="1"/>
          <p:nvPr/>
        </p:nvSpPr>
        <p:spPr>
          <a:xfrm>
            <a:off x="4412932" y="1860845"/>
            <a:ext cx="1269849" cy="461665"/>
          </a:xfrm>
          <a:prstGeom prst="rect">
            <a:avLst/>
          </a:prstGeom>
          <a:noFill/>
        </p:spPr>
        <p:txBody>
          <a:bodyPr wrap="square" rtlCol="0">
            <a:spAutoFit/>
          </a:bodyPr>
          <a:lstStyle>
            <a:defPPr marR="0" lvl="0" algn="l" rtl="0">
              <a:lnSpc>
                <a:spcPct val="100000"/>
              </a:lnSpc>
              <a:spcBef>
                <a:spcPts val="0"/>
              </a:spcBef>
              <a:spcAft>
                <a:spcPts val="0"/>
              </a:spcAft>
            </a:defPPr>
            <a:lvl1pPr>
              <a:defRPr sz="1200"/>
            </a:lvl1pPr>
          </a:lstStyle>
          <a:p>
            <a:r>
              <a:rPr lang="es-SV" dirty="0">
                <a:latin typeface="Montserrat Medium" panose="00000600000000000000" pitchFamily="2" charset="0"/>
              </a:rPr>
              <a:t>Duplicidad Documental</a:t>
            </a:r>
          </a:p>
        </p:txBody>
      </p:sp>
      <p:sp>
        <p:nvSpPr>
          <p:cNvPr id="393" name="392 CuadroTexto"/>
          <p:cNvSpPr txBox="1"/>
          <p:nvPr/>
        </p:nvSpPr>
        <p:spPr>
          <a:xfrm>
            <a:off x="525426" y="1491513"/>
            <a:ext cx="1555480" cy="738664"/>
          </a:xfrm>
          <a:prstGeom prst="rect">
            <a:avLst/>
          </a:prstGeom>
          <a:noFill/>
        </p:spPr>
        <p:txBody>
          <a:bodyPr wrap="square" rtlCol="0">
            <a:spAutoFit/>
          </a:bodyPr>
          <a:lstStyle/>
          <a:p>
            <a:r>
              <a:rPr lang="en-US" dirty="0">
                <a:latin typeface="Montserrat Medium" panose="00000600000000000000" pitchFamily="2" charset="0"/>
              </a:rPr>
              <a:t>No hay </a:t>
            </a:r>
            <a:r>
              <a:rPr lang="es-SV" dirty="0">
                <a:latin typeface="Montserrat Medium" panose="00000600000000000000" pitchFamily="2" charset="0"/>
              </a:rPr>
              <a:t>Computadoras</a:t>
            </a:r>
            <a:r>
              <a:rPr lang="en-US" dirty="0">
                <a:latin typeface="Montserrat Medium" panose="00000600000000000000" pitchFamily="2" charset="0"/>
              </a:rPr>
              <a:t> con Backup</a:t>
            </a:r>
            <a:endParaRPr lang="es-SV" dirty="0">
              <a:latin typeface="Montserrat Medium" panose="00000600000000000000" pitchFamily="2" charset="0"/>
            </a:endParaRPr>
          </a:p>
        </p:txBody>
      </p:sp>
      <p:sp>
        <p:nvSpPr>
          <p:cNvPr id="51" name="50 CuadroTexto"/>
          <p:cNvSpPr txBox="1"/>
          <p:nvPr/>
        </p:nvSpPr>
        <p:spPr>
          <a:xfrm>
            <a:off x="1977955" y="1142553"/>
            <a:ext cx="1533578" cy="492443"/>
          </a:xfrm>
          <a:prstGeom prst="rect">
            <a:avLst/>
          </a:prstGeom>
          <a:noFill/>
        </p:spPr>
        <p:txBody>
          <a:bodyPr wrap="square" rtlCol="0">
            <a:spAutoFit/>
          </a:bodyPr>
          <a:lstStyle/>
          <a:p>
            <a:r>
              <a:rPr lang="es-SV" dirty="0">
                <a:latin typeface="Montserrat Medium" panose="00000600000000000000" pitchFamily="2" charset="0"/>
              </a:rPr>
              <a:t>Software </a:t>
            </a:r>
            <a:r>
              <a:rPr lang="es-SV" sz="1200" dirty="0">
                <a:latin typeface="Montserrat Medium" panose="00000600000000000000" pitchFamily="2" charset="0"/>
              </a:rPr>
              <a:t>Ofimático</a:t>
            </a:r>
          </a:p>
        </p:txBody>
      </p:sp>
      <p:sp>
        <p:nvSpPr>
          <p:cNvPr id="394" name="393 CuadroTexto"/>
          <p:cNvSpPr txBox="1"/>
          <p:nvPr/>
        </p:nvSpPr>
        <p:spPr>
          <a:xfrm rot="16200000">
            <a:off x="7942031" y="2306504"/>
            <a:ext cx="1393611" cy="523220"/>
          </a:xfrm>
          <a:prstGeom prst="rect">
            <a:avLst/>
          </a:prstGeom>
          <a:noFill/>
        </p:spPr>
        <p:txBody>
          <a:bodyPr wrap="square" rtlCol="0">
            <a:spAutoFit/>
          </a:bodyPr>
          <a:lstStyle/>
          <a:p>
            <a:r>
              <a:rPr lang="es-SV" dirty="0">
                <a:solidFill>
                  <a:schemeClr val="tx1">
                    <a:lumMod val="20000"/>
                    <a:lumOff val="80000"/>
                  </a:schemeClr>
                </a:solidFill>
                <a:latin typeface="Montserrat Medium" panose="00000600000000000000" pitchFamily="2" charset="0"/>
              </a:rPr>
              <a:t>Desorden</a:t>
            </a:r>
            <a:r>
              <a:rPr lang="en-US" dirty="0">
                <a:solidFill>
                  <a:schemeClr val="tx1">
                    <a:lumMod val="20000"/>
                    <a:lumOff val="80000"/>
                  </a:schemeClr>
                </a:solidFill>
                <a:latin typeface="Montserrat Medium" panose="00000600000000000000" pitchFamily="2" charset="0"/>
              </a:rPr>
              <a:t> Documental</a:t>
            </a:r>
            <a:endParaRPr lang="es-SV" dirty="0">
              <a:solidFill>
                <a:schemeClr val="tx1">
                  <a:lumMod val="20000"/>
                  <a:lumOff val="80000"/>
                </a:schemeClr>
              </a:solidFill>
              <a:latin typeface="Montserrat Medium" panose="00000600000000000000" pitchFamily="2" charset="0"/>
            </a:endParaRPr>
          </a:p>
        </p:txBody>
      </p:sp>
    </p:spTree>
    <p:extLst>
      <p:ext uri="{BB962C8B-B14F-4D97-AF65-F5344CB8AC3E}">
        <p14:creationId xmlns:p14="http://schemas.microsoft.com/office/powerpoint/2010/main" val="187961203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Style Thesis Defense XL by Slidesgo">
  <a:themeElements>
    <a:clrScheme name="Simple Light">
      <a:dk1>
        <a:srgbClr val="D4CAB7"/>
      </a:dk1>
      <a:lt1>
        <a:srgbClr val="E3DAC5"/>
      </a:lt1>
      <a:dk2>
        <a:srgbClr val="334436"/>
      </a:dk2>
      <a:lt2>
        <a:srgbClr val="DFAA28"/>
      </a:lt2>
      <a:accent1>
        <a:srgbClr val="2C4EB8"/>
      </a:accent1>
      <a:accent2>
        <a:srgbClr val="EA5430"/>
      </a:accent2>
      <a:accent3>
        <a:srgbClr val="334436"/>
      </a:accent3>
      <a:accent4>
        <a:srgbClr val="DFAA28"/>
      </a:accent4>
      <a:accent5>
        <a:srgbClr val="2C4EB8"/>
      </a:accent5>
      <a:accent6>
        <a:srgbClr val="EA5430"/>
      </a:accent6>
      <a:hlink>
        <a:srgbClr val="3344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1303</TotalTime>
  <Words>1219</Words>
  <Application>Microsoft Office PowerPoint</Application>
  <PresentationFormat>Presentación en pantalla (16:9)</PresentationFormat>
  <Paragraphs>154</Paragraphs>
  <Slides>31</Slides>
  <Notes>21</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31</vt:i4>
      </vt:variant>
    </vt:vector>
  </HeadingPairs>
  <TitlesOfParts>
    <vt:vector size="43" baseType="lpstr">
      <vt:lpstr>Anaheim</vt:lpstr>
      <vt:lpstr>Arial</vt:lpstr>
      <vt:lpstr>Bebas Neue</vt:lpstr>
      <vt:lpstr>Lexend Deca</vt:lpstr>
      <vt:lpstr>Livvic</vt:lpstr>
      <vt:lpstr>Montserrat</vt:lpstr>
      <vt:lpstr>Montserrat ExtraBold</vt:lpstr>
      <vt:lpstr>Montserrat Medium</vt:lpstr>
      <vt:lpstr>Roboto Condensed Light</vt:lpstr>
      <vt:lpstr>Source Sans Pro</vt:lpstr>
      <vt:lpstr>Wingdings</vt:lpstr>
      <vt:lpstr>Simple Style Thesis Defense XL by Slidesgo</vt:lpstr>
      <vt:lpstr>PRIMERA DEFENSA DE TESIS</vt:lpstr>
      <vt:lpstr>TEMA</vt:lpstr>
      <vt:lpstr>INTRODUCCIÓN</vt:lpstr>
      <vt:lpstr>CONTENIDO</vt:lpstr>
      <vt:lpstr>ENUNCIADO DEL PROBLEMA</vt:lpstr>
      <vt:lpstr>ENUNCIADO DEL PROBLEMA</vt:lpstr>
      <vt:lpstr>ENUNCIADO DEL PROBLEMA</vt:lpstr>
      <vt:lpstr>Planteamiento del Problema</vt:lpstr>
      <vt:lpstr>PLANTEAMIENTO DEL PROBLEMA</vt:lpstr>
      <vt:lpstr>PLANTEAMIENTO DEL PROBLEMA</vt:lpstr>
      <vt:lpstr>ANTECEDENTES</vt:lpstr>
      <vt:lpstr>DELIMITACIONES</vt:lpstr>
      <vt:lpstr>Alcances</vt:lpstr>
      <vt:lpstr>JUSTIFICACION</vt:lpstr>
      <vt:lpstr>OBJETIVO GENERAL</vt:lpstr>
      <vt:lpstr>OBJETIVOS ESPECÍFICOS</vt:lpstr>
      <vt:lpstr>FUNDAMENTACION TEORICA</vt:lpstr>
      <vt:lpstr>TIPO DE INVESTIGACION</vt:lpstr>
      <vt:lpstr>TÉCNICAS E INSTRUMENTOS PARA LA RECOLECCIÓN DE DATOS</vt:lpstr>
      <vt:lpstr>Requerimientos</vt:lpstr>
      <vt:lpstr>CRONOGRAMA</vt:lpstr>
      <vt:lpstr>ANEXOS</vt:lpstr>
      <vt:lpstr>ANEXOS</vt:lpstr>
      <vt:lpstr>ANEXOS</vt:lpstr>
      <vt:lpstr>ANEXOS</vt:lpstr>
      <vt:lpstr>ANEXOS</vt:lpstr>
      <vt:lpstr>ANEXOS</vt:lpstr>
      <vt:lpstr>ANEXOS</vt:lpstr>
      <vt:lpstr>ANEXOS</vt:lpstr>
      <vt:lpstr>CONCLUSIÓN</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PRIMERA DEFENSA DE TESIS</dc:title>
  <cp:lastModifiedBy>Ezequiel Montiel</cp:lastModifiedBy>
  <cp:revision>129</cp:revision>
  <dcterms:modified xsi:type="dcterms:W3CDTF">2024-05-01T05:47:16Z</dcterms:modified>
</cp:coreProperties>
</file>