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32"/>
  </p:notesMasterIdLst>
  <p:sldIdLst>
    <p:sldId id="256" r:id="rId2"/>
    <p:sldId id="261" r:id="rId3"/>
    <p:sldId id="342" r:id="rId4"/>
    <p:sldId id="257" r:id="rId5"/>
    <p:sldId id="258" r:id="rId6"/>
    <p:sldId id="341" r:id="rId7"/>
    <p:sldId id="337" r:id="rId8"/>
    <p:sldId id="340" r:id="rId9"/>
    <p:sldId id="259" r:id="rId10"/>
    <p:sldId id="332" r:id="rId11"/>
    <p:sldId id="333" r:id="rId12"/>
    <p:sldId id="335" r:id="rId13"/>
    <p:sldId id="336" r:id="rId14"/>
    <p:sldId id="264" r:id="rId15"/>
    <p:sldId id="343" r:id="rId16"/>
    <p:sldId id="265" r:id="rId17"/>
    <p:sldId id="268" r:id="rId18"/>
    <p:sldId id="269" r:id="rId19"/>
    <p:sldId id="270" r:id="rId20"/>
    <p:sldId id="271" r:id="rId21"/>
    <p:sldId id="339" r:id="rId22"/>
    <p:sldId id="344" r:id="rId23"/>
    <p:sldId id="345" r:id="rId24"/>
    <p:sldId id="346" r:id="rId25"/>
    <p:sldId id="347" r:id="rId26"/>
    <p:sldId id="348" r:id="rId27"/>
    <p:sldId id="349" r:id="rId28"/>
    <p:sldId id="350" r:id="rId29"/>
    <p:sldId id="351" r:id="rId30"/>
    <p:sldId id="288"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B7EA17-4A9F-4A67-AA26-CAFDEFA532DB}">
  <a:tblStyle styleId="{03B7EA17-4A9F-4A67-AA26-CAFDEFA53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00" autoAdjust="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251568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350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0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515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506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37d1f106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37d1f106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34c337b1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34c337b1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24e77840e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24e77840e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52ed6170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52ed6170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534c337b1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534c337b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37d1f106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37d1f106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b37d1f106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b37d1f106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73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62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SV" sz="1400" noProof="0" dirty="0"/>
          </a:p>
        </p:txBody>
      </p:sp>
    </p:spTree>
    <p:extLst>
      <p:ext uri="{BB962C8B-B14F-4D97-AF65-F5344CB8AC3E}">
        <p14:creationId xmlns:p14="http://schemas.microsoft.com/office/powerpoint/2010/main" val="315911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b="0" i="0" dirty="0">
                <a:solidFill>
                  <a:srgbClr val="213343"/>
                </a:solidFill>
                <a:effectLst/>
                <a:highlight>
                  <a:srgbClr val="F6F9FC"/>
                </a:highlight>
                <a:latin typeface="Lexend Deca"/>
              </a:rPr>
              <a:t>Una plataforma digital es un entorno en el que los usuarios podemos llevar a cabo tareas, gestionar actividades, colaborar con otros usuarios e interactuar por medio de las herramientas y funcionalidades que ofrece dicha plataforma.</a:t>
            </a: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3688" r="62189"/>
          <a:stretch/>
        </p:blipFill>
        <p:spPr>
          <a:xfrm>
            <a:off x="7764750" y="1521950"/>
            <a:ext cx="1379249" cy="2533200"/>
          </a:xfrm>
          <a:prstGeom prst="rect">
            <a:avLst/>
          </a:prstGeom>
          <a:noFill/>
          <a:ln>
            <a:noFill/>
          </a:ln>
        </p:spPr>
      </p:pic>
      <p:sp>
        <p:nvSpPr>
          <p:cNvPr id="10" name="Google Shape;10;p2"/>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6346300" y="759479"/>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36"/>
        <p:cNvGrpSpPr/>
        <p:nvPr/>
      </p:nvGrpSpPr>
      <p:grpSpPr>
        <a:xfrm>
          <a:off x="0" y="0"/>
          <a:ext cx="0" cy="0"/>
          <a:chOff x="0" y="0"/>
          <a:chExt cx="0" cy="0"/>
        </a:xfrm>
      </p:grpSpPr>
      <p:sp>
        <p:nvSpPr>
          <p:cNvPr id="137" name="Google Shape;137;p21"/>
          <p:cNvSpPr txBox="1">
            <a:spLocks noGrp="1"/>
          </p:cNvSpPr>
          <p:nvPr>
            <p:ph type="subTitle" idx="1"/>
          </p:nvPr>
        </p:nvSpPr>
        <p:spPr>
          <a:xfrm>
            <a:off x="1828914" y="1429163"/>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8" name="Google Shape;138;p21"/>
          <p:cNvSpPr txBox="1">
            <a:spLocks noGrp="1"/>
          </p:cNvSpPr>
          <p:nvPr>
            <p:ph type="subTitle" idx="2"/>
          </p:nvPr>
        </p:nvSpPr>
        <p:spPr>
          <a:xfrm>
            <a:off x="1828924" y="3001688"/>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9" name="Google Shape;139;p21"/>
          <p:cNvSpPr txBox="1">
            <a:spLocks noGrp="1"/>
          </p:cNvSpPr>
          <p:nvPr>
            <p:ph type="subTitle" idx="3"/>
          </p:nvPr>
        </p:nvSpPr>
        <p:spPr>
          <a:xfrm>
            <a:off x="1828925" y="1796338"/>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1828925" y="3369700"/>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1_2">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Anaheim"/>
                <a:ea typeface="Anaheim"/>
                <a:cs typeface="Anaheim"/>
                <a:sym typeface="Anaheim"/>
              </a:defRPr>
            </a:lvl2pPr>
            <a:lvl3pPr lvl="2" rtl="0">
              <a:spcBef>
                <a:spcPts val="0"/>
              </a:spcBef>
              <a:spcAft>
                <a:spcPts val="0"/>
              </a:spcAft>
              <a:buSzPts val="2800"/>
              <a:buNone/>
              <a:defRPr>
                <a:latin typeface="Anaheim"/>
                <a:ea typeface="Anaheim"/>
                <a:cs typeface="Anaheim"/>
                <a:sym typeface="Anaheim"/>
              </a:defRPr>
            </a:lvl3pPr>
            <a:lvl4pPr lvl="3" rtl="0">
              <a:spcBef>
                <a:spcPts val="0"/>
              </a:spcBef>
              <a:spcAft>
                <a:spcPts val="0"/>
              </a:spcAft>
              <a:buSzPts val="2800"/>
              <a:buNone/>
              <a:defRPr>
                <a:latin typeface="Anaheim"/>
                <a:ea typeface="Anaheim"/>
                <a:cs typeface="Anaheim"/>
                <a:sym typeface="Anaheim"/>
              </a:defRPr>
            </a:lvl4pPr>
            <a:lvl5pPr lvl="4" rtl="0">
              <a:spcBef>
                <a:spcPts val="0"/>
              </a:spcBef>
              <a:spcAft>
                <a:spcPts val="0"/>
              </a:spcAft>
              <a:buSzPts val="2800"/>
              <a:buNone/>
              <a:defRPr>
                <a:latin typeface="Anaheim"/>
                <a:ea typeface="Anaheim"/>
                <a:cs typeface="Anaheim"/>
                <a:sym typeface="Anaheim"/>
              </a:defRPr>
            </a:lvl5pPr>
            <a:lvl6pPr lvl="5" rtl="0">
              <a:spcBef>
                <a:spcPts val="0"/>
              </a:spcBef>
              <a:spcAft>
                <a:spcPts val="0"/>
              </a:spcAft>
              <a:buSzPts val="2800"/>
              <a:buNone/>
              <a:defRPr>
                <a:latin typeface="Anaheim"/>
                <a:ea typeface="Anaheim"/>
                <a:cs typeface="Anaheim"/>
                <a:sym typeface="Anaheim"/>
              </a:defRPr>
            </a:lvl6pPr>
            <a:lvl7pPr lvl="6" rtl="0">
              <a:spcBef>
                <a:spcPts val="0"/>
              </a:spcBef>
              <a:spcAft>
                <a:spcPts val="0"/>
              </a:spcAft>
              <a:buSzPts val="2800"/>
              <a:buNone/>
              <a:defRPr>
                <a:latin typeface="Anaheim"/>
                <a:ea typeface="Anaheim"/>
                <a:cs typeface="Anaheim"/>
                <a:sym typeface="Anaheim"/>
              </a:defRPr>
            </a:lvl7pPr>
            <a:lvl8pPr lvl="7" rtl="0">
              <a:spcBef>
                <a:spcPts val="0"/>
              </a:spcBef>
              <a:spcAft>
                <a:spcPts val="0"/>
              </a:spcAft>
              <a:buSzPts val="2800"/>
              <a:buNone/>
              <a:defRPr>
                <a:latin typeface="Anaheim"/>
                <a:ea typeface="Anaheim"/>
                <a:cs typeface="Anaheim"/>
                <a:sym typeface="Anaheim"/>
              </a:defRPr>
            </a:lvl8pPr>
            <a:lvl9pPr lvl="8" rtl="0">
              <a:spcBef>
                <a:spcPts val="0"/>
              </a:spcBef>
              <a:spcAft>
                <a:spcPts val="0"/>
              </a:spcAft>
              <a:buSzPts val="2800"/>
              <a:buNone/>
              <a:defRPr>
                <a:latin typeface="Anaheim"/>
                <a:ea typeface="Anaheim"/>
                <a:cs typeface="Anaheim"/>
                <a:sym typeface="Anaheim"/>
              </a:defRPr>
            </a:lvl9pPr>
          </a:lstStyle>
          <a:p>
            <a:endParaRPr/>
          </a:p>
        </p:txBody>
      </p:sp>
      <p:pic>
        <p:nvPicPr>
          <p:cNvPr id="304" name="Google Shape;304;p37"/>
          <p:cNvPicPr preferRelativeResize="0"/>
          <p:nvPr/>
        </p:nvPicPr>
        <p:blipFill rotWithShape="1">
          <a:blip r:embed="rId2">
            <a:alphaModFix/>
          </a:blip>
          <a:srcRect l="72414" t="38107" r="-31446"/>
          <a:stretch/>
        </p:blipFill>
        <p:spPr>
          <a:xfrm rot="10800000" flipH="1">
            <a:off x="-6008" y="3669179"/>
            <a:ext cx="2667924" cy="2016624"/>
          </a:xfrm>
          <a:prstGeom prst="rect">
            <a:avLst/>
          </a:prstGeom>
          <a:noFill/>
          <a:ln>
            <a:noFill/>
          </a:ln>
        </p:spPr>
      </p:pic>
      <p:sp>
        <p:nvSpPr>
          <p:cNvPr id="305" name="Google Shape;305;p37"/>
          <p:cNvSpPr/>
          <p:nvPr/>
        </p:nvSpPr>
        <p:spPr>
          <a:xfrm rot="10800000">
            <a:off x="-2010349" y="455187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6" name="Google Shape;306;p37"/>
          <p:cNvPicPr preferRelativeResize="0"/>
          <p:nvPr/>
        </p:nvPicPr>
        <p:blipFill rotWithShape="1">
          <a:blip r:embed="rId2">
            <a:alphaModFix/>
          </a:blip>
          <a:srcRect l="72414" t="38107" r="-31446"/>
          <a:stretch/>
        </p:blipFill>
        <p:spPr>
          <a:xfrm flipH="1">
            <a:off x="6484914" y="-280150"/>
            <a:ext cx="2667924" cy="2016624"/>
          </a:xfrm>
          <a:prstGeom prst="rect">
            <a:avLst/>
          </a:prstGeom>
          <a:noFill/>
          <a:ln>
            <a:noFill/>
          </a:ln>
        </p:spPr>
      </p:pic>
      <p:sp>
        <p:nvSpPr>
          <p:cNvPr id="307" name="Google Shape;307;p37"/>
          <p:cNvSpPr/>
          <p:nvPr/>
        </p:nvSpPr>
        <p:spPr>
          <a:xfrm>
            <a:off x="7421938" y="-3150721"/>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9">
  <p:cSld name="TITLE_ONLY_1_1">
    <p:bg>
      <p:bgPr>
        <a:blipFill>
          <a:blip r:embed="rId2">
            <a:alphaModFix/>
          </a:blip>
          <a:stretch>
            <a:fillRect/>
          </a:stretch>
        </a:blipFill>
        <a:effectLst/>
      </p:bgPr>
    </p:bg>
    <p:spTree>
      <p:nvGrpSpPr>
        <p:cNvPr id="1" name="Shape 324"/>
        <p:cNvGrpSpPr/>
        <p:nvPr/>
      </p:nvGrpSpPr>
      <p:grpSpPr>
        <a:xfrm>
          <a:off x="0" y="0"/>
          <a:ext cx="0" cy="0"/>
          <a:chOff x="0" y="0"/>
          <a:chExt cx="0" cy="0"/>
        </a:xfrm>
      </p:grpSpPr>
      <p:pic>
        <p:nvPicPr>
          <p:cNvPr id="325" name="Google Shape;325;p41"/>
          <p:cNvPicPr preferRelativeResize="0"/>
          <p:nvPr/>
        </p:nvPicPr>
        <p:blipFill rotWithShape="1">
          <a:blip r:embed="rId3">
            <a:alphaModFix/>
          </a:blip>
          <a:srcRect l="64303" b="48636"/>
          <a:stretch/>
        </p:blipFill>
        <p:spPr>
          <a:xfrm rot="5400000">
            <a:off x="22699" y="-41624"/>
            <a:ext cx="1211201" cy="1256599"/>
          </a:xfrm>
          <a:prstGeom prst="rect">
            <a:avLst/>
          </a:prstGeom>
          <a:noFill/>
          <a:ln>
            <a:noFill/>
          </a:ln>
        </p:spPr>
      </p:pic>
      <p:pic>
        <p:nvPicPr>
          <p:cNvPr id="326" name="Google Shape;326;p41"/>
          <p:cNvPicPr preferRelativeResize="0"/>
          <p:nvPr/>
        </p:nvPicPr>
        <p:blipFill rotWithShape="1">
          <a:blip r:embed="rId3">
            <a:alphaModFix/>
          </a:blip>
          <a:srcRect l="70816" b="64750"/>
          <a:stretch/>
        </p:blipFill>
        <p:spPr>
          <a:xfrm flipH="1">
            <a:off x="8086100" y="4213925"/>
            <a:ext cx="1067375" cy="929575"/>
          </a:xfrm>
          <a:prstGeom prst="rect">
            <a:avLst/>
          </a:prstGeom>
          <a:noFill/>
          <a:ln>
            <a:noFill/>
          </a:ln>
        </p:spPr>
      </p:pic>
      <p:sp>
        <p:nvSpPr>
          <p:cNvPr id="327" name="Google Shape;32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0"/>
        <p:cNvGrpSpPr/>
        <p:nvPr/>
      </p:nvGrpSpPr>
      <p:grpSpPr>
        <a:xfrm>
          <a:off x="0" y="0"/>
          <a:ext cx="0" cy="0"/>
          <a:chOff x="0" y="0"/>
          <a:chExt cx="0" cy="0"/>
        </a:xfrm>
      </p:grpSpPr>
      <p:sp>
        <p:nvSpPr>
          <p:cNvPr id="341" name="Google Shape;341;p44"/>
          <p:cNvSpPr/>
          <p:nvPr/>
        </p:nvSpPr>
        <p:spPr>
          <a:xfrm rot="10800000">
            <a:off x="5466157" y="38325"/>
            <a:ext cx="3545443" cy="1362071"/>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43"/>
        <p:cNvGrpSpPr/>
        <p:nvPr/>
      </p:nvGrpSpPr>
      <p:grpSpPr>
        <a:xfrm>
          <a:off x="0" y="0"/>
          <a:ext cx="0" cy="0"/>
          <a:chOff x="0" y="0"/>
          <a:chExt cx="0" cy="0"/>
        </a:xfrm>
      </p:grpSpPr>
      <p:sp>
        <p:nvSpPr>
          <p:cNvPr id="344" name="Google Shape;344;p45"/>
          <p:cNvSpPr/>
          <p:nvPr/>
        </p:nvSpPr>
        <p:spPr>
          <a:xfrm>
            <a:off x="127347"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121" r="56600"/>
          <a:stretch/>
        </p:blipFill>
        <p:spPr>
          <a:xfrm rot="5400000">
            <a:off x="2173400" y="2817426"/>
            <a:ext cx="1673551" cy="2788099"/>
          </a:xfrm>
          <a:prstGeom prst="rect">
            <a:avLst/>
          </a:prstGeom>
          <a:noFill/>
          <a:ln>
            <a:noFill/>
          </a:ln>
        </p:spPr>
      </p:pic>
      <p:sp>
        <p:nvSpPr>
          <p:cNvPr id="15" name="Google Shape;15;p3"/>
          <p:cNvSpPr txBox="1">
            <a:spLocks noGrp="1"/>
          </p:cNvSpPr>
          <p:nvPr>
            <p:ph type="title"/>
          </p:nvPr>
        </p:nvSpPr>
        <p:spPr>
          <a:xfrm>
            <a:off x="4572000" y="2150850"/>
            <a:ext cx="3852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72110" y="1337825"/>
            <a:ext cx="3852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4572000" y="3132175"/>
            <a:ext cx="3852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394138" y="1363277"/>
            <a:ext cx="1232100" cy="123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1175953" y="1250799"/>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8524950" y="463240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4"/>
          <p:cNvPicPr preferRelativeResize="0"/>
          <p:nvPr/>
        </p:nvPicPr>
        <p:blipFill rotWithShape="1">
          <a:blip r:embed="rId2">
            <a:alphaModFix/>
          </a:blip>
          <a:srcRect t="3688" r="69490" b="58329"/>
          <a:stretch/>
        </p:blipFill>
        <p:spPr>
          <a:xfrm>
            <a:off x="7895050" y="4022375"/>
            <a:ext cx="1248950" cy="1121124"/>
          </a:xfrm>
          <a:prstGeom prst="rect">
            <a:avLst/>
          </a:prstGeom>
          <a:noFill/>
          <a:ln>
            <a:noFill/>
          </a:ln>
        </p:spPr>
      </p:pic>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26" name="Google Shape;26;p4"/>
          <p:cNvSpPr/>
          <p:nvPr/>
        </p:nvSpPr>
        <p:spPr>
          <a:xfrm>
            <a:off x="318150" y="138300"/>
            <a:ext cx="803700" cy="80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9" name="Google Shape;29;p5"/>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30" name="Google Shape;30;p5"/>
          <p:cNvSpPr txBox="1">
            <a:spLocks noGrp="1"/>
          </p:cNvSpPr>
          <p:nvPr>
            <p:ph type="subTitle" idx="3"/>
          </p:nvPr>
        </p:nvSpPr>
        <p:spPr>
          <a:xfrm>
            <a:off x="72002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468865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r="22215"/>
          <a:stretch/>
        </p:blipFill>
        <p:spPr>
          <a:xfrm>
            <a:off x="6054800" y="540000"/>
            <a:ext cx="3007950" cy="2788099"/>
          </a:xfrm>
          <a:prstGeom prst="rect">
            <a:avLst/>
          </a:prstGeom>
          <a:noFill/>
          <a:ln>
            <a:noFill/>
          </a:ln>
        </p:spPr>
      </p:pic>
      <p:sp>
        <p:nvSpPr>
          <p:cNvPr id="39" name="Google Shape;39;p7"/>
          <p:cNvSpPr txBox="1">
            <a:spLocks noGrp="1"/>
          </p:cNvSpPr>
          <p:nvPr>
            <p:ph type="title"/>
          </p:nvPr>
        </p:nvSpPr>
        <p:spPr>
          <a:xfrm>
            <a:off x="720000" y="1388275"/>
            <a:ext cx="4430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a:off x="720000" y="2290450"/>
            <a:ext cx="4430400" cy="15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7"/>
          <p:cNvSpPr/>
          <p:nvPr/>
        </p:nvSpPr>
        <p:spPr>
          <a:xfrm flipH="1">
            <a:off x="5270848"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flipH="1">
            <a:off x="6594475" y="1419400"/>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199575"/>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flipH="1">
            <a:off x="7271700" y="641925"/>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8"/>
          <p:cNvPicPr preferRelativeResize="0"/>
          <p:nvPr/>
        </p:nvPicPr>
        <p:blipFill rotWithShape="1">
          <a:blip r:embed="rId2">
            <a:alphaModFix/>
          </a:blip>
          <a:srcRect l="35695" b="37830"/>
          <a:stretch/>
        </p:blipFill>
        <p:spPr>
          <a:xfrm flipH="1">
            <a:off x="6705601" y="3443923"/>
            <a:ext cx="2438399" cy="1699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pic>
        <p:nvPicPr>
          <p:cNvPr id="68" name="Google Shape;68;p13"/>
          <p:cNvPicPr preferRelativeResize="0"/>
          <p:nvPr/>
        </p:nvPicPr>
        <p:blipFill rotWithShape="1">
          <a:blip r:embed="rId2">
            <a:alphaModFix/>
          </a:blip>
          <a:srcRect r="25317"/>
          <a:stretch/>
        </p:blipFill>
        <p:spPr>
          <a:xfrm rot="5400000">
            <a:off x="174625" y="2495374"/>
            <a:ext cx="2726400" cy="2632201"/>
          </a:xfrm>
          <a:prstGeom prst="rect">
            <a:avLst/>
          </a:prstGeom>
          <a:noFill/>
          <a:ln>
            <a:noFill/>
          </a:ln>
        </p:spPr>
      </p:pic>
      <p:sp>
        <p:nvSpPr>
          <p:cNvPr id="69" name="Google Shape;69;p13"/>
          <p:cNvSpPr txBox="1">
            <a:spLocks noGrp="1"/>
          </p:cNvSpPr>
          <p:nvPr>
            <p:ph type="title"/>
          </p:nvPr>
        </p:nvSpPr>
        <p:spPr>
          <a:xfrm>
            <a:off x="30705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 name="Google Shape;70;p13"/>
          <p:cNvSpPr txBox="1">
            <a:spLocks noGrp="1"/>
          </p:cNvSpPr>
          <p:nvPr>
            <p:ph type="title" idx="2" hasCustomPrompt="1"/>
          </p:nvPr>
        </p:nvSpPr>
        <p:spPr>
          <a:xfrm>
            <a:off x="30705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
          </p:nvPr>
        </p:nvSpPr>
        <p:spPr>
          <a:xfrm>
            <a:off x="30705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3"/>
          </p:nvPr>
        </p:nvSpPr>
        <p:spPr>
          <a:xfrm>
            <a:off x="57543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3"/>
          <p:cNvSpPr txBox="1">
            <a:spLocks noGrp="1"/>
          </p:cNvSpPr>
          <p:nvPr>
            <p:ph type="title" idx="4" hasCustomPrompt="1"/>
          </p:nvPr>
        </p:nvSpPr>
        <p:spPr>
          <a:xfrm>
            <a:off x="57543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5"/>
          </p:nvPr>
        </p:nvSpPr>
        <p:spPr>
          <a:xfrm>
            <a:off x="57543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6"/>
          </p:nvPr>
        </p:nvSpPr>
        <p:spPr>
          <a:xfrm>
            <a:off x="30705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7" hasCustomPrompt="1"/>
          </p:nvPr>
        </p:nvSpPr>
        <p:spPr>
          <a:xfrm>
            <a:off x="30705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8"/>
          </p:nvPr>
        </p:nvSpPr>
        <p:spPr>
          <a:xfrm>
            <a:off x="30705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9"/>
          </p:nvPr>
        </p:nvSpPr>
        <p:spPr>
          <a:xfrm>
            <a:off x="57543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13" hasCustomPrompt="1"/>
          </p:nvPr>
        </p:nvSpPr>
        <p:spPr>
          <a:xfrm>
            <a:off x="57543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4"/>
          </p:nvPr>
        </p:nvSpPr>
        <p:spPr>
          <a:xfrm>
            <a:off x="57543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p:nvPr/>
        </p:nvSpPr>
        <p:spPr>
          <a:xfrm>
            <a:off x="738800" y="2805475"/>
            <a:ext cx="1484400" cy="148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8065250" y="-3038796"/>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79477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4"/>
          <p:cNvSpPr txBox="1">
            <a:spLocks noGrp="1"/>
          </p:cNvSpPr>
          <p:nvPr>
            <p:ph type="title" idx="2" hasCustomPrompt="1"/>
          </p:nvPr>
        </p:nvSpPr>
        <p:spPr>
          <a:xfrm>
            <a:off x="79477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
          </p:nvPr>
        </p:nvSpPr>
        <p:spPr>
          <a:xfrm>
            <a:off x="79477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3"/>
          </p:nvPr>
        </p:nvSpPr>
        <p:spPr>
          <a:xfrm>
            <a:off x="794775"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4"/>
          <p:cNvSpPr txBox="1">
            <a:spLocks noGrp="1"/>
          </p:cNvSpPr>
          <p:nvPr>
            <p:ph type="title" idx="4" hasCustomPrompt="1"/>
          </p:nvPr>
        </p:nvSpPr>
        <p:spPr>
          <a:xfrm>
            <a:off x="794775"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5"/>
          </p:nvPr>
        </p:nvSpPr>
        <p:spPr>
          <a:xfrm>
            <a:off x="794775"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4"/>
          <p:cNvSpPr txBox="1">
            <a:spLocks noGrp="1"/>
          </p:cNvSpPr>
          <p:nvPr>
            <p:ph type="title" idx="6"/>
          </p:nvPr>
        </p:nvSpPr>
        <p:spPr>
          <a:xfrm>
            <a:off x="3337950"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7" hasCustomPrompt="1"/>
          </p:nvPr>
        </p:nvSpPr>
        <p:spPr>
          <a:xfrm>
            <a:off x="3337950"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8"/>
          </p:nvPr>
        </p:nvSpPr>
        <p:spPr>
          <a:xfrm>
            <a:off x="3337950"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9"/>
          </p:nvPr>
        </p:nvSpPr>
        <p:spPr>
          <a:xfrm>
            <a:off x="3337950"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13" hasCustomPrompt="1"/>
          </p:nvPr>
        </p:nvSpPr>
        <p:spPr>
          <a:xfrm>
            <a:off x="3337950"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4"/>
          <p:cNvSpPr txBox="1">
            <a:spLocks noGrp="1"/>
          </p:cNvSpPr>
          <p:nvPr>
            <p:ph type="subTitle" idx="14"/>
          </p:nvPr>
        </p:nvSpPr>
        <p:spPr>
          <a:xfrm>
            <a:off x="3337950"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15"/>
          </p:nvPr>
        </p:nvSpPr>
        <p:spPr>
          <a:xfrm>
            <a:off x="588112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16" hasCustomPrompt="1"/>
          </p:nvPr>
        </p:nvSpPr>
        <p:spPr>
          <a:xfrm>
            <a:off x="588112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subTitle" idx="17"/>
          </p:nvPr>
        </p:nvSpPr>
        <p:spPr>
          <a:xfrm>
            <a:off x="588112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8" r:id="rId7"/>
    <p:sldLayoutId id="2147483659" r:id="rId8"/>
    <p:sldLayoutId id="2147483660" r:id="rId9"/>
    <p:sldLayoutId id="2147483667" r:id="rId10"/>
    <p:sldLayoutId id="2147483683" r:id="rId11"/>
    <p:sldLayoutId id="2147483687" r:id="rId12"/>
    <p:sldLayoutId id="2147483690" r:id="rId13"/>
    <p:sldLayoutId id="214748369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slide" Target="slide14.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53"/>
          <p:cNvSpPr txBox="1">
            <a:spLocks noGrp="1"/>
          </p:cNvSpPr>
          <p:nvPr>
            <p:ph type="ctrTitle"/>
          </p:nvPr>
        </p:nvSpPr>
        <p:spPr>
          <a:xfrm>
            <a:off x="588566" y="529450"/>
            <a:ext cx="4744367" cy="25304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PRIMERA DEFENSA DE TESIS</a:t>
            </a:r>
            <a:endParaRPr dirty="0"/>
          </a:p>
        </p:txBody>
      </p:sp>
      <p:sp>
        <p:nvSpPr>
          <p:cNvPr id="366" name="Google Shape;366;p53"/>
          <p:cNvSpPr/>
          <p:nvPr/>
        </p:nvSpPr>
        <p:spPr>
          <a:xfrm>
            <a:off x="5625300" y="2489808"/>
            <a:ext cx="1677900" cy="16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400" dirty="0">
              <a:solidFill>
                <a:schemeClr val="lt1"/>
              </a:solidFill>
              <a:latin typeface="Montserrat ExtraBold"/>
              <a:ea typeface="Montserrat ExtraBold"/>
              <a:cs typeface="Montserrat ExtraBold"/>
              <a:sym typeface="Montserrat ExtraBold"/>
            </a:endParaRPr>
          </a:p>
        </p:txBody>
      </p:sp>
      <p:pic>
        <p:nvPicPr>
          <p:cNvPr id="1026" name="Picture 2">
            <a:extLst>
              <a:ext uri="{FF2B5EF4-FFF2-40B4-BE49-F238E27FC236}">
                <a16:creationId xmlns:a16="http://schemas.microsoft.com/office/drawing/2014/main" id="{A59F6FA5-FE73-88FF-760C-84556003BD9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3735" y="1938978"/>
            <a:ext cx="2238375"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3B1C4B2-98F2-0B5C-BCA1-4C39E87EE184}"/>
              </a:ext>
            </a:extLst>
          </p:cNvPr>
          <p:cNvSpPr/>
          <p:nvPr/>
        </p:nvSpPr>
        <p:spPr>
          <a:xfrm>
            <a:off x="358443" y="3059854"/>
            <a:ext cx="5120673" cy="1677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s-SV" sz="1800" b="1" dirty="0">
                <a:solidFill>
                  <a:schemeClr val="bg2"/>
                </a:solidFill>
                <a:latin typeface="Montserrat ExtraBold" panose="00000900000000000000" pitchFamily="2" charset="0"/>
              </a:rPr>
              <a:t>PRESENTADO POR:</a:t>
            </a:r>
          </a:p>
          <a:p>
            <a:pPr algn="ctr">
              <a:lnSpc>
                <a:spcPct val="150000"/>
              </a:lnSpc>
            </a:pPr>
            <a:r>
              <a:rPr lang="es-SV" sz="1800" b="1" dirty="0">
                <a:solidFill>
                  <a:schemeClr val="bg2"/>
                </a:solidFill>
                <a:latin typeface="Montserrat ExtraBold" panose="00000900000000000000" pitchFamily="2" charset="0"/>
              </a:rPr>
              <a:t>RAFAEL ANTONIO MARROQUIN OSORIO</a:t>
            </a:r>
          </a:p>
          <a:p>
            <a:pPr algn="ctr">
              <a:lnSpc>
                <a:spcPct val="150000"/>
              </a:lnSpc>
            </a:pPr>
            <a:r>
              <a:rPr lang="es-SV" sz="1800" b="1" dirty="0">
                <a:solidFill>
                  <a:schemeClr val="bg2"/>
                </a:solidFill>
                <a:latin typeface="Montserrat ExtraBold" panose="00000900000000000000" pitchFamily="2" charset="0"/>
              </a:rPr>
              <a:t>MARCELINO ALBERTO MEJIA SIGARAN       </a:t>
            </a:r>
          </a:p>
          <a:p>
            <a:pPr algn="ctr">
              <a:lnSpc>
                <a:spcPct val="150000"/>
              </a:lnSpc>
            </a:pPr>
            <a:r>
              <a:rPr lang="es-SV" sz="1800" b="1" dirty="0">
                <a:solidFill>
                  <a:schemeClr val="bg2"/>
                </a:solidFill>
                <a:latin typeface="Montserrat ExtraBold" panose="00000900000000000000" pitchFamily="2" charset="0"/>
              </a:rPr>
              <a:t>JESSE EZEQUIEL MONTIEL CRUZ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3224460" y="210504"/>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ANTECEDENTES</a:t>
            </a:r>
            <a:endParaRPr dirty="0"/>
          </a:p>
        </p:txBody>
      </p:sp>
      <p:sp>
        <p:nvSpPr>
          <p:cNvPr id="2" name="Flecha: a la derecha 1">
            <a:extLst>
              <a:ext uri="{FF2B5EF4-FFF2-40B4-BE49-F238E27FC236}">
                <a16:creationId xmlns:a16="http://schemas.microsoft.com/office/drawing/2014/main" id="{00E23B6F-144C-08FE-41F7-C4EB53631182}"/>
              </a:ext>
            </a:extLst>
          </p:cNvPr>
          <p:cNvSpPr/>
          <p:nvPr/>
        </p:nvSpPr>
        <p:spPr>
          <a:xfrm>
            <a:off x="1828803" y="2097885"/>
            <a:ext cx="6557552" cy="59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3" name="Rectángulo: esquinas redondeadas 2">
            <a:extLst>
              <a:ext uri="{FF2B5EF4-FFF2-40B4-BE49-F238E27FC236}">
                <a16:creationId xmlns:a16="http://schemas.microsoft.com/office/drawing/2014/main" id="{0373B820-B7BC-687E-AA74-5C9C2A51FF28}"/>
              </a:ext>
            </a:extLst>
          </p:cNvPr>
          <p:cNvSpPr/>
          <p:nvPr/>
        </p:nvSpPr>
        <p:spPr>
          <a:xfrm>
            <a:off x="1545910" y="1384184"/>
            <a:ext cx="934599" cy="489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1971</a:t>
            </a:r>
            <a:endParaRPr lang="es-SV" sz="2000" dirty="0"/>
          </a:p>
        </p:txBody>
      </p:sp>
      <p:sp>
        <p:nvSpPr>
          <p:cNvPr id="4" name="Rectángulo: esquinas redondeadas 3">
            <a:extLst>
              <a:ext uri="{FF2B5EF4-FFF2-40B4-BE49-F238E27FC236}">
                <a16:creationId xmlns:a16="http://schemas.microsoft.com/office/drawing/2014/main" id="{66130A77-D042-568A-654D-AEBB27939F2D}"/>
              </a:ext>
            </a:extLst>
          </p:cNvPr>
          <p:cNvSpPr/>
          <p:nvPr/>
        </p:nvSpPr>
        <p:spPr>
          <a:xfrm>
            <a:off x="3224460" y="1384184"/>
            <a:ext cx="967379" cy="4752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sp>
        <p:nvSpPr>
          <p:cNvPr id="5" name="Rectángulo: esquinas redondeadas 4">
            <a:extLst>
              <a:ext uri="{FF2B5EF4-FFF2-40B4-BE49-F238E27FC236}">
                <a16:creationId xmlns:a16="http://schemas.microsoft.com/office/drawing/2014/main" id="{552CC777-8633-CCA6-803C-F2A3AB53A45A}"/>
              </a:ext>
            </a:extLst>
          </p:cNvPr>
          <p:cNvSpPr/>
          <p:nvPr/>
        </p:nvSpPr>
        <p:spPr>
          <a:xfrm>
            <a:off x="4400695" y="2940969"/>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6" name="Rectángulo: esquinas redondeadas 5">
            <a:extLst>
              <a:ext uri="{FF2B5EF4-FFF2-40B4-BE49-F238E27FC236}">
                <a16:creationId xmlns:a16="http://schemas.microsoft.com/office/drawing/2014/main" id="{A98D6441-AFB7-A2BF-952D-75749D2ADEEE}"/>
              </a:ext>
            </a:extLst>
          </p:cNvPr>
          <p:cNvSpPr/>
          <p:nvPr/>
        </p:nvSpPr>
        <p:spPr>
          <a:xfrm>
            <a:off x="4935787" y="1384184"/>
            <a:ext cx="967376"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7" name="Rectángulo: esquinas redondeadas 6">
            <a:extLst>
              <a:ext uri="{FF2B5EF4-FFF2-40B4-BE49-F238E27FC236}">
                <a16:creationId xmlns:a16="http://schemas.microsoft.com/office/drawing/2014/main" id="{BB44ECA5-0381-5810-1CC9-E610903BDE43}"/>
              </a:ext>
            </a:extLst>
          </p:cNvPr>
          <p:cNvSpPr/>
          <p:nvPr/>
        </p:nvSpPr>
        <p:spPr>
          <a:xfrm>
            <a:off x="6932388" y="2903146"/>
            <a:ext cx="1453967" cy="4812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Actualidad</a:t>
            </a:r>
            <a:endParaRPr lang="es-SV" sz="2000" dirty="0"/>
          </a:p>
        </p:txBody>
      </p:sp>
      <p:cxnSp>
        <p:nvCxnSpPr>
          <p:cNvPr id="9" name="Conector recto 8">
            <a:extLst>
              <a:ext uri="{FF2B5EF4-FFF2-40B4-BE49-F238E27FC236}">
                <a16:creationId xmlns:a16="http://schemas.microsoft.com/office/drawing/2014/main" id="{9D5D1F85-05A8-43A7-BA6F-52EEE26F9C58}"/>
              </a:ext>
            </a:extLst>
          </p:cNvPr>
          <p:cNvCxnSpPr>
            <a:cxnSpLocks/>
          </p:cNvCxnSpPr>
          <p:nvPr/>
        </p:nvCxnSpPr>
        <p:spPr>
          <a:xfrm flipV="1">
            <a:off x="2070471" y="1856793"/>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Conector recto 9">
            <a:extLst>
              <a:ext uri="{FF2B5EF4-FFF2-40B4-BE49-F238E27FC236}">
                <a16:creationId xmlns:a16="http://schemas.microsoft.com/office/drawing/2014/main" id="{F773E55A-8B35-D2EC-1E5A-40AE0A0B6172}"/>
              </a:ext>
            </a:extLst>
          </p:cNvPr>
          <p:cNvCxnSpPr/>
          <p:nvPr/>
        </p:nvCxnSpPr>
        <p:spPr>
          <a:xfrm flipV="1">
            <a:off x="3708150" y="1859476"/>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Conector recto 10">
            <a:extLst>
              <a:ext uri="{FF2B5EF4-FFF2-40B4-BE49-F238E27FC236}">
                <a16:creationId xmlns:a16="http://schemas.microsoft.com/office/drawing/2014/main" id="{75B50888-94D7-C0ED-82E7-EB688AC5991C}"/>
              </a:ext>
            </a:extLst>
          </p:cNvPr>
          <p:cNvCxnSpPr>
            <a:cxnSpLocks/>
          </p:cNvCxnSpPr>
          <p:nvPr/>
        </p:nvCxnSpPr>
        <p:spPr>
          <a:xfrm flipV="1">
            <a:off x="5419476" y="1875210"/>
            <a:ext cx="0" cy="319049"/>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Conector recto 11">
            <a:extLst>
              <a:ext uri="{FF2B5EF4-FFF2-40B4-BE49-F238E27FC236}">
                <a16:creationId xmlns:a16="http://schemas.microsoft.com/office/drawing/2014/main" id="{1A5F608B-E232-55FC-B831-E0336496AA0D}"/>
              </a:ext>
            </a:extLst>
          </p:cNvPr>
          <p:cNvCxnSpPr/>
          <p:nvPr/>
        </p:nvCxnSpPr>
        <p:spPr>
          <a:xfrm flipV="1">
            <a:off x="4884385" y="2579085"/>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Conector recto 12">
            <a:extLst>
              <a:ext uri="{FF2B5EF4-FFF2-40B4-BE49-F238E27FC236}">
                <a16:creationId xmlns:a16="http://schemas.microsoft.com/office/drawing/2014/main" id="{8D230B11-D319-68D2-684A-5C62F07703F2}"/>
              </a:ext>
            </a:extLst>
          </p:cNvPr>
          <p:cNvCxnSpPr>
            <a:cxnSpLocks/>
          </p:cNvCxnSpPr>
          <p:nvPr/>
        </p:nvCxnSpPr>
        <p:spPr>
          <a:xfrm flipV="1">
            <a:off x="7579942" y="2579085"/>
            <a:ext cx="0" cy="281944"/>
          </a:xfrm>
          <a:prstGeom prst="line">
            <a:avLst/>
          </a:prstGeom>
        </p:spPr>
        <p:style>
          <a:lnRef idx="3">
            <a:schemeClr val="accent2"/>
          </a:lnRef>
          <a:fillRef idx="0">
            <a:schemeClr val="accent2"/>
          </a:fillRef>
          <a:effectRef idx="2">
            <a:schemeClr val="accent2"/>
          </a:effectRef>
          <a:fontRef idx="minor">
            <a:schemeClr val="tx1"/>
          </a:fontRef>
        </p:style>
      </p:cxnSp>
      <p:sp>
        <p:nvSpPr>
          <p:cNvPr id="15" name="CuadroTexto 14">
            <a:extLst>
              <a:ext uri="{FF2B5EF4-FFF2-40B4-BE49-F238E27FC236}">
                <a16:creationId xmlns:a16="http://schemas.microsoft.com/office/drawing/2014/main" id="{4E84C0F7-1C97-0F01-7E16-98EAE3B87B5B}"/>
              </a:ext>
            </a:extLst>
          </p:cNvPr>
          <p:cNvSpPr txBox="1"/>
          <p:nvPr/>
        </p:nvSpPr>
        <p:spPr>
          <a:xfrm>
            <a:off x="1173179" y="771230"/>
            <a:ext cx="1632857" cy="523220"/>
          </a:xfrm>
          <a:prstGeom prst="rect">
            <a:avLst/>
          </a:prstGeom>
          <a:noFill/>
        </p:spPr>
        <p:txBody>
          <a:bodyPr wrap="square">
            <a:spAutoFit/>
          </a:bodyPr>
          <a:lstStyle/>
          <a:p>
            <a:pPr algn="ctr"/>
            <a:r>
              <a:rPr lang="es-SV" dirty="0">
                <a:effectLst/>
                <a:latin typeface="Arial" panose="020B0604020202020204" pitchFamily="34" charset="0"/>
                <a:ea typeface="Times New Roman" panose="02020603050405020304" pitchFamily="18" charset="0"/>
                <a:cs typeface="Times New Roman" panose="02020603050405020304" pitchFamily="18" charset="0"/>
              </a:rPr>
              <a:t>William Cartagena</a:t>
            </a:r>
            <a:br>
              <a:rPr lang="es-SV" dirty="0">
                <a:effectLst/>
                <a:latin typeface="Arial" panose="020B0604020202020204" pitchFamily="34" charset="0"/>
                <a:ea typeface="Times New Roman" panose="02020603050405020304" pitchFamily="18" charset="0"/>
                <a:cs typeface="Times New Roman" panose="02020603050405020304" pitchFamily="18" charset="0"/>
              </a:rPr>
            </a:br>
            <a:r>
              <a:rPr lang="es-SV" dirty="0">
                <a:effectLst/>
                <a:latin typeface="Arial" panose="020B0604020202020204" pitchFamily="34" charset="0"/>
                <a:ea typeface="Times New Roman" panose="02020603050405020304" pitchFamily="18" charset="0"/>
                <a:cs typeface="Times New Roman" panose="02020603050405020304" pitchFamily="18" charset="0"/>
              </a:rPr>
              <a:t>UES</a:t>
            </a:r>
            <a:endParaRPr lang="es-SV" dirty="0"/>
          </a:p>
        </p:txBody>
      </p:sp>
      <p:sp>
        <p:nvSpPr>
          <p:cNvPr id="19" name="CuadroTexto 18">
            <a:extLst>
              <a:ext uri="{FF2B5EF4-FFF2-40B4-BE49-F238E27FC236}">
                <a16:creationId xmlns:a16="http://schemas.microsoft.com/office/drawing/2014/main" id="{E2AA25C9-B4B4-3F87-C819-097AAC3C1A01}"/>
              </a:ext>
            </a:extLst>
          </p:cNvPr>
          <p:cNvSpPr txBox="1"/>
          <p:nvPr/>
        </p:nvSpPr>
        <p:spPr>
          <a:xfrm>
            <a:off x="2258970" y="3705859"/>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Cruz Santamarina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Experiencia</a:t>
            </a:r>
            <a:endParaRPr lang="es-SV" dirty="0"/>
          </a:p>
        </p:txBody>
      </p:sp>
      <p:sp>
        <p:nvSpPr>
          <p:cNvPr id="20" name="Rectángulo: esquinas redondeadas 19">
            <a:extLst>
              <a:ext uri="{FF2B5EF4-FFF2-40B4-BE49-F238E27FC236}">
                <a16:creationId xmlns:a16="http://schemas.microsoft.com/office/drawing/2014/main" id="{7125D295-8AF2-EC1F-9FDE-58303CA7FF84}"/>
              </a:ext>
            </a:extLst>
          </p:cNvPr>
          <p:cNvSpPr/>
          <p:nvPr/>
        </p:nvSpPr>
        <p:spPr>
          <a:xfrm>
            <a:off x="2586810" y="2929694"/>
            <a:ext cx="967374" cy="4547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cxnSp>
        <p:nvCxnSpPr>
          <p:cNvPr id="21" name="Conector recto 20">
            <a:extLst>
              <a:ext uri="{FF2B5EF4-FFF2-40B4-BE49-F238E27FC236}">
                <a16:creationId xmlns:a16="http://schemas.microsoft.com/office/drawing/2014/main" id="{164F3BB9-817D-14F1-A927-250A104CC19B}"/>
              </a:ext>
            </a:extLst>
          </p:cNvPr>
          <p:cNvCxnSpPr/>
          <p:nvPr/>
        </p:nvCxnSpPr>
        <p:spPr>
          <a:xfrm flipV="1">
            <a:off x="3070500" y="2571750"/>
            <a:ext cx="0" cy="361884"/>
          </a:xfrm>
          <a:prstGeom prst="line">
            <a:avLst/>
          </a:prstGeom>
        </p:spPr>
        <p:style>
          <a:lnRef idx="3">
            <a:schemeClr val="accent2"/>
          </a:lnRef>
          <a:fillRef idx="0">
            <a:schemeClr val="accent2"/>
          </a:fillRef>
          <a:effectRef idx="2">
            <a:schemeClr val="accent2"/>
          </a:effectRef>
          <a:fontRef idx="minor">
            <a:schemeClr val="tx1"/>
          </a:fontRef>
        </p:style>
      </p:cxnSp>
      <p:sp>
        <p:nvSpPr>
          <p:cNvPr id="22" name="CuadroTexto 21">
            <a:extLst>
              <a:ext uri="{FF2B5EF4-FFF2-40B4-BE49-F238E27FC236}">
                <a16:creationId xmlns:a16="http://schemas.microsoft.com/office/drawing/2014/main" id="{0E34C342-2BE5-9AFD-B8DE-60F5BF0535A0}"/>
              </a:ext>
            </a:extLst>
          </p:cNvPr>
          <p:cNvSpPr txBox="1"/>
          <p:nvPr/>
        </p:nvSpPr>
        <p:spPr>
          <a:xfrm>
            <a:off x="2926032" y="735195"/>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Hugo Ibarra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Alianza</a:t>
            </a:r>
            <a:endParaRPr lang="es-SV" dirty="0"/>
          </a:p>
        </p:txBody>
      </p:sp>
      <p:sp>
        <p:nvSpPr>
          <p:cNvPr id="23" name="CuadroTexto 22">
            <a:extLst>
              <a:ext uri="{FF2B5EF4-FFF2-40B4-BE49-F238E27FC236}">
                <a16:creationId xmlns:a16="http://schemas.microsoft.com/office/drawing/2014/main" id="{59CB6B48-3FCF-4FC1-1E6E-659C628B5C99}"/>
              </a:ext>
            </a:extLst>
          </p:cNvPr>
          <p:cNvSpPr txBox="1"/>
          <p:nvPr/>
        </p:nvSpPr>
        <p:spPr>
          <a:xfrm>
            <a:off x="4072855" y="3573504"/>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E</a:t>
            </a:r>
            <a:r>
              <a:rPr lang="es-SV" dirty="0">
                <a:latin typeface="Arial" panose="020B0604020202020204" pitchFamily="34" charset="0"/>
                <a:cs typeface="Times New Roman" panose="02020603050405020304" pitchFamily="18" charset="0"/>
              </a:rPr>
              <a:t>xpandirse</a:t>
            </a:r>
            <a:br>
              <a:rPr lang="es-SV" dirty="0">
                <a:latin typeface="Arial" panose="020B0604020202020204" pitchFamily="34" charset="0"/>
                <a:cs typeface="Times New Roman" panose="02020603050405020304" pitchFamily="18" charset="0"/>
              </a:rPr>
            </a:br>
            <a:r>
              <a:rPr lang="es-SV" dirty="0">
                <a:latin typeface="Arial" panose="020B0604020202020204" pitchFamily="34" charset="0"/>
                <a:cs typeface="Times New Roman" panose="02020603050405020304" pitchFamily="18" charset="0"/>
              </a:rPr>
              <a:t>Clientes</a:t>
            </a:r>
            <a:endParaRPr lang="es-SV" dirty="0"/>
          </a:p>
        </p:txBody>
      </p:sp>
      <p:sp>
        <p:nvSpPr>
          <p:cNvPr id="24" name="CuadroTexto 23">
            <a:extLst>
              <a:ext uri="{FF2B5EF4-FFF2-40B4-BE49-F238E27FC236}">
                <a16:creationId xmlns:a16="http://schemas.microsoft.com/office/drawing/2014/main" id="{32E76DBB-3BD8-12B7-EFE0-AA833866C9AC}"/>
              </a:ext>
            </a:extLst>
          </p:cNvPr>
          <p:cNvSpPr txBox="1"/>
          <p:nvPr/>
        </p:nvSpPr>
        <p:spPr>
          <a:xfrm>
            <a:off x="4614985" y="933713"/>
            <a:ext cx="1623060" cy="307777"/>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Propio Buffet</a:t>
            </a:r>
            <a:endParaRPr lang="es-SV" dirty="0"/>
          </a:p>
        </p:txBody>
      </p:sp>
      <p:sp>
        <p:nvSpPr>
          <p:cNvPr id="27" name="Rectángulo: esquinas redondeadas 26">
            <a:extLst>
              <a:ext uri="{FF2B5EF4-FFF2-40B4-BE49-F238E27FC236}">
                <a16:creationId xmlns:a16="http://schemas.microsoft.com/office/drawing/2014/main" id="{2EEB89EB-BB31-6C5E-695C-49A04FB2A85E}"/>
              </a:ext>
            </a:extLst>
          </p:cNvPr>
          <p:cNvSpPr/>
          <p:nvPr/>
        </p:nvSpPr>
        <p:spPr>
          <a:xfrm>
            <a:off x="6595689" y="1398261"/>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1990</a:t>
            </a:r>
            <a:endParaRPr lang="es-SV" sz="2000" dirty="0"/>
          </a:p>
        </p:txBody>
      </p:sp>
      <p:sp>
        <p:nvSpPr>
          <p:cNvPr id="28" name="CuadroTexto 27">
            <a:extLst>
              <a:ext uri="{FF2B5EF4-FFF2-40B4-BE49-F238E27FC236}">
                <a16:creationId xmlns:a16="http://schemas.microsoft.com/office/drawing/2014/main" id="{DBBC2768-E184-1C3C-6C62-9DEA3FA98D44}"/>
              </a:ext>
            </a:extLst>
          </p:cNvPr>
          <p:cNvSpPr txBox="1"/>
          <p:nvPr/>
        </p:nvSpPr>
        <p:spPr>
          <a:xfrm>
            <a:off x="6267849" y="743755"/>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Fallecimiento</a:t>
            </a:r>
            <a:br>
              <a:rPr lang="es-ES" dirty="0">
                <a:latin typeface="Arial" panose="020B0604020202020204" pitchFamily="34" charset="0"/>
                <a:cs typeface="Times New Roman" panose="02020603050405020304" pitchFamily="18" charset="0"/>
              </a:rPr>
            </a:br>
            <a:r>
              <a:rPr lang="es-ES" dirty="0">
                <a:latin typeface="Arial" panose="020B0604020202020204" pitchFamily="34" charset="0"/>
                <a:cs typeface="Times New Roman" panose="02020603050405020304" pitchFamily="18" charset="0"/>
              </a:rPr>
              <a:t>Hugo Ibarra</a:t>
            </a:r>
            <a:endParaRPr lang="es-SV" dirty="0"/>
          </a:p>
        </p:txBody>
      </p:sp>
      <p:cxnSp>
        <p:nvCxnSpPr>
          <p:cNvPr id="29" name="Conector recto 28">
            <a:extLst>
              <a:ext uri="{FF2B5EF4-FFF2-40B4-BE49-F238E27FC236}">
                <a16:creationId xmlns:a16="http://schemas.microsoft.com/office/drawing/2014/main" id="{3B1B6FC6-1663-598D-A545-04C612B8D1EB}"/>
              </a:ext>
            </a:extLst>
          </p:cNvPr>
          <p:cNvCxnSpPr/>
          <p:nvPr/>
        </p:nvCxnSpPr>
        <p:spPr>
          <a:xfrm flipV="1">
            <a:off x="7094177" y="1853792"/>
            <a:ext cx="0" cy="36188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8369029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2321330" y="163420"/>
            <a:ext cx="273139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DELIMITACIONES</a:t>
            </a:r>
            <a:endParaRPr dirty="0"/>
          </a:p>
        </p:txBody>
      </p:sp>
      <p:sp>
        <p:nvSpPr>
          <p:cNvPr id="3" name="CuadroTexto 2">
            <a:extLst>
              <a:ext uri="{FF2B5EF4-FFF2-40B4-BE49-F238E27FC236}">
                <a16:creationId xmlns:a16="http://schemas.microsoft.com/office/drawing/2014/main" id="{A91C3C62-9ED0-1F67-ADBC-3007905A784D}"/>
              </a:ext>
            </a:extLst>
          </p:cNvPr>
          <p:cNvSpPr txBox="1"/>
          <p:nvPr/>
        </p:nvSpPr>
        <p:spPr>
          <a:xfrm>
            <a:off x="5578960" y="707975"/>
            <a:ext cx="3001457" cy="456343"/>
          </a:xfrm>
          <a:prstGeom prst="rect">
            <a:avLst/>
          </a:prstGeom>
          <a:noFill/>
        </p:spPr>
        <p:txBody>
          <a:bodyPr wrap="square">
            <a:spAutoFit/>
          </a:bodyPr>
          <a:lstStyle/>
          <a:p>
            <a:pPr indent="180340">
              <a:lnSpc>
                <a:spcPct val="200000"/>
              </a:lnSpc>
            </a:pPr>
            <a:r>
              <a:rPr lang="es-SV" sz="1400" b="1" dirty="0">
                <a:effectLst/>
                <a:latin typeface="Montserrat Medium" panose="00000600000000000000" pitchFamily="2" charset="0"/>
                <a:ea typeface="Times New Roman" panose="02020603050405020304" pitchFamily="18" charset="0"/>
                <a:cs typeface="Times New Roman" panose="02020603050405020304" pitchFamily="18" charset="0"/>
              </a:rPr>
              <a:t>DELIMITACIÓN DEL TIEMPO</a:t>
            </a:r>
          </a:p>
        </p:txBody>
      </p:sp>
      <p:sp>
        <p:nvSpPr>
          <p:cNvPr id="5" name="CuadroTexto 4">
            <a:extLst>
              <a:ext uri="{FF2B5EF4-FFF2-40B4-BE49-F238E27FC236}">
                <a16:creationId xmlns:a16="http://schemas.microsoft.com/office/drawing/2014/main" id="{41D7F2B5-62AC-058F-418A-2D2713CAA9EB}"/>
              </a:ext>
            </a:extLst>
          </p:cNvPr>
          <p:cNvSpPr txBox="1"/>
          <p:nvPr/>
        </p:nvSpPr>
        <p:spPr>
          <a:xfrm>
            <a:off x="327510" y="2172069"/>
            <a:ext cx="3359515" cy="456343"/>
          </a:xfrm>
          <a:prstGeom prst="rect">
            <a:avLst/>
          </a:prstGeom>
          <a:noFill/>
        </p:spPr>
        <p:txBody>
          <a:bodyPr wrap="square">
            <a:spAutoFit/>
          </a:bodyPr>
          <a:lstStyle/>
          <a:p>
            <a:pPr indent="180340">
              <a:lnSpc>
                <a:spcPct val="200000"/>
              </a:lnSpc>
            </a:pPr>
            <a:r>
              <a:rPr lang="es-SV" sz="1400" b="1" dirty="0">
                <a:effectLst/>
                <a:latin typeface="Montserrat Medium" panose="00000600000000000000" pitchFamily="2" charset="0"/>
                <a:ea typeface="Times New Roman" panose="02020603050405020304" pitchFamily="18" charset="0"/>
                <a:cs typeface="Times New Roman" panose="02020603050405020304" pitchFamily="18" charset="0"/>
              </a:rPr>
              <a:t>DELIMITACIÓN DEL ESPACIO</a:t>
            </a:r>
          </a:p>
        </p:txBody>
      </p:sp>
      <p:sp>
        <p:nvSpPr>
          <p:cNvPr id="7" name="CuadroTexto 6">
            <a:extLst>
              <a:ext uri="{FF2B5EF4-FFF2-40B4-BE49-F238E27FC236}">
                <a16:creationId xmlns:a16="http://schemas.microsoft.com/office/drawing/2014/main" id="{74F5EC71-0BA8-F059-3F08-71390569FA8C}"/>
              </a:ext>
            </a:extLst>
          </p:cNvPr>
          <p:cNvSpPr txBox="1"/>
          <p:nvPr/>
        </p:nvSpPr>
        <p:spPr>
          <a:xfrm>
            <a:off x="4902833" y="1164318"/>
            <a:ext cx="4218993" cy="2179892"/>
          </a:xfrm>
          <a:prstGeom prst="rect">
            <a:avLst/>
          </a:prstGeom>
          <a:noFill/>
        </p:spPr>
        <p:txBody>
          <a:bodyPr wrap="square">
            <a:spAutoFit/>
          </a:bodyPr>
          <a:lstStyle/>
          <a:p>
            <a:pPr indent="180340" algn="just">
              <a:lnSpc>
                <a:spcPct val="200000"/>
              </a:lnSpc>
            </a:pPr>
            <a:r>
              <a:rPr lang="es-SV" sz="1400" dirty="0">
                <a:effectLst/>
                <a:latin typeface="Montserrat Medium" panose="00000600000000000000" pitchFamily="2" charset="0"/>
                <a:ea typeface="Times New Roman" panose="02020603050405020304" pitchFamily="18" charset="0"/>
                <a:cs typeface="Times New Roman" panose="02020603050405020304" pitchFamily="18" charset="0"/>
              </a:rPr>
              <a:t>El desarrollo del proyecto se llevará a cabo en el primer semestre del año 2024 y el segundo semestre del año 2024, comprendido entre el 16 de enero del año 2024 y el 30 de agosto del año 2024.</a:t>
            </a:r>
          </a:p>
        </p:txBody>
      </p:sp>
      <p:sp>
        <p:nvSpPr>
          <p:cNvPr id="9" name="CuadroTexto 8">
            <a:extLst>
              <a:ext uri="{FF2B5EF4-FFF2-40B4-BE49-F238E27FC236}">
                <a16:creationId xmlns:a16="http://schemas.microsoft.com/office/drawing/2014/main" id="{F8EE4FC3-2943-598F-98E8-9707A2A28873}"/>
              </a:ext>
            </a:extLst>
          </p:cNvPr>
          <p:cNvSpPr txBox="1"/>
          <p:nvPr/>
        </p:nvSpPr>
        <p:spPr>
          <a:xfrm>
            <a:off x="319010" y="2866237"/>
            <a:ext cx="4252990" cy="1752531"/>
          </a:xfrm>
          <a:prstGeom prst="rect">
            <a:avLst/>
          </a:prstGeom>
          <a:noFill/>
        </p:spPr>
        <p:txBody>
          <a:bodyPr wrap="square">
            <a:spAutoFit/>
          </a:bodyPr>
          <a:lstStyle/>
          <a:p>
            <a:pPr indent="180340" algn="just">
              <a:lnSpc>
                <a:spcPct val="200000"/>
              </a:lnSpc>
            </a:pPr>
            <a:r>
              <a:rPr lang="es-SV" sz="1400" dirty="0">
                <a:effectLst/>
                <a:latin typeface="Montserrat Medium" panose="00000600000000000000" pitchFamily="2" charset="0"/>
                <a:ea typeface="Times New Roman" panose="02020603050405020304" pitchFamily="18" charset="0"/>
                <a:cs typeface="Times New Roman" panose="02020603050405020304" pitchFamily="18" charset="0"/>
              </a:rPr>
              <a:t>El proyecto será desarrollado para el bufete de abogados Cartagena, el cual se encuentra ubicado en el bulevar tutunichapa 7ª av. norte. Local 2C. </a:t>
            </a:r>
          </a:p>
        </p:txBody>
      </p:sp>
      <p:pic>
        <p:nvPicPr>
          <p:cNvPr id="9218" name="Picture 2" descr="⌛ Reloj De Arena Sin Tiempo Emoji">
            <a:extLst>
              <a:ext uri="{FF2B5EF4-FFF2-40B4-BE49-F238E27FC236}">
                <a16:creationId xmlns:a16="http://schemas.microsoft.com/office/drawing/2014/main" id="{5F34C2B1-5D8E-4DA4-B45B-A20AAB81B44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09685" y="3390969"/>
            <a:ext cx="3012558" cy="158159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ps - Iconos gratis de mapas y ubicación">
            <a:extLst>
              <a:ext uri="{FF2B5EF4-FFF2-40B4-BE49-F238E27FC236}">
                <a16:creationId xmlns:a16="http://schemas.microsoft.com/office/drawing/2014/main" id="{B65B6D18-ECCD-3BA5-35A4-265B9368C0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988" y="899226"/>
            <a:ext cx="1247279" cy="124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7384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1219325"/>
            <a:ext cx="225677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Alcances</a:t>
            </a:r>
            <a:endParaRPr sz="2400" dirty="0"/>
          </a:p>
        </p:txBody>
      </p:sp>
      <p:sp>
        <p:nvSpPr>
          <p:cNvPr id="398" name="Google Shape;398;p56"/>
          <p:cNvSpPr txBox="1">
            <a:spLocks noGrp="1"/>
          </p:cNvSpPr>
          <p:nvPr>
            <p:ph type="subTitle" idx="1"/>
          </p:nvPr>
        </p:nvSpPr>
        <p:spPr>
          <a:xfrm>
            <a:off x="794775" y="1805849"/>
            <a:ext cx="3479514" cy="2362113"/>
          </a:xfrm>
          <a:prstGeom prst="rect">
            <a:avLst/>
          </a:prstGeom>
        </p:spPr>
        <p:txBody>
          <a:bodyPr spcFirstLastPara="1" wrap="square" lIns="91425" tIns="91425" rIns="91425" bIns="91425" anchor="t" anchorCtr="0">
            <a:noAutofit/>
          </a:bodyPr>
          <a:lstStyle/>
          <a:p>
            <a:pPr marL="0" lvl="0" indent="0" algn="just"/>
            <a:r>
              <a:rPr lang="es-ES" sz="1600" dirty="0"/>
              <a:t>Proveer de herramientas tecnológicas al bufete de Abogados Cartagena, haciendo la entrega de un software funcional, el cual permita la búsqueda y almacenamiento de datos en su versión digital con respecto a los  casos gestionados por el bufete.</a:t>
            </a:r>
            <a:endParaRPr sz="16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10D60F93-985C-C257-DF18-8A6F0A441161}"/>
              </a:ext>
            </a:extLst>
          </p:cNvPr>
          <p:cNvPicPr>
            <a:picLocks noChangeAspect="1"/>
          </p:cNvPicPr>
          <p:nvPr/>
        </p:nvPicPr>
        <p:blipFill>
          <a:blip r:embed="rId5">
            <a:clrChange>
              <a:clrFrom>
                <a:srgbClr val="E8E9EB"/>
              </a:clrFrom>
              <a:clrTo>
                <a:srgbClr val="E8E9EB">
                  <a:alpha val="0"/>
                </a:srgbClr>
              </a:clrTo>
            </a:clrChange>
          </a:blip>
          <a:stretch>
            <a:fillRect/>
          </a:stretch>
        </p:blipFill>
        <p:spPr>
          <a:xfrm>
            <a:off x="5055768" y="-359869"/>
            <a:ext cx="3223857" cy="3206432"/>
          </a:xfrm>
          <a:prstGeom prst="rect">
            <a:avLst/>
          </a:prstGeom>
        </p:spPr>
      </p:pic>
      <p:pic>
        <p:nvPicPr>
          <p:cNvPr id="7" name="Imagen 6">
            <a:extLst>
              <a:ext uri="{FF2B5EF4-FFF2-40B4-BE49-F238E27FC236}">
                <a16:creationId xmlns:a16="http://schemas.microsoft.com/office/drawing/2014/main" id="{35409FEC-ECC2-D3D4-9E6E-751B5BA4AC14}"/>
              </a:ext>
            </a:extLst>
          </p:cNvPr>
          <p:cNvPicPr>
            <a:picLocks noChangeAspect="1"/>
          </p:cNvPicPr>
          <p:nvPr/>
        </p:nvPicPr>
        <p:blipFill rotWithShape="1">
          <a:blip r:embed="rId6">
            <a:clrChange>
              <a:clrFrom>
                <a:srgbClr val="F6F5F5"/>
              </a:clrFrom>
              <a:clrTo>
                <a:srgbClr val="F6F5F5">
                  <a:alpha val="0"/>
                </a:srgbClr>
              </a:clrTo>
            </a:clrChange>
          </a:blip>
          <a:srcRect l="8263" t="24530" r="72200" b="46837"/>
          <a:stretch/>
        </p:blipFill>
        <p:spPr>
          <a:xfrm>
            <a:off x="4524431" y="2870209"/>
            <a:ext cx="1663751" cy="1996179"/>
          </a:xfrm>
          <a:prstGeom prst="rect">
            <a:avLst/>
          </a:prstGeom>
        </p:spPr>
      </p:pic>
      <p:pic>
        <p:nvPicPr>
          <p:cNvPr id="8" name="Imagen 7">
            <a:extLst>
              <a:ext uri="{FF2B5EF4-FFF2-40B4-BE49-F238E27FC236}">
                <a16:creationId xmlns:a16="http://schemas.microsoft.com/office/drawing/2014/main" id="{32A7E6FD-A23D-B6B1-1DAF-09A7F60D5DD4}"/>
              </a:ext>
            </a:extLst>
          </p:cNvPr>
          <p:cNvPicPr>
            <a:picLocks noChangeAspect="1"/>
          </p:cNvPicPr>
          <p:nvPr/>
        </p:nvPicPr>
        <p:blipFill rotWithShape="1">
          <a:blip r:embed="rId6">
            <a:clrChange>
              <a:clrFrom>
                <a:srgbClr val="F6F5F5"/>
              </a:clrFrom>
              <a:clrTo>
                <a:srgbClr val="F6F5F5">
                  <a:alpha val="0"/>
                </a:srgbClr>
              </a:clrTo>
            </a:clrChange>
          </a:blip>
          <a:srcRect l="30758" r="46335" b="69838"/>
          <a:stretch/>
        </p:blipFill>
        <p:spPr>
          <a:xfrm>
            <a:off x="1023558" y="-166857"/>
            <a:ext cx="1647024" cy="1775289"/>
          </a:xfrm>
          <a:prstGeom prst="rect">
            <a:avLst/>
          </a:prstGeom>
        </p:spPr>
      </p:pic>
    </p:spTree>
    <p:extLst>
      <p:ext uri="{BB962C8B-B14F-4D97-AF65-F5344CB8AC3E}">
        <p14:creationId xmlns:p14="http://schemas.microsoft.com/office/powerpoint/2010/main" val="924173986"/>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1000"/>
                                        <p:tgtEl>
                                          <p:spTgt spid="3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10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954621" y="464401"/>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SV" sz="2800" dirty="0"/>
              <a:t>JUSTIFICACION</a:t>
            </a:r>
          </a:p>
        </p:txBody>
      </p:sp>
      <p:sp>
        <p:nvSpPr>
          <p:cNvPr id="2" name="Rectángulo 1">
            <a:extLst>
              <a:ext uri="{FF2B5EF4-FFF2-40B4-BE49-F238E27FC236}">
                <a16:creationId xmlns:a16="http://schemas.microsoft.com/office/drawing/2014/main" id="{DB6E5977-9490-E664-CF80-99FF6FACCF80}"/>
              </a:ext>
            </a:extLst>
          </p:cNvPr>
          <p:cNvSpPr/>
          <p:nvPr/>
        </p:nvSpPr>
        <p:spPr>
          <a:xfrm>
            <a:off x="5271058" y="1826072"/>
            <a:ext cx="3203090" cy="25986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ü"/>
            </a:pPr>
            <a:r>
              <a:rPr lang="es-ES" sz="1800" dirty="0">
                <a:solidFill>
                  <a:schemeClr val="bg2"/>
                </a:solidFill>
                <a:latin typeface="Montserrat Medium" panose="00000600000000000000" pitchFamily="2" charset="0"/>
              </a:rPr>
              <a:t>Búsqueda.</a:t>
            </a:r>
          </a:p>
          <a:p>
            <a:pPr marL="285750" indent="-285750">
              <a:lnSpc>
                <a:spcPct val="150000"/>
              </a:lnSpc>
              <a:buFont typeface="Wingdings" panose="05000000000000000000" pitchFamily="2" charset="2"/>
              <a:buChar char="ü"/>
            </a:pPr>
            <a:r>
              <a:rPr lang="es-ES" sz="1800" dirty="0">
                <a:solidFill>
                  <a:schemeClr val="bg2"/>
                </a:solidFill>
                <a:latin typeface="Montserrat Medium" panose="00000600000000000000" pitchFamily="2" charset="0"/>
              </a:rPr>
              <a:t>Espacio de almacenamiento.</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Backups.</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Seguridad.</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Atención al cliente.</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Creación de documentos a mano.</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Categorización de documentos.</a:t>
            </a:r>
          </a:p>
          <a:p>
            <a:pPr marL="285750" indent="-285750">
              <a:buFontTx/>
              <a:buChar char="-"/>
            </a:pPr>
            <a:endParaRPr lang="es-SV" sz="1600" b="1" dirty="0">
              <a:solidFill>
                <a:schemeClr val="bg2"/>
              </a:solidFill>
            </a:endParaRPr>
          </a:p>
          <a:p>
            <a:pPr marL="285750" indent="-285750" algn="ctr">
              <a:buFontTx/>
              <a:buChar char="-"/>
            </a:pPr>
            <a:endParaRPr lang="es-SV" dirty="0">
              <a:solidFill>
                <a:schemeClr val="bg2"/>
              </a:solidFill>
            </a:endParaRPr>
          </a:p>
          <a:p>
            <a:pPr marL="285750" indent="-285750" algn="ctr">
              <a:buFontTx/>
              <a:buChar char="-"/>
            </a:pPr>
            <a:endParaRPr lang="es-SV" dirty="0">
              <a:solidFill>
                <a:schemeClr val="bg2"/>
              </a:solidFill>
            </a:endParaRPr>
          </a:p>
        </p:txBody>
      </p:sp>
      <p:pic>
        <p:nvPicPr>
          <p:cNvPr id="7" name="Imagen 6">
            <a:extLst>
              <a:ext uri="{FF2B5EF4-FFF2-40B4-BE49-F238E27FC236}">
                <a16:creationId xmlns:a16="http://schemas.microsoft.com/office/drawing/2014/main" id="{D3B94730-1D30-2ED7-0AE1-BAFC42CDB156}"/>
              </a:ext>
            </a:extLst>
          </p:cNvPr>
          <p:cNvPicPr>
            <a:picLocks noChangeAspect="1"/>
          </p:cNvPicPr>
          <p:nvPr/>
        </p:nvPicPr>
        <p:blipFill>
          <a:blip r:embed="rId4"/>
          <a:stretch>
            <a:fillRect/>
          </a:stretch>
        </p:blipFill>
        <p:spPr>
          <a:xfrm>
            <a:off x="0" y="1996193"/>
            <a:ext cx="3622667" cy="3147307"/>
          </a:xfrm>
          <a:prstGeom prst="rect">
            <a:avLst/>
          </a:prstGeom>
        </p:spPr>
      </p:pic>
      <p:pic>
        <p:nvPicPr>
          <p:cNvPr id="2052" name="Picture 4" descr="Iconos de Vector de base de datos 171831 Vector en Vecteezy">
            <a:extLst>
              <a:ext uri="{FF2B5EF4-FFF2-40B4-BE49-F238E27FC236}">
                <a16:creationId xmlns:a16="http://schemas.microsoft.com/office/drawing/2014/main" id="{5CDD7062-C7C1-028E-41C2-3BFE5BA9EBE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418" y="949201"/>
            <a:ext cx="4167582" cy="357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969392"/>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3"/>
        <p:cNvGrpSpPr/>
        <p:nvPr/>
      </p:nvGrpSpPr>
      <p:grpSpPr>
        <a:xfrm>
          <a:off x="0" y="0"/>
          <a:ext cx="0" cy="0"/>
          <a:chOff x="0" y="0"/>
          <a:chExt cx="0" cy="0"/>
        </a:xfrm>
      </p:grpSpPr>
      <p:sp>
        <p:nvSpPr>
          <p:cNvPr id="444" name="Google Shape;444;p61"/>
          <p:cNvSpPr txBox="1">
            <a:spLocks noGrp="1"/>
          </p:cNvSpPr>
          <p:nvPr>
            <p:ph type="title"/>
          </p:nvPr>
        </p:nvSpPr>
        <p:spPr>
          <a:xfrm>
            <a:off x="3530009" y="590801"/>
            <a:ext cx="527676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dk2"/>
                </a:solidFill>
              </a:rPr>
              <a:t>OBJETIVO</a:t>
            </a:r>
            <a:r>
              <a:rPr lang="en" sz="3200" dirty="0">
                <a:solidFill>
                  <a:schemeClr val="bg1">
                    <a:lumMod val="25000"/>
                  </a:schemeClr>
                </a:solidFill>
              </a:rPr>
              <a:t> </a:t>
            </a:r>
            <a:r>
              <a:rPr lang="en" sz="2800" dirty="0">
                <a:solidFill>
                  <a:schemeClr val="dk2"/>
                </a:solidFill>
              </a:rPr>
              <a:t>GENERAL</a:t>
            </a:r>
            <a:endParaRPr sz="2800" dirty="0">
              <a:solidFill>
                <a:schemeClr val="dk2"/>
              </a:solidFill>
            </a:endParaRPr>
          </a:p>
        </p:txBody>
      </p:sp>
      <p:sp>
        <p:nvSpPr>
          <p:cNvPr id="446" name="Google Shape;446;p61"/>
          <p:cNvSpPr txBox="1">
            <a:spLocks noGrp="1"/>
          </p:cNvSpPr>
          <p:nvPr>
            <p:ph type="subTitle" idx="1"/>
          </p:nvPr>
        </p:nvSpPr>
        <p:spPr>
          <a:xfrm>
            <a:off x="5252484" y="1763205"/>
            <a:ext cx="3554288" cy="2638673"/>
          </a:xfrm>
          <a:prstGeom prst="rect">
            <a:avLst/>
          </a:prstGeom>
        </p:spPr>
        <p:txBody>
          <a:bodyPr spcFirstLastPara="1" wrap="square" lIns="91425" tIns="91425" rIns="91425" bIns="91425" anchor="t" anchorCtr="0">
            <a:noAutofit/>
          </a:bodyPr>
          <a:lstStyle/>
          <a:p>
            <a:pPr marL="0" indent="0" algn="just"/>
            <a:r>
              <a:rPr lang="es-SV" dirty="0"/>
              <a:t>Diseñar e instalar una plataforma web de gestión documental basada en Python con API-REST, que permita optimizar la búsqueda, almacenamiento y registros de documentos escaneados para el bufete de abogados Cartagena.</a:t>
            </a:r>
          </a:p>
          <a:p>
            <a:pPr marL="0" lvl="0" indent="0" algn="ctr" rtl="0">
              <a:spcBef>
                <a:spcPts val="0"/>
              </a:spcBef>
              <a:spcAft>
                <a:spcPts val="0"/>
              </a:spcAft>
              <a:buNone/>
            </a:pPr>
            <a:endParaRPr dirty="0"/>
          </a:p>
        </p:txBody>
      </p:sp>
      <p:pic>
        <p:nvPicPr>
          <p:cNvPr id="4098" name="Picture 2" descr="Objetivos de una empresa: concepto, tipos y sus características">
            <a:extLst>
              <a:ext uri="{FF2B5EF4-FFF2-40B4-BE49-F238E27FC236}">
                <a16:creationId xmlns:a16="http://schemas.microsoft.com/office/drawing/2014/main" id="{E439C297-2440-2AEA-DC98-B85DBB67392B}"/>
              </a:ext>
            </a:extLst>
          </p:cNvPr>
          <p:cNvPicPr>
            <a:picLocks noChangeAspect="1" noChangeArrowheads="1"/>
          </p:cNvPicPr>
          <p:nvPr/>
        </p:nvPicPr>
        <p:blipFill>
          <a:blip r:embed="rId4">
            <a:clrChange>
              <a:clrFrom>
                <a:srgbClr val="FCFBF6"/>
              </a:clrFrom>
              <a:clrTo>
                <a:srgbClr val="FCFBF6">
                  <a:alpha val="0"/>
                </a:srgbClr>
              </a:clrTo>
            </a:clrChange>
            <a:extLst>
              <a:ext uri="{28A0092B-C50C-407E-A947-70E740481C1C}">
                <a14:useLocalDpi xmlns:a14="http://schemas.microsoft.com/office/drawing/2010/main" val="0"/>
              </a:ext>
            </a:extLst>
          </a:blip>
          <a:srcRect/>
          <a:stretch>
            <a:fillRect/>
          </a:stretch>
        </p:blipFill>
        <p:spPr bwMode="auto">
          <a:xfrm>
            <a:off x="1073032" y="1612382"/>
            <a:ext cx="4158188" cy="2940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par>
                                <p:cTn id="8" presetID="10" presetClass="entr" presetSubtype="0" fill="hold" nodeType="withEffect">
                                  <p:stCondLst>
                                    <p:cond delay="0"/>
                                  </p:stCondLst>
                                  <p:childTnLst>
                                    <p:set>
                                      <p:cBhvr>
                                        <p:cTn id="9" dur="1" fill="hold">
                                          <p:stCondLst>
                                            <p:cond delay="0"/>
                                          </p:stCondLst>
                                        </p:cTn>
                                        <p:tgtEl>
                                          <p:spTgt spid="446"/>
                                        </p:tgtEl>
                                        <p:attrNameLst>
                                          <p:attrName>style.visibility</p:attrName>
                                        </p:attrNameLst>
                                      </p:cBhvr>
                                      <p:to>
                                        <p:strVal val="visible"/>
                                      </p:to>
                                    </p:set>
                                    <p:animEffect transition="in" filter="fade">
                                      <p:cBhvr>
                                        <p:cTn id="10"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2FE0224-C681-79D3-D0CD-4EDF9A84819B}"/>
              </a:ext>
            </a:extLst>
          </p:cNvPr>
          <p:cNvSpPr>
            <a:spLocks noGrp="1"/>
          </p:cNvSpPr>
          <p:nvPr>
            <p:ph type="title" idx="2"/>
          </p:nvPr>
        </p:nvSpPr>
        <p:spPr>
          <a:xfrm>
            <a:off x="1945758" y="370263"/>
            <a:ext cx="7049386" cy="841800"/>
          </a:xfrm>
        </p:spPr>
        <p:txBody>
          <a:bodyPr/>
          <a:lstStyle/>
          <a:p>
            <a:r>
              <a:rPr lang="es-ES" sz="3200" dirty="0"/>
              <a:t>OBJETIVOS ESPECÍFICOS</a:t>
            </a:r>
            <a:endParaRPr lang="es-SV" sz="3200" dirty="0"/>
          </a:p>
        </p:txBody>
      </p:sp>
      <p:sp>
        <p:nvSpPr>
          <p:cNvPr id="4" name="Subtítulo 3">
            <a:extLst>
              <a:ext uri="{FF2B5EF4-FFF2-40B4-BE49-F238E27FC236}">
                <a16:creationId xmlns:a16="http://schemas.microsoft.com/office/drawing/2014/main" id="{0ABBC55C-805B-5B9C-3575-904960C9215A}"/>
              </a:ext>
            </a:extLst>
          </p:cNvPr>
          <p:cNvSpPr>
            <a:spLocks noGrp="1"/>
          </p:cNvSpPr>
          <p:nvPr>
            <p:ph type="subTitle" idx="1"/>
          </p:nvPr>
        </p:nvSpPr>
        <p:spPr>
          <a:xfrm>
            <a:off x="5651204" y="1256318"/>
            <a:ext cx="2724949" cy="3512441"/>
          </a:xfrm>
        </p:spPr>
        <p:txBody>
          <a:bodyPr/>
          <a:lstStyle/>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Identificar </a:t>
            </a: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Analizar.</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Examinar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Desarrollar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Diseñar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Instalación</a:t>
            </a:r>
            <a:endParaRPr lang="es-SV" dirty="0">
              <a:latin typeface="Montserrat Medium" panose="00000600000000000000" pitchFamily="2" charset="0"/>
            </a:endParaRPr>
          </a:p>
        </p:txBody>
      </p:sp>
      <p:pic>
        <p:nvPicPr>
          <p:cNvPr id="5" name="Imagen 4">
            <a:extLst>
              <a:ext uri="{FF2B5EF4-FFF2-40B4-BE49-F238E27FC236}">
                <a16:creationId xmlns:a16="http://schemas.microsoft.com/office/drawing/2014/main" id="{F5248AA7-C80A-9DFD-E15B-79625DD7625D}"/>
              </a:ext>
            </a:extLst>
          </p:cNvPr>
          <p:cNvPicPr>
            <a:picLocks noChangeAspect="1"/>
          </p:cNvPicPr>
          <p:nvPr/>
        </p:nvPicPr>
        <p:blipFill>
          <a:blip r:embed="rId2"/>
          <a:stretch>
            <a:fillRect/>
          </a:stretch>
        </p:blipFill>
        <p:spPr>
          <a:xfrm>
            <a:off x="1541722" y="1260796"/>
            <a:ext cx="3562710" cy="3662078"/>
          </a:xfrm>
          <a:prstGeom prst="rect">
            <a:avLst/>
          </a:prstGeom>
        </p:spPr>
      </p:pic>
      <p:pic>
        <p:nvPicPr>
          <p:cNvPr id="3076" name="Picture 4" descr="Check List free vector icons designed by Freepik | Vector icon design, Free  icons, Vector free">
            <a:extLst>
              <a:ext uri="{FF2B5EF4-FFF2-40B4-BE49-F238E27FC236}">
                <a16:creationId xmlns:a16="http://schemas.microsoft.com/office/drawing/2014/main" id="{5FBA0DBA-7852-9E49-B9E0-4AEE39B9387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8494" y="1389442"/>
            <a:ext cx="3255147" cy="325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8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5" name="Google Shape;455;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FUNDAMENTACION TEORICA</a:t>
            </a:r>
          </a:p>
        </p:txBody>
      </p:sp>
      <p:sp>
        <p:nvSpPr>
          <p:cNvPr id="456" name="Google Shape;456;p62"/>
          <p:cNvSpPr txBox="1"/>
          <p:nvPr/>
        </p:nvSpPr>
        <p:spPr>
          <a:xfrm>
            <a:off x="381384" y="1537441"/>
            <a:ext cx="4190616" cy="2694318"/>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Gestión documental</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Norma ISO 15489, ISO 27001</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Definición de bufete.</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Organización de los Bufete.</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Áreas legales.</a:t>
            </a:r>
          </a:p>
        </p:txBody>
      </p:sp>
      <p:pic>
        <p:nvPicPr>
          <p:cNvPr id="4098" name="Picture 2" descr="Ley - Iconos gratis de seguridad">
            <a:extLst>
              <a:ext uri="{FF2B5EF4-FFF2-40B4-BE49-F238E27FC236}">
                <a16:creationId xmlns:a16="http://schemas.microsoft.com/office/drawing/2014/main" id="{0CF4CB9F-D2EC-8DFC-6754-A8708FAC3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46" y="1368599"/>
            <a:ext cx="2597345" cy="2597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7" name="Google Shape;517;p65"/>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TIPO DE INVESTIGACION</a:t>
            </a:r>
          </a:p>
        </p:txBody>
      </p:sp>
      <p:sp>
        <p:nvSpPr>
          <p:cNvPr id="530" name="Google Shape;530;p65"/>
          <p:cNvSpPr txBox="1"/>
          <p:nvPr/>
        </p:nvSpPr>
        <p:spPr>
          <a:xfrm>
            <a:off x="422595" y="1949985"/>
            <a:ext cx="3717267" cy="1751681"/>
          </a:xfrm>
          <a:prstGeom prst="rect">
            <a:avLst/>
          </a:prstGeom>
          <a:noFill/>
          <a:ln>
            <a:noFill/>
          </a:ln>
        </p:spPr>
        <p:txBody>
          <a:bodyPr spcFirstLastPara="1" wrap="square" lIns="91425" tIns="91425" rIns="91425" bIns="91425" anchor="b" anchorCtr="0">
            <a:noAutofit/>
          </a:bodyPr>
          <a:lstStyle/>
          <a:p>
            <a:pPr lvl="0" algn="just">
              <a:lnSpc>
                <a:spcPct val="150000"/>
              </a:lnSpc>
            </a:pPr>
            <a:r>
              <a:rPr lang="es-ES" sz="1800" dirty="0">
                <a:solidFill>
                  <a:schemeClr val="dk2"/>
                </a:solidFill>
                <a:latin typeface="Montserrat Medium" panose="00000600000000000000" pitchFamily="2" charset="0"/>
                <a:ea typeface="Montserrat ExtraBold"/>
                <a:cs typeface="Montserrat ExtraBold"/>
                <a:sym typeface="Montserrat ExtraBold"/>
              </a:rPr>
              <a:t>Investigación cualitativa con el objetivo de analizar el rendimiento de búsqueda y almacenamiento de documentos jurídicos.</a:t>
            </a:r>
            <a:endParaRPr sz="1800" dirty="0">
              <a:solidFill>
                <a:schemeClr val="dk2"/>
              </a:solidFill>
              <a:latin typeface="Montserrat Medium" panose="00000600000000000000" pitchFamily="2" charset="0"/>
              <a:ea typeface="Montserrat ExtraBold"/>
              <a:cs typeface="Montserrat ExtraBold"/>
              <a:sym typeface="Montserrat ExtraBold"/>
            </a:endParaRPr>
          </a:p>
        </p:txBody>
      </p:sp>
      <p:pic>
        <p:nvPicPr>
          <p:cNvPr id="5122" name="Picture 2" descr="estilo de icono de investigación 8746997 Vector en Vecteezy">
            <a:extLst>
              <a:ext uri="{FF2B5EF4-FFF2-40B4-BE49-F238E27FC236}">
                <a16:creationId xmlns:a16="http://schemas.microsoft.com/office/drawing/2014/main" id="{2BF4C555-6292-8E90-94F9-4D2008CBBF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48270" y="1567611"/>
            <a:ext cx="2516428" cy="2516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9" name="Google Shape;539;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400" dirty="0"/>
              <a:t>TÉCNICAS E INSTRUMENTOS PARA LA RECOLECCIÓN DE DATOS</a:t>
            </a:r>
            <a:endParaRPr lang="es-SV" sz="2400" dirty="0"/>
          </a:p>
        </p:txBody>
      </p:sp>
      <p:sp>
        <p:nvSpPr>
          <p:cNvPr id="540" name="Google Shape;540;p66"/>
          <p:cNvSpPr txBox="1"/>
          <p:nvPr/>
        </p:nvSpPr>
        <p:spPr>
          <a:xfrm>
            <a:off x="400392" y="1649517"/>
            <a:ext cx="2894916" cy="1164367"/>
          </a:xfrm>
          <a:prstGeom prst="rect">
            <a:avLst/>
          </a:prstGeom>
          <a:noFill/>
          <a:ln>
            <a:noFill/>
          </a:ln>
        </p:spPr>
        <p:txBody>
          <a:bodyPr spcFirstLastPara="1" wrap="square" lIns="91425" tIns="91425" rIns="91425" bIns="91425" anchor="ctr" anchorCtr="0">
            <a:noAutofit/>
          </a:bodyPr>
          <a:lstStyle/>
          <a:p>
            <a:pPr marL="342900" lvl="0" indent="-342900" algn="just" rtl="0">
              <a:lnSpc>
                <a:spcPct val="150000"/>
              </a:lnSpc>
              <a:spcBef>
                <a:spcPts val="0"/>
              </a:spcBef>
              <a:spcAft>
                <a:spcPts val="0"/>
              </a:spcAft>
              <a:buFont typeface="Wingdings" panose="05000000000000000000" pitchFamily="2" charset="2"/>
              <a:buChar char="ü"/>
            </a:pPr>
            <a:r>
              <a:rPr lang="en" sz="2400" dirty="0">
                <a:solidFill>
                  <a:schemeClr val="dk2"/>
                </a:solidFill>
                <a:latin typeface="Montserrat Medium"/>
                <a:ea typeface="Montserrat Medium"/>
                <a:cs typeface="Montserrat Medium"/>
                <a:sym typeface="Montserrat Medium"/>
              </a:rPr>
              <a:t>Entrevista.</a:t>
            </a:r>
          </a:p>
          <a:p>
            <a:pPr marL="342900" lvl="0" indent="-342900" algn="just" rtl="0">
              <a:lnSpc>
                <a:spcPct val="150000"/>
              </a:lnSpc>
              <a:spcBef>
                <a:spcPts val="0"/>
              </a:spcBef>
              <a:spcAft>
                <a:spcPts val="0"/>
              </a:spcAft>
              <a:buFont typeface="Wingdings" panose="05000000000000000000" pitchFamily="2" charset="2"/>
              <a:buChar char="ü"/>
            </a:pPr>
            <a:r>
              <a:rPr lang="en" sz="2400" dirty="0">
                <a:solidFill>
                  <a:schemeClr val="dk2"/>
                </a:solidFill>
                <a:latin typeface="Montserrat Medium"/>
                <a:ea typeface="Montserrat Medium"/>
                <a:cs typeface="Montserrat Medium"/>
                <a:sym typeface="Montserrat Medium"/>
              </a:rPr>
              <a:t>Observación. </a:t>
            </a:r>
            <a:endParaRPr sz="2400" dirty="0">
              <a:solidFill>
                <a:schemeClr val="dk2"/>
              </a:solidFill>
              <a:latin typeface="Montserrat Medium"/>
              <a:ea typeface="Montserrat Medium"/>
              <a:cs typeface="Montserrat Medium"/>
              <a:sym typeface="Montserrat Medium"/>
            </a:endParaRPr>
          </a:p>
        </p:txBody>
      </p:sp>
      <p:pic>
        <p:nvPicPr>
          <p:cNvPr id="6150" name="Picture 6" descr="Cómo realizar una entrevista de selección efectiva para encontrar al mejor  talento. - Evalart">
            <a:extLst>
              <a:ext uri="{FF2B5EF4-FFF2-40B4-BE49-F238E27FC236}">
                <a16:creationId xmlns:a16="http://schemas.microsoft.com/office/drawing/2014/main" id="{42515992-2903-8087-7915-FC80E99ADD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3184" y="731375"/>
            <a:ext cx="3750816" cy="300065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Visión - Iconos gratis de interfaz">
            <a:extLst>
              <a:ext uri="{FF2B5EF4-FFF2-40B4-BE49-F238E27FC236}">
                <a16:creationId xmlns:a16="http://schemas.microsoft.com/office/drawing/2014/main" id="{FF0B0B30-6832-7460-4811-2190E890A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277" y="2343593"/>
            <a:ext cx="2799907" cy="2799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1" name="Google Shape;57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Requerimientos</a:t>
            </a:r>
            <a:endParaRPr sz="3600" dirty="0"/>
          </a:p>
        </p:txBody>
      </p:sp>
      <p:sp>
        <p:nvSpPr>
          <p:cNvPr id="574" name="Google Shape;574;p67"/>
          <p:cNvSpPr txBox="1">
            <a:spLocks noGrp="1"/>
          </p:cNvSpPr>
          <p:nvPr>
            <p:ph type="subTitle" idx="3"/>
          </p:nvPr>
        </p:nvSpPr>
        <p:spPr>
          <a:xfrm>
            <a:off x="2596869" y="1178954"/>
            <a:ext cx="4861800" cy="1467857"/>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s-ES" sz="2400" dirty="0"/>
              <a:t>Recursos Humanos.</a:t>
            </a:r>
          </a:p>
          <a:p>
            <a:pPr marL="285750" lvl="0" indent="-285750" algn="just" rtl="0">
              <a:lnSpc>
                <a:spcPct val="150000"/>
              </a:lnSpc>
              <a:spcBef>
                <a:spcPts val="0"/>
              </a:spcBef>
              <a:spcAft>
                <a:spcPts val="0"/>
              </a:spcAft>
              <a:buFont typeface="Wingdings" panose="05000000000000000000" pitchFamily="2" charset="2"/>
              <a:buChar char="ü"/>
            </a:pPr>
            <a:r>
              <a:rPr lang="es-ES" sz="2400" dirty="0"/>
              <a:t>Recursos Tecnológicos.</a:t>
            </a:r>
          </a:p>
          <a:p>
            <a:pPr marL="285750" lvl="0" indent="-285750" algn="just" rtl="0">
              <a:lnSpc>
                <a:spcPct val="150000"/>
              </a:lnSpc>
              <a:spcBef>
                <a:spcPts val="0"/>
              </a:spcBef>
              <a:spcAft>
                <a:spcPts val="0"/>
              </a:spcAft>
              <a:buFont typeface="Wingdings" panose="05000000000000000000" pitchFamily="2" charset="2"/>
              <a:buChar char="ü"/>
            </a:pPr>
            <a:r>
              <a:rPr lang="es-ES" sz="2400" dirty="0"/>
              <a:t>Recursos Materiales.</a:t>
            </a:r>
          </a:p>
        </p:txBody>
      </p:sp>
      <p:pic>
        <p:nvPicPr>
          <p:cNvPr id="7170" name="Picture 2" descr="Recursos humanos - Iconos gratis de usuario">
            <a:extLst>
              <a:ext uri="{FF2B5EF4-FFF2-40B4-BE49-F238E27FC236}">
                <a16:creationId xmlns:a16="http://schemas.microsoft.com/office/drawing/2014/main" id="{B15575C0-DF93-9E6B-6FC5-44B9F0A6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37" y="3124293"/>
            <a:ext cx="1467857" cy="14678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igital - Iconos gratis de tecnología">
            <a:extLst>
              <a:ext uri="{FF2B5EF4-FFF2-40B4-BE49-F238E27FC236}">
                <a16:creationId xmlns:a16="http://schemas.microsoft.com/office/drawing/2014/main" id="{9C71909F-03DB-3197-50FE-080FF76CE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071" y="3230617"/>
            <a:ext cx="1467858" cy="146785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Material escolar - Iconos gratis de educación">
            <a:extLst>
              <a:ext uri="{FF2B5EF4-FFF2-40B4-BE49-F238E27FC236}">
                <a16:creationId xmlns:a16="http://schemas.microsoft.com/office/drawing/2014/main" id="{F8B94DAE-59B5-47E7-1DA5-87B438276B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1264" y="3124293"/>
            <a:ext cx="1771199" cy="1771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10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837566" y="1270710"/>
            <a:ext cx="4430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TEMA</a:t>
            </a:r>
            <a:endParaRPr sz="4400" b="1" dirty="0"/>
          </a:p>
        </p:txBody>
      </p:sp>
      <p:sp>
        <p:nvSpPr>
          <p:cNvPr id="365" name="Google Shape;365;p53"/>
          <p:cNvSpPr txBox="1">
            <a:spLocks/>
          </p:cNvSpPr>
          <p:nvPr/>
        </p:nvSpPr>
        <p:spPr>
          <a:xfrm>
            <a:off x="597311" y="2181498"/>
            <a:ext cx="5620607"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marL="0" indent="0"/>
            <a:r>
              <a:rPr lang="es-ES" sz="1800" dirty="0"/>
              <a:t>Diseño e instalación de una plataforma web de gestión documental basado en Python con API-REST, que contribuya a la búsqueda de información y registro de documentos escaneados para el bufete de abogados Cartagena</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7"/>
        <p:cNvGrpSpPr/>
        <p:nvPr/>
      </p:nvGrpSpPr>
      <p:grpSpPr>
        <a:xfrm>
          <a:off x="0" y="0"/>
          <a:ext cx="0" cy="0"/>
          <a:chOff x="0" y="0"/>
          <a:chExt cx="0" cy="0"/>
        </a:xfrm>
      </p:grpSpPr>
      <p:sp>
        <p:nvSpPr>
          <p:cNvPr id="589" name="Google Shape;589;p68"/>
          <p:cNvSpPr txBox="1">
            <a:spLocks noGrp="1"/>
          </p:cNvSpPr>
          <p:nvPr>
            <p:ph type="title"/>
          </p:nvPr>
        </p:nvSpPr>
        <p:spPr>
          <a:xfrm>
            <a:off x="80054" y="898175"/>
            <a:ext cx="304252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CRONOGRAMA</a:t>
            </a:r>
          </a:p>
        </p:txBody>
      </p:sp>
      <p:grpSp>
        <p:nvGrpSpPr>
          <p:cNvPr id="599" name="Google Shape;599;p68"/>
          <p:cNvGrpSpPr/>
          <p:nvPr/>
        </p:nvGrpSpPr>
        <p:grpSpPr>
          <a:xfrm>
            <a:off x="6375198" y="1758447"/>
            <a:ext cx="362223" cy="361108"/>
            <a:chOff x="3513010" y="3816134"/>
            <a:chExt cx="362223" cy="361108"/>
          </a:xfrm>
        </p:grpSpPr>
        <p:sp>
          <p:nvSpPr>
            <p:cNvPr id="600" name="Google Shape;600;p68"/>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8"/>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8"/>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8"/>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BAAE906F-BC3A-25F5-C171-0CDFF073199D}"/>
              </a:ext>
            </a:extLst>
          </p:cNvPr>
          <p:cNvPicPr>
            <a:picLocks noChangeAspect="1"/>
          </p:cNvPicPr>
          <p:nvPr/>
        </p:nvPicPr>
        <p:blipFill>
          <a:blip r:embed="rId4"/>
          <a:stretch>
            <a:fillRect/>
          </a:stretch>
        </p:blipFill>
        <p:spPr>
          <a:xfrm>
            <a:off x="3307485" y="103223"/>
            <a:ext cx="5051145" cy="49370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167107" y="1999050"/>
            <a:ext cx="2176620" cy="572700"/>
          </a:xfrm>
        </p:spPr>
        <p:txBody>
          <a:bodyPr/>
          <a:lstStyle/>
          <a:p>
            <a:r>
              <a:rPr lang="es-ES" dirty="0"/>
              <a:t>ANEXOS</a:t>
            </a:r>
            <a:endParaRPr lang="es-SV" dirty="0"/>
          </a:p>
        </p:txBody>
      </p:sp>
      <p:pic>
        <p:nvPicPr>
          <p:cNvPr id="8" name="Imagen 7">
            <a:extLst>
              <a:ext uri="{FF2B5EF4-FFF2-40B4-BE49-F238E27FC236}">
                <a16:creationId xmlns:a16="http://schemas.microsoft.com/office/drawing/2014/main" id="{14DB4CF6-B591-868F-D6DE-5E218EBFBD5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43457" y="155803"/>
            <a:ext cx="5864608" cy="4831894"/>
          </a:xfrm>
          <a:prstGeom prst="rect">
            <a:avLst/>
          </a:prstGeom>
        </p:spPr>
      </p:pic>
    </p:spTree>
    <p:extLst>
      <p:ext uri="{BB962C8B-B14F-4D97-AF65-F5344CB8AC3E}">
        <p14:creationId xmlns:p14="http://schemas.microsoft.com/office/powerpoint/2010/main" val="3217071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58425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SV" sz="1800" kern="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¿Cómo realizan el proceso de expedientes (Que datos solicitan, cuanto tiempo tardan en realizar el documento)?</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stCxn id="12" idx="3"/>
          </p:cNvCxnSpPr>
          <p:nvPr/>
        </p:nvCxnSpPr>
        <p:spPr>
          <a:xfrm flipV="1">
            <a:off x="3838354" y="2323214"/>
            <a:ext cx="1233376"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987499"/>
            <a:ext cx="3104707" cy="3125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proceso a seguir es el siguiente:</a:t>
            </a:r>
          </a:p>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Primero se realiza un documento de poder del imputado, luego se empieza a redactar el expediente en base al nombre y demás datos de DUI. </a:t>
            </a:r>
          </a:p>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Se solicita un requerimiento fiscal, que describe el delito por el cual este detenido. en redactar el </a:t>
            </a:r>
            <a:r>
              <a:rPr lang="es-SV"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documento.</a:t>
            </a:r>
          </a:p>
          <a:p>
            <a:pPr lvl="0" algn="just">
              <a:lnSpc>
                <a:spcPct val="150000"/>
              </a:lnSpc>
            </a:pPr>
            <a:r>
              <a:rPr lang="es-SV"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Tiempo aproximado 15 </a:t>
            </a: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a 20 minutos.. </a:t>
            </a:r>
          </a:p>
        </p:txBody>
      </p:sp>
    </p:spTree>
    <p:extLst>
      <p:ext uri="{BB962C8B-B14F-4D97-AF65-F5344CB8AC3E}">
        <p14:creationId xmlns:p14="http://schemas.microsoft.com/office/powerpoint/2010/main" val="1353972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SV"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¿Cómo están guardados y ordenados los expedientes, su cantidad, y como se realiza la búsqueda (Como se encuentra el expediente de un cliente)?</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987499"/>
            <a:ext cx="3104707" cy="3125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Los expedientes se guardan por abecedario y están ubicados en un mueble de madera, otros en un sillón y también en el escritorio. </a:t>
            </a:r>
          </a:p>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La cantidad de expedientes son de 100. </a:t>
            </a:r>
          </a:p>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La búsqueda se realiza por la letra del primer nombre. </a:t>
            </a:r>
          </a:p>
        </p:txBody>
      </p:sp>
    </p:spTree>
    <p:extLst>
      <p:ext uri="{BB962C8B-B14F-4D97-AF65-F5344CB8AC3E}">
        <p14:creationId xmlns:p14="http://schemas.microsoft.com/office/powerpoint/2010/main" val="3234883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¿Existe un respaldo de los documentos?</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328408"/>
            <a:ext cx="3104707" cy="2486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En la computadora se tienen copias por si se mojan los que están en físico. </a:t>
            </a:r>
          </a:p>
        </p:txBody>
      </p:sp>
    </p:spTree>
    <p:extLst>
      <p:ext uri="{BB962C8B-B14F-4D97-AF65-F5344CB8AC3E}">
        <p14:creationId xmlns:p14="http://schemas.microsoft.com/office/powerpoint/2010/main" val="287000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¿Desearía contar con un sistema que agilice la búsqueda y creación de expedientes? </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Si me gustaría contar con un sistema que me ayude a disminuir tiempo en la edición de documentos y la búsqueda de estos mismos, porque si cuento con 20 expedientes que el primer nombre sea José tengo que ver el segundo nombre, después el apellido hasta que se encuentre, en cambio con el sistema me facilitaría esa parte. </a:t>
            </a:r>
          </a:p>
        </p:txBody>
      </p:sp>
    </p:spTree>
    <p:extLst>
      <p:ext uri="{BB962C8B-B14F-4D97-AF65-F5344CB8AC3E}">
        <p14:creationId xmlns:p14="http://schemas.microsoft.com/office/powerpoint/2010/main" val="335702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¿Cuál es el documento de más antigüedad que se resguarda hasta la fecha?</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documento es de un caso de tráfico ilícito, tiene un tiempo de 8 años de estar guardado ya que el caso sigue vigente.</a:t>
            </a:r>
          </a:p>
        </p:txBody>
      </p:sp>
    </p:spTree>
    <p:extLst>
      <p:ext uri="{BB962C8B-B14F-4D97-AF65-F5344CB8AC3E}">
        <p14:creationId xmlns:p14="http://schemas.microsoft.com/office/powerpoint/2010/main" val="227064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En caso de contingencia ¿Con que tipo de respaldo cuentan (caso de incendio o inundación)? </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único respaldo que se tiene es una memoria USB, la cual no garantiza nada ya que si se pierde en el accidente no se contaría con nada.</a:t>
            </a:r>
          </a:p>
        </p:txBody>
      </p:sp>
    </p:spTree>
    <p:extLst>
      <p:ext uri="{BB962C8B-B14F-4D97-AF65-F5344CB8AC3E}">
        <p14:creationId xmlns:p14="http://schemas.microsoft.com/office/powerpoint/2010/main" val="1198677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¿El bufete se ha visto involucrado en algun tipo de catástrofe?</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Si efectivamente, una duralita de la segunda planta en el centro del techado estaba quebrada en la </a:t>
            </a:r>
            <a:r>
              <a:rPr lang="es-ES"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temporada de invierno </a:t>
            </a: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en el año 2015, lo cual causo una inundación dentro del local, quedando inutilizables el 50% de los archivos que se contaban en el momento.</a:t>
            </a:r>
          </a:p>
        </p:txBody>
      </p:sp>
    </p:spTree>
    <p:extLst>
      <p:ext uri="{BB962C8B-B14F-4D97-AF65-F5344CB8AC3E}">
        <p14:creationId xmlns:p14="http://schemas.microsoft.com/office/powerpoint/2010/main" val="287208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1B83F384-F2E0-4D88-D8D7-A93E83305F39}"/>
              </a:ext>
            </a:extLst>
          </p:cNvPr>
          <p:cNvSpPr>
            <a:spLocks noGrp="1"/>
          </p:cNvSpPr>
          <p:nvPr>
            <p:ph type="subTitle" idx="4"/>
          </p:nvPr>
        </p:nvSpPr>
        <p:spPr>
          <a:xfrm>
            <a:off x="720000" y="1017725"/>
            <a:ext cx="7849842" cy="3428725"/>
          </a:xfrm>
        </p:spPr>
        <p:txBody>
          <a:bodyPr/>
          <a:lstStyle/>
          <a:p>
            <a:pPr algn="just">
              <a:buFont typeface="Wingdings" panose="05000000000000000000" pitchFamily="2" charset="2"/>
              <a:buChar char="ü"/>
            </a:pPr>
            <a:r>
              <a:rPr lang="es-ES" sz="1400" dirty="0"/>
              <a:t>Gracias a la investigación realizada y a la excelente colaboración con el Bufete de Abogados Cartagena, se logró identificar diferentes factores que influyen en la problemática que el Bufete desea solventar.</a:t>
            </a:r>
          </a:p>
          <a:p>
            <a:pPr algn="just">
              <a:buFont typeface="Wingdings" panose="05000000000000000000" pitchFamily="2" charset="2"/>
              <a:buChar char="ü"/>
            </a:pPr>
            <a:r>
              <a:rPr lang="es-ES" sz="1400" dirty="0"/>
              <a:t>Se verifico y mediante las pruebas presentadas en esta investigación se confirma la necesidad que el Bufete de Abogados tiene con respecto a la plataforma web para que sea un apoyo directo a los procesos que realizan día a día.</a:t>
            </a:r>
          </a:p>
          <a:p>
            <a:pPr algn="just">
              <a:buFont typeface="Wingdings" panose="05000000000000000000" pitchFamily="2" charset="2"/>
              <a:buChar char="ü"/>
            </a:pPr>
            <a:r>
              <a:rPr lang="es-ES" sz="1400" dirty="0"/>
              <a:t>El acceso a los datos del cliente de manera rápida y efectiva, así como una gestión más fluida para el ingreso de la información, tanto como el respaldo digital, se posicionan como una excelente herramienta para el personal que actualmente labora en el bufete.</a:t>
            </a:r>
          </a:p>
          <a:p>
            <a:pPr algn="just">
              <a:buFont typeface="Wingdings" panose="05000000000000000000" pitchFamily="2" charset="2"/>
              <a:buChar char="ü"/>
            </a:pPr>
            <a:r>
              <a:rPr lang="es-ES" sz="1400" dirty="0"/>
              <a:t>Podemos concluir que toda documentación en todo su ciclo de vida, desde que se crea hasta que se destruye, pasa por diferentes procesos, los cuales es importante identificar para tener ese valor agregado y poder generar una herramienta en base al negocio en el que se utiliza.</a:t>
            </a:r>
          </a:p>
        </p:txBody>
      </p:sp>
      <p:sp>
        <p:nvSpPr>
          <p:cNvPr id="6" name="Título 5">
            <a:extLst>
              <a:ext uri="{FF2B5EF4-FFF2-40B4-BE49-F238E27FC236}">
                <a16:creationId xmlns:a16="http://schemas.microsoft.com/office/drawing/2014/main" id="{9C4FF3D9-79AB-050D-DC8B-B3CC816D4AF6}"/>
              </a:ext>
            </a:extLst>
          </p:cNvPr>
          <p:cNvSpPr>
            <a:spLocks noGrp="1"/>
          </p:cNvSpPr>
          <p:nvPr>
            <p:ph type="title"/>
          </p:nvPr>
        </p:nvSpPr>
        <p:spPr>
          <a:xfrm>
            <a:off x="720000" y="211109"/>
            <a:ext cx="7704000" cy="572700"/>
          </a:xfrm>
        </p:spPr>
        <p:txBody>
          <a:bodyPr/>
          <a:lstStyle/>
          <a:p>
            <a:r>
              <a:rPr lang="es-ES" dirty="0"/>
              <a:t>CONCLUSIÓN</a:t>
            </a:r>
            <a:endParaRPr lang="es-SV" dirty="0"/>
          </a:p>
        </p:txBody>
      </p:sp>
    </p:spTree>
    <p:extLst>
      <p:ext uri="{BB962C8B-B14F-4D97-AF65-F5344CB8AC3E}">
        <p14:creationId xmlns:p14="http://schemas.microsoft.com/office/powerpoint/2010/main" val="169632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597311" y="859760"/>
            <a:ext cx="510603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INTRODUCCIÓN</a:t>
            </a:r>
            <a:endParaRPr sz="4400" b="1" dirty="0"/>
          </a:p>
        </p:txBody>
      </p:sp>
      <p:sp>
        <p:nvSpPr>
          <p:cNvPr id="365" name="Google Shape;365;p53"/>
          <p:cNvSpPr txBox="1">
            <a:spLocks/>
          </p:cNvSpPr>
          <p:nvPr/>
        </p:nvSpPr>
        <p:spPr>
          <a:xfrm>
            <a:off x="597311" y="2181498"/>
            <a:ext cx="5106034"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algn="just"/>
            <a:r>
              <a:rPr lang="es-SV" sz="1600" dirty="0"/>
              <a:t>En el presente trabajo se aborda la gestión, la búsqueda y los registros de documentos escaneados del bufete de abogados Cartagena, como un panorama actual de la tecnología de la información, donde la gestión eficiente de documentos se ha convertido en un tema de gran importancia.</a:t>
            </a:r>
          </a:p>
        </p:txBody>
      </p:sp>
    </p:spTree>
    <p:extLst>
      <p:ext uri="{BB962C8B-B14F-4D97-AF65-F5344CB8AC3E}">
        <p14:creationId xmlns:p14="http://schemas.microsoft.com/office/powerpoint/2010/main" val="17168650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2"/>
        <p:cNvGrpSpPr/>
        <p:nvPr/>
      </p:nvGrpSpPr>
      <p:grpSpPr>
        <a:xfrm>
          <a:off x="0" y="0"/>
          <a:ext cx="0" cy="0"/>
          <a:chOff x="0" y="0"/>
          <a:chExt cx="0" cy="0"/>
        </a:xfrm>
      </p:grpSpPr>
      <p:sp>
        <p:nvSpPr>
          <p:cNvPr id="1133" name="Google Shape;1133;p85"/>
          <p:cNvSpPr txBox="1">
            <a:spLocks noGrp="1"/>
          </p:cNvSpPr>
          <p:nvPr>
            <p:ph type="title"/>
          </p:nvPr>
        </p:nvSpPr>
        <p:spPr>
          <a:xfrm>
            <a:off x="1143551" y="1146412"/>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a:t>
            </a: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0" y="1706531"/>
            <a:ext cx="240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CONTENIDO</a:t>
            </a:r>
            <a:endParaRPr dirty="0"/>
          </a:p>
        </p:txBody>
      </p:sp>
      <p:graphicFrame>
        <p:nvGraphicFramePr>
          <p:cNvPr id="372" name="Google Shape;372;p54"/>
          <p:cNvGraphicFramePr/>
          <p:nvPr>
            <p:extLst>
              <p:ext uri="{D42A27DB-BD31-4B8C-83A1-F6EECF244321}">
                <p14:modId xmlns:p14="http://schemas.microsoft.com/office/powerpoint/2010/main" val="3666323800"/>
              </p:ext>
            </p:extLst>
          </p:nvPr>
        </p:nvGraphicFramePr>
        <p:xfrm>
          <a:off x="2513953" y="151742"/>
          <a:ext cx="5904000" cy="2260420"/>
        </p:xfrm>
        <a:graphic>
          <a:graphicData uri="http://schemas.openxmlformats.org/drawingml/2006/table">
            <a:tbl>
              <a:tblPr>
                <a:noFill/>
                <a:tableStyleId>{03B7EA17-4A9F-4A67-AA26-CAFDEFA532DB}</a:tableStyleId>
              </a:tblPr>
              <a:tblGrid>
                <a:gridCol w="2007759">
                  <a:extLst>
                    <a:ext uri="{9D8B030D-6E8A-4147-A177-3AD203B41FA5}">
                      <a16:colId xmlns:a16="http://schemas.microsoft.com/office/drawing/2014/main" val="20000"/>
                    </a:ext>
                  </a:extLst>
                </a:gridCol>
                <a:gridCol w="3896241">
                  <a:extLst>
                    <a:ext uri="{9D8B030D-6E8A-4147-A177-3AD203B41FA5}">
                      <a16:colId xmlns:a16="http://schemas.microsoft.com/office/drawing/2014/main" val="20001"/>
                    </a:ext>
                  </a:extLst>
                </a:gridCol>
              </a:tblGrid>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ENUNCIADO DEL PROBLEMA</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15987">
                <a:tc>
                  <a:txBody>
                    <a:bodyPr/>
                    <a:lstStyle/>
                    <a:p>
                      <a:pPr marL="0" lvl="0" indent="0" algn="l" rtl="0">
                        <a:spcBef>
                          <a:spcPts val="0"/>
                        </a:spcBef>
                        <a:spcAft>
                          <a:spcPts val="0"/>
                        </a:spcAft>
                        <a:buNone/>
                      </a:pP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SV" sz="900" b="1" dirty="0">
                          <a:solidFill>
                            <a:schemeClr val="accent2"/>
                          </a:solidFill>
                          <a:uFill>
                            <a:noFill/>
                          </a:uFill>
                          <a:latin typeface="Montserrat"/>
                          <a:ea typeface="Montserrat"/>
                          <a:cs typeface="Calibri" panose="020F0502020204030204" pitchFamily="34" charset="0"/>
                          <a:sym typeface="Montserrat"/>
                        </a:rPr>
                        <a:t>PLANTEAMIENTO DEL PROBLEMA</a:t>
                      </a:r>
                      <a:endParaRPr lang="es-SV"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ANTECEDENTES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15987">
                <a:tc>
                  <a:txBody>
                    <a:bodyPr/>
                    <a:lstStyle/>
                    <a:p>
                      <a:pPr marL="0" lvl="0" indent="0" algn="l" rtl="0">
                        <a:spcBef>
                          <a:spcPts val="0"/>
                        </a:spcBef>
                        <a:spcAft>
                          <a:spcPts val="0"/>
                        </a:spcAft>
                        <a:buNone/>
                      </a:pP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900" b="1" dirty="0">
                          <a:solidFill>
                            <a:schemeClr val="accent2"/>
                          </a:solidFill>
                          <a:uFill>
                            <a:noFill/>
                          </a:uFill>
                          <a:latin typeface="Montserrat"/>
                          <a:ea typeface="Montserrat"/>
                          <a:cs typeface="Calibri" panose="020F0502020204030204" pitchFamily="34" charset="0"/>
                          <a:sym typeface="Montserrat"/>
                        </a:rPr>
                        <a:t>DELIMITACIONES</a:t>
                      </a: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ALCANCES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sz="900" dirty="0">
                        <a:solidFill>
                          <a:srgbClr val="191919"/>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652067">
                <a:tc>
                  <a:txBody>
                    <a:bodyPr/>
                    <a:lstStyle/>
                    <a:p>
                      <a:pPr marL="0" lvl="0" indent="0" algn="l" rtl="0">
                        <a:spcBef>
                          <a:spcPts val="0"/>
                        </a:spcBef>
                        <a:spcAft>
                          <a:spcPts val="0"/>
                        </a:spcAft>
                        <a:buNone/>
                      </a:pPr>
                      <a:endParaRPr lang="es-ES" sz="900" b="1" dirty="0">
                        <a:solidFill>
                          <a:schemeClr val="accent2"/>
                        </a:solidFill>
                        <a:latin typeface="Montserrat"/>
                        <a:ea typeface="Montserrat"/>
                        <a:cs typeface="Calibri" panose="020F0502020204030204" pitchFamily="34" charset="0"/>
                        <a:sym typeface="Montserrat"/>
                      </a:endParaRPr>
                    </a:p>
                    <a:p>
                      <a:pPr marL="0" lvl="0" indent="0" algn="l" rtl="0">
                        <a:spcBef>
                          <a:spcPts val="0"/>
                        </a:spcBef>
                        <a:spcAft>
                          <a:spcPts val="0"/>
                        </a:spcAft>
                        <a:buNone/>
                      </a:pPr>
                      <a:r>
                        <a:rPr lang="es-SV" sz="900" b="1" dirty="0">
                          <a:solidFill>
                            <a:schemeClr val="accent2"/>
                          </a:solidFill>
                          <a:latin typeface="Montserrat"/>
                          <a:ea typeface="Montserrat"/>
                          <a:cs typeface="Calibri" panose="020F0502020204030204" pitchFamily="34" charset="0"/>
                          <a:sym typeface="Montserrat"/>
                        </a:rPr>
                        <a:t>OBJETIVOS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900" b="1" dirty="0">
                          <a:solidFill>
                            <a:schemeClr val="accent2"/>
                          </a:solidFill>
                          <a:latin typeface="Montserrat"/>
                          <a:ea typeface="Montserrat"/>
                          <a:cs typeface="Calibri" panose="020F0502020204030204" pitchFamily="34" charset="0"/>
                          <a:sym typeface="Montserrat"/>
                        </a:rPr>
                        <a:t>JUSTIFICACION</a:t>
                      </a:r>
                    </a:p>
                    <a:p>
                      <a:pPr marL="0" lvl="0" indent="0" algn="l" rtl="0">
                        <a:spcBef>
                          <a:spcPts val="0"/>
                        </a:spcBef>
                        <a:spcAft>
                          <a:spcPts val="1600"/>
                        </a:spcAft>
                        <a:buNone/>
                      </a:pPr>
                      <a:endParaRPr lang="es-SV"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 name="Google Shape;372;p54">
            <a:extLst>
              <a:ext uri="{FF2B5EF4-FFF2-40B4-BE49-F238E27FC236}">
                <a16:creationId xmlns:a16="http://schemas.microsoft.com/office/drawing/2014/main" id="{91A8144C-C1B7-3DD5-AEDF-6E72E550C7FD}"/>
              </a:ext>
            </a:extLst>
          </p:cNvPr>
          <p:cNvGraphicFramePr/>
          <p:nvPr>
            <p:extLst>
              <p:ext uri="{D42A27DB-BD31-4B8C-83A1-F6EECF244321}">
                <p14:modId xmlns:p14="http://schemas.microsoft.com/office/powerpoint/2010/main" val="958683569"/>
              </p:ext>
            </p:extLst>
          </p:nvPr>
        </p:nvGraphicFramePr>
        <p:xfrm>
          <a:off x="2513953" y="2279231"/>
          <a:ext cx="5904000" cy="2367100"/>
        </p:xfrm>
        <a:graphic>
          <a:graphicData uri="http://schemas.openxmlformats.org/drawingml/2006/table">
            <a:tbl>
              <a:tblPr>
                <a:noFill/>
                <a:tableStyleId>{03B7EA17-4A9F-4A67-AA26-CAFDEFA532DB}</a:tableStyleId>
              </a:tblPr>
              <a:tblGrid>
                <a:gridCol w="2007759">
                  <a:extLst>
                    <a:ext uri="{9D8B030D-6E8A-4147-A177-3AD203B41FA5}">
                      <a16:colId xmlns:a16="http://schemas.microsoft.com/office/drawing/2014/main" val="20000"/>
                    </a:ext>
                  </a:extLst>
                </a:gridCol>
                <a:gridCol w="3896241">
                  <a:extLst>
                    <a:ext uri="{9D8B030D-6E8A-4147-A177-3AD203B41FA5}">
                      <a16:colId xmlns:a16="http://schemas.microsoft.com/office/drawing/2014/main" val="20001"/>
                    </a:ext>
                  </a:extLst>
                </a:gridCol>
              </a:tblGrid>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ES" sz="1000" b="1" dirty="0">
                          <a:solidFill>
                            <a:schemeClr val="accent2"/>
                          </a:solidFill>
                          <a:latin typeface="Montserrat"/>
                          <a:ea typeface="Montserrat"/>
                          <a:cs typeface="Calibri" panose="020F0502020204030204" pitchFamily="34" charset="0"/>
                          <a:sym typeface="Montserrat"/>
                        </a:rPr>
                        <a:t>FUNDAMENTACION TEORICA</a:t>
                      </a: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314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T</a:t>
                      </a:r>
                      <a:r>
                        <a:rPr lang="es-SV" sz="1000" b="1" dirty="0">
                          <a:solidFill>
                            <a:schemeClr val="accent2"/>
                          </a:solidFill>
                          <a:uFill>
                            <a:noFill/>
                          </a:uFill>
                          <a:latin typeface="Montserrat"/>
                          <a:ea typeface="Montserrat"/>
                          <a:cs typeface="Calibri" panose="020F0502020204030204" pitchFamily="34" charset="0"/>
                          <a:sym typeface="Montserrat"/>
                        </a:rPr>
                        <a:t>IPO DE INVESTIGACION </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T</a:t>
                      </a:r>
                      <a:r>
                        <a:rPr lang="es-SV" sz="1000" b="1" dirty="0">
                          <a:solidFill>
                            <a:schemeClr val="accent2"/>
                          </a:solidFill>
                          <a:uFill>
                            <a:noFill/>
                          </a:uFill>
                          <a:latin typeface="Montserrat"/>
                          <a:ea typeface="Montserrat"/>
                          <a:cs typeface="Calibri" panose="020F0502020204030204" pitchFamily="34" charset="0"/>
                          <a:sym typeface="Montserrat"/>
                        </a:rPr>
                        <a:t>ECNICAS E INSTRUMENTOS </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314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R</a:t>
                      </a:r>
                      <a:r>
                        <a:rPr lang="es-SV" sz="1000" b="1" dirty="0">
                          <a:solidFill>
                            <a:schemeClr val="accent2"/>
                          </a:solidFill>
                          <a:uFill>
                            <a:noFill/>
                          </a:uFill>
                          <a:latin typeface="Montserrat"/>
                          <a:ea typeface="Montserrat"/>
                          <a:cs typeface="Calibri" panose="020F0502020204030204" pitchFamily="34" charset="0"/>
                          <a:sym typeface="Montserrat"/>
                        </a:rPr>
                        <a:t>EQUERIMIENTOS</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C</a:t>
                      </a:r>
                      <a:r>
                        <a:rPr lang="es-SV" sz="1000" b="1" dirty="0">
                          <a:solidFill>
                            <a:schemeClr val="accent2"/>
                          </a:solidFill>
                          <a:uFill>
                            <a:noFill/>
                          </a:uFill>
                          <a:latin typeface="Montserrat"/>
                          <a:ea typeface="Montserrat"/>
                          <a:cs typeface="Calibri" panose="020F0502020204030204" pitchFamily="34" charset="0"/>
                          <a:sym typeface="Montserrat"/>
                        </a:rPr>
                        <a:t>RONOGRAMA</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682941">
                <a:tc>
                  <a:txBody>
                    <a:bodyPr/>
                    <a:lstStyle/>
                    <a:p>
                      <a:pPr marL="0" lvl="0" indent="0" algn="l" rtl="0">
                        <a:spcBef>
                          <a:spcPts val="0"/>
                        </a:spcBef>
                        <a:spcAft>
                          <a:spcPts val="0"/>
                        </a:spcAft>
                        <a:buNone/>
                      </a:pPr>
                      <a:r>
                        <a:rPr lang="en" sz="1000" b="1" dirty="0">
                          <a:solidFill>
                            <a:schemeClr val="accent2"/>
                          </a:solidFill>
                          <a:latin typeface="Montserrat"/>
                          <a:ea typeface="Montserrat"/>
                          <a:cs typeface="Calibri" panose="020F0502020204030204" pitchFamily="34" charset="0"/>
                          <a:sym typeface="Montserrat"/>
                        </a:rPr>
                        <a:t>ANEXOS</a:t>
                      </a: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lang="en" sz="1000" b="1" dirty="0">
                        <a:solidFill>
                          <a:schemeClr val="accent2"/>
                        </a:solidFill>
                        <a:latin typeface="Montserrat"/>
                        <a:ea typeface="Montserrat"/>
                        <a:cs typeface="Calibri" panose="020F0502020204030204" pitchFamily="34" charset="0"/>
                        <a:sym typeface="Montserrat"/>
                      </a:endParaRPr>
                    </a:p>
                    <a:p>
                      <a:pPr marL="0" lvl="0" indent="0" algn="l" rtl="0">
                        <a:spcBef>
                          <a:spcPts val="0"/>
                        </a:spcBef>
                        <a:spcAft>
                          <a:spcPts val="1600"/>
                        </a:spcAft>
                        <a:buNone/>
                      </a:pPr>
                      <a:r>
                        <a:rPr lang="es-ES" sz="1000" b="1" dirty="0">
                          <a:solidFill>
                            <a:schemeClr val="accent2"/>
                          </a:solidFill>
                          <a:latin typeface="Montserrat"/>
                          <a:ea typeface="Montserrat"/>
                          <a:cs typeface="Calibri" panose="020F0502020204030204" pitchFamily="34" charset="0"/>
                          <a:sym typeface="Montserrat"/>
                        </a:rPr>
                        <a:t>CONCLUSIONES</a:t>
                      </a: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pic>
        <p:nvPicPr>
          <p:cNvPr id="2" name="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1" y="1195387"/>
            <a:ext cx="2800349" cy="3733798"/>
          </a:xfrm>
          <a:prstGeom prst="rect">
            <a:avLst/>
          </a:prstGeom>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1700" y="1514475"/>
            <a:ext cx="5122332" cy="2881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795" y="1887128"/>
            <a:ext cx="4686300" cy="2636044"/>
          </a:xfrm>
          <a:prstGeom prst="rect">
            <a:avLst/>
          </a:prstGeom>
        </p:spPr>
      </p:pic>
      <p:pic>
        <p:nvPicPr>
          <p:cNvPr id="5" name="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440" y="1266800"/>
            <a:ext cx="2907525" cy="3876700"/>
          </a:xfrm>
          <a:prstGeom prst="rect">
            <a:avLst/>
          </a:prstGeom>
        </p:spPr>
      </p:pic>
    </p:spTree>
    <p:extLst>
      <p:ext uri="{BB962C8B-B14F-4D97-AF65-F5344CB8AC3E}">
        <p14:creationId xmlns:p14="http://schemas.microsoft.com/office/powerpoint/2010/main" val="410738663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380"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sp>
        <p:nvSpPr>
          <p:cNvPr id="3" name="CuadroTexto 2">
            <a:extLst>
              <a:ext uri="{FF2B5EF4-FFF2-40B4-BE49-F238E27FC236}">
                <a16:creationId xmlns:a16="http://schemas.microsoft.com/office/drawing/2014/main" id="{787BC1E5-A396-17E1-A987-B9AD9B533C06}"/>
              </a:ext>
            </a:extLst>
          </p:cNvPr>
          <p:cNvSpPr txBox="1"/>
          <p:nvPr/>
        </p:nvSpPr>
        <p:spPr>
          <a:xfrm>
            <a:off x="2728314" y="1073040"/>
            <a:ext cx="6001016" cy="28102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Demora al realizar búsquedas o consultas de documentos</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Duplicidad en los archivos</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Gastos en concepto de Papelería</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Retraso en procesos debido a gestión manual de documentos físicos.</a:t>
            </a:r>
          </a:p>
        </p:txBody>
      </p:sp>
    </p:spTree>
    <p:extLst>
      <p:ext uri="{BB962C8B-B14F-4D97-AF65-F5344CB8AC3E}">
        <p14:creationId xmlns:p14="http://schemas.microsoft.com/office/powerpoint/2010/main" val="2029867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1499390" y="159117"/>
            <a:ext cx="558107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PLANTEAMIENTO DEL PROBLEMA</a:t>
            </a:r>
            <a:endParaRPr b="1" dirty="0"/>
          </a:p>
        </p:txBody>
      </p:sp>
      <p:sp>
        <p:nvSpPr>
          <p:cNvPr id="10" name="9 Rectángulo"/>
          <p:cNvSpPr/>
          <p:nvPr/>
        </p:nvSpPr>
        <p:spPr>
          <a:xfrm>
            <a:off x="6108700" y="4593091"/>
            <a:ext cx="3035300" cy="438582"/>
          </a:xfrm>
          <a:prstGeom prst="rect">
            <a:avLst/>
          </a:prstGeom>
        </p:spPr>
        <p:txBody>
          <a:bodyPr wrap="square">
            <a:spAutoFit/>
          </a:bodyPr>
          <a:lstStyle/>
          <a:p>
            <a:r>
              <a:rPr lang="es-ES" sz="1200" i="1" dirty="0"/>
              <a:t>Trabajo deprisa para vivir despacio.</a:t>
            </a:r>
          </a:p>
          <a:p>
            <a:r>
              <a:rPr lang="es-ES" sz="1050" dirty="0"/>
              <a:t>Montserrat Caballé </a:t>
            </a:r>
            <a:endParaRPr lang="es-SV" sz="1050" dirty="0"/>
          </a:p>
        </p:txBody>
      </p:sp>
      <p:sp>
        <p:nvSpPr>
          <p:cNvPr id="11" name="10 Triángulo isósceles"/>
          <p:cNvSpPr/>
          <p:nvPr/>
        </p:nvSpPr>
        <p:spPr>
          <a:xfrm rot="5400000">
            <a:off x="54451" y="2259967"/>
            <a:ext cx="1195387" cy="7937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cxnSp>
        <p:nvCxnSpPr>
          <p:cNvPr id="12" name="11 Conector recto de flecha"/>
          <p:cNvCxnSpPr>
            <a:stCxn id="11" idx="0"/>
            <a:endCxn id="13" idx="2"/>
          </p:cNvCxnSpPr>
          <p:nvPr/>
        </p:nvCxnSpPr>
        <p:spPr>
          <a:xfrm flipV="1">
            <a:off x="1049020" y="2613286"/>
            <a:ext cx="7328207" cy="4355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12 Acorde"/>
          <p:cNvSpPr/>
          <p:nvPr/>
        </p:nvSpPr>
        <p:spPr>
          <a:xfrm rot="10800000">
            <a:off x="7080460" y="1727329"/>
            <a:ext cx="2063539" cy="1769936"/>
          </a:xfrm>
          <a:prstGeom prst="chord">
            <a:avLst>
              <a:gd name="adj1" fmla="val 6449930"/>
              <a:gd name="adj2" fmla="val 15184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latin typeface="Montserrat Medium" panose="00000600000000000000" pitchFamily="2" charset="0"/>
            </a:endParaRPr>
          </a:p>
        </p:txBody>
      </p:sp>
      <p:cxnSp>
        <p:nvCxnSpPr>
          <p:cNvPr id="14" name="13 Conector recto de flecha"/>
          <p:cNvCxnSpPr/>
          <p:nvPr/>
        </p:nvCxnSpPr>
        <p:spPr>
          <a:xfrm flipH="1" flipV="1">
            <a:off x="1397726" y="1188720"/>
            <a:ext cx="1440089" cy="146812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14 Conector recto de flecha"/>
          <p:cNvCxnSpPr/>
          <p:nvPr/>
        </p:nvCxnSpPr>
        <p:spPr>
          <a:xfrm flipH="1" flipV="1">
            <a:off x="3461657" y="1035383"/>
            <a:ext cx="1224462" cy="156986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 name="15 Conector recto de flecha"/>
          <p:cNvCxnSpPr>
            <a:endCxn id="19" idx="2"/>
          </p:cNvCxnSpPr>
          <p:nvPr/>
        </p:nvCxnSpPr>
        <p:spPr>
          <a:xfrm flipH="1" flipV="1">
            <a:off x="5784003" y="1035383"/>
            <a:ext cx="1296457" cy="157790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16 Conector recto de flecha"/>
          <p:cNvCxnSpPr/>
          <p:nvPr/>
        </p:nvCxnSpPr>
        <p:spPr>
          <a:xfrm flipH="1">
            <a:off x="2207623" y="2656843"/>
            <a:ext cx="1467230" cy="175875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17 Conector recto de flecha"/>
          <p:cNvCxnSpPr/>
          <p:nvPr/>
        </p:nvCxnSpPr>
        <p:spPr>
          <a:xfrm flipH="1">
            <a:off x="5812321" y="2656843"/>
            <a:ext cx="1028426" cy="147128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18 CuadroTexto"/>
          <p:cNvSpPr txBox="1"/>
          <p:nvPr/>
        </p:nvSpPr>
        <p:spPr>
          <a:xfrm>
            <a:off x="4836915" y="727606"/>
            <a:ext cx="1894176" cy="307777"/>
          </a:xfrm>
          <a:prstGeom prst="rect">
            <a:avLst/>
          </a:prstGeom>
          <a:noFill/>
        </p:spPr>
        <p:txBody>
          <a:bodyPr wrap="square" rtlCol="0">
            <a:spAutoFit/>
          </a:bodyPr>
          <a:lstStyle/>
          <a:p>
            <a:r>
              <a:rPr lang="en-US" dirty="0">
                <a:latin typeface="Montserrat Medium" panose="00000600000000000000" pitchFamily="2" charset="0"/>
              </a:rPr>
              <a:t>MANO DE OBRA</a:t>
            </a:r>
            <a:endParaRPr lang="es-SV" dirty="0">
              <a:latin typeface="Montserrat Medium" panose="00000600000000000000" pitchFamily="2" charset="0"/>
            </a:endParaRPr>
          </a:p>
        </p:txBody>
      </p:sp>
      <p:sp>
        <p:nvSpPr>
          <p:cNvPr id="20" name="19 CuadroTexto"/>
          <p:cNvSpPr txBox="1"/>
          <p:nvPr/>
        </p:nvSpPr>
        <p:spPr>
          <a:xfrm>
            <a:off x="316257" y="727606"/>
            <a:ext cx="2087767" cy="523220"/>
          </a:xfrm>
          <a:prstGeom prst="rect">
            <a:avLst/>
          </a:prstGeom>
          <a:noFill/>
        </p:spPr>
        <p:txBody>
          <a:bodyPr wrap="square" rtlCol="0">
            <a:spAutoFit/>
          </a:bodyPr>
          <a:lstStyle/>
          <a:p>
            <a:r>
              <a:rPr lang="en-US" dirty="0">
                <a:latin typeface="Montserrat Medium" panose="00000600000000000000" pitchFamily="2" charset="0"/>
              </a:rPr>
              <a:t>MATERIA &amp; MAQUINA</a:t>
            </a:r>
            <a:endParaRPr lang="es-SV" dirty="0">
              <a:latin typeface="Montserrat Medium" panose="00000600000000000000" pitchFamily="2" charset="0"/>
            </a:endParaRPr>
          </a:p>
        </p:txBody>
      </p:sp>
      <p:sp>
        <p:nvSpPr>
          <p:cNvPr id="21" name="20 CuadroTexto"/>
          <p:cNvSpPr txBox="1"/>
          <p:nvPr/>
        </p:nvSpPr>
        <p:spPr>
          <a:xfrm>
            <a:off x="5635791" y="4128132"/>
            <a:ext cx="1357916" cy="307777"/>
          </a:xfrm>
          <a:prstGeom prst="rect">
            <a:avLst/>
          </a:prstGeom>
          <a:noFill/>
        </p:spPr>
        <p:txBody>
          <a:bodyPr wrap="square" rtlCol="0">
            <a:spAutoFit/>
          </a:bodyPr>
          <a:lstStyle/>
          <a:p>
            <a:r>
              <a:rPr lang="en-US" dirty="0">
                <a:latin typeface="Montserrat Medium" panose="00000600000000000000" pitchFamily="2" charset="0"/>
              </a:rPr>
              <a:t>METODO</a:t>
            </a:r>
            <a:endParaRPr lang="es-SV" dirty="0">
              <a:latin typeface="Montserrat Medium" panose="00000600000000000000" pitchFamily="2" charset="0"/>
            </a:endParaRPr>
          </a:p>
        </p:txBody>
      </p:sp>
      <p:sp>
        <p:nvSpPr>
          <p:cNvPr id="30" name="29 CuadroTexto"/>
          <p:cNvSpPr txBox="1"/>
          <p:nvPr/>
        </p:nvSpPr>
        <p:spPr>
          <a:xfrm>
            <a:off x="1491865" y="4435909"/>
            <a:ext cx="1158603" cy="307777"/>
          </a:xfrm>
          <a:prstGeom prst="rect">
            <a:avLst/>
          </a:prstGeom>
          <a:noFill/>
        </p:spPr>
        <p:txBody>
          <a:bodyPr wrap="square" rtlCol="0">
            <a:spAutoFit/>
          </a:bodyPr>
          <a:lstStyle/>
          <a:p>
            <a:r>
              <a:rPr lang="en-US" dirty="0">
                <a:latin typeface="Montserrat Medium" panose="00000600000000000000" pitchFamily="2" charset="0"/>
              </a:rPr>
              <a:t>MATERIA</a:t>
            </a:r>
            <a:endParaRPr lang="es-SV" dirty="0">
              <a:latin typeface="Montserrat Medium" panose="00000600000000000000" pitchFamily="2" charset="0"/>
            </a:endParaRPr>
          </a:p>
        </p:txBody>
      </p:sp>
      <p:sp>
        <p:nvSpPr>
          <p:cNvPr id="31" name="30 CuadroTexto"/>
          <p:cNvSpPr txBox="1"/>
          <p:nvPr/>
        </p:nvSpPr>
        <p:spPr>
          <a:xfrm>
            <a:off x="3123701" y="735226"/>
            <a:ext cx="895350" cy="307777"/>
          </a:xfrm>
          <a:prstGeom prst="rect">
            <a:avLst/>
          </a:prstGeom>
          <a:noFill/>
        </p:spPr>
        <p:txBody>
          <a:bodyPr wrap="square" rtlCol="0">
            <a:spAutoFit/>
          </a:bodyPr>
          <a:lstStyle/>
          <a:p>
            <a:r>
              <a:rPr lang="en-US" dirty="0">
                <a:latin typeface="Montserrat Medium" panose="00000600000000000000" pitchFamily="2" charset="0"/>
              </a:rPr>
              <a:t>MEDIO</a:t>
            </a:r>
            <a:endParaRPr lang="es-SV" dirty="0">
              <a:latin typeface="Montserrat Medium" panose="00000600000000000000" pitchFamily="2" charset="0"/>
            </a:endParaRPr>
          </a:p>
        </p:txBody>
      </p:sp>
      <p:sp>
        <p:nvSpPr>
          <p:cNvPr id="29" name="28 CuadroTexto"/>
          <p:cNvSpPr txBox="1"/>
          <p:nvPr/>
        </p:nvSpPr>
        <p:spPr>
          <a:xfrm>
            <a:off x="4017963" y="1080998"/>
            <a:ext cx="1007564" cy="646331"/>
          </a:xfrm>
          <a:prstGeom prst="rect">
            <a:avLst/>
          </a:prstGeom>
          <a:noFill/>
        </p:spPr>
        <p:txBody>
          <a:bodyPr wrap="square" rtlCol="0">
            <a:spAutoFit/>
          </a:bodyPr>
          <a:lstStyle/>
          <a:p>
            <a:r>
              <a:rPr lang="es-SV" sz="1200" dirty="0">
                <a:latin typeface="Montserrat Medium" panose="00000600000000000000" pitchFamily="2" charset="0"/>
              </a:rPr>
              <a:t>Poco espacio físico</a:t>
            </a:r>
          </a:p>
        </p:txBody>
      </p:sp>
      <p:sp>
        <p:nvSpPr>
          <p:cNvPr id="384" name="383 CuadroTexto"/>
          <p:cNvSpPr txBox="1"/>
          <p:nvPr/>
        </p:nvSpPr>
        <p:spPr>
          <a:xfrm>
            <a:off x="3034120" y="1804386"/>
            <a:ext cx="1508217" cy="461665"/>
          </a:xfrm>
          <a:prstGeom prst="rect">
            <a:avLst/>
          </a:prstGeom>
          <a:noFill/>
        </p:spPr>
        <p:txBody>
          <a:bodyPr wrap="square" rtlCol="0">
            <a:spAutoFit/>
          </a:bodyPr>
          <a:lstStyle/>
          <a:p>
            <a:r>
              <a:rPr lang="es-SV" sz="1200" dirty="0">
                <a:latin typeface="Montserrat Medium" panose="00000600000000000000" pitchFamily="2" charset="0"/>
              </a:rPr>
              <a:t>Acumulación</a:t>
            </a:r>
            <a:r>
              <a:rPr lang="en-US" sz="1200" dirty="0">
                <a:latin typeface="Montserrat Medium" panose="00000600000000000000" pitchFamily="2" charset="0"/>
              </a:rPr>
              <a:t> </a:t>
            </a:r>
            <a:r>
              <a:rPr lang="es-SV" sz="1200" dirty="0">
                <a:latin typeface="Montserrat Medium" panose="00000600000000000000" pitchFamily="2" charset="0"/>
              </a:rPr>
              <a:t>Documental</a:t>
            </a:r>
          </a:p>
        </p:txBody>
      </p:sp>
      <p:sp>
        <p:nvSpPr>
          <p:cNvPr id="385" name="384 CuadroTexto"/>
          <p:cNvSpPr txBox="1"/>
          <p:nvPr/>
        </p:nvSpPr>
        <p:spPr>
          <a:xfrm>
            <a:off x="2080906" y="3189488"/>
            <a:ext cx="909162" cy="307777"/>
          </a:xfrm>
          <a:prstGeom prst="rect">
            <a:avLst/>
          </a:prstGeom>
          <a:noFill/>
        </p:spPr>
        <p:txBody>
          <a:bodyPr wrap="square" rtlCol="0">
            <a:spAutoFit/>
          </a:bodyPr>
          <a:lstStyle/>
          <a:p>
            <a:r>
              <a:rPr lang="es-SV" dirty="0">
                <a:latin typeface="Montserrat Medium" panose="00000600000000000000" pitchFamily="2" charset="0"/>
              </a:rPr>
              <a:t>Grapas</a:t>
            </a:r>
          </a:p>
        </p:txBody>
      </p:sp>
      <p:sp>
        <p:nvSpPr>
          <p:cNvPr id="36" name="35 CuadroTexto"/>
          <p:cNvSpPr txBox="1"/>
          <p:nvPr/>
        </p:nvSpPr>
        <p:spPr>
          <a:xfrm>
            <a:off x="2744744" y="3827686"/>
            <a:ext cx="861421" cy="305931"/>
          </a:xfrm>
          <a:prstGeom prst="rect">
            <a:avLst/>
          </a:prstGeom>
          <a:noFill/>
        </p:spPr>
        <p:txBody>
          <a:bodyPr wrap="square" rtlCol="0">
            <a:spAutoFit/>
          </a:bodyPr>
          <a:lstStyle/>
          <a:p>
            <a:r>
              <a:rPr lang="en-US" dirty="0">
                <a:latin typeface="Montserrat Medium" panose="00000600000000000000" pitchFamily="2" charset="0"/>
              </a:rPr>
              <a:t>Folders</a:t>
            </a:r>
            <a:endParaRPr lang="es-SV" dirty="0">
              <a:latin typeface="Montserrat Medium" panose="00000600000000000000" pitchFamily="2" charset="0"/>
            </a:endParaRPr>
          </a:p>
        </p:txBody>
      </p:sp>
      <p:sp>
        <p:nvSpPr>
          <p:cNvPr id="37" name="36 CuadroTexto"/>
          <p:cNvSpPr txBox="1"/>
          <p:nvPr/>
        </p:nvSpPr>
        <p:spPr>
          <a:xfrm>
            <a:off x="3418567" y="2891671"/>
            <a:ext cx="1418347" cy="523220"/>
          </a:xfrm>
          <a:prstGeom prst="rect">
            <a:avLst/>
          </a:prstGeom>
          <a:noFill/>
        </p:spPr>
        <p:txBody>
          <a:bodyPr wrap="square" rtlCol="0">
            <a:spAutoFit/>
          </a:bodyPr>
          <a:lstStyle/>
          <a:p>
            <a:r>
              <a:rPr lang="es-SV" dirty="0">
                <a:latin typeface="Montserrat Medium" panose="00000600000000000000" pitchFamily="2" charset="0"/>
              </a:rPr>
              <a:t>Resmas de Papel</a:t>
            </a:r>
          </a:p>
        </p:txBody>
      </p:sp>
      <p:sp>
        <p:nvSpPr>
          <p:cNvPr id="38" name="37 CuadroTexto"/>
          <p:cNvSpPr txBox="1"/>
          <p:nvPr/>
        </p:nvSpPr>
        <p:spPr>
          <a:xfrm>
            <a:off x="4548066" y="3414891"/>
            <a:ext cx="2017184" cy="523220"/>
          </a:xfrm>
          <a:prstGeom prst="rect">
            <a:avLst/>
          </a:prstGeom>
          <a:noFill/>
        </p:spPr>
        <p:txBody>
          <a:bodyPr wrap="square" rtlCol="0">
            <a:spAutoFit/>
          </a:bodyPr>
          <a:lstStyle/>
          <a:p>
            <a:r>
              <a:rPr lang="es-SV" dirty="0">
                <a:latin typeface="Montserrat Medium" panose="00000600000000000000" pitchFamily="2" charset="0"/>
              </a:rPr>
              <a:t>Falta de Procesos Estandarizados</a:t>
            </a:r>
          </a:p>
        </p:txBody>
      </p:sp>
      <p:sp>
        <p:nvSpPr>
          <p:cNvPr id="39" name="38 CuadroTexto"/>
          <p:cNvSpPr txBox="1"/>
          <p:nvPr/>
        </p:nvSpPr>
        <p:spPr>
          <a:xfrm>
            <a:off x="6565250" y="2937837"/>
            <a:ext cx="1517650" cy="738664"/>
          </a:xfrm>
          <a:prstGeom prst="rect">
            <a:avLst/>
          </a:prstGeom>
          <a:noFill/>
        </p:spPr>
        <p:txBody>
          <a:bodyPr wrap="square" rtlCol="0">
            <a:spAutoFit/>
          </a:bodyPr>
          <a:lstStyle/>
          <a:p>
            <a:r>
              <a:rPr lang="es-SV" dirty="0">
                <a:latin typeface="Montserrat Medium" panose="00000600000000000000" pitchFamily="2" charset="0"/>
              </a:rPr>
              <a:t>Desconoce Inventario</a:t>
            </a:r>
            <a:br>
              <a:rPr lang="es-SV" dirty="0">
                <a:latin typeface="Montserrat Medium" panose="00000600000000000000" pitchFamily="2" charset="0"/>
              </a:rPr>
            </a:br>
            <a:r>
              <a:rPr lang="es-SV" dirty="0">
                <a:latin typeface="Montserrat Medium" panose="00000600000000000000" pitchFamily="2" charset="0"/>
              </a:rPr>
              <a:t>Papelería</a:t>
            </a:r>
          </a:p>
        </p:txBody>
      </p:sp>
      <p:sp>
        <p:nvSpPr>
          <p:cNvPr id="40" name="39 CuadroTexto"/>
          <p:cNvSpPr txBox="1"/>
          <p:nvPr/>
        </p:nvSpPr>
        <p:spPr>
          <a:xfrm>
            <a:off x="6010093" y="1021992"/>
            <a:ext cx="2017184" cy="307777"/>
          </a:xfrm>
          <a:prstGeom prst="rect">
            <a:avLst/>
          </a:prstGeom>
          <a:noFill/>
        </p:spPr>
        <p:txBody>
          <a:bodyPr wrap="square" rtlCol="0">
            <a:spAutoFit/>
          </a:bodyPr>
          <a:lstStyle/>
          <a:p>
            <a:r>
              <a:rPr lang="es-SV" dirty="0">
                <a:latin typeface="Montserrat Medium" panose="00000600000000000000" pitchFamily="2" charset="0"/>
              </a:rPr>
              <a:t>Personal Limitado</a:t>
            </a:r>
          </a:p>
        </p:txBody>
      </p:sp>
      <p:sp>
        <p:nvSpPr>
          <p:cNvPr id="41" name="40 CuadroTexto"/>
          <p:cNvSpPr txBox="1"/>
          <p:nvPr/>
        </p:nvSpPr>
        <p:spPr>
          <a:xfrm>
            <a:off x="6611785" y="1433301"/>
            <a:ext cx="1670978" cy="738664"/>
          </a:xfrm>
          <a:prstGeom prst="rect">
            <a:avLst/>
          </a:prstGeom>
          <a:noFill/>
        </p:spPr>
        <p:txBody>
          <a:bodyPr wrap="square" rtlCol="0">
            <a:spAutoFit/>
          </a:bodyPr>
          <a:lstStyle/>
          <a:p>
            <a:r>
              <a:rPr lang="es-SV" dirty="0">
                <a:latin typeface="Montserrat Medium" panose="00000600000000000000" pitchFamily="2" charset="0"/>
              </a:rPr>
              <a:t>Poco o nulo conocimiento de los procesos </a:t>
            </a:r>
          </a:p>
        </p:txBody>
      </p:sp>
      <p:sp>
        <p:nvSpPr>
          <p:cNvPr id="42" name="41 CuadroTexto"/>
          <p:cNvSpPr txBox="1"/>
          <p:nvPr/>
        </p:nvSpPr>
        <p:spPr>
          <a:xfrm>
            <a:off x="4412932" y="1860845"/>
            <a:ext cx="1269849" cy="461665"/>
          </a:xfrm>
          <a:prstGeom prst="rect">
            <a:avLst/>
          </a:prstGeom>
          <a:noFill/>
        </p:spPr>
        <p:txBody>
          <a:bodyPr wrap="square" rtlCol="0">
            <a:spAutoFit/>
          </a:bodyPr>
          <a:lstStyle>
            <a:defPPr marR="0" lvl="0" algn="l" rtl="0">
              <a:lnSpc>
                <a:spcPct val="100000"/>
              </a:lnSpc>
              <a:spcBef>
                <a:spcPts val="0"/>
              </a:spcBef>
              <a:spcAft>
                <a:spcPts val="0"/>
              </a:spcAft>
            </a:defPPr>
            <a:lvl1pPr>
              <a:defRPr sz="1200"/>
            </a:lvl1pPr>
          </a:lstStyle>
          <a:p>
            <a:r>
              <a:rPr lang="es-SV" dirty="0">
                <a:latin typeface="Montserrat Medium" panose="00000600000000000000" pitchFamily="2" charset="0"/>
              </a:rPr>
              <a:t>Duplicidad Documental</a:t>
            </a:r>
          </a:p>
        </p:txBody>
      </p:sp>
      <p:sp>
        <p:nvSpPr>
          <p:cNvPr id="393" name="392 CuadroTexto"/>
          <p:cNvSpPr txBox="1"/>
          <p:nvPr/>
        </p:nvSpPr>
        <p:spPr>
          <a:xfrm>
            <a:off x="525426" y="1491513"/>
            <a:ext cx="1555480" cy="738664"/>
          </a:xfrm>
          <a:prstGeom prst="rect">
            <a:avLst/>
          </a:prstGeom>
          <a:noFill/>
        </p:spPr>
        <p:txBody>
          <a:bodyPr wrap="square" rtlCol="0">
            <a:spAutoFit/>
          </a:bodyPr>
          <a:lstStyle/>
          <a:p>
            <a:r>
              <a:rPr lang="en-US" dirty="0">
                <a:latin typeface="Montserrat Medium" panose="00000600000000000000" pitchFamily="2" charset="0"/>
              </a:rPr>
              <a:t>No hay </a:t>
            </a:r>
            <a:r>
              <a:rPr lang="es-SV" dirty="0">
                <a:latin typeface="Montserrat Medium" panose="00000600000000000000" pitchFamily="2" charset="0"/>
              </a:rPr>
              <a:t>Computadoras</a:t>
            </a:r>
            <a:r>
              <a:rPr lang="en-US" dirty="0">
                <a:latin typeface="Montserrat Medium" panose="00000600000000000000" pitchFamily="2" charset="0"/>
              </a:rPr>
              <a:t> con Backup</a:t>
            </a:r>
            <a:endParaRPr lang="es-SV" dirty="0">
              <a:latin typeface="Montserrat Medium" panose="00000600000000000000" pitchFamily="2" charset="0"/>
            </a:endParaRPr>
          </a:p>
        </p:txBody>
      </p:sp>
      <p:sp>
        <p:nvSpPr>
          <p:cNvPr id="51" name="50 CuadroTexto"/>
          <p:cNvSpPr txBox="1"/>
          <p:nvPr/>
        </p:nvSpPr>
        <p:spPr>
          <a:xfrm>
            <a:off x="1977955" y="1142553"/>
            <a:ext cx="1533578" cy="492443"/>
          </a:xfrm>
          <a:prstGeom prst="rect">
            <a:avLst/>
          </a:prstGeom>
          <a:noFill/>
        </p:spPr>
        <p:txBody>
          <a:bodyPr wrap="square" rtlCol="0">
            <a:spAutoFit/>
          </a:bodyPr>
          <a:lstStyle/>
          <a:p>
            <a:r>
              <a:rPr lang="es-SV" dirty="0">
                <a:latin typeface="Montserrat Medium" panose="00000600000000000000" pitchFamily="2" charset="0"/>
              </a:rPr>
              <a:t>Software </a:t>
            </a:r>
            <a:r>
              <a:rPr lang="es-SV" sz="1200" dirty="0">
                <a:latin typeface="Montserrat Medium" panose="00000600000000000000" pitchFamily="2" charset="0"/>
              </a:rPr>
              <a:t>Ofimático</a:t>
            </a:r>
          </a:p>
        </p:txBody>
      </p:sp>
      <p:sp>
        <p:nvSpPr>
          <p:cNvPr id="394" name="393 CuadroTexto"/>
          <p:cNvSpPr txBox="1"/>
          <p:nvPr/>
        </p:nvSpPr>
        <p:spPr>
          <a:xfrm rot="16200000">
            <a:off x="7942031" y="2306504"/>
            <a:ext cx="1393611" cy="523220"/>
          </a:xfrm>
          <a:prstGeom prst="rect">
            <a:avLst/>
          </a:prstGeom>
          <a:noFill/>
        </p:spPr>
        <p:txBody>
          <a:bodyPr wrap="square" rtlCol="0">
            <a:spAutoFit/>
          </a:bodyPr>
          <a:lstStyle/>
          <a:p>
            <a:r>
              <a:rPr lang="es-SV" dirty="0">
                <a:solidFill>
                  <a:schemeClr val="tx1">
                    <a:lumMod val="20000"/>
                    <a:lumOff val="80000"/>
                  </a:schemeClr>
                </a:solidFill>
                <a:latin typeface="Montserrat Medium" panose="00000600000000000000" pitchFamily="2" charset="0"/>
              </a:rPr>
              <a:t>Desorden</a:t>
            </a:r>
            <a:r>
              <a:rPr lang="en-US" dirty="0">
                <a:solidFill>
                  <a:schemeClr val="tx1">
                    <a:lumMod val="20000"/>
                    <a:lumOff val="80000"/>
                  </a:schemeClr>
                </a:solidFill>
                <a:latin typeface="Montserrat Medium" panose="00000600000000000000" pitchFamily="2" charset="0"/>
              </a:rPr>
              <a:t> Documental</a:t>
            </a:r>
            <a:endParaRPr lang="es-SV" dirty="0">
              <a:solidFill>
                <a:schemeClr val="tx1">
                  <a:lumMod val="20000"/>
                  <a:lumOff val="80000"/>
                </a:schemeClr>
              </a:solidFill>
              <a:latin typeface="Montserrat Medium" panose="00000600000000000000" pitchFamily="2" charset="0"/>
            </a:endParaRPr>
          </a:p>
        </p:txBody>
      </p:sp>
    </p:spTree>
    <p:extLst>
      <p:ext uri="{BB962C8B-B14F-4D97-AF65-F5344CB8AC3E}">
        <p14:creationId xmlns:p14="http://schemas.microsoft.com/office/powerpoint/2010/main" val="18796120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688897"/>
            <a:ext cx="649916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Planteamiento del Problema</a:t>
            </a:r>
            <a:endParaRPr sz="3200" dirty="0"/>
          </a:p>
        </p:txBody>
      </p:sp>
      <p:sp>
        <p:nvSpPr>
          <p:cNvPr id="398" name="Google Shape;398;p56"/>
          <p:cNvSpPr txBox="1">
            <a:spLocks noGrp="1"/>
          </p:cNvSpPr>
          <p:nvPr>
            <p:ph type="subTitle" idx="1"/>
          </p:nvPr>
        </p:nvSpPr>
        <p:spPr>
          <a:xfrm>
            <a:off x="1106148" y="1902512"/>
            <a:ext cx="5103266" cy="2447174"/>
          </a:xfrm>
          <a:prstGeom prst="rect">
            <a:avLst/>
          </a:prstGeom>
        </p:spPr>
        <p:txBody>
          <a:bodyPr spcFirstLastPara="1" wrap="square" lIns="91425" tIns="91425" rIns="91425" bIns="91425" anchor="t" anchorCtr="0">
            <a:noAutofit/>
          </a:bodyPr>
          <a:lstStyle/>
          <a:p>
            <a:pPr marL="0" lvl="0" indent="0" algn="just"/>
            <a:r>
              <a:rPr lang="es-ES" sz="2000" dirty="0"/>
              <a:t>¿Qué impacto económico, ambiental e industrial tiene la utilización de una plataforma web que gestione documentos para optimizar el proceso de búsqueda de archivos en un bufete de abogados?</a:t>
            </a:r>
            <a:endParaRPr sz="32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1000"/>
                                        <p:tgtEl>
                                          <p:spTgt spid="3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10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Style Thesis Defense XL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1982</TotalTime>
  <Words>1175</Words>
  <Application>Microsoft Office PowerPoint</Application>
  <PresentationFormat>Presentación en pantalla (16:9)</PresentationFormat>
  <Paragraphs>145</Paragraphs>
  <Slides>30</Slides>
  <Notes>20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30</vt:i4>
      </vt:variant>
    </vt:vector>
  </HeadingPairs>
  <TitlesOfParts>
    <vt:vector size="42" baseType="lpstr">
      <vt:lpstr>Anaheim</vt:lpstr>
      <vt:lpstr>Arial</vt:lpstr>
      <vt:lpstr>Bebas Neue</vt:lpstr>
      <vt:lpstr>Lexend Deca</vt:lpstr>
      <vt:lpstr>Livvic</vt:lpstr>
      <vt:lpstr>Montserrat</vt:lpstr>
      <vt:lpstr>Montserrat ExtraBold</vt:lpstr>
      <vt:lpstr>Montserrat Medium</vt:lpstr>
      <vt:lpstr>Roboto Condensed Light</vt:lpstr>
      <vt:lpstr>Source Sans Pro</vt:lpstr>
      <vt:lpstr>Wingdings</vt:lpstr>
      <vt:lpstr>Simple Style Thesis Defense XL by Slidesgo</vt:lpstr>
      <vt:lpstr>PRIMERA DEFENSA DE TESIS</vt:lpstr>
      <vt:lpstr>TEMA</vt:lpstr>
      <vt:lpstr>INTRODUCCIÓN</vt:lpstr>
      <vt:lpstr>CONTENIDO</vt:lpstr>
      <vt:lpstr>ENUNCIADO DEL PROBLEMA</vt:lpstr>
      <vt:lpstr>ENUNCIADO DEL PROBLEMA</vt:lpstr>
      <vt:lpstr>ENUNCIADO DEL PROBLEMA</vt:lpstr>
      <vt:lpstr>PLANTEAMIENTO DEL PROBLEMA</vt:lpstr>
      <vt:lpstr>Planteamiento del Problema</vt:lpstr>
      <vt:lpstr>ANTECEDENTES</vt:lpstr>
      <vt:lpstr>DELIMITACIONES</vt:lpstr>
      <vt:lpstr>Alcances</vt:lpstr>
      <vt:lpstr>JUSTIFICACION</vt:lpstr>
      <vt:lpstr>OBJETIVO GENERAL</vt:lpstr>
      <vt:lpstr>OBJETIVOS ESPECÍFICOS</vt:lpstr>
      <vt:lpstr>FUNDAMENTACION TEORICA</vt:lpstr>
      <vt:lpstr>TIPO DE INVESTIGACION</vt:lpstr>
      <vt:lpstr>TÉCNICAS E INSTRUMENTOS PARA LA RECOLECCIÓN DE DATOS</vt:lpstr>
      <vt:lpstr>Requerimientos</vt:lpstr>
      <vt:lpstr>CRONOGRAMA</vt:lpstr>
      <vt:lpstr>ANEXOS</vt:lpstr>
      <vt:lpstr>ANEXOS</vt:lpstr>
      <vt:lpstr>ANEXOS</vt:lpstr>
      <vt:lpstr>ANEXOS</vt:lpstr>
      <vt:lpstr>ANEXOS</vt:lpstr>
      <vt:lpstr>ANEXOS</vt:lpstr>
      <vt:lpstr>ANEXOS</vt:lpstr>
      <vt:lpstr>ANEXOS</vt:lpstr>
      <vt:lpstr>CONCLUSIÓN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DEFENSA DE TESIS</dc:title>
  <cp:lastModifiedBy>Ezequiel Montiel</cp:lastModifiedBy>
  <cp:revision>135</cp:revision>
  <dcterms:modified xsi:type="dcterms:W3CDTF">2024-05-02T04:56:39Z</dcterms:modified>
</cp:coreProperties>
</file>