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82" r:id="rId4"/>
    <p:sldId id="283" r:id="rId5"/>
    <p:sldId id="284" r:id="rId6"/>
    <p:sldId id="322" r:id="rId7"/>
    <p:sldId id="316" r:id="rId8"/>
    <p:sldId id="258" r:id="rId9"/>
    <p:sldId id="259" r:id="rId10"/>
    <p:sldId id="260" r:id="rId11"/>
    <p:sldId id="261" r:id="rId12"/>
    <p:sldId id="262" r:id="rId13"/>
    <p:sldId id="263" r:id="rId14"/>
    <p:sldId id="323" r:id="rId15"/>
    <p:sldId id="291" r:id="rId16"/>
    <p:sldId id="285" r:id="rId17"/>
    <p:sldId id="286" r:id="rId18"/>
    <p:sldId id="287" r:id="rId19"/>
    <p:sldId id="288" r:id="rId20"/>
    <p:sldId id="294" r:id="rId21"/>
    <p:sldId id="321" r:id="rId22"/>
    <p:sldId id="295" r:id="rId23"/>
    <p:sldId id="296" r:id="rId24"/>
    <p:sldId id="297" r:id="rId25"/>
    <p:sldId id="264" r:id="rId26"/>
    <p:sldId id="265" r:id="rId27"/>
    <p:sldId id="266" r:id="rId28"/>
    <p:sldId id="317" r:id="rId29"/>
    <p:sldId id="268" r:id="rId30"/>
    <p:sldId id="269" r:id="rId31"/>
    <p:sldId id="318" r:id="rId32"/>
    <p:sldId id="271" r:id="rId33"/>
    <p:sldId id="272" r:id="rId34"/>
    <p:sldId id="273" r:id="rId35"/>
    <p:sldId id="275" r:id="rId36"/>
    <p:sldId id="319" r:id="rId37"/>
    <p:sldId id="277" r:id="rId38"/>
    <p:sldId id="278" r:id="rId39"/>
    <p:sldId id="279" r:id="rId40"/>
    <p:sldId id="281" r:id="rId41"/>
    <p:sldId id="298" r:id="rId42"/>
    <p:sldId id="299" r:id="rId43"/>
    <p:sldId id="300" r:id="rId44"/>
    <p:sldId id="303" r:id="rId45"/>
    <p:sldId id="304" r:id="rId46"/>
    <p:sldId id="305" r:id="rId47"/>
    <p:sldId id="306" r:id="rId48"/>
    <p:sldId id="307" r:id="rId49"/>
    <p:sldId id="310" r:id="rId50"/>
    <p:sldId id="313" r:id="rId51"/>
    <p:sldId id="314" r:id="rId52"/>
    <p:sldId id="315" r:id="rId53"/>
  </p:sldIdLst>
  <p:sldSz cx="9144000" cy="6858000" type="screen4x3"/>
  <p:notesSz cx="7099300" cy="10234613"/>
  <p:embeddedFontLst>
    <p:embeddedFont>
      <p:font typeface="Baumans" panose="02000506020000020003" pitchFamily="2" charset="0"/>
      <p:regular r:id="rId55"/>
    </p:embeddedFont>
    <p:embeddedFont>
      <p:font typeface="Comic Sans MS" panose="030F0902030302020204" pitchFamily="66" charset="0"/>
      <p:regular r:id="rId56"/>
    </p:embeddedFont>
    <p:embeddedFont>
      <p:font typeface="Consolas" panose="020B0609020204030204" pitchFamily="49" charset="0"/>
      <p:regular r:id="rId57"/>
      <p:bold r:id="rId58"/>
      <p:italic r:id="rId59"/>
      <p:boldItalic r:id="rId60"/>
    </p:embeddedFont>
    <p:embeddedFont>
      <p:font typeface="Noto Sans" panose="020B0502040504020204" pitchFamily="34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B7333C1-2440-704F-A790-F5E98C184499}">
          <p14:sldIdLst>
            <p14:sldId id="256"/>
          </p14:sldIdLst>
        </p14:section>
        <p14:section name="Overview" id="{89523E41-B660-D447-ACDF-9A627617D7CD}">
          <p14:sldIdLst>
            <p14:sldId id="257"/>
          </p14:sldIdLst>
        </p14:section>
        <p14:section name="Warmup" id="{621E77E7-9B6C-9941-B621-8299E34E3966}">
          <p14:sldIdLst>
            <p14:sldId id="282"/>
            <p14:sldId id="283"/>
            <p14:sldId id="284"/>
            <p14:sldId id="322"/>
            <p14:sldId id="316"/>
          </p14:sldIdLst>
        </p14:section>
        <p14:section name="Functions" id="{FD926A72-34DE-414D-8D65-0386793BDDB4}">
          <p14:sldIdLst>
            <p14:sldId id="258"/>
            <p14:sldId id="259"/>
            <p14:sldId id="260"/>
            <p14:sldId id="261"/>
            <p14:sldId id="262"/>
            <p14:sldId id="263"/>
            <p14:sldId id="323"/>
            <p14:sldId id="291"/>
            <p14:sldId id="285"/>
            <p14:sldId id="286"/>
            <p14:sldId id="287"/>
            <p14:sldId id="288"/>
            <p14:sldId id="294"/>
            <p14:sldId id="321"/>
            <p14:sldId id="295"/>
            <p14:sldId id="296"/>
            <p14:sldId id="297"/>
          </p14:sldIdLst>
        </p14:section>
        <p14:section name="Overflow &amp; Error control" id="{94CF70F8-A393-164B-B5F5-7626CA9DD1B9}">
          <p14:sldIdLst>
            <p14:sldId id="264"/>
            <p14:sldId id="265"/>
            <p14:sldId id="266"/>
            <p14:sldId id="317"/>
            <p14:sldId id="268"/>
            <p14:sldId id="269"/>
            <p14:sldId id="318"/>
            <p14:sldId id="271"/>
            <p14:sldId id="272"/>
            <p14:sldId id="273"/>
            <p14:sldId id="275"/>
            <p14:sldId id="319"/>
            <p14:sldId id="277"/>
            <p14:sldId id="278"/>
            <p14:sldId id="279"/>
            <p14:sldId id="281"/>
          </p14:sldIdLst>
        </p14:section>
        <p14:section name="Overloading" id="{C61359FF-A8AB-904B-8D4A-8A1788805A56}">
          <p14:sldIdLst>
            <p14:sldId id="298"/>
            <p14:sldId id="299"/>
            <p14:sldId id="300"/>
          </p14:sldIdLst>
        </p14:section>
        <p14:section name="Java Documentation" id="{2D105232-B323-9F47-842A-02E8AD418385}">
          <p14:sldIdLst>
            <p14:sldId id="303"/>
            <p14:sldId id="304"/>
            <p14:sldId id="305"/>
            <p14:sldId id="306"/>
          </p14:sldIdLst>
        </p14:section>
        <p14:section name="Expansion VSC" id="{4FDCE42A-7755-454E-91FF-0FD29BC62951}">
          <p14:sldIdLst>
            <p14:sldId id="307"/>
            <p14:sldId id="310"/>
            <p14:sldId id="313"/>
            <p14:sldId id="314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6" roundtripDataSignature="AMtx7miF9iViJeZ1MosUqkq4seEi4Tmn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60"/>
    <p:restoredTop sz="94694"/>
  </p:normalViewPr>
  <p:slideViewPr>
    <p:cSldViewPr snapToGrid="0">
      <p:cViewPr varScale="1">
        <p:scale>
          <a:sx n="121" d="100"/>
          <a:sy n="121" d="100"/>
        </p:scale>
        <p:origin x="141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7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1588" y="11113"/>
            <a:ext cx="3076576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050" tIns="0" rIns="2005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1111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050" tIns="0" rIns="20050" bIns="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1588" y="9745663"/>
            <a:ext cx="3076576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050" tIns="0" rIns="2005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050" tIns="0" rIns="20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1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900" tIns="48450" rIns="96900" bIns="484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1158875" y="893763"/>
            <a:ext cx="4779963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/>
          <p:nvPr/>
        </p:nvSpPr>
        <p:spPr>
          <a:xfrm>
            <a:off x="7275513" y="9809163"/>
            <a:ext cx="415925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900" tIns="48450" rIns="96900" bIns="484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050" tIns="0" rIns="20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1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sldNum" idx="12"/>
          </p:nvPr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050" tIns="0" rIns="2005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755650"/>
            <a:ext cx="5159375" cy="3870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925211" y="4879210"/>
            <a:ext cx="5240700" cy="462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3675" tIns="46825" rIns="93675" bIns="468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050" tIns="0" rIns="20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1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893763"/>
            <a:ext cx="4779963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6:notes"/>
          <p:cNvSpPr txBox="1">
            <a:spLocks noGrp="1"/>
          </p:cNvSpPr>
          <p:nvPr>
            <p:ph type="body" idx="1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050" tIns="0" rIns="20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1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893763"/>
            <a:ext cx="4779963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862deaf86c_0_123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050" tIns="0" rIns="20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1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g2862deaf86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893763"/>
            <a:ext cx="4779963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g2862deaf86c_0_123:notes"/>
          <p:cNvSpPr txBox="1">
            <a:spLocks noGrp="1"/>
          </p:cNvSpPr>
          <p:nvPr>
            <p:ph type="body" idx="1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>
          <a:extLst>
            <a:ext uri="{FF2B5EF4-FFF2-40B4-BE49-F238E27FC236}">
              <a16:creationId xmlns:a16="http://schemas.microsoft.com/office/drawing/2014/main" id="{CF81B053-D5DD-628D-3ACE-AAAC3C27D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1:notes">
            <a:extLst>
              <a:ext uri="{FF2B5EF4-FFF2-40B4-BE49-F238E27FC236}">
                <a16:creationId xmlns:a16="http://schemas.microsoft.com/office/drawing/2014/main" id="{5FC2E8BC-312C-C9C1-9B25-4866AD6BA985}"/>
              </a:ext>
            </a:extLst>
          </p:cNvPr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050" tIns="0" rIns="20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1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6" name="Google Shape;596;p41:notes">
            <a:extLst>
              <a:ext uri="{FF2B5EF4-FFF2-40B4-BE49-F238E27FC236}">
                <a16:creationId xmlns:a16="http://schemas.microsoft.com/office/drawing/2014/main" id="{7C937D52-4539-FAC1-C47B-88931B7981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893763"/>
            <a:ext cx="4779963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7" name="Google Shape;597;p41:notes">
            <a:extLst>
              <a:ext uri="{FF2B5EF4-FFF2-40B4-BE49-F238E27FC236}">
                <a16:creationId xmlns:a16="http://schemas.microsoft.com/office/drawing/2014/main" id="{7A8F53A8-120D-0054-E09E-7519731DE6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109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862deaf86c_0_297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050" tIns="0" rIns="20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1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Google Shape;439;g2862deaf86c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893763"/>
            <a:ext cx="4779963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0" name="Google Shape;440;g2862deaf86c_0_297:notes"/>
          <p:cNvSpPr txBox="1">
            <a:spLocks noGrp="1"/>
          </p:cNvSpPr>
          <p:nvPr>
            <p:ph type="body" idx="1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4611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8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050" tIns="0" rIns="20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1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893763"/>
            <a:ext cx="4779963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7" name="Google Shape;387;p18:notes"/>
          <p:cNvSpPr txBox="1">
            <a:spLocks noGrp="1"/>
          </p:cNvSpPr>
          <p:nvPr>
            <p:ph type="body" idx="1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17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9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050" tIns="0" rIns="20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1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893763"/>
            <a:ext cx="4779963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Google Shape;395;p19:notes"/>
          <p:cNvSpPr txBox="1">
            <a:spLocks noGrp="1"/>
          </p:cNvSpPr>
          <p:nvPr>
            <p:ph type="body" idx="1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959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0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050" tIns="0" rIns="20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1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893763"/>
            <a:ext cx="4779963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3" name="Google Shape;403;p20:notes"/>
          <p:cNvSpPr txBox="1">
            <a:spLocks noGrp="1"/>
          </p:cNvSpPr>
          <p:nvPr>
            <p:ph type="body" idx="1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521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862deaf86c_0_226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050" tIns="0" rIns="20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1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g2862deaf86c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893763"/>
            <a:ext cx="4779963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5" name="Google Shape;415;g2862deaf86c_0_226:notes"/>
          <p:cNvSpPr txBox="1">
            <a:spLocks noGrp="1"/>
          </p:cNvSpPr>
          <p:nvPr>
            <p:ph type="body" idx="1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872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sldNum" idx="12"/>
          </p:nvPr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050" tIns="0" rIns="2005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755650"/>
            <a:ext cx="5159375" cy="3870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925211" y="4879210"/>
            <a:ext cx="5240700" cy="462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3675" tIns="46825" rIns="93675" bIns="468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862deaf86c_0_453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050" tIns="0" rIns="20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1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5" name="Google Shape;465;g2862deaf86c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893763"/>
            <a:ext cx="4779963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6" name="Google Shape;466;g2862deaf86c_0_453:notes"/>
          <p:cNvSpPr txBox="1">
            <a:spLocks noGrp="1"/>
          </p:cNvSpPr>
          <p:nvPr>
            <p:ph type="body" idx="1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4161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0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050" tIns="0" rIns="20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1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893763"/>
            <a:ext cx="4779963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3" name="Google Shape;403;p20:notes"/>
          <p:cNvSpPr txBox="1">
            <a:spLocks noGrp="1"/>
          </p:cNvSpPr>
          <p:nvPr>
            <p:ph type="body" idx="1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971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1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050" tIns="0" rIns="20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1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3" name="Google Shape;47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893763"/>
            <a:ext cx="4779963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4" name="Google Shape;474;p21:notes"/>
          <p:cNvSpPr txBox="1">
            <a:spLocks noGrp="1"/>
          </p:cNvSpPr>
          <p:nvPr>
            <p:ph type="body" idx="1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4677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3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050" tIns="0" rIns="20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1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2" name="Google Shape;48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893763"/>
            <a:ext cx="4779963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3" name="Google Shape;483;p23:notes"/>
          <p:cNvSpPr txBox="1">
            <a:spLocks noGrp="1"/>
          </p:cNvSpPr>
          <p:nvPr>
            <p:ph type="body" idx="1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4014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4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050" tIns="0" rIns="20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1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1" name="Google Shape;49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893763"/>
            <a:ext cx="4779963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2" name="Google Shape;492;p24:notes"/>
          <p:cNvSpPr txBox="1">
            <a:spLocks noGrp="1"/>
          </p:cNvSpPr>
          <p:nvPr>
            <p:ph type="body" idx="1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can we improve this code?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exit once N is 1, only run until sqrt(N)..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isPrime(i) is redundent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22329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862deaf86c_0_58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050" tIns="0" rIns="20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1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g2862deaf86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893763"/>
            <a:ext cx="4779963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g2862deaf86c_0_58:notes"/>
          <p:cNvSpPr txBox="1">
            <a:spLocks noGrp="1"/>
          </p:cNvSpPr>
          <p:nvPr>
            <p:ph type="body" idx="1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862deaf86c_0_72:notes"/>
          <p:cNvSpPr txBox="1">
            <a:spLocks noGrp="1"/>
          </p:cNvSpPr>
          <p:nvPr>
            <p:ph type="sldNum" idx="12"/>
          </p:nvPr>
        </p:nvSpPr>
        <p:spPr>
          <a:xfrm>
            <a:off x="4022725" y="9745663"/>
            <a:ext cx="3076500" cy="477900"/>
          </a:xfrm>
          <a:prstGeom prst="rect">
            <a:avLst/>
          </a:prstGeom>
        </p:spPr>
        <p:txBody>
          <a:bodyPr spcFirstLastPara="1" wrap="square" lIns="20050" tIns="0" rIns="20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190" name="Google Shape;190;g2862deaf86c_0_72:notes"/>
          <p:cNvSpPr txBox="1">
            <a:spLocks noGrp="1"/>
          </p:cNvSpPr>
          <p:nvPr>
            <p:ph type="body" idx="1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2862deaf86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893763"/>
            <a:ext cx="4779963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862deaf86c_0_94:notes"/>
          <p:cNvSpPr txBox="1">
            <a:spLocks noGrp="1"/>
          </p:cNvSpPr>
          <p:nvPr>
            <p:ph type="sldNum" idx="12"/>
          </p:nvPr>
        </p:nvSpPr>
        <p:spPr>
          <a:xfrm>
            <a:off x="4022725" y="9745663"/>
            <a:ext cx="3076500" cy="477900"/>
          </a:xfrm>
          <a:prstGeom prst="rect">
            <a:avLst/>
          </a:prstGeom>
        </p:spPr>
        <p:txBody>
          <a:bodyPr spcFirstLastPara="1" wrap="square" lIns="20050" tIns="0" rIns="20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198" name="Google Shape;198;g2862deaf86c_0_94:notes"/>
          <p:cNvSpPr txBox="1">
            <a:spLocks noGrp="1"/>
          </p:cNvSpPr>
          <p:nvPr>
            <p:ph type="body" idx="1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862deaf86c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893763"/>
            <a:ext cx="4779963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862deaf86c_0_94:notes"/>
          <p:cNvSpPr txBox="1">
            <a:spLocks noGrp="1"/>
          </p:cNvSpPr>
          <p:nvPr>
            <p:ph type="sldNum" idx="12"/>
          </p:nvPr>
        </p:nvSpPr>
        <p:spPr>
          <a:xfrm>
            <a:off x="4022725" y="9745663"/>
            <a:ext cx="3076500" cy="477900"/>
          </a:xfrm>
          <a:prstGeom prst="rect">
            <a:avLst/>
          </a:prstGeom>
        </p:spPr>
        <p:txBody>
          <a:bodyPr spcFirstLastPara="1" wrap="square" lIns="20050" tIns="0" rIns="20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198" name="Google Shape;198;g2862deaf86c_0_94:notes"/>
          <p:cNvSpPr txBox="1">
            <a:spLocks noGrp="1"/>
          </p:cNvSpPr>
          <p:nvPr>
            <p:ph type="body" idx="1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862deaf86c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893763"/>
            <a:ext cx="4779963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7837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862deaf86c_0_133:notes"/>
          <p:cNvSpPr txBox="1">
            <a:spLocks noGrp="1"/>
          </p:cNvSpPr>
          <p:nvPr>
            <p:ph type="sldNum" idx="12"/>
          </p:nvPr>
        </p:nvSpPr>
        <p:spPr>
          <a:xfrm>
            <a:off x="4022725" y="9745663"/>
            <a:ext cx="3076500" cy="477900"/>
          </a:xfrm>
          <a:prstGeom prst="rect">
            <a:avLst/>
          </a:prstGeom>
        </p:spPr>
        <p:txBody>
          <a:bodyPr spcFirstLastPara="1" wrap="square" lIns="20050" tIns="0" rIns="20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219" name="Google Shape;219;g2862deaf86c_0_133:notes"/>
          <p:cNvSpPr txBox="1">
            <a:spLocks noGrp="1"/>
          </p:cNvSpPr>
          <p:nvPr>
            <p:ph type="body" idx="1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2862deaf86c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893763"/>
            <a:ext cx="4779963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4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050" tIns="0" rIns="20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1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893763"/>
            <a:ext cx="4779963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p14:notes"/>
          <p:cNvSpPr txBox="1">
            <a:spLocks noGrp="1"/>
          </p:cNvSpPr>
          <p:nvPr>
            <p:ph type="body" idx="1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This question is interview level..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47935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050" tIns="0" rIns="20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sz="11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893763"/>
            <a:ext cx="4779963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p9:notes"/>
          <p:cNvSpPr txBox="1">
            <a:spLocks noGrp="1"/>
          </p:cNvSpPr>
          <p:nvPr>
            <p:ph type="body" idx="1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862deaf86c_0_94:notes"/>
          <p:cNvSpPr txBox="1">
            <a:spLocks noGrp="1"/>
          </p:cNvSpPr>
          <p:nvPr>
            <p:ph type="sldNum" idx="12"/>
          </p:nvPr>
        </p:nvSpPr>
        <p:spPr>
          <a:xfrm>
            <a:off x="4022725" y="9745663"/>
            <a:ext cx="3076500" cy="477900"/>
          </a:xfrm>
          <a:prstGeom prst="rect">
            <a:avLst/>
          </a:prstGeom>
        </p:spPr>
        <p:txBody>
          <a:bodyPr spcFirstLastPara="1" wrap="square" lIns="20050" tIns="0" rIns="20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198" name="Google Shape;198;g2862deaf86c_0_94:notes"/>
          <p:cNvSpPr txBox="1">
            <a:spLocks noGrp="1"/>
          </p:cNvSpPr>
          <p:nvPr>
            <p:ph type="body" idx="1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862deaf86c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893763"/>
            <a:ext cx="4779963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34636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862deaf86c_0_153:notes"/>
          <p:cNvSpPr txBox="1">
            <a:spLocks noGrp="1"/>
          </p:cNvSpPr>
          <p:nvPr>
            <p:ph type="sldNum" idx="12"/>
          </p:nvPr>
        </p:nvSpPr>
        <p:spPr>
          <a:xfrm>
            <a:off x="4022725" y="9745663"/>
            <a:ext cx="3076500" cy="477900"/>
          </a:xfrm>
          <a:prstGeom prst="rect">
            <a:avLst/>
          </a:prstGeom>
        </p:spPr>
        <p:txBody>
          <a:bodyPr spcFirstLastPara="1" wrap="square" lIns="20050" tIns="0" rIns="20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252" name="Google Shape;252;g2862deaf86c_0_153:notes"/>
          <p:cNvSpPr txBox="1">
            <a:spLocks noGrp="1"/>
          </p:cNvSpPr>
          <p:nvPr>
            <p:ph type="body" idx="1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862deaf86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893763"/>
            <a:ext cx="4779963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862deaf86c_0_167:notes"/>
          <p:cNvSpPr txBox="1">
            <a:spLocks noGrp="1"/>
          </p:cNvSpPr>
          <p:nvPr>
            <p:ph type="sldNum" idx="12"/>
          </p:nvPr>
        </p:nvSpPr>
        <p:spPr>
          <a:xfrm>
            <a:off x="4022725" y="9745663"/>
            <a:ext cx="3076500" cy="477900"/>
          </a:xfrm>
          <a:prstGeom prst="rect">
            <a:avLst/>
          </a:prstGeom>
        </p:spPr>
        <p:txBody>
          <a:bodyPr spcFirstLastPara="1" wrap="square" lIns="20050" tIns="0" rIns="20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262" name="Google Shape;262;g2862deaf86c_0_167:notes"/>
          <p:cNvSpPr txBox="1">
            <a:spLocks noGrp="1"/>
          </p:cNvSpPr>
          <p:nvPr>
            <p:ph type="body" idx="1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2862deaf86c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893763"/>
            <a:ext cx="4779963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862deaf86c_0_176:notes"/>
          <p:cNvSpPr txBox="1">
            <a:spLocks noGrp="1"/>
          </p:cNvSpPr>
          <p:nvPr>
            <p:ph type="sldNum" idx="12"/>
          </p:nvPr>
        </p:nvSpPr>
        <p:spPr>
          <a:xfrm>
            <a:off x="4022725" y="9745663"/>
            <a:ext cx="3076500" cy="477900"/>
          </a:xfrm>
          <a:prstGeom prst="rect">
            <a:avLst/>
          </a:prstGeom>
        </p:spPr>
        <p:txBody>
          <a:bodyPr spcFirstLastPara="1" wrap="square" lIns="20050" tIns="0" rIns="20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271" name="Google Shape;271;g2862deaf86c_0_176:notes"/>
          <p:cNvSpPr txBox="1">
            <a:spLocks noGrp="1"/>
          </p:cNvSpPr>
          <p:nvPr>
            <p:ph type="body" idx="1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2862deaf86c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893763"/>
            <a:ext cx="4779963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862deaf86c_0_192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050" tIns="0" rIns="20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sz="11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g2862deaf86c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893763"/>
            <a:ext cx="4779963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1" name="Google Shape;291;g2862deaf86c_0_192:notes"/>
          <p:cNvSpPr txBox="1">
            <a:spLocks noGrp="1"/>
          </p:cNvSpPr>
          <p:nvPr>
            <p:ph type="body" idx="1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862deaf86c_0_94:notes"/>
          <p:cNvSpPr txBox="1">
            <a:spLocks noGrp="1"/>
          </p:cNvSpPr>
          <p:nvPr>
            <p:ph type="sldNum" idx="12"/>
          </p:nvPr>
        </p:nvSpPr>
        <p:spPr>
          <a:xfrm>
            <a:off x="4022725" y="9745663"/>
            <a:ext cx="3076500" cy="477900"/>
          </a:xfrm>
          <a:prstGeom prst="rect">
            <a:avLst/>
          </a:prstGeom>
        </p:spPr>
        <p:txBody>
          <a:bodyPr spcFirstLastPara="1" wrap="square" lIns="20050" tIns="0" rIns="20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198" name="Google Shape;198;g2862deaf86c_0_94:notes"/>
          <p:cNvSpPr txBox="1">
            <a:spLocks noGrp="1"/>
          </p:cNvSpPr>
          <p:nvPr>
            <p:ph type="body" idx="1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862deaf86c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893763"/>
            <a:ext cx="4779963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10453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050" tIns="0" rIns="20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fld>
            <a:endParaRPr sz="11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893763"/>
            <a:ext cx="4779963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p10:notes"/>
          <p:cNvSpPr txBox="1">
            <a:spLocks noGrp="1"/>
          </p:cNvSpPr>
          <p:nvPr>
            <p:ph type="body" idx="1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862deaf86c_0_215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050" tIns="0" rIns="20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fld>
            <a:endParaRPr sz="11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g2862deaf86c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893763"/>
            <a:ext cx="4779963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g2862deaf86c_0_215:notes"/>
          <p:cNvSpPr txBox="1">
            <a:spLocks noGrp="1"/>
          </p:cNvSpPr>
          <p:nvPr>
            <p:ph type="body" idx="1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result of 30! exceeds even the long limit (exceeds at 22). Need to know and check the edge cases.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862deaf86c_0_49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050" tIns="0" rIns="20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</a:t>
            </a:fld>
            <a:endParaRPr sz="11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g2862deaf86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893763"/>
            <a:ext cx="4779963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g2862deaf86c_0_49:notes"/>
          <p:cNvSpPr txBox="1">
            <a:spLocks noGrp="1"/>
          </p:cNvSpPr>
          <p:nvPr>
            <p:ph type="body" idx="1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6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050" tIns="0" rIns="20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1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893763"/>
            <a:ext cx="4779963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p16:notes"/>
          <p:cNvSpPr txBox="1">
            <a:spLocks noGrp="1"/>
          </p:cNvSpPr>
          <p:nvPr>
            <p:ph type="body" idx="1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7302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050" tIns="0" rIns="20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fld>
            <a:endParaRPr sz="11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893763"/>
            <a:ext cx="4779963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9" name="Google Shape;349;p13:notes"/>
          <p:cNvSpPr txBox="1">
            <a:spLocks noGrp="1"/>
          </p:cNvSpPr>
          <p:nvPr>
            <p:ph type="body" idx="1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result of 30! exceeds even the long limit (exceeds at 22). Need to know and check the edge cases.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5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050" tIns="0" rIns="20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</a:t>
            </a:fld>
            <a:endParaRPr sz="11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0" name="Google Shape;50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893763"/>
            <a:ext cx="4779963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1" name="Google Shape;501;p25:notes"/>
          <p:cNvSpPr txBox="1">
            <a:spLocks noGrp="1"/>
          </p:cNvSpPr>
          <p:nvPr>
            <p:ph type="body" idx="1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6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050" tIns="0" rIns="20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</a:t>
            </a:fld>
            <a:endParaRPr sz="11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8" name="Google Shape;50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893763"/>
            <a:ext cx="4779963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9" name="Google Shape;509;p26:notes"/>
          <p:cNvSpPr txBox="1">
            <a:spLocks noGrp="1"/>
          </p:cNvSpPr>
          <p:nvPr>
            <p:ph type="body" idx="1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7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050" tIns="0" rIns="20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fld>
            <a:endParaRPr sz="11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6" name="Google Shape;51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893763"/>
            <a:ext cx="4779963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7" name="Google Shape;517;p27:notes"/>
          <p:cNvSpPr txBox="1">
            <a:spLocks noGrp="1"/>
          </p:cNvSpPr>
          <p:nvPr>
            <p:ph type="body" idx="1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9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050" tIns="0" rIns="20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</a:t>
            </a:fld>
            <a:endParaRPr sz="11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8" name="Google Shape;54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9" name="Google Shape;549;p29:notes"/>
          <p:cNvSpPr txBox="1">
            <a:spLocks noGrp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0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050" tIns="0" rIns="20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</a:t>
            </a:fld>
            <a:endParaRPr sz="11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3" name="Google Shape;57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893763"/>
            <a:ext cx="4779963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4" name="Google Shape;574;p30:notes"/>
          <p:cNvSpPr txBox="1">
            <a:spLocks noGrp="1"/>
          </p:cNvSpPr>
          <p:nvPr>
            <p:ph type="body" idx="1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API allows others (might be you in the future) to easily use your code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1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050" tIns="0" rIns="20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46</a:t>
            </a:fld>
            <a:endParaRPr sz="11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2" name="Google Shape;58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893763"/>
            <a:ext cx="4779963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3" name="Google Shape;583;p31:notes"/>
          <p:cNvSpPr txBox="1">
            <a:spLocks noGrp="1"/>
          </p:cNvSpPr>
          <p:nvPr>
            <p:ph type="body" idx="1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2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050" tIns="0" rIns="20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47</a:t>
            </a:fld>
            <a:endParaRPr sz="11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2" name="Google Shape;59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893763"/>
            <a:ext cx="4779963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3" name="Google Shape;593;p32:notes"/>
          <p:cNvSpPr txBox="1">
            <a:spLocks noGrp="1"/>
          </p:cNvSpPr>
          <p:nvPr>
            <p:ph type="body" idx="1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862deaf86c_0_323:notes"/>
          <p:cNvSpPr txBox="1">
            <a:spLocks noGrp="1"/>
          </p:cNvSpPr>
          <p:nvPr>
            <p:ph type="body" idx="1"/>
          </p:nvPr>
        </p:nvSpPr>
        <p:spPr>
          <a:xfrm>
            <a:off x="946573" y="4861435"/>
            <a:ext cx="5206200" cy="4605600"/>
          </a:xfrm>
          <a:prstGeom prst="rect">
            <a:avLst/>
          </a:prstGeom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g2862deaf86c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862deaf86c_0_346:notes"/>
          <p:cNvSpPr txBox="1">
            <a:spLocks noGrp="1"/>
          </p:cNvSpPr>
          <p:nvPr>
            <p:ph type="body" idx="1"/>
          </p:nvPr>
        </p:nvSpPr>
        <p:spPr>
          <a:xfrm>
            <a:off x="946573" y="4861435"/>
            <a:ext cx="5206200" cy="4605600"/>
          </a:xfrm>
          <a:prstGeom prst="rect">
            <a:avLst/>
          </a:prstGeom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g2862deaf86c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7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050" tIns="0" rIns="20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1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893763"/>
            <a:ext cx="4779963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7" name="Google Shape;377;p17:notes"/>
          <p:cNvSpPr txBox="1">
            <a:spLocks noGrp="1"/>
          </p:cNvSpPr>
          <p:nvPr>
            <p:ph type="body" idx="1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86827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862deaf86c_0_375:notes"/>
          <p:cNvSpPr txBox="1">
            <a:spLocks noGrp="1"/>
          </p:cNvSpPr>
          <p:nvPr>
            <p:ph type="body" idx="1"/>
          </p:nvPr>
        </p:nvSpPr>
        <p:spPr>
          <a:xfrm>
            <a:off x="946573" y="4861435"/>
            <a:ext cx="5206200" cy="4605600"/>
          </a:xfrm>
          <a:prstGeom prst="rect">
            <a:avLst/>
          </a:prstGeom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g2862deaf86c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862deaf86c_0_383:notes"/>
          <p:cNvSpPr txBox="1">
            <a:spLocks noGrp="1"/>
          </p:cNvSpPr>
          <p:nvPr>
            <p:ph type="body" idx="1"/>
          </p:nvPr>
        </p:nvSpPr>
        <p:spPr>
          <a:xfrm>
            <a:off x="946573" y="4861435"/>
            <a:ext cx="5206200" cy="4605600"/>
          </a:xfrm>
          <a:prstGeom prst="rect">
            <a:avLst/>
          </a:prstGeom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g2862deaf86c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862deaf86c_0_393:notes"/>
          <p:cNvSpPr txBox="1">
            <a:spLocks noGrp="1"/>
          </p:cNvSpPr>
          <p:nvPr>
            <p:ph type="body" idx="1"/>
          </p:nvPr>
        </p:nvSpPr>
        <p:spPr>
          <a:xfrm>
            <a:off x="946573" y="4861435"/>
            <a:ext cx="5206200" cy="4605600"/>
          </a:xfrm>
          <a:prstGeom prst="rect">
            <a:avLst/>
          </a:prstGeom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Mention step over, step into, step out. </a:t>
            </a:r>
            <a:endParaRPr dirty="0"/>
          </a:p>
        </p:txBody>
      </p:sp>
      <p:sp>
        <p:nvSpPr>
          <p:cNvPr id="680" name="Google Shape;680;g2862deaf86c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1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050" tIns="0" rIns="20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1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6" name="Google Shape;59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893763"/>
            <a:ext cx="4779963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7" name="Google Shape;597;p41:notes"/>
          <p:cNvSpPr txBox="1">
            <a:spLocks noGrp="1"/>
          </p:cNvSpPr>
          <p:nvPr>
            <p:ph type="body" idx="1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1718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2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050" tIns="0" rIns="20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1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4" name="Google Shape;60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893763"/>
            <a:ext cx="4779963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5" name="Google Shape;605;p42:notes"/>
          <p:cNvSpPr txBox="1">
            <a:spLocks noGrp="1"/>
          </p:cNvSpPr>
          <p:nvPr>
            <p:ph type="body" idx="1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0645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050" tIns="0" rIns="20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1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5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947738" y="4860925"/>
            <a:ext cx="5203800" cy="4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050" tIns="0" rIns="20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1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893763"/>
            <a:ext cx="4779963" cy="358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900" tIns="48450" rIns="96900" bIns="48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4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4"/>
          <p:cNvSpPr txBox="1">
            <a:spLocks noGrp="1"/>
          </p:cNvSpPr>
          <p:nvPr>
            <p:ph type="body" idx="1"/>
          </p:nvPr>
        </p:nvSpPr>
        <p:spPr>
          <a:xfrm rot="5400000">
            <a:off x="1752600" y="-685800"/>
            <a:ext cx="5562600" cy="86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800"/>
              <a:buChar char="■"/>
              <a:defRPr/>
            </a:lvl1pPr>
            <a:lvl2pPr marL="914400" lvl="1" indent="-314325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35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❑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5"/>
          <p:cNvSpPr txBox="1">
            <a:spLocks noGrp="1"/>
          </p:cNvSpPr>
          <p:nvPr>
            <p:ph type="title"/>
          </p:nvPr>
        </p:nvSpPr>
        <p:spPr>
          <a:xfrm rot="5400000">
            <a:off x="4657725" y="2143125"/>
            <a:ext cx="6324600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5"/>
          <p:cNvSpPr txBox="1">
            <a:spLocks noGrp="1"/>
          </p:cNvSpPr>
          <p:nvPr>
            <p:ph type="body" idx="1"/>
          </p:nvPr>
        </p:nvSpPr>
        <p:spPr>
          <a:xfrm rot="5400000">
            <a:off x="200025" y="28575"/>
            <a:ext cx="6324600" cy="641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800"/>
              <a:buChar char="■"/>
              <a:defRPr/>
            </a:lvl1pPr>
            <a:lvl2pPr marL="914400" lvl="1" indent="-314325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35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❑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862deaf86c_0_451"/>
          <p:cNvSpPr txBox="1">
            <a:spLocks noGrp="1"/>
          </p:cNvSpPr>
          <p:nvPr>
            <p:ph type="sldNum" idx="12"/>
          </p:nvPr>
        </p:nvSpPr>
        <p:spPr>
          <a:xfrm>
            <a:off x="76200" y="6591300"/>
            <a:ext cx="301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6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6"/>
          <p:cNvSpPr txBox="1">
            <a:spLocks noGrp="1"/>
          </p:cNvSpPr>
          <p:nvPr>
            <p:ph type="body" idx="1"/>
          </p:nvPr>
        </p:nvSpPr>
        <p:spPr>
          <a:xfrm>
            <a:off x="228600" y="8382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SzPts val="2800"/>
              <a:buChar char="■"/>
              <a:defRPr sz="2800"/>
            </a:lvl1pPr>
            <a:lvl2pPr marL="914400" lvl="1" indent="-3429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1800"/>
              <a:buChar char="●"/>
              <a:defRPr sz="2400"/>
            </a:lvl2pPr>
            <a:lvl3pPr marL="1371600" lvl="2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❑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0" name="Google Shape;20;p36"/>
          <p:cNvSpPr txBox="1">
            <a:spLocks noGrp="1"/>
          </p:cNvSpPr>
          <p:nvPr>
            <p:ph type="body" idx="2"/>
          </p:nvPr>
        </p:nvSpPr>
        <p:spPr>
          <a:xfrm>
            <a:off x="4610100" y="8382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SzPts val="2800"/>
              <a:buChar char="■"/>
              <a:defRPr sz="2800"/>
            </a:lvl1pPr>
            <a:lvl2pPr marL="914400" lvl="1" indent="-3429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1800"/>
              <a:buChar char="●"/>
              <a:defRPr sz="2400"/>
            </a:lvl2pPr>
            <a:lvl3pPr marL="1371600" lvl="2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❑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35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8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8"/>
          <p:cNvSpPr txBox="1">
            <a:spLocks noGrp="1"/>
          </p:cNvSpPr>
          <p:nvPr>
            <p:ph type="body" idx="1"/>
          </p:nvPr>
        </p:nvSpPr>
        <p:spPr>
          <a:xfrm>
            <a:off x="228600" y="8382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800"/>
              <a:buChar char="■"/>
              <a:defRPr/>
            </a:lvl1pPr>
            <a:lvl2pPr marL="914400" lvl="1" indent="-314325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35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❑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35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4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2385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  <a:defRPr sz="2000"/>
            </a:lvl2pPr>
            <a:lvl3pPr marL="1371600" lvl="2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❑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4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2385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  <a:defRPr sz="2000"/>
            </a:lvl2pPr>
            <a:lvl3pPr marL="1371600" lvl="2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❑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1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3200"/>
              <a:buChar char="■"/>
              <a:defRPr sz="3200"/>
            </a:lvl1pPr>
            <a:lvl2pPr marL="914400" lvl="1" indent="-36195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SzPts val="2100"/>
              <a:buChar char="●"/>
              <a:defRPr sz="2800"/>
            </a:lvl2pPr>
            <a:lvl3pPr marL="1371600" lvl="2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❑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1" name="Google Shape;41;p4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4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4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4"/>
          <p:cNvSpPr txBox="1">
            <a:spLocks noGrp="1"/>
          </p:cNvSpPr>
          <p:nvPr>
            <p:ph type="body" idx="1"/>
          </p:nvPr>
        </p:nvSpPr>
        <p:spPr>
          <a:xfrm>
            <a:off x="228600" y="8382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Char char="■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350"/>
              <a:buFont typeface="Noto Sans"/>
              <a:buChar char="●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350"/>
              <a:buFont typeface="Noto Sans"/>
              <a:buChar char="❑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"/>
              <a:buChar char="■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"/>
              <a:buChar char="■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"/>
              <a:buChar char="■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"/>
              <a:buChar char="■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"/>
              <a:buChar char="■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"/>
              <a:buChar char="■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cxnSp>
        <p:nvCxnSpPr>
          <p:cNvPr id="13" name="Google Shape;13;p34"/>
          <p:cNvCxnSpPr/>
          <p:nvPr/>
        </p:nvCxnSpPr>
        <p:spPr>
          <a:xfrm>
            <a:off x="152400" y="609600"/>
            <a:ext cx="8763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p34"/>
          <p:cNvCxnSpPr/>
          <p:nvPr/>
        </p:nvCxnSpPr>
        <p:spPr>
          <a:xfrm>
            <a:off x="0" y="6629400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34" descr="Bouquet"/>
          <p:cNvSpPr txBox="1"/>
          <p:nvPr/>
        </p:nvSpPr>
        <p:spPr>
          <a:xfrm>
            <a:off x="76200" y="6597650"/>
            <a:ext cx="90678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Computer Science, Shimon Schocken, IDC Herzliya                                                                                         slide 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www.vox.com/2014/12/3/7326945/gangnam-style-got-so-many-views-that-it-nearly-broke-youtube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Math.htm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ocs.oracle.com/javase/8/docs/api/java/lang/String.html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" descr="OPENOA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/>
          <p:nvPr/>
        </p:nvSpPr>
        <p:spPr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Computer Science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Reichman University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 descr="data:image/jpeg;base64,/9j/4AAQSkZJRgABAQAAAQABAAD/2wCEAAkGBxMTEhQUERQWFhQWGBQYGRgUGBggHBgbGBUWHxUWFxcZHCggHBolHBcXITEiJikrLi4uGB8zODMsNygtLisBCgoKDg0OGxAQGywkICQsLCwsLCwsLDAsLSwsLCwwLCwsLCwsLCwsLCwsLCwsLCwsLCwsLCwsLCwsLCwsLCwsLP/AABEIAKoBKQMBEQACEQEDEQH/xAAcAAEAAgMBAQEAAAAAAAAAAAAABAUDBgcIAQL/xABLEAACAgEBBAYHAwcJBQkAAAABAgADEQQFEiExBhNBUWFxByIyQoGRkhRSwTNDcoKhsdEIIyQ0U2JjssKDk7Ph8BUlNVRzoqPD8f/EABsBAQACAwEBAAAAAAAAAAAAAAABAwIEBQYH/8QAMxEBAAIBAgUDAwIEBwEBAAAAAAECAwQRBRIhMUEyUWETInEGsRRCgdEjM1KRocHw4RX/2gAMAwEAAhEDEQA/ALzpt0l6QU56jQ1LWPzlRNzc+YHDHkUgcw2D0i1u0NfTTrbbLkZ91qGt6pG48VYDAOOJ3cZOMdsD0D0j2pqdL1S6PQtqUwwIrdEFe7u7ow3YQTy7oFUnTLX+9sfU/q2VH8YF7tbbz0aVL/st9jNuZpqANibwyQeOPV5GBrq+lfRpgaurVaQnl9oocA+RXOYG47J2pTqalu09i2VtnDLyOOY8wYEyAgICAgICAgICB+XcAEkgAcSTyHiTArdH0j0ltxoq1FVlwUsURgSAMZJx+kIFFtLptal1lNGzdZcayV3wqrW2O1HY8R4wP1sbbm1LbUF2zVppY+s51CFlGDg9WBxOcDn2wJHSTVbVW0DQUaZ6t0Ete7Bt7LZUBezG7x8YFYu2tuL7ezdO47TXqQPkGEC86U9KqdAqPqEuNbEgvVWWWvGPWsxyHHxgZ9hdJtJrBnS3128M4U+sPND6w+IgW8BAQEBAQEBAQEBAQEBArNsdHtLqh/SKK7D2FlG8McsMOI+BgWFFW6oUEkAAZYknh3k8SfEwP3AQPjKCMHiD3wKzamxEt0z6etn06uPa02EZTvBiVIGBkjj5mBp1m2No7KP9PzrdD/5mpcW0jP55B7S494ePlA3zZ2vrvqS2lw9bgFWXkQYEmAgICAgIFBZ0nqGtfS7yjqqDdczHATLIKwTyHAsT+r3wMXRzplTrrra9Klr1Vj+sbpFTNnBRGPFj25x+GQqtT6O/tVjPtLV36lN9ilAPV1KN4lAVTixAwM5HbA2fZGwNLpRjTUVVeKIAfiecCygICAgIGrdIPR/odUd819TcDlbtOersU9hDLwPxBgZuk22rdBVUyaa3U1LwuZGBsRVXg+6eLnI48oFlsHblGspW7TWCys9o5g/dYHip8DAsYCAgICAgICAgICAgICAgICBi1OpStd6x1RR2uQB8zAq6ulGhclV1WnY8QR1ifEc4FX0p26+goou0tNdmjrbF4q9qurGFapV4YBOT4DxyA2XR62u2pLa2DVuodWB4FSMg/KBTbS6baCglX1Cs49yoNY/0VhjMq1m3aGF8laRvaYj8qi70j1/mtJqnHeRWnyDuD+yX10ea3arSvxTSU73hI0XpF0rMq3rbpixwDcnqZ7usQsq/rETDJp8mP1Quw63Bm/y7RLb1ORkcQZS2lR0t2/XodJbqbOSL6o+854Ig8ziB5m2BsXaW1dTZdUhfrLN617MinO9vBXz7SggeqMngOED0z0X2bdRSqX2o7AABaqlrrQDsRRx+Z+AgXEBAQEBAQEBAQNO13QgLq01mz7PstpYdeoXNV6Z9berGPX54I7/jA2XT7Upe2ylLEa2rdNiAjeTe9neHZmBMgICAgICAgICAgICAgICBF2pr0opsusOEqRnbyUEn90Dj1wfVP9o1uHsbiqNxSlTyrRTwyAeLcyfhj0Gk0VKV5rRvLxHE+L5MuSaY52rH/LK+krIwa0I7iq/wm79KntDkRqMsdrT/ALojbD0/EipVJ4E15U47RlccJVbSYbd6trHxTVU7Xn+qp2VsApZbTYrWaYYakO7FFyTlNwtjgeOcTUw6KtcsxaN48OnquL3yaelqX2t2mP8AtsdFKoMIqqO5QAPkJ0a0rXtDgXy3v6pmWSZq3x1BBBGQeBB5HwMiYiY2llW01neO6R0c29Zs87pDW6I8dwcX0/eahzarmSnMe73TiazQTX78fb2ev4XxqMm2LPPXxPv+W5bR2Jo9qii6xxfp09dK1YdWzn37McWIHALwxvNkHPDlPRtj09C1qErUKijAVQAAO4AcBAyQEBAQEBAQEBAQEDTOnHRayxl12gIr19A9U+7enbTaO0Ecj/0AtuhvSerX6cW1gq6nctqb2qrB7SMDx+MC9gICAgICAgICAgICAgIGo+lK3Gz3Qc7bdNX5g31lx8UDCWYa82SI+VGqvFMN7T4iWmz1kdnzOZ3nckoIFZ0kstXT2PQcOmG5ZyFOWX4jM1tVN645tTvDf4bXFbURTLHSen9UvZ+rW2pLF5OqsPiOXw5S3FeL0i0eWvqcM4ctsc+JSJYoICBFXRBXNlL2UWHm9DFS36a+y/6wM1M2ixZOsxtPw6el4vqdPG0TvHtK30fSnaNOMvVqkHMWruWHysT1c+afKc/LwuY9E/7u3p/1FS07Za7fMN46MdJ6darbm8lteOsqsGHTPLlwZTg4YEg4PiJy70tSeW0dXosWWmWvPSd4XcxWEBAQEBAQEBAQEDXOlW0l2dp7dVVpuszYjX9XhW3ThXubh6xVQP8AkMmBeaHWJdWltTB63UMrDkQRkGBngICAgICAgICAgIGDWauupC9rqiDmzkADzJgaHtn0w7OqyKTZqGH9kpC/W+AfMZE3tPw3U5/RSfz4Yzesd2pXdObtrWInUCmih+sJ394u+6wrU+qAMb29gZ5CbeHh2TDniL7dPZxuNayuPTTWO9uiwnYeGICB8ZcjB5HhImN42ZUtNbRMKboppbKqnqsUgJbYEJ95M5Vh4cZqaOl6Vmto7T0/Dp8Vy48uSuSk771jf8rqbjlEBAQECM+1F0d+n1bHdVHWu04JzVacPkDid07rjAJ9XhznM4lh5qxaI6vR/p7PaMs4/Ew6xsXbum1ab+luS1e3cPEfpLzB8xOFMTE7S9isZAQEBAQEBAQEBA/NiBgVYAgggg8iDzBHdA0ToJp7NBq9Rs1lc6fH2jS2YJVUdsPSWxgFWzgHjz8IG+wEBAQEBAQEBAQNZ9IPSxdm6U3bu/YzBKkPIsQTlj90AEnyx2y/TYLZ8kY6d5RM7Ru827d27qdY5s1VrWHJIBPqL4InJRPoOi4HptLXmvG8+8tS2WbJfR7ozZqcO2a6fve836APZ4ma+r4nbJvj0/SPM/2czW8Rx6Xp3t7e35dF0GhrpQV1KFUft8Se0+M51axV5HUajJnvz3nqkTJQQEBAQEBAQEBA0v0i67hVSOZPWN5Dgo+JJPwl2ixfW1VY8V6y9LwLBtFs0/iGn6PVWVOLKXeuwcmrYqR8RO9rOF6bVR99evvHd6Gt5r2d59EfpAfW72m1WDqK13lcDHWICASwHAOCRy5585894pw22hy8s9YntLbpfmh0ucxmQEBAQEBAq9vbfo0ihr3ILHCIqszucckRQSf3DtxCYrNp2hrzdPmz6uz9SV7y2nB+lrczLks2P4PP/p/ZnT0g6YflqtVV4tQ7D51B5HLLC2nyV71Zz6QNnYz9o/VFdpb6Am9+yNpYfTt7Shajp7vf1XSXW55PbilPDO/6+PJD5SYpMrqaTNftCus6QbTc+1paF7lrexh+uzqp+kTP6ctuvDLfzS+JtzaaHIt09w7VsqZCfAOjnd8yp8o+mm/DJ2+2Wz9GulNeqJrZWp1CDL0vzx99GHCxPEfEAyuYmHOyY7Y52tC/kKyAgICAgcx/lAaXe2fU49pNRXjw3lcH8JuaCbxqKzTvuxv26uD6PdNta2cAXQMD3Fhnj3T2vEeIc2nnHf7bdpj+zSvW0UtavfadnZQoHADAHICc2u23R89vMzaZt3fZkwIGLUahK13rGVV5ZYgDjy4mY3vWkb2nZZjxXyzy0jeWCratDHC3Vk9wdf4yuNRjntaF1tFqKxvNJTJc1SB8zI3TtO277JQQED5ImdkxG87OR7Y1puvtsPvMQPBV4Lj4DPxnc4Lh5cM5Z72l73T4ow4a448Qgs4H8Ju6jXYcHS09faO6+KzLpf8AJ/0pbaF1jD2NOQPAvYvP4KZ4Xj+fNlzVnJG0bdI/u2sUREdHoCcBaQEBAQEBA5TpbvtN12sfizu9dWfcprYqgXuDFS5794d0ux16bu5w/DFcfPPeVhLHRIHzEI2h9hJAQImu0Is3WDNXbWd6u1PbrPaQe0EcCp4EHBkWrEqM+Cuau0rrZXTrqwE2kvVMOAvRSabP7xIyaj3huA7CZRNZhws2lyYp6x09236LXVXKGpsSxTggowI48uIMxayRAQEBA0f00072yNQcZKNQw+F9eT9JM2NJblz0n5j90W7PPKICMEZHjPqWbDjy12vG8NGJmFrodbdXjq7nA+6x3l+TcvgRONl4RTvjtNf2UZdJgzeukLrT9JdSParqf9Esh/bvCad9Fqadtpc7JwLBb02mE+rpQPfotXy3G/ytma8/Wr6sc/8ADSt+n8v8t4lW9Kts03UBFFmesqJVqn9kN62fVxymjrb89IrtPePEtrhvDNRps02tHTaeu8d0u07KsUqfs65H3VRh4gkAgyZppprtMbf0a8RxWl9/umN/yibC6S11aWwWWCxqHetBvDesUEbhHeOPPwlen1UUxTE9dp2j5Wa3hd82orasbRaN5+J8s9nSi2sK9q6c1sVBFVuXTePAnhg47cTKdZeu02iNlf8A+RhvvWk25o7bx0lH2jtf/vCpkegoK3ALW4GCV3i3DAbuHbMMmef4iJjbbZfp9DX+BtS0TvM+3nx/RJ1XS4Gx0oNG6mBv3WEByexFUEkDvlt9ZabTFI7KcHBI+nFsvNvPiI7flm2d0vqZCbgyOCQVVLGBx7ysF5HxlmHV80fdExP4lVqOBZ63/wALrHzMQzWdKK/cqub9Xd/zES+L5Lemkz/75K8Az/zWiP8A3wg6npPcQQlCrntsfJ+lB+MujTanJG20V/P/AMbuHgVKTFr33mPZpq7LwPWcny4f850sOjzckUvknaPEO9No332OoVfZH/XnOhp9JixemOvuxm0y63/J60x/p1nYTQg/VFjN/nX5TxP6ivzayY9obGH0uxzhLSAgICAgRdq6sU022nlWjvx/uqT+EDmPRvTmvSadDzWqsH6RmbNez0+nry46x8LKSuICAgICAgfIRMbq+3YdBbfVOqs59ZQzVvnv3qyDmYzSJUZNLiv3hZ7K6S36R0TVub9MxCdcwHWUljhOs3Rh0JIG9gEZyc8SKrU2cnVaKcUc1esOh7wmDQfYCBrnpFo39ma1cZPUWEeYGR+0TPHO1on5JeZaDkAz6vinfHWfhoT3TqZjZKdVKLJTqZRZKbTKLJTalHcJrXpWe8MoSq9Mh5op81H8Jr2w4/aE7yzDZ9OPyVf0L/CUfRx/6YTvLDZpKxyrQeSr/CW1w4/9MI3lGsQDkB8pfTHSPEImUO2bVYiGKFdL6oQbpfVCFdLqoQbpfVDt3oE027oLX/tL3P0qi/hPmvF78+tyW+f+obmP0w6ZOazICAgICBoPTjbS6ne0GnO8CQNVYvsogwTSG7bH4AgeypJODiZVrvLa0unnLf4jujzYeiiNiEkBAQEBAQEBAh7ZCHT3dZjc6t97PLG6c5kW7Ks230539nPftm3P8b6zNZ5ro9KQwIELbdO/p70571Vg+aGB5N0R9VfIT6porc2mpPxDRt3lYUyywnVSiyU6mUWSm0yiyU6qU2SnVSiyUteUpSjWyyog3S+rFBul1UIV0vqhBul9UIV0uqhBul0TtCHoL0L6fd2Rpyebm5z8bnx/7QJ8s1d+bPefmf3b1ezeJrpICAgIHONt7ft1zNXp3arSKSrWoSLLypwwrPuVZyN4cWxwwOJspTd0NJopyfdbsxaTSpUoStQiDkqjA/8A2XRGzt0pWkbVhmhkQEBAQEBAQEBAga/THUWUaQfn39fwprw1xPgRhP8AaCYZJ6NDiGXkx8vmXT/sqfdEocFmgIHwiB5FWncZ0PNHdPpYj8J9K4Pfm0dJaeT1JlM3rMU6qUWSnUyiyU2mU2SnVSiyU6qUWSlrylKUa2WVEG6X1YoN0uqhCul9UIN0vqhCul1UIGpOAT3Ayc9uXFa3tEkd3p3oHper2do0IwRRTnzKAt+0mfK7zvaZby+mIQEBA/Ni5BHeCIHJeiyldLVW3B6QaXHc9RKt8MjI8CDNinZ6PR2i2GNltMm0QMd9u6rMeSgtw8BmGNp2jdrOl6ZGxA9ei1bI3EMqKQR3jDTDn+GnXWTaN4pOy42JtqrVKWqJyp3XRwQyHuZT++ZRaJbGLNXLHRZSVyJtLaFdCb9pwCyqMAnLMcKPnEzswyZK0jeyXDMgICBL6A0b+q1l5/N9Vp0z2YQWWEefWJ9MovPV5/X35su3s3uYNIgICB5Y6T6c16/WqezUXn4M5YfsafQP07bfRRHtM/u1MvqYKZ2LMEjSahWLAc1ODmaOPU0y2tWveO7KYmE23VLWAW5EgDHaTyGJVqM9MUb289ExG6zpmNhOqlNkpF2pWtGsf2VBJwM8B4TVy3ilZtLKE7T2hkVhyYAjyIyJXE79RhtltRU06xLQxQ53WZDkdqnjMsOWuTfl8ImNkPaOpWtd5+AyB8zgS++WuKvNZERuwWzapO8bsUG6bFUIV0uqhX6lN4bo5thfqOPxmvxK/LpMk/E/syp6oettFVuVov3VUfIAT5k3GaAgICAgc66U6L7LrhaOFOs4HuXUIpwf9pWvzr8ZZjnadnS4fn5bck9pfJc7ZAjbS/I2/wDp2f5TE9mGT0T+FR0C/wDD9N+h+JmNPSo0X+TCHUNzbThOVmkDuB2stuFJ8cY+cj+ZT6dVtXzCs1d6+v8AaNpWDU5bFeldt1ME7q9WgOfHemM/Mq7WjrzZOvwwbXvfVbM0l1ljhzbUrbhADE2Y3yMe0MZHdmJ61RltOTBW0z5j91/t5GrWlLNaaKAG6yxnAusPuqGx8yOMyt08tjNE1iIm+0efdX9G9p413UVam3UUPSz5u3iVdWA9R2AJXEis9dlWDLtm5K2mY28t3ljpPkkWHo7fF+vr/wASi7/eUhP/AKZr3jq89rq7ZpbvMGmQEBA82ekygptbVg+81b/VWv8ACe3/AExbfBePaWtm7qOmehsqfkepqFPu2jdP6Q5fMcJwcsfQ1sW8Xjb+vhbHWqU46zUovu1DfbxY5Cj4c5Xn/wAfV1p4r1n8kdKpl5uLt/OrRWuMMQpLd54nAEr1F8s3mJtFa/umNtn3Z+17DRqjvq70Bt2xMYb1CVOOXZNOmsvOG87xM18x5ZcsbwkVarVDTPqXsTBp31rCeycAqS3bw5jxlfPn+jOW0x2322No32W99+parT9UUrDoGsuYA7nqAgKhIySc+UyvfJNa8sxHvJ0Vuz9pONSKG1CahWRm3lCgoVPssFJHKRgz2jN9ObRaNiY6bqvY9Oofr+rsWpRfbg7m8WO9xzkjAkaSma3PyTtG8+C2zBtLWtbpX3wA6Wqj45ZVxxEty55y6eYt3i20kRtL9bT1x6wVK614UMztjt5BQSOM2smrt9SMNbRXp1mWMV6boun1h3zWzrZwyGXHxBAJ4zY0ertOf6NrRbpvEwi1em7JdO5VU+bIo6zV6Wv7+o06/BrUB/ZOZx6/LorfmGeL1PVs+etsgICAgIFX0m2Mur01lJO6WAKP2o6nNbjxDAGExMxO8NB2VqmsrBdd2xSyWL92xDhx5ZGQe0EGbNZ3h6XT5fq44smSV7DrKy1bqObKwHmVIESxvG9ZiGqbF0+09PRXStOmYIMBmtfjx7QFlcRaI2aGKupx0isRH+6x2LsKxGuu1FgbUXLulkGFrUD1VTPHgeOfKZRX3XYsFo5rXnrP/Cu2LsvWUUfZlpoHtD7RvniGJ9c17mS2P70xiJiNlOPDlpXkiI/L8p0avGza9N6nXV2K4yTundt3hk44ZEnlnl2T/D3+hyeYZtdszVNqKNX1NVjrU1bUs+ApLE79blSM4IHLkPlExO+5fFlm8ZJiJ6dt2TS7K1Ta6vVWipUFT1dWjE7g5qd4gb5JPHgMcJMRO+7KuLLOaMlojbZtMzbxA/fRe3c2nj+30zD40WKR8cXH5GU5I6uLxOu1os6HK3MICAgefvTRTu7VJ+/p6X+TWL/onrf0vk65KfiVGaOzUaZ6uyh+9dQXrO77S4ZfMHl8eU5fEcFsuL7PVHWPyzpO0pexKGAZ3GHsYsR3Dkq/ATV0OG9azfJH3WneU2nxDCumIusa3TtfvEbhAUgDHs4Y4Wc62K9c1rZKTbfsz36dEjQ6C7q9aGr3WtX1ApGOKMAoPhwEprgy8mWJr37J3jourdG52f1QU9Z1Cpu9u8EAI+cuy47TpeTbrsiJ+5H2ls6zOkaylr6a6gr1KRlX3RhihOG7pp5sVt6TNd4iOsMoljp0ln2umxdN1NISxcDcBGRnedV4DJ4DGeUsxY7/AF63iu0bSTPRG0D30daGod1a2xk3CueLe8CeAPPMs09s2Dmjkmd56bbInafKJqNmWfZ3yM2WWixlHZlgcZ8AJn/C5PoT0+607zCOaN2PaekIu63qhapUKy4BKkcmAPOX5dPamWMsU5omNphETvGzDpqzvluqWtcYA3QGPeTjkPCbmjpe2Wb8nLXx7sbdu793TtVVrb0dafrNq6MYyA7Of1K3IP1bs4H6kvtgrX3lbhjq9LTxLZICAgICAgcz1SgbQ14T2d+ljjkHahN/48FJ85djdnhkzyyzSx1CAgJISAgICAgIEelsa/ZxHbdcp8m0t+fhkA/CV5XM4nH2RLp0pcUgICBxD086bGs0tn36LE/3dgI/4pno/wBNX21M194lTmjo5/TPa2a6dVKLJTqZRZKbTKLJTqZTZKdVKLJSl5SmUo90sqIN0vqxQbpfVCFdLqoQbpfVCFdLqobb6GNPvbU3uyui1vqZFE8t+p79cdfz/wBL8Md3f55NeQEBAQECp6T7bXR6drSN5uC1oOdljcEQeZ5nsAJ7ITWs2naGh7M0rIpNjb9tjNZa/wB529rHgOCjwUTZrG0PS6fD9KkVTJK8gICAgICAgICB86PUdftKvHFNIju57BbahSpM9/VtaSPFZVknw43EssTMUjw6PKnLICAgcl9PunG7orO0WWp9SZ/0TtcBvy6yPmJhXl9LlVM99Zqp1UoslOplFkptMpslOqlFkp1UoslLXlKUo1ssqIN0vqxQbpfVCFdLqoQbpfVCFdLqodC9AunzqdZZ9yqhPrewn/hieK/Ud99VFfaIbOHs7VPPrSAgICAgaN6Q8/aNAX/J71wGeXWmv+b+O4LcfGZ07tzQ7fWjdCl70JAQEBAQEBAQECHrbrC1dOnUNfcSEDeyoAy9r49xRx8SVHbMb22hq6rURhr8t96NbDTR0itCWYkvZY3tW2HG87eeAAOQAAHKa7ztrTad5WsIICAgc39O9GdBU/amor+TK4P7xOjwm3LrMf5YZPTLjNM+j2aibVKLJTqZRZKbTKLJTqpTZKdVKLJS15SlKNbLKiDdL6sUG6XVQhXS+qEG6X1QhXS6qHWvQJp8UauzHFrlXPeErX8WafP+NX5tZb46NvH6XUpymZAQEBAQIO2tk1aqlqb1yjYPA4KsDlXRhxVgeIIgidurTbeievr4VXUXr2G4NXZ5MUBVj44XylkZJdDHxHJWNp6vidGdpNzbSV+P865HwwoPzj6ks54nfxCTX0GvP5XaDg/4FFSD5WdYf2yJvKi2uzW87I21eieq09Zt0+os1JTi1NyVAuo5it60XD45A5B5cM5iLzDLHr8tZ+6d4RNHqktRbKzvI4DAjtBl8Tu7tLxevNDNDIgICAgSegun6zW6q88RSlenXhyZv5y7B8jT8h3SjJPVweIZObLt7N9mDQICAgIGk+mWne2TqDjJRqH+V9e8fpLTY0tuXNSfmEW7OD0z6f4hpJtUpslOplFkptMoslOqlNkp1UoslLXlKUo1ssqIN0vqxQbpdVCFdL6oQbpfVCFdLo6Idv8AQlTjZatj8pbe3/yFf9M+ba+/Nqbz8y3Kdob7NNkQEBAQEBAQEBAQOZ7V0P2PWtUBijU71tXctn5+kef5QDxfuluO3h1eHZ9v8Of6MstdjdAp2i1zFNHS+pYHBavhUp7Q17epkdwyfCYTkiGjl1+OnSOqXboNooN59GrjuovVm+l1QH5zH6iivE481Ql23SG3LS1L8tzUK1bE+AsAz8MzOLxLcx6vFftKTrNfXUjWWOoVRkkkfADvJ5ASZmIW3y1rXeZbZ0A2e1OiQ2ArbcXvsDc1a1i26fFQVXHZu4mvLzOS3Nabe7Y5DAgICAgVXSnZX2rR6jT5ANtboCewkeqfgcSYnad4Hml9PZVY1VyGu1DhkYYPDtGeansI4ET6LoOIYtVjjaevmGpak1lKqm3ZinUyiyU2mUWSnVSmyU6qUWSlrylKUa2WVEG6X1YoN0uqhCul9UIN0vqhBsDMy11qXtc7qIoyzE8gB+M1tbr8WmxzNp6+I8sq1m0vR3QLYj6LQafT2EF0UlyOW87s7Ad4BYjPhPnd7Ta02ny21/MQgICAgICAgICAgV23ti1aurqrgcZDKykhkZfZdGHEMP4g8DCYmYneGvUej6on+lX36lRjCWFUQ/prSq7/AJNkeEmbTK6+py3ja1m3aehUUJWoVVGAqgAAdwA5SFDJAw6vSV2ru2orqex1BHyMCq0nQ/Z9TiyrR6dHHEMtSAjxHDhAu4CAgICAgIFJ0m6KaTXKBqagWHs2L6tifouOOPDl4TOmS1J5qztJs5rtb0TaqrjpL0vX7l3qP2cnUFW7eYHxna0/Hs9OmT7lU4o8Na1mydXp/wCsaS9AM+siGxOBxnfqzj9bE6ePjmC/q3hhOKWCnaVOcGxVPc53T8mxNmNdp7+m0I5Zhbae1TyYHyIkzkpPaTZYUmU2tHuJi8pVvCUW6WVmBX6ixRzIHmRLYyVjvKNlTdtOnOBYpPcp3j8lzInW4Keq0HLLJpNnarUf1bSaiwH3ihRPrs3Qfhma+TjeCnSu8/hMY5bHsr0Vay051VtenT7tX85Ye/1iAq+freU5uo47mv0x/azjFHl0fot0N0mgB6iv+cPtWud6xvNjyHgMCcXJktktzXneVkRs2GYJICAgICAgICAgICAgICAgICAgICAgICAgICAgRtZoqrAesrR+BHrqp/eIGh9IujGiWmxl0mmDYJyKawfnuyY7jgO2b2Rm3GZcE+ySO3wlsXt7oVX/AGpf/bW/W38Zh9S/vKdlhsrUu5G+7Nx94k/vmfPb3Q730U6NaJ9PWz6TTsx5lqayfmVlU9Uug7P2fVWq9XVWmBw3EUY+QkCZAQEBAQEBAQEBAQEBAQEBAQEBAQEBAQED/9k=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 descr="data:image/png;base64,iVBORw0KGgoAAAANSUhEUgAAAUAAAAB0CAMAAADD0huXAAAAzFBMVEX////F1anMzMwAAAA1NTYmKh/j4+OsupTg4ODs7OzA0KVocVmAim7K2q35+fmnp6eJiYnQ0NDFxcW7u7tfX1+enp7z8/OapX8SEhLW1tbo6OgfHx8YGBhcY08PEQvDw8OWlpZweWA8QTNERESwv5ezs7M9PT0VGBFUVFRkZGRJSUl5eXlqamqBgYEnJycwMDBxcXFLUUCPmXY0OSyps5OWoXjO08EuKzPHzbmjrYnZ3c65wah5fXDO3LceIxbq8N7Cza4sMR9MU0I/RzIjpXKfAAAOsklEQVR4nO2dD3urOHaHtchlUTsXkAQaBExhl0Ur/ns63bY77c5s2+//nXoEjm8M5MZJbMfu8HueJI6QQbwcHR2BhBDatGnTa3Jtx4ggQj67KI8pS6VRFOE9yvevZxbeRnmuLBLTBz8wv91Dsnv8/DzFjuRNC/cIYlE8fTAAHa8rBRKZlfvSgR/AVvo5/GG07EoivCh3Pre49yeWfrVAp2hL3bk2rstmqEO/l6hRnq8cpAafq4b4uGWfW9z7E8M7pdQgDUCvEshKSYxLZGMPkR13sYWQylEN5sn72Emszy7v3YlFnFJquQDQDRovzHseg+XFKUOiyMqkDL2qRUWIkExsO6GfXd67E4sODSsArAO/830aJwAwGgF6kd91fjkCpBvANT0DiBrAJEJhHwFyOkDjW2ZfAW6t8FwZ9sM8zz3ka8RxaLUDMcFKjDNEFEe4tTxwh+AGEY1sJwm3QHAmua9AQYc8MLJMq9ZGpImR6CRyfQuRVhUlQl0GQWBDkK/Kzy7wpk2bNl1Cjj5+JFN/NzhpYsneXvmWXZbQmQs3T4jc5giB7Kb+RXAS5DnRSswncdtAPyXu3eW235isAgISkXH4bUXeyMMSyEaOSUEul04PAEUJbGOTYo9d5mAP5jcItM9vUkjby42kU65cMHEaUhFP3KRMT8o7F7Gh7weGMIZIDzSwWDd9Ch05qXFfYYqYiiIfMUhhu9EelQ+xTmLDvzcxwQxrE2OxTJ/AweMdDVuduBwZrbmcq0nUHIkWuIW1EOlUhTG3+wqhtkb7GnomWDq7EBEIA/dFjMMxS4m7HOdj3luU8ulWEQFUBNkufIihekzX26XwP4qlyeJKW/YAUEjw0MKkkCvbI+kZlIDSrKsFiaZ7VAAwYQZpbK6thSXrLek0BbLrvp0sjkb7LjLOM/GuW75JT/1Mq3PJ3leSa1VzsseDueLQytlNqFVlI7tTuknB/7RKeYi1DqLVlTudpq/rlnVdtacAqQHopHCdod+bYVUUgzLWOPFyTZcuM7elo/C65Zs03SqyEVcixrW005LwhAo8+mwnknKISNxqlCvp7HEs6i6mUJ1w52r96s4/phhsLY5K4fJiCVDU1PgUmQ0OIZIi2e/qsUY4qURT9U1vA9DcrNw1CAoZY9NB94hwxMF/OImUpqELIxccOdSY2BmkEH7jxknUX7toQpfIjjJX1kVMoimiAYApFCgvUL6DgmAoX+Y6dS5Ug6L9WId1IATfAUycXbuERk8+0ABMoHOeF0mVuc8AQnuGwkQYC5A9KbHWWgUC5fj6gWrYuK6vdNANoRuMPgUNFqnBwrwA2Y2qq52D+KBVCzXdgahntFJLF1oBOzncJGZ4emBzAChixwoTaw4wdXeZcc8x35WMcY5Ija9dg+F4EAe6Vha7loOcbPTV0J5JsDNiGjJmEfNZZhAcOiY+kJM7j63M1OKuuXoBjZ4BNLcieQBl7vnB/I8AI9R1kAfHNlRz1HhIV1aaX71wzQesPE5uc1uQDQeAWsQ7iYgaAtXGCA8mKLUHiLMMwAFJVdc9wA7TYFc7HNqR8vpPb+Lq/d/1btQXJmyKnmwLOk3CdIzyEv5Y48NVl4sx0QHnEnueZPA5y70YMeNtyju5d87izy7Bg2vsdtylyI388AdVDHdSFRbKMP7sIpwj525NkOH0s4twjtwG3+lomAcBCOXsPrsI63oUgGCC93n3+VEAIis6Y+TlJ+hhAKK2v8uG+HEAOtj/7CKs6XEAovouY8EHAnifseADAbzPWPCBAN5nLPhIAO8qFnQnQV84HT9/dnnO0h3Fgtw/qMXR+Le87YCEd+p+YsEIzxQ9xMSBO4kFBXEj3HnPVEa4FOT+ZWJB9x3fu7CHshmN8KnFpTi07l+M2Dh33/O9CwO0ZIRP50oBQHr5E764KDTEdvz2730CQLrKk0q5toGa9BdOeS27NFrfsJJfyq/5iQWxIP2affWwy91cDSCpimk86AwgZdWKRVKrUbuALzbQMhhUs3ImoCbIFtk9DaqXB6B5sbJ7WetRldkgTSwYf82u1ypOp4b2dDcrAO3TUTXEE+fPQj4CpFjn1egNTwGyLMf58vx4ETX7AWezLTTEu67FvVyeCs2xWgC0fDNWZ1geoMNBs8PlLF32ykxDPOyfmFhw/ET3OOjUspxUw26G/mQ3K2T46bMgGdmxOjdGOgLsIvhVqTlA2qV4DWCOPSnLdD/bwtokk7LDK6bJcb8EyILWWql8tMSNJcu+W5igkb/zxnRpYsHRBCXeU8lUPds/HNOXkicnNeIFgKfjIs1ISUTkOMB0HEF5/PMSQKc2URU3IeApQC/3VwBa+xQKK5WemVpWNczQnZuORbM6aJcAs8Jfc160GUpI9ha7MdvKyH9iAbGgO9Zm3EFBqmIO0E9hD6x6fty1VhgAno6LjM18AB6MM6KYHjRHqNRKrw2BfQJoTXc3zKjF0ypM4TKuAOTcXOCkmm/JmCV5jVeQYLYECHsI9E57C0MrKt+42BVPYMlBs6ePJha0zQc1eNLH3eKgSUkpa02FkN+I/wDgbFxknEoX58SLpNOHwotc2WekxGv+8wCQ4dFAzbjjeSOyCtA0qZ7CbLlBQl/GXxggGKW1BhAnLfi6ufuHMvVtMywN2VjVs9wmFkTjfhI4aj13HLB7qBAeNgDdPFiRfwR4Oi4yTpzcDEfby3BAAhU5xSURaxfh/QCzDqsV5wis8nZOkJYDuLNWsYXBNiWVmcYzU5NRGoKLHeqlCbJBP3MwT7Gg2nV5kwbz6ykrrNtoSLhFib8GsDsCPBkXaQC27bjNj6DVTxo3VFH7rSpMxwZYmGGU5wH0NO6WTYVVZmCbtFCnZw5mo/ftLlkERNT4P9ksAA7Gmmg7Tx/39LzCT7EgNYEChU0LE7TCfRuOlu+s9uvEKcDjuEgA2JhXhmTCV+CWSsuNHZanK/N8ngDaYyNSmqlA5wAEk4JWZMU17kxeWe9mAMO6NsPl1DxEz30wyiVAGijDokqWFlid5J1iQdr0hne4AMg7QMemuPQQg8uVW01HgMdxkQDQ6wmyU+pBC+3qjNUuEvXKELpjGJNj4QplqJ8DkLURz0DzOsOCXWkxbxHejB2F/aIKg+n4jHm7eWMOxYb0MGoWvtTrg5O8Uyzo4T1jWQNV9TQ3+ECLndrsWhiTAcDTcZFm7GQ7aHPbe4+rXiEniCqlV+AfAToVbobxWdc5AHkS7UDDApSXpK3G83hiFKuGZRijsa4StWgsoOXUAa4XbRRY2WlhplhQBrhoiyifZ5dVqjVci+dpKwAJR7NxkeO/PB+dnjeOoDwMpHwZIIrLxhvD73lfmOWzCzumTVoEIJbnV02+4hzNpnDZaHNwUiv7p9l6usXz2UWYYkEWdlXnLbOzHHzg6VGv0Rde3M6aeaoVGPSglQ3shbsP68mUsbelz/4/xIIQL6+X05q7jcsDxDhKnws/xu2sg1h8iAXPzX9hgMQhOpqphkI9jmIEsSA5P/+lH/i4MQ9nKp3rne4VFJtY8OxL7lwaYFaohXYPJW1DLOj1Z+buLz0dgqf4H1b0z/jPa8n3mP5LSKPGKX45M/+lJ8Xy9Kc//X6pH/Af1pLvMv3vJhb8+dz8lwf4xy+/m+vLP/4T/m6ZfK/pv5pY8G9n5r8JwN+9UIA7Tf+biQV//XLQK/k3gCvpv5pY8H9/NPqf8XQ2gG9L/xJ3OPb/+6effvrjL3gD+Pb0LznFnfsvRj9sAN8D8N9NLPhvf/n+++83gO8CCN33KBT/ugF8N8D/cksH/ecG8N0Af/gZoc0CPwLwr//xs+G3AXwvwO//YpqQDeD7AR60AdwAfkL6BvCD6aYRmfj9dQP4PoA/fveHUd/9uAF8F8Bn2gC+I/1Pz/RK/g3gB9O3W/ofTN8eKn0w/fIAH/2x5hvTLw0wK6761PvudPEH64d1GH87eojJ0Js2bdq06Tep/4dt1A1f4+LKu3wl1Qelq1u9JYp2GL+6IoKdffuKkm8tCWBbL+ebZjiTb82qfJ8qnIS3ePU08Qf8OkC3e2VVAv7im4A9jsLixXyOmeuNSj3sL+1FKjgtvbYC0mXFi/Fu5GsA5a4Pvr2fFwEG/nOA7unyTVyb7zmRJ3T7emHfpGp8mZC+aj125e5wOzd/epPWikzOUpVmVjtpvIL6pd+gUPWt45rXVdh7U0YDMG6TQCLSlVXfmSW69BD61Ivgt8qKYZo0KivzQv/+sFJcudsZgPvALE/EvlGGt2sCCOquVo9d6R/vh2v/ReVm0TKdj3OKbVz7To27rOw93mpkXsPkazIBtIs972pCsPJK5SMn6fgeZ2yoeY7b0ptmlkE+qw95VR1qbGYAajNlFJcif7kUb9eTbeDeu9IiW6Kdvz1rVakzLY3XBgQAZkiYGbLcMudOckiL8gOYrHaRG3BivGVZuGEgEIn4WIXNWhKTm4B8HFCKpzZprPpmzWAUhXZ6VoHervw6AJEIj4dovRdlJiv6iR+22DLLQ5nFkqEu54FKImJj6k5rkgAIPwmqKmnH2d+8cM28epMX/uYFelo8anxPARj8U5PxHKBbvlyKN6ssjid3xXXyRJNMx3ilEcFFC2zyI0BRFZ7DIuJWXq6fQPhFnoc+JweATQf7VysAXeT4qifPAAZmNYRLLz50qF/9lV/2xvZnAMxMNUbeMC0nBABj49BCTCD+SKavAoiyEBDu0ANAYakYOZgfW+EjQM83K2Me/NIIMNwJxNILt5dTK9xc/W2Doty9CjAYrczCllkRjOxKcJ86bxR4P7o7vJLTNCJ1G1aKmCW9oXkVbhCEGgDuFfdNsDd5IuMD0y48NiIjQLcI8osvDzfGgewWHTqSvwLQnRa1EZyKkiCXg6nEeZDFOZhScwjxbG9MzG24ItBiOBwaFC8owVrtNqSmdk47gXyu7KrjO6rs8VkFCQO2PO7HBADDW3XxXf3ORy6uU6y80WISq+3ptSyfpKa75R2Sd1q6p6sXSym07pL8815t+xA3mCz+jRg15qX1EGex6er6P6BLE5gPZuCJAAAAAElFTkSuQmCC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 descr="data:image/png;base64,iVBORw0KGgoAAAANSUhEUgAAAUAAAAB0CAMAAADD0huXAAAAzFBMVEX////F1anMzMwAAAA1NTYmKh/j4+OsupTg4ODs7OzA0KVocVmAim7K2q35+fmnp6eJiYnQ0NDFxcW7u7tfX1+enp7z8/OapX8SEhLW1tbo6OgfHx8YGBhcY08PEQvDw8OWlpZweWA8QTNERESwv5ezs7M9PT0VGBFUVFRkZGRJSUl5eXlqamqBgYEnJycwMDBxcXFLUUCPmXY0OSyps5OWoXjO08EuKzPHzbmjrYnZ3c65wah5fXDO3LceIxbq8N7Cza4sMR9MU0I/RzIjpXKfAAAOsklEQVR4nO2dD3urOHaHtchlUTsXkAQaBExhl0Ur/ns63bY77c5s2+//nXoEjm8M5MZJbMfu8HueJI6QQbwcHR2BhBDatGnTa3Jtx4ggQj67KI8pS6VRFOE9yvevZxbeRnmuLBLTBz8wv91Dsnv8/DzFjuRNC/cIYlE8fTAAHa8rBRKZlfvSgR/AVvo5/GG07EoivCh3Pre49yeWfrVAp2hL3bk2rstmqEO/l6hRnq8cpAafq4b4uGWfW9z7E8M7pdQgDUCvEshKSYxLZGMPkR13sYWQylEN5sn72Emszy7v3YlFnFJquQDQDRovzHseg+XFKUOiyMqkDL2qRUWIkExsO6GfXd67E4sODSsArAO/830aJwAwGgF6kd91fjkCpBvANT0DiBrAJEJhHwFyOkDjW2ZfAW6t8FwZ9sM8zz3ka8RxaLUDMcFKjDNEFEe4tTxwh+AGEY1sJwm3QHAmua9AQYc8MLJMq9ZGpImR6CRyfQuRVhUlQl0GQWBDkK/Kzy7wpk2bNl1Cjj5+JFN/NzhpYsneXvmWXZbQmQs3T4jc5giB7Kb+RXAS5DnRSswncdtAPyXu3eW235isAgISkXH4bUXeyMMSyEaOSUEul04PAEUJbGOTYo9d5mAP5jcItM9vUkjby42kU65cMHEaUhFP3KRMT8o7F7Gh7weGMIZIDzSwWDd9Ch05qXFfYYqYiiIfMUhhu9EelQ+xTmLDvzcxwQxrE2OxTJ/AweMdDVuduBwZrbmcq0nUHIkWuIW1EOlUhTG3+wqhtkb7GnomWDq7EBEIA/dFjMMxS4m7HOdj3luU8ulWEQFUBNkufIihekzX26XwP4qlyeJKW/YAUEjw0MKkkCvbI+kZlIDSrKsFiaZ7VAAwYQZpbK6thSXrLek0BbLrvp0sjkb7LjLOM/GuW75JT/1Mq3PJ3leSa1VzsseDueLQytlNqFVlI7tTuknB/7RKeYi1DqLVlTudpq/rlnVdtacAqQHopHCdod+bYVUUgzLWOPFyTZcuM7elo/C65Zs03SqyEVcixrW005LwhAo8+mwnknKISNxqlCvp7HEs6i6mUJ1w52r96s4/phhsLY5K4fJiCVDU1PgUmQ0OIZIi2e/qsUY4qURT9U1vA9DcrNw1CAoZY9NB94hwxMF/OImUpqELIxccOdSY2BmkEH7jxknUX7toQpfIjjJX1kVMoimiAYApFCgvUL6DgmAoX+Y6dS5Ug6L9WId1IATfAUycXbuERk8+0ABMoHOeF0mVuc8AQnuGwkQYC5A9KbHWWgUC5fj6gWrYuK6vdNANoRuMPgUNFqnBwrwA2Y2qq52D+KBVCzXdgahntFJLF1oBOzncJGZ4emBzAChixwoTaw4wdXeZcc8x35WMcY5Ija9dg+F4EAe6Vha7loOcbPTV0J5JsDNiGjJmEfNZZhAcOiY+kJM7j63M1OKuuXoBjZ4BNLcieQBl7vnB/I8AI9R1kAfHNlRz1HhIV1aaX71wzQesPE5uc1uQDQeAWsQ7iYgaAtXGCA8mKLUHiLMMwAFJVdc9wA7TYFc7HNqR8vpPb+Lq/d/1btQXJmyKnmwLOk3CdIzyEv5Y48NVl4sx0QHnEnueZPA5y70YMeNtyju5d87izy7Bg2vsdtylyI388AdVDHdSFRbKMP7sIpwj525NkOH0s4twjtwG3+lomAcBCOXsPrsI63oUgGCC93n3+VEAIis6Y+TlJ+hhAKK2v8uG+HEAOtj/7CKs6XEAovouY8EHAnifseADAbzPWPCBAN5nLPhIAO8qFnQnQV84HT9/dnnO0h3Fgtw/qMXR+Le87YCEd+p+YsEIzxQ9xMSBO4kFBXEj3HnPVEa4FOT+ZWJB9x3fu7CHshmN8KnFpTi07l+M2Dh33/O9CwO0ZIRP50oBQHr5E764KDTEdvz2730CQLrKk0q5toGa9BdOeS27NFrfsJJfyq/5iQWxIP2affWwy91cDSCpimk86AwgZdWKRVKrUbuALzbQMhhUs3ImoCbIFtk9DaqXB6B5sbJ7WetRldkgTSwYf82u1ypOp4b2dDcrAO3TUTXEE+fPQj4CpFjn1egNTwGyLMf58vx4ETX7AWezLTTEu67FvVyeCs2xWgC0fDNWZ1geoMNBs8PlLF32ykxDPOyfmFhw/ET3OOjUspxUw26G/mQ3K2T46bMgGdmxOjdGOgLsIvhVqTlA2qV4DWCOPSnLdD/bwtokk7LDK6bJcb8EyILWWql8tMSNJcu+W5igkb/zxnRpYsHRBCXeU8lUPds/HNOXkicnNeIFgKfjIs1ISUTkOMB0HEF5/PMSQKc2URU3IeApQC/3VwBa+xQKK5WemVpWNczQnZuORbM6aJcAs8Jfc160GUpI9ha7MdvKyH9iAbGgO9Zm3EFBqmIO0E9hD6x6fty1VhgAno6LjM18AB6MM6KYHjRHqNRKrw2BfQJoTXc3zKjF0ypM4TKuAOTcXOCkmm/JmCV5jVeQYLYECHsI9E57C0MrKt+42BVPYMlBs6ePJha0zQc1eNLH3eKgSUkpa02FkN+I/wDgbFxknEoX58SLpNOHwotc2WekxGv+8wCQ4dFAzbjjeSOyCtA0qZ7CbLlBQl/GXxggGKW1BhAnLfi6ufuHMvVtMywN2VjVs9wmFkTjfhI4aj13HLB7qBAeNgDdPFiRfwR4Oi4yTpzcDEfby3BAAhU5xSURaxfh/QCzDqsV5wis8nZOkJYDuLNWsYXBNiWVmcYzU5NRGoKLHeqlCbJBP3MwT7Gg2nV5kwbz6ykrrNtoSLhFib8GsDsCPBkXaQC27bjNj6DVTxo3VFH7rSpMxwZYmGGU5wH0NO6WTYVVZmCbtFCnZw5mo/ftLlkERNT4P9ksAA7Gmmg7Tx/39LzCT7EgNYEChU0LE7TCfRuOlu+s9uvEKcDjuEgA2JhXhmTCV+CWSsuNHZanK/N8ngDaYyNSmqlA5wAEk4JWZMU17kxeWe9mAMO6NsPl1DxEz30wyiVAGijDokqWFlid5J1iQdr0hne4AMg7QMemuPQQg8uVW01HgMdxkQDQ6wmyU+pBC+3qjNUuEvXKELpjGJNj4QplqJ8DkLURz0DzOsOCXWkxbxHejB2F/aIKg+n4jHm7eWMOxYb0MGoWvtTrg5O8Uyzo4T1jWQNV9TQ3+ECLndrsWhiTAcDTcZFm7GQ7aHPbe4+rXiEniCqlV+AfAToVbobxWdc5AHkS7UDDApSXpK3G83hiFKuGZRijsa4StWgsoOXUAa4XbRRY2WlhplhQBrhoiyifZ5dVqjVci+dpKwAJR7NxkeO/PB+dnjeOoDwMpHwZIIrLxhvD73lfmOWzCzumTVoEIJbnV02+4hzNpnDZaHNwUiv7p9l6usXz2UWYYkEWdlXnLbOzHHzg6VGv0Rde3M6aeaoVGPSglQ3shbsP68mUsbelz/4/xIIQL6+X05q7jcsDxDhKnws/xu2sg1h8iAXPzX9hgMQhOpqphkI9jmIEsSA5P/+lH/i4MQ9nKp3rne4VFJtY8OxL7lwaYFaohXYPJW1DLOj1Z+buLz0dgqf4H1b0z/jPa8n3mP5LSKPGKX45M/+lJ8Xy9Kc//X6pH/Af1pLvMv3vJhb8+dz8lwf4xy+/m+vLP/4T/m6ZfK/pv5pY8G9n5r8JwN+9UIA7Tf+biQV//XLQK/k3gCvpv5pY8H9/NPqf8XQ2gG9L/xJ3OPb/+6effvrjL3gD+Pb0LznFnfsvRj9sAN8D8N9NLPhvf/n+++83gO8CCN33KBT/ugF8N8D/cksH/ecG8N0Af/gZoc0CPwLwr//xs+G3AXwvwO//YpqQDeD7AR60AdwAfkL6BvCD6aYRmfj9dQP4PoA/fveHUd/9uAF8F8Bn2gC+I/1Pz/RK/g3gB9O3W/ofTN8eKn0w/fIAH/2x5hvTLw0wK6761PvudPEH64d1GH87eojJ0Js2bdq06Tep/4dt1A1f4+LKu3wl1Qelq1u9JYp2GL+6IoKdffuKkm8tCWBbL+ebZjiTb82qfJ8qnIS3ePU08Qf8OkC3e2VVAv7im4A9jsLixXyOmeuNSj3sL+1FKjgtvbYC0mXFi/Fu5GsA5a4Pvr2fFwEG/nOA7unyTVyb7zmRJ3T7emHfpGp8mZC+aj125e5wOzd/epPWikzOUpVmVjtpvIL6pd+gUPWt45rXVdh7U0YDMG6TQCLSlVXfmSW69BD61Ivgt8qKYZo0KivzQv/+sFJcudsZgPvALE/EvlGGt2sCCOquVo9d6R/vh2v/ReVm0TKdj3OKbVz7To27rOw93mpkXsPkazIBtIs972pCsPJK5SMn6fgeZ2yoeY7b0ptmlkE+qw95VR1qbGYAajNlFJcif7kUb9eTbeDeu9IiW6Kdvz1rVakzLY3XBgQAZkiYGbLcMudOckiL8gOYrHaRG3BivGVZuGEgEIn4WIXNWhKTm4B8HFCKpzZprPpmzWAUhXZ6VoHervw6AJEIj4dovRdlJiv6iR+22DLLQ5nFkqEu54FKImJj6k5rkgAIPwmqKmnH2d+8cM28epMX/uYFelo8anxPARj8U5PxHKBbvlyKN6ssjid3xXXyRJNMx3ilEcFFC2zyI0BRFZ7DIuJWXq6fQPhFnoc+JweATQf7VysAXeT4qifPAAZmNYRLLz50qF/9lV/2xvZnAMxMNUbeMC0nBABj49BCTCD+SKavAoiyEBDu0ANAYakYOZgfW+EjQM83K2Me/NIIMNwJxNILt5dTK9xc/W2Doty9CjAYrczCllkRjOxKcJ86bxR4P7o7vJLTNCJ1G1aKmCW9oXkVbhCEGgDuFfdNsDd5IuMD0y48NiIjQLcI8osvDzfGgewWHTqSvwLQnRa1EZyKkiCXg6nEeZDFOZhScwjxbG9MzG24ItBiOBwaFC8owVrtNqSmdk47gXyu7KrjO6rs8VkFCQO2PO7HBADDW3XxXf3ORy6uU6y80WISq+3ptSyfpKa75R2Sd1q6p6sXSym07pL8815t+xA3mCz+jRg15qX1EGex6er6P6BLE5gPZuCJAAAAAElFTkSuQmCC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 descr="data:image/png;base64,iVBORw0KGgoAAAANSUhEUgAAAQwAAABjCAMAAABZh86aAAAA8FBMVEX////q6urx8fHf79/j8eOcoJzd7t3i8OLn8+dXV1cAAADQ6NDq9Ors9ezb7dvs7Oy61bry+PLW69b4+Pi21Lbh4eH5/Pm/v79JSUmGhobK0cqTqZPKysrU09S83bw5OTmpp6dsamuTk5O4uLiCgoItLS2urq50dHTb2tqNjY2amppCQkJlZWXPz89RUVFdXV3H48cUFBQkJCRSXFKPmY+zy7ODlYOwtbC8xLyntKd2fnYQEBDZ49kvLy/K6Mpxe3Gqzqp5jHlvhW8/Tz+cu5ybt5uGnYZgcWDF0cXT4dNWXFaIk4isuKw9Qz1bZlvA2MA6nIHsAAANbUlEQVR4nO2cC2ObOBLHBU5IrNgmMaHAFi8ywog3MW1626Zp9+72drf7uH7/b3MSbwRp0+Ckvtb/Nq/xaDT6aSQgwQBw0EEHHfSNSGVSZPmu1xXhKbP5yoLWNElXjnPX64L+HdGAWKRlYRCAHARWgW3gwBGA5xseCFxqWsNA+do5PplgzD4bjj/FFtag7UB7uhYSGyWCHrqhpmXm107x6QS32xtdMYzMlf2pliiCJWDd1D0vNHVMK0a21K+d4tMJYlUVgOHDlKyJliqqpbq6uV2Taay7tGK+LxguPZoAw9B91TAqGCtLW6WrAsbme4JB10mGDUO9zTIZMxgCtkCQZQawMHAMMXO+nw30oIMO2l95VKrQnN6qbGtSxe7PT6fyMCGzBMTmmCF0r1MUz1Me4wIFhumUIKMe8nZF+3K05vUnPdkzk+Kr77MfotrevU5RnGnoq5G38+6hJsqiZgADuSZxVgF0ZKAYpmfYjgk0gm5MgAgGKADU6bGlrE3gEkfwrIzOibn2AoNej2ASRA4ICAKOB9g8qdlKhF5w54Xcg5XPPE5phbgWRpsYYlqfqYahbWzEW5dsY2RplqlCRM93HltxKHuhRlJA/wNAzzohcgjOXBsafqqFyI7cjK4OIVvFmeDd7Lx/mGU3gUZhmLJONDOHw2CEIL6h7BWIU6zaDnBgKn4+2kjhqSi4WqSzK1YGg559CmFCvyd+hgR/KusQ0RcUsrV0GVirXffPrgMUVhkmCIKprjQwzC0rRIiSNVnbwMzTeGTRs804tEkbhqpP6ff0OiUihAAC2YyomakkPgjxrvuvl4kp6J4GxRYMqFqee2MSXyAu0JMn+I0KnipBJJCwDSP0LdUMfd1QDSfWdbZRqDdY1H1gxbvuP//dAY7YV7TdBMBKBaBEmmaBGNLLAf12pepZJDgJ8K1d992TGcqCtTGg5rI5wboWURhqsA03tmBllrfBIC9Qd5OtFXX3e8ZeSYy+YLJR+niJ7IW05N6u4nrnq6QV/PFC31/K0CkeHtysxNXjnRuL6M7fzH9t0RO+J5Yc7C0McP+1syPtNYynTm2fYdg7P7v6jPYZhvr4l4hdiXsMQ3Ce7FAnC0ye77Eve0lEsR/xlKLVjSiufJsqsAn9sANCLfsn5H5BWg8+/VBkWUOiUgtEorB/krH9Bd4PXlIUhonaKNd7CWNFPPne3t84DEF2zD2AIfbZyHRZ9jIbNDLroGcvqHyHrbKKdiB+oqOubTwMxbrFPRiy6Pt8krKmZ0Tl8pHN6cbgjYIs2H1PvN1kARdU9kjm8DZ3u7ndBlX8ci+TVWvTiymiWws3zcfDSAwtUzkYsopuCZ/jamuvNkbXKqspiTO3B0ODaS9xYx2b3AYgq846hhwh2dNMZGmlpxIW34g6icOeJ3RdKNQxuzDU1l/sHcO27wFDyBRAXB6GR6w+jPVKiRw+HccTQh6GLCTTPowoDXqOK0sTXY23ykrqVzaRFC+LoS1GXLXKyBJFC90Fw1JVFyMPeMhd2y4CGqJLIKafFByYyhCMGLLbhvhlIsiEhyEIqoz6RaCi5Jbf40SDuNMeDCvx+WVCq22a+EK/sLK6tYyLRMTgZmqtuMIy4SrO7GpTkRUeBoYO0ZWQBND2DTS1t7EXBhZ2Q2SZQzDY3yCMoAdDdHpHF9mLbnos6AksTozucGQXmrbOE5JVOqCQhwGRd9vbncSktRrFvI2shr5rYR4wyW4hKjcV5GKtklnAcC1g3riE7gW2bWQYYM0OgLZ2MlNTh2Aolibo5j1gyOp62jvmy67u9TZLGUVpuOUrSww1wUl4GBssp70dVIOtjsSIYaVFoAprfseKfdXMSl/RtwNUKnBLGOzPHjate0JhbE0gqmsrSYjmJxs8BAPg24gofRi9ZUJnMXUI4go1nkZR0lv0ojKwTBxrfavxG6ifkJBvLtpQafkgtg5kwdGjhKs22aO2GqXYXyYMBvTClXhLYYSBkLqIyMg3NHFNlCEYII7zjYfbM+K4V+aahnHPutK0uLfoaZpmz6Rq2OwtPWrkQ7KYLZMcE7n0XPVirrDWgs4fTQS8YXuivwkt33BWoaUDNdUtzbX0ZHDPqMUtC7k/wFxDVt422HzY8w5j+weP5PvmPZpz5xlK/b+4+mIfrU9fAGNvRE/g+H3zLn3r1yZUohs8AQwNtQ17C0PW+uf7wxpVGcRuFExFeU+l0k3jPno4DMZD9Vra41tv7d3ftvT/K/zYf1ibnw1oOWy8GmccijngeHfvH19wLw02PzubPHsYi9Xz5UKSJicnR6dUsznVxcUz8qO0mEwmJ0fMOpsVxj/PFy1jbru4+OuaGU8aT2p7dnwpLZqYMy5m2/jfK9o515Hw6oq25mIKrz8uFkd/S0ed5m/eSax9x0i1eDiMKu1Z2e/FM7D+kc+Q9fyxg6Lo969riedDYZxXnrOm+VBM8OKqH1N4ddaPSWHQQf95fNqJ+eZsMimyb4wXz0bBkHrjpok3iMokGYzGc9bA6HsWME56MXvGDowqZgdGFZPBkCYf/uhUQAtG23qxHAejn3inXgZhzJvK4DxbMOqgwzFfXEm9mAxG7TlvwZhIH/7+8OHD20LzARgFjVEw7ki8vbzn1TLhZ6yC0Yb5pTAmrQ1rXldGN+ZbBuOv4z+MYyaE3OCHHIbUi3lxMR8Noz3EoqS5GeNgFK7z19cSV9PU9fhy0pvw4ZgURs+o5jA4I60MafL6px9q/YPCuHjzrh9zNAxuiBdsFqvRlDM2v3hzLnFFlMNoH4xmDQze86KqtraxqoyTdu9v82XCeX4eRlOt83EbaOfQSgOuf5Saeql6eXM+aRdR4ctg8MayMjjCLKbEe9YwWnNbweiwfPuc1iUHg6b0rh9zPq4yFr15KGaRGVtJ0sroVMGshLFoZ54fEo6vW2cPVfMmZsvIYEic8e2rK6kbkxmff5SkLgyW0lm/o/nFbASMhdQMsTzARWwWuSTzZdLqOrfO8mUitYqogtEzljG7xhdXi0WnBqmVVgYfc3YXjOKk66RL43QcjGbzZ7Uxo4kvirPNZuAMxmLBdT3LYSw6zalrfgbaXWezHMaiKbci9RJGZzj5MummlMNYdGH8NJ/N37/rzQ/1HQWjMzl56gyGJHUzn7/Pl4nUHU6+TPLmJ03z48sBI4XRa17AKKugosEqo1MazMoqY9GFwVJ61/ccBeNswQc8zWFwNE7nrDLyaWwZT19fL6vmJ3XzlwzGokPjNIdRY69iMhg8drpnLLo1yIz9ypidFjD4qZwdjayMdqnWMBbtKSthlFVdDyeHkS+p1ppiMBpER5+IWcJox2zBaOr/lMHgKoO6MhgLqVNaVCcjKmNZD7GKOKOJL+skKyOFwYz1wJnxpIAhdZqfVjD4mNXAGyOFsawHXhopjH7MT8BoprLEMQoGR4NGLBJv0zjKYbQzz7MsYdSZF64va6PUZFkA7sY8fXG15LgdVTA6MYdhnL5/t1wuOjAZjskoGDWNaozRj8tlO/Pc+Oa8dGzhYDAK42LSTPnL60XVXPp0TAqjMxxmZTCqmLVnDuP3ly39TptTGGUJt2gejYRR0qimoki8GU5hfH9eOTYzOWEwKkT1TL68XrYH3sRc8MYcRrejow+vrpZtwoXx+ccm4tGEjZml9G7ZplHSnJztAEZRHGzXKmBUnecJTU7fXy5r19JzUsBYthYVa/6y9pSqOZ8UMRftmJNJCaOFiI60gFHFrIwMRmcuaNAcRhlzUcU8OZF2AaPsoy7pVlGzqcgro72k6AyVMFprnHkWMJpto4nZ6igv6WKZtBYK9SxhdDrqwJDKkEcFDD7m0cNh/HpJdc7+Nbp68fNlrvO2fvsl9+xaf/3PgOc/f7kso34m5tW/fy5ito3X/xrwvP71l36e578N5Xl+efVAGMLxkAx7wOj7wYDRGDL6A+0HjYY/2NF9jYPNj4/3+E8/Bx100EEHHfQF8obvixB674URFSA33zZm9jHq5oodaQfvHY7h8G3Z/cfU+Hb1BLb242zMUAUrXde/Ng3T3sFTOdYbXRQRMk0UCIHvsltLYgRyGK6hAS9A/gqogY9t3dI2vs/edab4puf7eefI0lUw9ZXUH5GD6OOR04qjTB8XIdcW6bEAddOAJI2wroU2iNjN6DB2N9iKMTQcC0RrFxIyVaFjsxIQU5S4NntwDDARrQwKDo3KxYA6GtM+gxBu0ukDVT9gBFkiSVn5Ewdg09UdvFYzdt8RxKkmBj4K6UISNx5Y27Yj06/FQ0ts3TCLW/sFK4fhhux7/WHZpDobzIjHRwkoutlBZUz1JIFsQMQAUeTrjmiRjL0AUZKu0wCxW5ZF+rrBYBQDpzAwMvQk3yZUZtMAGvW+dxsmwbhLE9Ecf+vY6kaQBSugpU58FXrqlChrmD86CprEFhyc37+thK5g2T4Raxh2qmowT5/BiBwhGXPjFt0zxl+lKaOPJv6WfiKQwnAcsM50HQIMc8Rw5VnZVMUZu39bszaZjSBiMOK8MgKY2Xnv7B1Dqr4d90CEvX0wpjbtHSVFWsPRp94Y9a1KS1DPJkaRoX+Pd3Ou8MDpk4Dd75HFQQcddNA3q/8BkW0hf4vSmeEAAAAASUVORK5CYII=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 descr="data:image/png;base64,iVBORw0KGgoAAAANSUhEUgAAAQwAAABjCAMAAABZh86aAAAA8FBMVEX////q6urx8fHf79/j8eOcoJzd7t3i8OLn8+dXV1cAAADQ6NDq9Ors9ezb7dvs7Oy61bry+PLW69b4+Pi21Lbh4eH5/Pm/v79JSUmGhobK0cqTqZPKysrU09S83bw5OTmpp6dsamuTk5O4uLiCgoItLS2urq50dHTb2tqNjY2amppCQkJlZWXPz89RUVFdXV3H48cUFBQkJCRSXFKPmY+zy7ODlYOwtbC8xLyntKd2fnYQEBDZ49kvLy/K6Mpxe3Gqzqp5jHlvhW8/Tz+cu5ybt5uGnYZgcWDF0cXT4dNWXFaIk4isuKw9Qz1bZlvA2MA6nIHsAAANbUlEQVR4nO2cC2ObOBLHBU5IrNgmMaHAFi8ywog3MW1626Zp9+72drf7uH7/b3MSbwRp0+Ckvtb/Nq/xaDT6aSQgwQBw0EEHHfSNSGVSZPmu1xXhKbP5yoLWNElXjnPX64L+HdGAWKRlYRCAHARWgW3gwBGA5xseCFxqWsNA+do5PplgzD4bjj/FFtag7UB7uhYSGyWCHrqhpmXm107x6QS32xtdMYzMlf2pliiCJWDd1D0vNHVMK0a21K+d4tMJYlUVgOHDlKyJliqqpbq6uV2Taay7tGK+LxguPZoAw9B91TAqGCtLW6WrAsbme4JB10mGDUO9zTIZMxgCtkCQZQawMHAMMXO+nw30oIMO2l95VKrQnN6qbGtSxe7PT6fyMCGzBMTmmCF0r1MUz1Me4wIFhumUIKMe8nZF+3K05vUnPdkzk+Kr77MfotrevU5RnGnoq5G38+6hJsqiZgADuSZxVgF0ZKAYpmfYjgk0gm5MgAgGKADU6bGlrE3gEkfwrIzOibn2AoNej2ASRA4ICAKOB9g8qdlKhF5w54Xcg5XPPE5phbgWRpsYYlqfqYahbWzEW5dsY2RplqlCRM93HltxKHuhRlJA/wNAzzohcgjOXBsafqqFyI7cjK4OIVvFmeDd7Lx/mGU3gUZhmLJONDOHw2CEIL6h7BWIU6zaDnBgKn4+2kjhqSi4WqSzK1YGg559CmFCvyd+hgR/KusQ0RcUsrV0GVirXffPrgMUVhkmCIKprjQwzC0rRIiSNVnbwMzTeGTRs804tEkbhqpP6ff0OiUihAAC2YyomakkPgjxrvuvl4kp6J4GxRYMqFqee2MSXyAu0JMn+I0KnipBJJCwDSP0LdUMfd1QDSfWdbZRqDdY1H1gxbvuP//dAY7YV7TdBMBKBaBEmmaBGNLLAf12pepZJDgJ8K1d992TGcqCtTGg5rI5wboWURhqsA03tmBllrfBIC9Qd5OtFXX3e8ZeSYy+YLJR+niJ7IW05N6u4nrnq6QV/PFC31/K0CkeHtysxNXjnRuL6M7fzH9t0RO+J5Yc7C0McP+1syPtNYynTm2fYdg7P7v6jPYZhvr4l4hdiXsMQ3Ce7FAnC0ye77Eve0lEsR/xlKLVjSiufJsqsAn9sANCLfsn5H5BWg8+/VBkWUOiUgtEorB/krH9Bd4PXlIUhonaKNd7CWNFPPne3t84DEF2zD2AIfbZyHRZ9jIbNDLroGcvqHyHrbKKdiB+oqOubTwMxbrFPRiy6Pt8krKmZ0Tl8pHN6cbgjYIs2H1PvN1kARdU9kjm8DZ3u7ndBlX8ci+TVWvTiymiWws3zcfDSAwtUzkYsopuCZ/jamuvNkbXKqspiTO3B0ODaS9xYx2b3AYgq846hhwh2dNMZGmlpxIW34g6icOeJ3RdKNQxuzDU1l/sHcO27wFDyBRAXB6GR6w+jPVKiRw+HccTQh6GLCTTPowoDXqOK0sTXY23ykrqVzaRFC+LoS1GXLXKyBJFC90Fw1JVFyMPeMhd2y4CGqJLIKafFByYyhCMGLLbhvhlIsiEhyEIqoz6RaCi5Jbf40SDuNMeDCvx+WVCq22a+EK/sLK6tYyLRMTgZmqtuMIy4SrO7GpTkRUeBoYO0ZWQBND2DTS1t7EXBhZ2Q2SZQzDY3yCMoAdDdHpHF9mLbnos6AksTozucGQXmrbOE5JVOqCQhwGRd9vbncSktRrFvI2shr5rYR4wyW4hKjcV5GKtklnAcC1g3riE7gW2bWQYYM0OgLZ2MlNTh2Aolibo5j1gyOp62jvmy67u9TZLGUVpuOUrSww1wUl4GBssp70dVIOtjsSIYaVFoAprfseKfdXMSl/RtwNUKnBLGOzPHjate0JhbE0gqmsrSYjmJxs8BAPg24gofRi9ZUJnMXUI4go1nkZR0lv0ojKwTBxrfavxG6ifkJBvLtpQafkgtg5kwdGjhKs22aO2GqXYXyYMBvTClXhLYYSBkLqIyMg3NHFNlCEYII7zjYfbM+K4V+aahnHPutK0uLfoaZpmz6Rq2OwtPWrkQ7KYLZMcE7n0XPVirrDWgs4fTQS8YXuivwkt33BWoaUDNdUtzbX0ZHDPqMUtC7k/wFxDVt422HzY8w5j+weP5PvmPZpz5xlK/b+4+mIfrU9fAGNvRE/g+H3zLn3r1yZUohs8AQwNtQ17C0PW+uf7wxpVGcRuFExFeU+l0k3jPno4DMZD9Vra41tv7d3ftvT/K/zYf1ibnw1oOWy8GmccijngeHfvH19wLw02PzubPHsYi9Xz5UKSJicnR6dUsznVxcUz8qO0mEwmJ0fMOpsVxj/PFy1jbru4+OuaGU8aT2p7dnwpLZqYMy5m2/jfK9o515Hw6oq25mIKrz8uFkd/S0ed5m/eSax9x0i1eDiMKu1Z2e/FM7D+kc+Q9fyxg6Lo969riedDYZxXnrOm+VBM8OKqH1N4ddaPSWHQQf95fNqJ+eZsMimyb4wXz0bBkHrjpok3iMokGYzGc9bA6HsWME56MXvGDowqZgdGFZPBkCYf/uhUQAtG23qxHAejn3inXgZhzJvK4DxbMOqgwzFfXEm9mAxG7TlvwZhIH/7+8OHD20LzARgFjVEw7ki8vbzn1TLhZ6yC0Yb5pTAmrQ1rXldGN+ZbBuOv4z+MYyaE3OCHHIbUi3lxMR8Noz3EoqS5GeNgFK7z19cSV9PU9fhy0pvw4ZgURs+o5jA4I60MafL6px9q/YPCuHjzrh9zNAxuiBdsFqvRlDM2v3hzLnFFlMNoH4xmDQze86KqtraxqoyTdu9v82XCeX4eRlOt83EbaOfQSgOuf5Saeql6eXM+aRdR4ctg8MayMjjCLKbEe9YwWnNbweiwfPuc1iUHg6b0rh9zPq4yFr15KGaRGVtJ0sroVMGshLFoZ54fEo6vW2cPVfMmZsvIYEic8e2rK6kbkxmff5SkLgyW0lm/o/nFbASMhdQMsTzARWwWuSTzZdLqOrfO8mUitYqogtEzljG7xhdXi0WnBqmVVgYfc3YXjOKk66RL43QcjGbzZ7Uxo4kvirPNZuAMxmLBdT3LYSw6zalrfgbaXWezHMaiKbci9RJGZzj5MummlMNYdGH8NJ/N37/rzQ/1HQWjMzl56gyGJHUzn7/Pl4nUHU6+TPLmJ03z48sBI4XRa17AKKugosEqo1MazMoqY9GFwVJ61/ccBeNswQc8zWFwNE7nrDLyaWwZT19fL6vmJ3XzlwzGokPjNIdRY69iMhg8drpnLLo1yIz9ypidFjD4qZwdjayMdqnWMBbtKSthlFVdDyeHkS+p1ppiMBpER5+IWcJox2zBaOr/lMHgKoO6MhgLqVNaVCcjKmNZD7GKOKOJL+skKyOFwYz1wJnxpIAhdZqfVjD4mNXAGyOFsawHXhopjH7MT8BoprLEMQoGR4NGLBJv0zjKYbQzz7MsYdSZF64va6PUZFkA7sY8fXG15LgdVTA6MYdhnL5/t1wuOjAZjskoGDWNaozRj8tlO/Pc+Oa8dGzhYDAK42LSTPnL60XVXPp0TAqjMxxmZTCqmLVnDuP3ly39TptTGGUJt2gejYRR0qimoki8GU5hfH9eOTYzOWEwKkT1TL68XrYH3sRc8MYcRrejow+vrpZtwoXx+ccm4tGEjZml9G7ZplHSnJztAEZRHGzXKmBUnecJTU7fXy5r19JzUsBYthYVa/6y9pSqOZ8UMRftmJNJCaOFiI60gFHFrIwMRmcuaNAcRhlzUcU8OZF2AaPsoy7pVlGzqcgro72k6AyVMFprnHkWMJpto4nZ6igv6WKZtBYK9SxhdDrqwJDKkEcFDD7m0cNh/HpJdc7+Nbp68fNlrvO2fvsl9+xaf/3PgOc/f7kso34m5tW/fy5ito3X/xrwvP71l36e578N5Xl+efVAGMLxkAx7wOj7wYDRGDL6A+0HjYY/2NF9jYPNj4/3+E8/Bx100EEHHfQF8obvixB674URFSA33zZm9jHq5oodaQfvHY7h8G3Z/cfU+Hb1BLb242zMUAUrXde/Ng3T3sFTOdYbXRQRMk0UCIHvsltLYgRyGK6hAS9A/gqogY9t3dI2vs/edab4puf7eefI0lUw9ZXUH5GD6OOR04qjTB8XIdcW6bEAddOAJI2wroU2iNjN6DB2N9iKMTQcC0RrFxIyVaFjsxIQU5S4NntwDDARrQwKDo3KxYA6GtM+gxBu0ukDVT9gBFkiSVn5Ewdg09UdvFYzdt8RxKkmBj4K6UISNx5Y27Yj06/FQ0ts3TCLW/sFK4fhhux7/WHZpDobzIjHRwkoutlBZUz1JIFsQMQAUeTrjmiRjL0AUZKu0wCxW5ZF+rrBYBQDpzAwMvQk3yZUZtMAGvW+dxsmwbhLE9Ecf+vY6kaQBSugpU58FXrqlChrmD86CprEFhyc37+thK5g2T4Raxh2qmowT5/BiBwhGXPjFt0zxl+lKaOPJv6WfiKQwnAcsM50HQIMc8Rw5VnZVMUZu39bszaZjSBiMOK8MgKY2Xnv7B1Dqr4d90CEvX0wpjbtHSVFWsPRp94Y9a1KS1DPJkaRoX+Pd3Ou8MDpk4Dd75HFQQcddNA3q/8BkW0hf4vSmeEAAAAASUVORK5CYII=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 descr="data:image/png;base64,iVBORw0KGgoAAAANSUhEUgAAAQwAAABjCAMAAABZh86aAAAA8FBMVEX////q6urx8fHf79/j8eOcoJzd7t3i8OLn8+dXV1cAAADQ6NDq9Ors9ezb7dvs7Oy61bry+PLW69b4+Pi21Lbh4eH5/Pm/v79JSUmGhobK0cqTqZPKysrU09S83bw5OTmpp6dsamuTk5O4uLiCgoItLS2urq50dHTb2tqNjY2amppCQkJlZWXPz89RUVFdXV3H48cUFBQkJCRSXFKPmY+zy7ODlYOwtbC8xLyntKd2fnYQEBDZ49kvLy/K6Mpxe3Gqzqp5jHlvhW8/Tz+cu5ybt5uGnYZgcWDF0cXT4dNWXFaIk4isuKw9Qz1bZlvA2MA6nIHsAAANbUlEQVR4nO2cC2ObOBLHBU5IrNgmMaHAFi8ywog3MW1626Zp9+72drf7uH7/b3MSbwRp0+Ckvtb/Nq/xaDT6aSQgwQBw0EEHHfSNSGVSZPmu1xXhKbP5yoLWNElXjnPX64L+HdGAWKRlYRCAHARWgW3gwBGA5xseCFxqWsNA+do5PplgzD4bjj/FFtag7UB7uhYSGyWCHrqhpmXm107x6QS32xtdMYzMlf2pliiCJWDd1D0vNHVMK0a21K+d4tMJYlUVgOHDlKyJliqqpbq6uV2Taay7tGK+LxguPZoAw9B91TAqGCtLW6WrAsbme4JB10mGDUO9zTIZMxgCtkCQZQawMHAMMXO+nw30oIMO2l95VKrQnN6qbGtSxe7PT6fyMCGzBMTmmCF0r1MUz1Me4wIFhumUIKMe8nZF+3K05vUnPdkzk+Kr77MfotrevU5RnGnoq5G38+6hJsqiZgADuSZxVgF0ZKAYpmfYjgk0gm5MgAgGKADU6bGlrE3gEkfwrIzOibn2AoNej2ASRA4ICAKOB9g8qdlKhF5w54Xcg5XPPE5phbgWRpsYYlqfqYahbWzEW5dsY2RplqlCRM93HltxKHuhRlJA/wNAzzohcgjOXBsafqqFyI7cjK4OIVvFmeDd7Lx/mGU3gUZhmLJONDOHw2CEIL6h7BWIU6zaDnBgKn4+2kjhqSi4WqSzK1YGg559CmFCvyd+hgR/KusQ0RcUsrV0GVirXffPrgMUVhkmCIKprjQwzC0rRIiSNVnbwMzTeGTRs804tEkbhqpP6ff0OiUihAAC2YyomakkPgjxrvuvl4kp6J4GxRYMqFqee2MSXyAu0JMn+I0KnipBJJCwDSP0LdUMfd1QDSfWdbZRqDdY1H1gxbvuP//dAY7YV7TdBMBKBaBEmmaBGNLLAf12pepZJDgJ8K1d992TGcqCtTGg5rI5wboWURhqsA03tmBllrfBIC9Qd5OtFXX3e8ZeSYy+YLJR+niJ7IW05N6u4nrnq6QV/PFC31/K0CkeHtysxNXjnRuL6M7fzH9t0RO+J5Yc7C0McP+1syPtNYynTm2fYdg7P7v6jPYZhvr4l4hdiXsMQ3Ce7FAnC0ye77Eve0lEsR/xlKLVjSiufJsqsAn9sANCLfsn5H5BWg8+/VBkWUOiUgtEorB/krH9Bd4PXlIUhonaKNd7CWNFPPne3t84DEF2zD2AIfbZyHRZ9jIbNDLroGcvqHyHrbKKdiB+oqOubTwMxbrFPRiy6Pt8krKmZ0Tl8pHN6cbgjYIs2H1PvN1kARdU9kjm8DZ3u7ndBlX8ci+TVWvTiymiWws3zcfDSAwtUzkYsopuCZ/jamuvNkbXKqspiTO3B0ODaS9xYx2b3AYgq846hhwh2dNMZGmlpxIW34g6icOeJ3RdKNQxuzDU1l/sHcO27wFDyBRAXB6GR6w+jPVKiRw+HccTQh6GLCTTPowoDXqOK0sTXY23ykrqVzaRFC+LoS1GXLXKyBJFC90Fw1JVFyMPeMhd2y4CGqJLIKafFByYyhCMGLLbhvhlIsiEhyEIqoz6RaCi5Jbf40SDuNMeDCvx+WVCq22a+EK/sLK6tYyLRMTgZmqtuMIy4SrO7GpTkRUeBoYO0ZWQBND2DTS1t7EXBhZ2Q2SZQzDY3yCMoAdDdHpHF9mLbnos6AksTozucGQXmrbOE5JVOqCQhwGRd9vbncSktRrFvI2shr5rYR4wyW4hKjcV5GKtklnAcC1g3riE7gW2bWQYYM0OgLZ2MlNTh2Aolibo5j1gyOp62jvmy67u9TZLGUVpuOUrSww1wUl4GBssp70dVIOtjsSIYaVFoAprfseKfdXMSl/RtwNUKnBLGOzPHjate0JhbE0gqmsrSYjmJxs8BAPg24gofRi9ZUJnMXUI4go1nkZR0lv0ojKwTBxrfavxG6ifkJBvLtpQafkgtg5kwdGjhKs22aO2GqXYXyYMBvTClXhLYYSBkLqIyMg3NHFNlCEYII7zjYfbM+K4V+aahnHPutK0uLfoaZpmz6Rq2OwtPWrkQ7KYLZMcE7n0XPVirrDWgs4fTQS8YXuivwkt33BWoaUDNdUtzbX0ZHDPqMUtC7k/wFxDVt422HzY8w5j+weP5PvmPZpz5xlK/b+4+mIfrU9fAGNvRE/g+H3zLn3r1yZUohs8AQwNtQ17C0PW+uf7wxpVGcRuFExFeU+l0k3jPno4DMZD9Vra41tv7d3ftvT/K/zYf1ibnw1oOWy8GmccijngeHfvH19wLw02PzubPHsYi9Xz5UKSJicnR6dUsznVxcUz8qO0mEwmJ0fMOpsVxj/PFy1jbru4+OuaGU8aT2p7dnwpLZqYMy5m2/jfK9o515Hw6oq25mIKrz8uFkd/S0ed5m/eSax9x0i1eDiMKu1Z2e/FM7D+kc+Q9fyxg6Lo969riedDYZxXnrOm+VBM8OKqH1N4ddaPSWHQQf95fNqJ+eZsMimyb4wXz0bBkHrjpok3iMokGYzGc9bA6HsWME56MXvGDowqZgdGFZPBkCYf/uhUQAtG23qxHAejn3inXgZhzJvK4DxbMOqgwzFfXEm9mAxG7TlvwZhIH/7+8OHD20LzARgFjVEw7ki8vbzn1TLhZ6yC0Yb5pTAmrQ1rXldGN+ZbBuOv4z+MYyaE3OCHHIbUi3lxMR8Noz3EoqS5GeNgFK7z19cSV9PU9fhy0pvw4ZgURs+o5jA4I60MafL6px9q/YPCuHjzrh9zNAxuiBdsFqvRlDM2v3hzLnFFlMNoH4xmDQze86KqtraxqoyTdu9v82XCeX4eRlOt83EbaOfQSgOuf5Saeql6eXM+aRdR4ctg8MayMjjCLKbEe9YwWnNbweiwfPuc1iUHg6b0rh9zPq4yFr15KGaRGVtJ0sroVMGshLFoZ54fEo6vW2cPVfMmZsvIYEic8e2rK6kbkxmff5SkLgyW0lm/o/nFbASMhdQMsTzARWwWuSTzZdLqOrfO8mUitYqogtEzljG7xhdXi0WnBqmVVgYfc3YXjOKk66RL43QcjGbzZ7Uxo4kvirPNZuAMxmLBdT3LYSw6zalrfgbaXWezHMaiKbci9RJGZzj5MummlMNYdGH8NJ/N37/rzQ/1HQWjMzl56gyGJHUzn7/Pl4nUHU6+TPLmJ03z48sBI4XRa17AKKugosEqo1MazMoqY9GFwVJ61/ccBeNswQc8zWFwNE7nrDLyaWwZT19fL6vmJ3XzlwzGokPjNIdRY69iMhg8drpnLLo1yIz9ypidFjD4qZwdjayMdqnWMBbtKSthlFVdDyeHkS+p1ppiMBpER5+IWcJox2zBaOr/lMHgKoO6MhgLqVNaVCcjKmNZD7GKOKOJL+skKyOFwYz1wJnxpIAhdZqfVjD4mNXAGyOFsawHXhopjH7MT8BoprLEMQoGR4NGLBJv0zjKYbQzz7MsYdSZF64va6PUZFkA7sY8fXG15LgdVTA6MYdhnL5/t1wuOjAZjskoGDWNaozRj8tlO/Pc+Oa8dGzhYDAK42LSTPnL60XVXPp0TAqjMxxmZTCqmLVnDuP3ly39TptTGGUJt2gejYRR0qimoki8GU5hfH9eOTYzOWEwKkT1TL68XrYH3sRc8MYcRrejow+vrpZtwoXx+ccm4tGEjZml9G7ZplHSnJztAEZRHGzXKmBUnecJTU7fXy5r19JzUsBYthYVa/6y9pSqOZ8UMRftmJNJCaOFiI60gFHFrIwMRmcuaNAcRhlzUcU8OZF2AaPsoy7pVlGzqcgro72k6AyVMFprnHkWMJpto4nZ6igv6WKZtBYK9SxhdDrqwJDKkEcFDD7m0cNh/HpJdc7+Nbp68fNlrvO2fvsl9+xaf/3PgOc/f7kso34m5tW/fy5ito3X/xrwvP71l36e578N5Xl+efVAGMLxkAx7wOj7wYDRGDL6A+0HjYY/2NF9jYPNj4/3+E8/Bx100EEHHfQF8obvixB674URFSA33zZm9jHq5oodaQfvHY7h8G3Z/cfU+Hb1BLb242zMUAUrXde/Ng3T3sFTOdYbXRQRMk0UCIHvsltLYgRyGK6hAS9A/gqogY9t3dI2vs/edab4puf7eefI0lUw9ZXUH5GD6OOR04qjTB8XIdcW6bEAddOAJI2wroU2iNjN6DB2N9iKMTQcC0RrFxIyVaFjsxIQU5S4NntwDDARrQwKDo3KxYA6GtM+gxBu0ukDVT9gBFkiSVn5Ewdg09UdvFYzdt8RxKkmBj4K6UISNx5Y27Yj06/FQ0ts3TCLW/sFK4fhhux7/WHZpDobzIjHRwkoutlBZUz1JIFsQMQAUeTrjmiRjL0AUZKu0wCxW5ZF+rrBYBQDpzAwMvQk3yZUZtMAGvW+dxsmwbhLE9Ecf+vY6kaQBSugpU58FXrqlChrmD86CprEFhyc37+thK5g2T4Raxh2qmowT5/BiBwhGXPjFt0zxl+lKaOPJv6WfiKQwnAcsM50HQIMc8Rw5VnZVMUZu39bszaZjSBiMOK8MgKY2Xnv7B1Dqr4d90CEvX0wpjbtHSVFWsPRp94Y9a1KS1DPJkaRoX+Pd3Ou8MDpk4Dd75HFQQcddNA3q/8BkW0hf4vSmeEAAAAASUVORK5CYII=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 descr="data:image/jpeg;base64,/9j/4AAQSkZJRgABAQAAAQABAAD/2wCEAAkGBxQSEhUUExQWFhQWGRsYGBgXGRwaHRkgGhsYHBobGhwaHCggHB0lHhoaIjEhJSosLi4uHh8zODMsNygtLisBCgoKDg0OGxAQGywkHyQrLCwsLCwwLiw0Ly8sNzc0LCwsLCw3Ly8sLC8uLSwsLDQsLCwtLCwsLCwsLDQsLy4wLP/AABEIAI8BYQMBIgACEQEDEQH/xAAbAAADAAMBAQAAAAAAAAAAAAAABAUCAwYHAf/EAEkQAAIBAwIDBgIHBAcGBAcAAAECAwAEERIhBRMxBhQiQVFhk9IWIzJUcYGRBzNTcyRCUnKhsbMVNHSCsrQlQ2LRRGOSwcPh8P/EABkBAQEBAQEBAAAAAAAAAAAAAAABAgMEBf/EACoRAAICAgICAQIGAwEAAAAAAAABAhESEwMhMfBBYaFRcYGR0eEyscEE/9oADAMBAAIRAxEAPwD2CiiivnHUKKKKAKKKKAKKKKAK5DtHxm5e9isLNljcx86aZ118tMkAKuQCxI8zXX1wfaCVrHiqXrqxtZoRBK6qW5TKxKswG4Ug4z//AB1HyRmXGL+84Y8Mstx3q0kkWKTWipJGX2DqybEZ8iP/AHFniXbO2gna3bmtOqq3LjieRiGGQVCg59/Sub7Y8XTiYhsrImYvNG8siq2iJEOolmIxk+Q/KqfB0xxu+2OO724B/I1uuuwWOH9qbWa3e5EmmKMkSGQFChXYhg24PtWmw7Y28sscWJo2lBMXOheMSY/sFwATjfHpXnl9w6WW34wIkdivERIVQeJlRgW0AjBIxkbHp0NV4HsrmS1zxG9ncSq8cTBMqwB+2BACoAJByRTBEs9NFefdl5OIXtu0y3qxtzZECtArrhHKjJ1A74r0Eda8x7Adq7W0tGjmkKyCaY6BG7MQZGIxhcHNZj4dFZZ4Z2oleC+juStvdWanmSIpddOkssyISCRsfDny67023bC3tobTvEzO9xHqR1iYGUqAT4FzpJ1DC77nFc2LOaW24xfSxNF3m3dIo2GH0RxvhmHkWJ6VjAh732e2O0M+dun1A6+lbxXv5EOkT9oNmSyfX85TjkciTnHIzkR6dWMedVOF9pbaeB7hH0xxlhJzAUMZX7QcNuuKj2a/+OXBx/8ACQ7/APO//wCq5O84ZLPbcejhUl2uwwUbFwrKzBdtyQp/Gpin9i2dxadtbaR41+tQTHETyROiSHyCOwwc9R6ivvEO2ltDO9uea86AExxxPIxDDOQFByPU+VcbzLG5S3WTiF9KwkjZbdgmpXUjAZRbgqFJwTnpmuj7PKf9s8SOP/Ltt/yejikLKcXbC0a1N1zCIg2g5U69ecaNGNWvPlWVh2ljncxBJ4pNBcc6F48gAZK6gAcZGRXn/Dba3aDiIu2lij/2rKySRg5jYEFH2U4G3XGKu9nuMzteNbpdC+tuQztLywpiboql18LFt9v8qOCFlfg/aSKPh6XU91zUOfrTFyy+WIVRECxz5ADrTnB+1dvcy8leZHNp1iOaN4mZf7ShwMj8K85soXXhHCpyjPFbXKyzKASQgdsvpAydPWujuuJRX/FLA2uZBbcySWYKwVFdCoTUR9piRt7UcV3+pLKkv7QbMGQLz3MLMsnLgkbRp6liFwF9/wAap3PaWBII7heZLHLjl8qNpGbIJ+yoJHQ1z3YFP6PxDI63Vx1HXwrXK9nuJzQcL4VHzZLa3lacTzomWTEsxQZKkLqO2SKYL4FnpHBu1EF07xJzEmjXU0UsbRuFO2rS4BIyRv7ikv2bcQlnsEkmcu5eQFjjOA5A6DyFcz2XmifjTNDLNOgsnHNlydR5sf2SVAI/AYq9+ydSOGx5BHjl6/32qSikv2KX+NcZS1VS6yvrOlVijaRicZ6ICR+NKcK7V284m0mRXgXVJHJG0bqME50MASNqj9vOLSxT2sRne2tZeZzZ41yQy6dCairBM77kb/lXO8Glje/v2hkmmj7gQJJc5YjVnSSoyvpgUUerFnYcK7eWdyyrC0j6gTkRPpXClirNjSrYB2J9K+cJ7e2dyyLC8jl87iJ8KQCcO2MKcDofatfYJMcHtxjH1G46b4P+NT+w8ksPAEaBMzLBIyJj7TguRkDc5ONvOjS7BTTt5a5TWtxGjsFWSW3kRCT0GtlxvVez41FLPNbqTzYNJdSpGzjKlSdmB9RXkfaHiaT8OBe9ubi6kMTPDpwkZ5iFgyLGNIGCBqJ3xXT/ALQpJLGW34jAhZihtZFHVhIpMR/JwP8ACq4IlnbcK41FctMIiW5Mhic4IGpftBSftY9RVCofYvg3c7OKJt5Ma5T6yP4nP6nH4Crlc3V9GgoooqAKKKKAKKKKAKKKKA392PrR3Y+tNUV7NMDnkxXux9aO7H1pqimmAyYr3Y+tHdj601RTTAZMV7sfWjux9aaoppgMmK92PrR3U+tNUU0wGTFFtMdMD8BX3uvuKaoppgMmK919xXwWnntn8K18b4slrEZZNRUFVwiliSxCgADruaXXj6mAzcm4wDp0cptZ9wmMke9NMRkx3ux9aBa/hSS8eUwGbk3GAdOjlNr/AB0Yzj3oHHl5HP5VxjOnRym1/joxnHvTTAZMd7sfWjuvuKnv2jURLLybnDMV0iF9Yx5lcZA96LrtGsaRuYbkiQEgLC5K48mAHhPsaaYDJlDuvuKO6+4pLiXHlhCExXD6xqHLiZsezYGx9jTd5xARw80pIwwDpRCz74/qjfz3ppgMmfRab52z64r73X3FaeH8VE0TSCOVQufC8bKxwM7KdzWjh3H1mDkQ3CaF1HmRMueuy5HiO3QU0wGTHe6/hXxbTHTA/Cl+D8aW4LBYpo9OP3sbJnOemrr0rCz48skxiEU6kEjU0TKnh/8AURjfy9aaYjJjndfcV8W0x0wPwFKDjy8/kcqfOdOvlNy/XOvGMe9CceUz8jlT5yV1mJuXsM514xj3ppgMmOd19xQbTy2xSfEuOrDIIzFO5IB1RxM67nG7AYrbxfi624UmOZ9X8KNnI/HHSmmAyZvFr+FHdfcVpn4qFgE/LlIIB0CNjJv6p1GPOix4qJYmlEcqhc+F42Vzj0U7mmmAyZuNpnrijuvuKV4RxpbjViKdNIB+tjZM5z9nPXpWPCeOrcMVEU6YGcyxMg/IsOtNMRkxzuvuKBa+4pE9oF5xh5NxkEjXym0bDP2sYxX3hPH0uHKCOaNgNX1sbJkZxtq600wGTHBafhv1261H472WF1LbPJJ9Xbyc3l6ch3AIUk52059K6OiquKKFsV7sfWjux9aaoqaYDJivdj60d2PrTVFNMBkxXux9aO7H1pqimmAyYr3Y+tHdj601RTTAZMV7sfWimqKaYDJnOdvuJ3FrZyXFu0YaLxMJUZww6YGl1wckHO/TpWu87Vi2kW2ljmuLoQrMwtocqwLMhIDP4cFTszemCTW3t7wq4u7OS3tuTql8LGZmUBeuRoRsnIGx96+WXCJzeNdTcoa7RIGVGY4dZJXONSDKYcb9eu1dSGuXtUrGF4dTxzWs1yiCPLvy+UVAJcYbx40kbk9RjeZwXttJPb2bvDJC8z26s7w/Vyc0HIh+tyBtnUc4BGxpngfZWWHuOto/6NZyW76Sxyz8jBXKjK/Vt1wem1K8P7NXogs7eXu2izlt2V0eQs6whgxZTHhWIwQASM53oCtd9sooZuVNDcRrrCc1kHLJZtKEaWLlWYgA6fPfAyaTn7RSxvfan8MV1awxjQG0rMttqGAVJy0jbknGehxiodz+z+5bw6bJ2E6zd7kDm4YCZZSmSp5YC5UEMQQuMDWSt3iXZaaQ3eGj+vurWdMltlg7trDeHZjymxjI3G48gHuJ9rFgmET211gyJEJRGpjJk0gYbXkgE77eR9KwftnEk/JlhuIsycpZHQaGZn0JjSxbDnGCVAwd8Vpn4dfG/M+m1khUqsWuSQPEhC80qgiKGRjq8RbpgZAznnYf2fXA5KlbJ2inima7cO1zNolV31FlJQnfo7DYDYHYCinbmT/xANbzKLZ5lSbkho0WKASAy/WgsSckAYyGTpk4szdrETloI555WijldYIi2hXBw7ZOlQSp8Oot7Eb1L4h2dvT/ALQii7sYL7mtqd5FkRpLdYgNIjKlQyKc5zgnbbFMw8Du7Z+Zam3YyRQRypMXUBoVK60ZFOQQQNJUdM58qAave2kCGAIk85uI3kiEMZJYIUDAhiCpGrPix9kg4OAavA+LJdwJPHqCvqGHGllKsUdWHqrKw2yNtiRvUTg3ZZ7ee2fWrLFFcrIdwWkuJY5SyruAupX2LbZA361R7I8Ke1tlhkKlhJM+VJIxJNJIvUA5w4zt1zQGXai1jlhVZZBGoliYMfMrIpVfzIA/OmbviGiaGLAPO17l1BGhQdlJ1P1/q9POlu09rHJCqyyctRLEwb1ZZFKr+ZAH50txmzdr+wkVSUjFxrYdF1RqFz+JFAN2naW0ldY47mF5HGVRZFLMN9wAcnoaS7M9s7W9LLFLHzA8iiMOrMyxsV5gA30sAGB9CK5zgfZ+SO14SvI0PFdGSYBQCoMdyCz492Tf3FVexmuGSa3ktJkJnuZVn0x8orJK7oAwfVkqw20+ooC3xXtJaWzhLi5hicjUFkkVSQSQDgnpkEZ9jWnjXGGjktY4gjd5kZAzE4XTFJJnw9c6MfnXN9rre6kumDR3j25RBbizeOIa/FrM8hYOq5ZQOq4BOCRWrhdo8MfAIpFKSIzKynqCLOfINAdRx/i0ts1uQqMks0UDdQQZCQWHkQMdKuVzHbvpZf8AHW//AFGqXajh7XFtJEqI7NpwskkkSnS6tu8QLjpnbrsDsTQFWtF5dxxLqkdUXIXUxAGWIVRk+ZJA/OuL7L9lJre5SV7a1RVDZaO7upWGVI2SVQh9N+gqz284c1xaiJY+Zme3LJgEFFnjZ8g7EaQc+1AUuG8ctrhWeCeKVEOGZHVgp9yDtWmx7TWcyyPFcwyLEuqQrIpCLgnUxB2GAdz6VyfaXs3PPJxEQqVEkdloxpAl5TzNJH4/BuCAdQK77gjasOyvD5ZL5Z5o77UkTx67mG0iXS5B0/UeJzkbA7DxHbO4HepfRkqokQsycxRqGSu3iA813G/vX2C8SSMSxsroy6lZSCGGMgg9Me9ecR9nrmOyk5SzLNEO6xbqrtEsTxK66ckYkleUbqTpHQYFeiJaiOARruFj0D3wuBQE+PtPbrBFNPLFBzIxLh5UIAOkHDA6WALqNQONx60rxbttaW72oeWPl3WsrLzFCKqoWDEk7gnCj3IqL2Z4FIsnCzND/u9g6MWUHlyHu4xv0bSJBt5Z9anWfDJ7eHh0jWssvd7i9aSOMIXCzNccshWZRg6lPXpQHoc1+vIaeMh15ZkQg5DDTqUgjyIxvUzhvaHNjFeXA0rLHHIFiSSQqJVUgYRSzEFsZA99qcv5ddlI2hk1QMdDABkyhOlgCQCOhAJqV2ZvjDwiykEUsxFrb+CEKXOY0GwZlG3U70AzYdo2nsY7uG3kkaVQVhVkDbnG7MQoA6kk194B2hNyZ4mhe3uYNOuKQhgBICY2DxkqytpPQ5Gk+xPNdkeIXVrwqOIWFxz7dY0KsEAfU51NHh/FoXJIOnOwyM5FrsVdOeYJbe7SVjzJJbhERXbZcRqkr6FAAATyA3JJJIDXCO0OpbprgxxC2uDAX1YU+CJg3i6ZMuMUzPw/N7HPrXwwumjzOplOoewxXLWt0kUfFGeFZweIBBE2MSM6WaoPECM6iCNvKunksM3sU5dQVhdDHnJOplJI6ZAxjpQFiiiigCiiigCiiigCiiigCiiigCiiigCiiigCiiigCiiigCiiigCiik73i0EJAmmijJGQHdVJHqAxG1AOUVK+ktn97tvjR/NR9JbP73b/ABo/moDV2tsmmt9KIzsskbhVKqTodW6tt5VmvEbjkFzasJQcCLmJkj11ZxWX0ls/vdv8aP5qPpLZ/e7b40fzUB8XiNxyDJ3VubnHK5iZI9dXT8qBxG45HM7q3NzjlcxM49dXT8q+/SWz+92/xo/mo+ktn97tvjR/NQGp+J3IiVxZsZCxBj5qeEeTas4OfSleMl5Y4uZw1bg7sUkaJuU3TbXkEkE7in/pLZ/e7b40fzUfSWz+92/xo/moBDjEHihkXh0c8iqCGPKDRFd1VWYZ2JONPTerF5cyLFrSEvJgfV6lB3xkajtt/wDalvpLZ/e7b40fzUfSWz+923xo/moDdw+8leJmkgMbjOELq2cDbcbDNL8O4jcOH5lq0RVcqDIjazvtsdvxNZfSWz+92/xo/mo+ktn97tvjR/NQGXB76eUtzrYwYxgl1fV1z9npisLTiNw0xR7VkjycScxCDjodI33r79JbP73b/Gj+aj6S2f3u2+NH81AfBxG45/L7q3Kzjm8xMY9dPX8qE4jcc/lm1YRZI5vMTGMddPWvv0ls/vdt8aP5qPpLZ/e7f40fzUB84lxC4jkCx2rSoQMuJEXGTuMNvtW3i17NGFMNuZieoDqun/6uta/pLZ/e7b40fzUfSWz+923xo/moDO6uZO76u765GA1Qll89mBY+E4H61o4DDyoG0WaWzbnkx8sBiBgbphd8Ab1s+ktn97t/jR/NR9JbP73bfGj+agPvCL+eTVzrYw4A05dW1dcjw9MbfrWvh95NOWS4tOXGVIOp0cNnYqVHkRWf0ls/vdt8aP5qPpLZ/e7f40fzUBOhtuXJyU4ZGsAk5gdeSF1qAVl0AZ15VcN1GB6V84dFcTXqzywGBY4WjALq+osyn+qdsYql9JbP73bfGj+aj6S2f3u2+NH81AVaKlfSWz+92/xo/mo+ktn97tvjR/NQFWipX0ls/vdv8aP5qPpLZ/e7b40fzUBVoqV9JbP73bfGj+aj6S2f3u3+NH81AVaKlfSWz+923xo/mo+ktn97tvjR/NQFWipQ7SWf3u3+NH81VQaAKKKKAQ4hxVYZII2B+vcxqwxgMEZwDvndVbf296Wv+0kEM/IldY8RCVpJGVEUM5RAWYjxMytgD09xWvtrwtrmzlSPImUCWErjPMiIePGSB9pQN9vWuLeG7ktzdyW8kTXkym4jEImmt4I0ZIljjYeKQtvr0Fl5m6kJQHaca7SxxWbXcJS4QMijRINLapViOHUMPCWP5jG1U34hEvMJljAhGZcsByxp1Zffw+HffG29eUQcHlFtxIJBdkSS2TR86ELJIFeIsdMSKMAA5GMqB4sHNUu0/OjbjMS2tzK15GvJMURZGAtVjbLjwqQVbwk6jgYBLLkD0HiHF7eBVaeeKJW+yZJFQNtnYsRnanAc9K8t7QcLnS6klcSGOWOFY9FiLwqETDRnfWni1N0wdfXIIHa9hbIw2EEZ5nhDAc1dD6dbFMpqOgacYUnKjAIBGABeooooAqET/Tp/+Ht/9S7q7UJv9+n/AJFv/qXdcub/AALHyNSTBcamAyQBk4yT0Az1J9K08SP1Mv8Acf8A6TSHaC3ZzAViLskyOSNOVVTlt2I/QU9xH9zJ/Lb/AKTXmcUkmd5RSinfmzZZN9Wn91f8hQ96gcIZFDnopYBjnpgZzXyy/dp/dX/IVKu7VnlZTEVi1o7FQpMrLggk6vCqkL5ZOnyHWwim+y8UYybyde++9jvFjtF/Oj/zpue5VBqdwq+rMAP1NKcW6Rfzo/8AOtt9nAwrMc7FdBZNj4hr29vzrKV0YirdM3xTBgGVgynoQcg/gRSFuf6ZP/It/wDUu6OA2zRxYcYYvI3udTswLY21EHJA2z0r5b/75N/It/8AUu6skk2kXkSjJpO+yjJKFBZmCqBkknAAHUknoK+hveonarhb3ELBG6I+IyMh2I8BzqGCD0zkZIONhVWzRgihyCwAzgYH6En/ADquMcE77/A24RXGpJ934/AW4WfHc/zx/oQVvuOJRIdLyxo2M4Z1U49cE9KX4X9u5/nf/hgpbi1u4MjwJIJmRQrhhpJUtpDKW6DJPTzpCKbpk4oxlKpG7tSf6Fdf8PN/ptVVjvUrtR/uV1/w83+m1VG61j4OZqa7QOELqHIyFLDURvuBnJ6H9DSPaE/VL/Ptf+5gpBLSdJpGUNl7hG1ahoMWlAwIJznZgBjrin+0P7pf59r/ANzBXSUVFqmdeWCjVO+h24u0jwXkVAempgufwyayguFdQyMGU9GUgg4ODgjbqCKX4qZOUwhH1jYVTt4dRwXOfJRk488Y8622dssSKi/ZUYH/ALn3PWs0sb+TNRwv5v338xdD/Sn/AJKf9ctMXN6keOZIiZzjWwXOOuMmlk/3p/5Kf9ctT+PWUjSl41bBt5Y8x6NRZmUhSJNtJwdxv71eOKlKm6NcMIzlUnSOg1Uhwk7S/wA6T/Ot3D4SkUaEAFUVSBkgYUDAJ3I/GtPCekv86T/Osv5OclTpDEt9GrBGkRXOMKWAJycDAJycnamA1c3xvhUjtIIulxytepQQvLPUNrBGw6aW3x+XRjrWpxikmmdOSEVFOLu/6/tfoT+Avi2iycDQKZkvo1UOZECNjSxYBTkZGDnByN6m2CBrJAU15jHhwDn02bbY7/lSlnaSqtgTG2YFKyLlcjMOnI8WCM7da1GCdtv2vUXj44yjbftN/wC+v1KfGJQ1uzKwKnQQQcgguuCCOop+acLuzBQSBucbk4A38ydqgQ2rRWARxhhgkdcapdWDjbO9NdpLYyKmmMuyyxtkacqFdGbdiMZA8uuKmCzxvq/IXHHbhfV1f/So8wBALAFjhQTjJwTgepwCfypDj5+qX+dbf9xDWjjELNLbOsTMUfUxAXIUpINOS2erDYVv4/8Aul/nW3/cQ1HFKmYnFKKafkpFvetD3qBA5kQIcYYsApz0wc4NF4oKMCusEfZwDn8jt71Es4ZY7a1UQ/XRgLqYK3LwmGYAONWRlRuOuTsN7CCats3x8cZK2/kr38oaCRlYMpjYgg5BBU7gjqKq2f7tP7q/5CoCWoitHQBgBHIfHjUSdbMTjbcknb1q/Z/u0/ur/kK68KSbo4cqSk0vBuooorucwooooAooooAooooAooooAqLd2swuXlRFdXiiTd9JBjacn+qdiJB+hq1RUlFSVMEXNx/AX4o+WtV1HcOjqIVyysv70eYI/sVzv7Y+1BsYINBId7iM5HksbB2/XAGPc13lpOJEV1OVcBgfYjIrnpiXJkeBLhVVeQuwA/ejyGP7FZ5uP4C/FHy1aNeb9iO2feuMcRty3gXHJH8k8uQ9PMkHHp+dNMRkzpr2C5fRiFRpdX3l8lOf7FMZuP4C/FHy1aqH234v3SxuJ/NI20/3iML/AIkU0xGTMs3H8Bfij5aUitrkTyS8lMPHEgHN3zG07EnwdPrB+hrT+y/jHe+GW0hbU4TluT11J4Tn9Afzrq6aYjJkXNx/AX4o+WjNx/AX4o+WuX/bH2oNjBb6CQz3EbEjyWNg7frgD8zXe2s4kRXU5VgGB9iMimmIyZBs7e5RpiYU+sk1j63oOXGm/g65Q/4Uzm4/gL8UfLVo15v2H7Z964vxG3LeBSOSv8k8uQ9PMlTj0/OmmIyZ0fGLW5mt5olhQNJE6AmXYF1KgnCdN6cJuP4C/FHy1ZoppiMmRc3H8Bfij5aU4pbXMqBRCgIkhfeXyjmjkI+x1IQge+K5y67Yae0UdpqxFyDHj1lY8wf4AAe5PrXpFNMRkyLm4/gL8UfLRm4/gL8UfLVS8uBHGzt9lFLH8AMmuE/Y32nN9bTF2JdJ5Dg9QsjF1H4DUR/h5U0xGTL6wXPOaTkrgxqmObvkM5/sf+qmM3H8Bfij5atVG7Y8WFpZXE/8ONiPxxhf8SKaYjJnzNx/AX4o+Wl7KC5TXmFTqdn2l8mP9yk/2VcZ73wy3csWdV5bk9dSbb++MV11NMRkyLm4/gL8UfLX0G4/gL8UfLXI/tU7XmxuOHIpI1TiSQ//ACwdDD8w5/T8DXoynIyOlNMRkzneG29zHEiGFSVUAkS7bf8AJTObj+AvxR8tWq847Q9sOTx6ztdRCGNlk9CZd0z+BRd/f8aaYjJnS8RguZIyghUE46y+jA/2PamSbj+AvxR8tWRRTTEZMi5uP4C/FHy0rxO2uZECiFARJE+8vlHKjn+p1IUiud4j2v0doYLTViPkNGR5F5CHXP4BAB+J9a9GppiMmRc3H8Bfij5aM3H8Bfij5atV5v2q7Y8jjlha6sRlWEvoTNlYx+TKpz7/AI00xGTOpu47h0dRCo1Ky55o8wR/Yq3bppVQfIAfoK2Citxgo+A3YUUUVohqupxGjO2dKKWOAWOFGThVBJOB0AJNTuAdo7e9Dm3Z2CHDFopI98sMDmIuSCpBxnHniqVzcLGjO7BURSzMTgKFGSSfIADNeTW/EYrjh6RxT5J4qocxOQ6rNfSFSGU5XUpyD+dAeu0jHxRDcvbYbmJEkpOBp0u0igA5znMZzt6V5pxSEWo4hbxGRbRbizEwV5GMcMiqbhgdRZQVHiI8s1odo1fiJ4QS39Dt8MrytnM0wlaOQksSsecFM4ZcAFgRQHsFFeR9j2Hf4uVPaBGEi3EUN1cXBkXlsQZEmjwmlwMuSvXTnLaTV7M3EBvI01arT648ObVlWYMonGWALEMW5e7DQrkdAaA9HooooAooqX2ha4EX9GGZM7fZ/IEOQNOeuDkDpk0Ah2n7LW1/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+Zyn5QJfG2nTq/5deFJ9iQPcVAhWRo5+bb82duSXjGkKSYow322CugYP4dW+PzoB/sjwGGyh5MKojeFpVRiRr0KpbBO2Qo8hnFXDXPdn4StxL4HXFvbA6wMgh7olcqSuwZdlJABWmO0ZuMR93XI1jmfZ+wSA+QxB+xqIK5OoLsQTQCvabsrbcQCPJGkrKU0FmYqE5iNJpwcZZQRnz23qxwq2jihSOHHKQaEAOoALsBkk9MY/KoKWbOLNo4c6VhPNyF5arguu5DplcjCKdf2X0rvVLssuIG2IBnuiMgjY3MxBwfIg5z55zQFSZwB4iAOmScddhv65rmeE9i7O0nM8cKRsNIRwzaskFWDEnxaiR1zk79ay4iZzJJzVPIE1sY/ssNpl1EaTqxgKTqUYOrBIGa18QsZ1knklYOknJVAA22J2KKF1EDSrDLADUd9sYAHV1i8gXqQMkAZONzsB+JrKuYmNxzzzl+oE0JiOFO55obBU50/uvtAEMW6jBoDXediLI3SXLwpr1azIzsHMuuNoyDny0kY/LGK6uuJu+FGIkiEhWuLclmEbFj3uFwUaMaygGssZMEYGNgTXZTltLaRlsHAJxk423wcfjigNHEbWOdHgkwyuuHTUQSp2IOkg4O4996j9luy9tYs/JjjjkkLkhCfEgkYplSf6oYDONumamwRXbpMGDLclIc7IGaNLmclchjHzGh22cAM/Veoq8ORhNah4wjLBONKgYRdcGhTp8KtpAyqkjIbBIGaA6Cp3FuGQXkZimUSxahqXJwSp6NpO+D5HzArDjrXAEfd1yeYNeNP2fPUHI8OM5KnUCFwDk4lQ8KSe3ZGiVj3m4B1qAVVrmQuy6hkErghh1yCD0NAOdjuAQ2UAjhVFJxzeWxKmRVCsRnofDv06VdqbwUfvsDAMz+WM9AT+oO9Y8ba4Bh7uuRzU5n2dk1KHyGI20FjlSSGC7EE4Amcf7HWd9Kk0sMczAhGZmY+BNfgXBwDqYny369K6GzVQiqhyqjSN9X2dsZ8yMYrk7iwkkhi5cerBlXyXluZDpk8RBTGD9YgZxnKqc1f7PD6psDAM05G2Os0m+D69c+dAUXcKCSQANyTsB+NctxPsTZSXIu5IkLbu8jO2rUOXy2BzgBQnsBW7tEbgmcaSbbu7dNLZbw4wAderBfK6SMBSDkkDTecMZWupcERmGUHKqWmMgRlOVJZlj8SKGAIBwBgAkDqhXxZASQCCRscHp54PptSV7zBbnlA8zSMY06vLpr8JPsxA9xUC3jme1k1xs1xzYXkSIhMuogZ8FnVSuxGNRBG29AZ33Yeze6W6eFNQ1SPIzNr1homjcHOwUI3sBjauqVsjI3B8xUG8s27wZDHldQbm+HCRqgDxdde7ZbSFKnO5zWgC5Xh1uLZTzhFFsdIwQg2YOQNOdm3BAzjJ2oDpq5XivYqznulmkhRpWyzMztrOkIEKb7BcDpgD8TTkFrIBfho5cSuWjxIAzgwRoRGwkzGdSNjJTGQRjfC7wMQqNG/MNkyaVYK+rwAqJFYBWz5hx652zQHSivkcgYZUgj1ByKhzW8pNg3LkzG+ZRrUaAYJEOsB8PhnXpq6Ej339l1xA2xAM9yRkY2NzMQcHyIII9jQFeiiigA1iEHoKV7waVHGouZyudFzc45etdecZxpznpv0rjuiaxZV0/40BQOgpTvBo7wab4jFjQQego0D0G3Skor7VnSytpJU4IOCOoOOhHpWfeDTdEYscopPvBo7wab4jFjlFJ94NHeDTfEYscopB74KVUsoLEhQSAWIBJCjzIAJ28hWfeDTdEYscopPvBrCe+0KWdlVVGSzEAAepJ2ApuiMWP0Un3g1h37xaNS68atORnGcZx1xnbNN0Rix+ipicTUyNEGBkRVZlHVQ2QpPpnBwPPBrf3hqbojFjlFSLLjcc2oxuGC5BbSQvhJVvERg4IIODtivltx6GQkRzxSMAWIR1c4HU4Uk43H6iruiMSxRUJO0kJz9aBpdY21Bl0u4BRW1AaS2RjPXI9RVHvDU3RGI5RSfeDR3g1N8Rixyik+8GjvBpviMWOUUn3g0d4NN8Rixyik+8GjvBpviMWOUUn3g0d4NN8Rixyik+8GtI4ohfQJE19NOoattztnPSruiVQb8FKik+8GsReblcjUACRtkA5wSPTY/pU3RJix6ik+8GjvBpviMWOUUil5nIBBIODjBweuD6HBFZd4NN0RixyikJ78INTsqr6sQB+prMXJPmKbojB+Ryik+8GjvBpviMWOUUn3g0U3xGLNVedPZjhsCyPBaXUKyxsk4Om4OqQMshLKwll1EHwsucZ6Hb0Wott2SsY5RKlrCsitqDhACD6j0NeaLo0RuO8TuIrmW0RzzLkwtasdPgUkrcgFsFtCxtJgatOtfUCl+Jz3EM7yy3NyIOcAjQ8h4UXKRokyMvNLGQlG0nqc5G+Oom4aXu0nYroijZUXHi1ufGxJHTSqgYx1fOcjGufsvZvNz3toWm1BtZQFsrjB/HYVckDh4OdaQX91FcTu0V3OvKPKKHU6oZXBQE6A2s+JV8G5Ayar9nLi9W7iWTvRt5Ayubs22zBS6GIwNnfDZUg7b+W3SHs5aGY3Bt4jMc5kKDUcrpOfXKkg+uax4X2Zs7Z+ZBbRRSYI1IoBweo9ulVyQo4mwnvXgsJe/wAuq7nMLDRGVVCtwcqNOTIOWMMTj/0nFdP2avmjF4txcF0tp9AlmKKQpiifxsAq7FzvgeVWYuFQqsaLEoWFtcYA2RvEMr6HxN+pom4VCyyo0SlZjmUEbOcKMt67Ko/IVHJMEO8ea4vZrYXElqkMULrywmqUyGXU2ZEbwLpCkAdfMdKU4Dx6aaazDuNLxXZcgALLyZYkjmHorKSwwSMN1PWuj4twO2usd4gjl09NagkdfP8AM7VjxLgFtcKizW8Uip9hWQEL+A8h7UtA4NXkvf8AZkhupFLXV6qyRGP7Ki5CMpKMD4EC56YJ88Gu/MgjiaMS65Y4tRLFeYRhgrsFA6lTvgAkH0rVcdnbV4hC9vE0SsXVCo0hmJJIHkSWP61tThESKwijVCYhCCBjCKG0L/dGo7e9G0wcbwS7u0Thcz3bzteGNZYWRAoV4WkLoFGoFNI1MSQSxOFBxS7SXL8Hmu5LuR2EVxiMpFyzh5FXWChLEY65xsNvXp+ynZC3so4isMQuEiVHmVcFjgBzk7+IjNVhwqHkmDlrySCDHjwkMSWGPckmq5KxRyfGpLiS4vVS6lhjt7WKVVjCZLss53Z1OF8G4A323GN1be1kur6GQ3U0LycOikYxcsbs4yAHjbCkkn8a7luHxEyMUXMqhJDj7aqGAU+oAZv1NJcQ7NWk4jWa2ikES6Iwyg6V2Gke2w2qZIUQeGcQWGwvrly6lp7ku0WNWVkMCFA3hDBUjAztkZPnWjsze3kfEFtrh2KyQvKFllilkGhkVSRFCnLzqYEZYEqcHwnPSWPB+W9wDpeCd+boYZKuwAdcfZKHSGGwIYvnOcjPhfZy1tmDQW8UTDO6KAfFp1b++lf0pa7BK7E4/wBntkhRzbvJJwB/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/wB4Ecp/e0nT198Vzd1a2v8As8SRhNQUNFIPtmXqvi+0W5mxB9811tIJwW3EnNEMYkzq1aRnJ8/xrpCaieng5lxru/N9fP0fv49Ei84nIkfECz6TEqaM4GlmhQ4HuXP6mvsFoz30jc6RPqYGIXTg7yeE5UnGxPr4j7Yr3XB4JX1yQozkadRUE4wRj9DisrnhUMjK7xIzJjSSNxg5GDWtka698fwdV/6ONRpKm1T6X0/j7nOWlxcCGG47wzM8oTlFV0spkZSAAA2oLls56L086ZfijiEkyYY3piXpkrz9OkevgB/LNOcE7ORQBWMcZmUsTIF38RY9T7HFNtwW3LmTkx6yQS2kZyCCDn1yAa1KcL/o3yc/Bm+rV34S+fH5fXz9CXwOzbvF03OkwJz4PDpbMcZ38Ods42I2A96tcPHhOZRL438Qxt4j4Nifs/Z/KsG4XCZedyk5o/r48XTHX8KYggVBhQFBJbA9WOSfzJJrnOWX2PNzcqn+y+F8e+0cxxRHa5nbTA3JjQqLjONBDM5UdBlhguemMeVdFwy6EsMcijSHRWA9AR02rC+4TBMQZYkcrsCwzj2pwCkpppIvLzRnCKS7Xv38/AUUUVzPMFFFFAf/2Q==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 descr="data:image/jpeg;base64,/9j/4AAQSkZJRgABAQAAAQABAAD/2wCEAAkGBxQSEhUUExQWFhQWGRsYGBgXGRwaHRkgGhsYHBobGhwaHCggHB0lHhoaIjEhJSosLi4uHh8zODMsNygtLisBCgoKDg0OGxAQGywkHyQrLCwsLCwwLiw0Ly8sNzc0LCwsLCw3Ly8sLC8uLSwsLDQsLCwtLCwsLCwsLDQsLy4wLP/AABEIAI8BYQMBIgACEQEDEQH/xAAbAAADAAMBAQAAAAAAAAAAAAAABAUCAwYHAf/EAEkQAAIBAwIDBgIHBAcGBAcAAAECAwAEERIhBRMxBhQiQVFhk9IWIzJUcYGRBzNTcyRCUnKhsbMVNHSCsrQlQ2LRRGOSwcPh8P/EABkBAQEBAQEBAAAAAAAAAAAAAAABAgMEBf/EACoRAAICAgICAQIGAwEAAAAAAAABAhESEwMhMfBBYaFRcYGR0eEyscEE/9oADAMBAAIRAxEAPwD2CiiivnHUKKKKAKKKKAKKKKAK5DtHxm5e9isLNljcx86aZ118tMkAKuQCxI8zXX1wfaCVrHiqXrqxtZoRBK6qW5TKxKswG4Ug4z//AB1HyRmXGL+84Y8Mstx3q0kkWKTWipJGX2DqybEZ8iP/AHFniXbO2gna3bmtOqq3LjieRiGGQVCg59/Sub7Y8XTiYhsrImYvNG8siq2iJEOolmIxk+Q/KqfB0xxu+2OO724B/I1uuuwWOH9qbWa3e5EmmKMkSGQFChXYhg24PtWmw7Y28sscWJo2lBMXOheMSY/sFwATjfHpXnl9w6WW34wIkdivERIVQeJlRgW0AjBIxkbHp0NV4HsrmS1zxG9ncSq8cTBMqwB+2BACoAJByRTBEs9NFefdl5OIXtu0y3qxtzZECtArrhHKjJ1A74r0Eda8x7Adq7W0tGjmkKyCaY6BG7MQZGIxhcHNZj4dFZZ4Z2oleC+juStvdWanmSIpddOkssyISCRsfDny67023bC3tobTvEzO9xHqR1iYGUqAT4FzpJ1DC77nFc2LOaW24xfSxNF3m3dIo2GH0RxvhmHkWJ6VjAh732e2O0M+dun1A6+lbxXv5EOkT9oNmSyfX85TjkciTnHIzkR6dWMedVOF9pbaeB7hH0xxlhJzAUMZX7QcNuuKj2a/+OXBx/8ACQ7/APO//wCq5O84ZLPbcejhUl2uwwUbFwrKzBdtyQp/Gpin9i2dxadtbaR41+tQTHETyROiSHyCOwwc9R6ivvEO2ltDO9uea86AExxxPIxDDOQFByPU+VcbzLG5S3WTiF9KwkjZbdgmpXUjAZRbgqFJwTnpmuj7PKf9s8SOP/Ltt/yejikLKcXbC0a1N1zCIg2g5U69ecaNGNWvPlWVh2ljncxBJ4pNBcc6F48gAZK6gAcZGRXn/Dba3aDiIu2lij/2rKySRg5jYEFH2U4G3XGKu9nuMzteNbpdC+tuQztLywpiboql18LFt9v8qOCFlfg/aSKPh6XU91zUOfrTFyy+WIVRECxz5ADrTnB+1dvcy8leZHNp1iOaN4mZf7ShwMj8K85soXXhHCpyjPFbXKyzKASQgdsvpAydPWujuuJRX/FLA2uZBbcySWYKwVFdCoTUR9piRt7UcV3+pLKkv7QbMGQLz3MLMsnLgkbRp6liFwF9/wAap3PaWBII7heZLHLjl8qNpGbIJ+yoJHQ1z3YFP6PxDI63Vx1HXwrXK9nuJzQcL4VHzZLa3lacTzomWTEsxQZKkLqO2SKYL4FnpHBu1EF07xJzEmjXU0UsbRuFO2rS4BIyRv7ikv2bcQlnsEkmcu5eQFjjOA5A6DyFcz2XmifjTNDLNOgsnHNlydR5sf2SVAI/AYq9+ydSOGx5BHjl6/32qSikv2KX+NcZS1VS6yvrOlVijaRicZ6ICR+NKcK7V284m0mRXgXVJHJG0bqME50MASNqj9vOLSxT2sRne2tZeZzZ41yQy6dCairBM77kb/lXO8Glje/v2hkmmj7gQJJc5YjVnSSoyvpgUUerFnYcK7eWdyyrC0j6gTkRPpXClirNjSrYB2J9K+cJ7e2dyyLC8jl87iJ8KQCcO2MKcDofatfYJMcHtxjH1G46b4P+NT+w8ksPAEaBMzLBIyJj7TguRkDc5ONvOjS7BTTt5a5TWtxGjsFWSW3kRCT0GtlxvVez41FLPNbqTzYNJdSpGzjKlSdmB9RXkfaHiaT8OBe9ubi6kMTPDpwkZ5iFgyLGNIGCBqJ3xXT/ALQpJLGW34jAhZihtZFHVhIpMR/JwP8ACq4IlnbcK41FctMIiW5Mhic4IGpftBSftY9RVCofYvg3c7OKJt5Ma5T6yP4nP6nH4Crlc3V9GgoooqAKKKKAKKKKAKKKKA392PrR3Y+tNUV7NMDnkxXux9aO7H1pqimmAyYr3Y+tHdj601RTTAZMV7sfWjux9aaoppgMmK92PrR3U+tNUU0wGTFFtMdMD8BX3uvuKaoppgMmK919xXwWnntn8K18b4slrEZZNRUFVwiliSxCgADruaXXj6mAzcm4wDp0cptZ9wmMke9NMRkx3ux9aBa/hSS8eUwGbk3GAdOjlNr/AB0Yzj3oHHl5HP5VxjOnRym1/joxnHvTTAZMd7sfWjuvuKnv2jURLLybnDMV0iF9Yx5lcZA96LrtGsaRuYbkiQEgLC5K48mAHhPsaaYDJlDuvuKO6+4pLiXHlhCExXD6xqHLiZsezYGx9jTd5xARw80pIwwDpRCz74/qjfz3ppgMmfRab52z64r73X3FaeH8VE0TSCOVQufC8bKxwM7KdzWjh3H1mDkQ3CaF1HmRMueuy5HiO3QU0wGTHe6/hXxbTHTA/Cl+D8aW4LBYpo9OP3sbJnOemrr0rCz48skxiEU6kEjU0TKnh/8AURjfy9aaYjJjndfcV8W0x0wPwFKDjy8/kcqfOdOvlNy/XOvGMe9CceUz8jlT5yV1mJuXsM514xj3ppgMmOd19xQbTy2xSfEuOrDIIzFO5IB1RxM67nG7AYrbxfi624UmOZ9X8KNnI/HHSmmAyZvFr+FHdfcVpn4qFgE/LlIIB0CNjJv6p1GPOix4qJYmlEcqhc+F42Vzj0U7mmmAyZuNpnrijuvuKV4RxpbjViKdNIB+tjZM5z9nPXpWPCeOrcMVEU6YGcyxMg/IsOtNMRkxzuvuKBa+4pE9oF5xh5NxkEjXym0bDP2sYxX3hPH0uHKCOaNgNX1sbJkZxtq600wGTHBafhv1261H472WF1LbPJJ9Xbyc3l6ch3AIUk52059K6OiquKKFsV7sfWjux9aaoqaYDJivdj60d2PrTVFNMBkxXux9aO7H1pqimmAyYr3Y+tHdj601RTTAZMV7sfWimqKaYDJnOdvuJ3FrZyXFu0YaLxMJUZww6YGl1wckHO/TpWu87Vi2kW2ljmuLoQrMwtocqwLMhIDP4cFTszemCTW3t7wq4u7OS3tuTql8LGZmUBeuRoRsnIGx96+WXCJzeNdTcoa7RIGVGY4dZJXONSDKYcb9eu1dSGuXtUrGF4dTxzWs1yiCPLvy+UVAJcYbx40kbk9RjeZwXttJPb2bvDJC8z26s7w/Vyc0HIh+tyBtnUc4BGxpngfZWWHuOto/6NZyW76Sxyz8jBXKjK/Vt1wem1K8P7NXogs7eXu2izlt2V0eQs6whgxZTHhWIwQASM53oCtd9sooZuVNDcRrrCc1kHLJZtKEaWLlWYgA6fPfAyaTn7RSxvfan8MV1awxjQG0rMttqGAVJy0jbknGehxiodz+z+5bw6bJ2E6zd7kDm4YCZZSmSp5YC5UEMQQuMDWSt3iXZaaQ3eGj+vurWdMltlg7trDeHZjymxjI3G48gHuJ9rFgmET211gyJEJRGpjJk0gYbXkgE77eR9KwftnEk/JlhuIsycpZHQaGZn0JjSxbDnGCVAwd8Vpn4dfG/M+m1khUqsWuSQPEhC80qgiKGRjq8RbpgZAznnYf2fXA5KlbJ2inima7cO1zNolV31FlJQnfo7DYDYHYCinbmT/xANbzKLZ5lSbkho0WKASAy/WgsSckAYyGTpk4szdrETloI555WijldYIi2hXBw7ZOlQSp8Oot7Eb1L4h2dvT/ALQii7sYL7mtqd5FkRpLdYgNIjKlQyKc5zgnbbFMw8Du7Z+Zam3YyRQRypMXUBoVK60ZFOQQQNJUdM58qAave2kCGAIk85uI3kiEMZJYIUDAhiCpGrPix9kg4OAavA+LJdwJPHqCvqGHGllKsUdWHqrKw2yNtiRvUTg3ZZ7ee2fWrLFFcrIdwWkuJY5SyruAupX2LbZA361R7I8Ke1tlhkKlhJM+VJIxJNJIvUA5w4zt1zQGXai1jlhVZZBGoliYMfMrIpVfzIA/OmbviGiaGLAPO17l1BGhQdlJ1P1/q9POlu09rHJCqyyctRLEwb1ZZFKr+ZAH50txmzdr+wkVSUjFxrYdF1RqFz+JFAN2naW0ldY47mF5HGVRZFLMN9wAcnoaS7M9s7W9LLFLHzA8iiMOrMyxsV5gA30sAGB9CK5zgfZ+SO14SvI0PFdGSYBQCoMdyCz492Tf3FVexmuGSa3ktJkJnuZVn0x8orJK7oAwfVkqw20+ooC3xXtJaWzhLi5hicjUFkkVSQSQDgnpkEZ9jWnjXGGjktY4gjd5kZAzE4XTFJJnw9c6MfnXN9rre6kumDR3j25RBbizeOIa/FrM8hYOq5ZQOq4BOCRWrhdo8MfAIpFKSIzKynqCLOfINAdRx/i0ts1uQqMks0UDdQQZCQWHkQMdKuVzHbvpZf8AHW//AFGqXajh7XFtJEqI7NpwskkkSnS6tu8QLjpnbrsDsTQFWtF5dxxLqkdUXIXUxAGWIVRk+ZJA/OuL7L9lJre5SV7a1RVDZaO7upWGVI2SVQh9N+gqz284c1xaiJY+Zme3LJgEFFnjZ8g7EaQc+1AUuG8ctrhWeCeKVEOGZHVgp9yDtWmx7TWcyyPFcwyLEuqQrIpCLgnUxB2GAdz6VyfaXs3PPJxEQqVEkdloxpAl5TzNJH4/BuCAdQK77gjasOyvD5ZL5Z5o77UkTx67mG0iXS5B0/UeJzkbA7DxHbO4HepfRkqokQsycxRqGSu3iA813G/vX2C8SSMSxsroy6lZSCGGMgg9Me9ecR9nrmOyk5SzLNEO6xbqrtEsTxK66ckYkleUbqTpHQYFeiJaiOARruFj0D3wuBQE+PtPbrBFNPLFBzIxLh5UIAOkHDA6WALqNQONx60rxbttaW72oeWPl3WsrLzFCKqoWDEk7gnCj3IqL2Z4FIsnCzND/u9g6MWUHlyHu4xv0bSJBt5Z9anWfDJ7eHh0jWssvd7i9aSOMIXCzNccshWZRg6lPXpQHoc1+vIaeMh15ZkQg5DDTqUgjyIxvUzhvaHNjFeXA0rLHHIFiSSQqJVUgYRSzEFsZA99qcv5ddlI2hk1QMdDABkyhOlgCQCOhAJqV2ZvjDwiykEUsxFrb+CEKXOY0GwZlG3U70AzYdo2nsY7uG3kkaVQVhVkDbnG7MQoA6kk194B2hNyZ4mhe3uYNOuKQhgBICY2DxkqytpPQ5Gk+xPNdkeIXVrwqOIWFxz7dY0KsEAfU51NHh/FoXJIOnOwyM5FrsVdOeYJbe7SVjzJJbhERXbZcRqkr6FAAATyA3JJJIDXCO0OpbprgxxC2uDAX1YU+CJg3i6ZMuMUzPw/N7HPrXwwumjzOplOoewxXLWt0kUfFGeFZweIBBE2MSM6WaoPECM6iCNvKunksM3sU5dQVhdDHnJOplJI6ZAxjpQFiiiigCiiigCiiigCiiigCiiigCiiigCiiigCiiigCiiigCiiigCiik73i0EJAmmijJGQHdVJHqAxG1AOUVK+ktn97tvjR/NR9JbP73b/ABo/moDV2tsmmt9KIzsskbhVKqTodW6tt5VmvEbjkFzasJQcCLmJkj11ZxWX0ls/vdv8aP5qPpLZ/e7b40fzUB8XiNxyDJ3VubnHK5iZI9dXT8qBxG45HM7q3NzjlcxM49dXT8q+/SWz+92/xo/mo+ktn97tvjR/NQGp+J3IiVxZsZCxBj5qeEeTas4OfSleMl5Y4uZw1bg7sUkaJuU3TbXkEkE7in/pLZ/e7b40fzUfSWz+92/xo/moBDjEHihkXh0c8iqCGPKDRFd1VWYZ2JONPTerF5cyLFrSEvJgfV6lB3xkajtt/wDalvpLZ/e7b40fzUfSWz+923xo/moDdw+8leJmkgMbjOELq2cDbcbDNL8O4jcOH5lq0RVcqDIjazvtsdvxNZfSWz+92/xo/mo+ktn97tvjR/NQGXB76eUtzrYwYxgl1fV1z9npisLTiNw0xR7VkjycScxCDjodI33r79JbP73b/Gj+aj6S2f3u2+NH81AfBxG45/L7q3Kzjm8xMY9dPX8qE4jcc/lm1YRZI5vMTGMddPWvv0ls/vdt8aP5qPpLZ/e7f40fzUB84lxC4jkCx2rSoQMuJEXGTuMNvtW3i17NGFMNuZieoDqun/6uta/pLZ/e7b40fzUfSWz+923xo/moDO6uZO76u765GA1Qll89mBY+E4H61o4DDyoG0WaWzbnkx8sBiBgbphd8Ab1s+ktn97t/jR/NR9JbP73bfGj+agPvCL+eTVzrYw4A05dW1dcjw9MbfrWvh95NOWS4tOXGVIOp0cNnYqVHkRWf0ls/vdt8aP5qPpLZ/e7f40fzUBOhtuXJyU4ZGsAk5gdeSF1qAVl0AZ15VcN1GB6V84dFcTXqzywGBY4WjALq+osyn+qdsYql9JbP73bfGj+aj6S2f3u2+NH81AVaKlfSWz+92/xo/mo+ktn97tvjR/NQFWipX0ls/vdv8aP5qPpLZ/e7b40fzUBVoqV9JbP73bfGj+aj6S2f3u3+NH81AVaKlfSWz+923xo/mo+ktn97tvjR/NQFWipQ7SWf3u3+NH81VQaAKKKKAQ4hxVYZII2B+vcxqwxgMEZwDvndVbf296Wv+0kEM/IldY8RCVpJGVEUM5RAWYjxMytgD09xWvtrwtrmzlSPImUCWErjPMiIePGSB9pQN9vWuLeG7ktzdyW8kTXkym4jEImmt4I0ZIljjYeKQtvr0Fl5m6kJQHaca7SxxWbXcJS4QMijRINLapViOHUMPCWP5jG1U34hEvMJljAhGZcsByxp1Zffw+HffG29eUQcHlFtxIJBdkSS2TR86ELJIFeIsdMSKMAA5GMqB4sHNUu0/OjbjMS2tzK15GvJMURZGAtVjbLjwqQVbwk6jgYBLLkD0HiHF7eBVaeeKJW+yZJFQNtnYsRnanAc9K8t7QcLnS6klcSGOWOFY9FiLwqETDRnfWni1N0wdfXIIHa9hbIw2EEZ5nhDAc1dD6dbFMpqOgacYUnKjAIBGABeooooAqET/Tp/+Ht/9S7q7UJv9+n/AJFv/qXdcub/AALHyNSTBcamAyQBk4yT0Az1J9K08SP1Mv8Acf8A6TSHaC3ZzAViLskyOSNOVVTlt2I/QU9xH9zJ/Lb/AKTXmcUkmd5RSinfmzZZN9Wn91f8hQ96gcIZFDnopYBjnpgZzXyy/dp/dX/IVKu7VnlZTEVi1o7FQpMrLggk6vCqkL5ZOnyHWwim+y8UYybyde++9jvFjtF/Oj/zpue5VBqdwq+rMAP1NKcW6Rfzo/8AOtt9nAwrMc7FdBZNj4hr29vzrKV0YirdM3xTBgGVgynoQcg/gRSFuf6ZP/It/wDUu6OA2zRxYcYYvI3udTswLY21EHJA2z0r5b/75N/It/8AUu6skk2kXkSjJpO+yjJKFBZmCqBkknAAHUknoK+hveonarhb3ELBG6I+IyMh2I8BzqGCD0zkZIONhVWzRgihyCwAzgYH6En/ADquMcE77/A24RXGpJ934/AW4WfHc/zx/oQVvuOJRIdLyxo2M4Z1U49cE9KX4X9u5/nf/hgpbi1u4MjwJIJmRQrhhpJUtpDKW6DJPTzpCKbpk4oxlKpG7tSf6Fdf8PN/ptVVjvUrtR/uV1/w83+m1VG61j4OZqa7QOELqHIyFLDURvuBnJ6H9DSPaE/VL/Ptf+5gpBLSdJpGUNl7hG1ahoMWlAwIJznZgBjrin+0P7pf59r/ANzBXSUVFqmdeWCjVO+h24u0jwXkVAempgufwyayguFdQyMGU9GUgg4ODgjbqCKX4qZOUwhH1jYVTt4dRwXOfJRk488Y8622dssSKi/ZUYH/ALn3PWs0sb+TNRwv5v338xdD/Sn/AJKf9ctMXN6keOZIiZzjWwXOOuMmlk/3p/5Kf9ctT+PWUjSl41bBt5Y8x6NRZmUhSJNtJwdxv71eOKlKm6NcMIzlUnSOg1Uhwk7S/wA6T/Ot3D4SkUaEAFUVSBkgYUDAJ3I/GtPCekv86T/Osv5OclTpDEt9GrBGkRXOMKWAJycDAJycnamA1c3xvhUjtIIulxytepQQvLPUNrBGw6aW3x+XRjrWpxikmmdOSEVFOLu/6/tfoT+Avi2iycDQKZkvo1UOZECNjSxYBTkZGDnByN6m2CBrJAU15jHhwDn02bbY7/lSlnaSqtgTG2YFKyLlcjMOnI8WCM7da1GCdtv2vUXj44yjbftN/wC+v1KfGJQ1uzKwKnQQQcgguuCCOop+acLuzBQSBucbk4A38ydqgQ2rRWARxhhgkdcapdWDjbO9NdpLYyKmmMuyyxtkacqFdGbdiMZA8uuKmCzxvq/IXHHbhfV1f/So8wBALAFjhQTjJwTgepwCfypDj5+qX+dbf9xDWjjELNLbOsTMUfUxAXIUpINOS2erDYVv4/8Aul/nW3/cQ1HFKmYnFKKafkpFvetD3qBA5kQIcYYsApz0wc4NF4oKMCusEfZwDn8jt71Es4ZY7a1UQ/XRgLqYK3LwmGYAONWRlRuOuTsN7CCats3x8cZK2/kr38oaCRlYMpjYgg5BBU7gjqKq2f7tP7q/5CoCWoitHQBgBHIfHjUSdbMTjbcknb1q/Z/u0/ur/kK68KSbo4cqSk0vBuooorucwooooAooooAooooAooooAqLd2swuXlRFdXiiTd9JBjacn+qdiJB+hq1RUlFSVMEXNx/AX4o+WtV1HcOjqIVyysv70eYI/sVzv7Y+1BsYINBId7iM5HksbB2/XAGPc13lpOJEV1OVcBgfYjIrnpiXJkeBLhVVeQuwA/ejyGP7FZ5uP4C/FHy1aNeb9iO2feuMcRty3gXHJH8k8uQ9PMkHHp+dNMRkzpr2C5fRiFRpdX3l8lOf7FMZuP4C/FHy1aqH234v3SxuJ/NI20/3iML/AIkU0xGTMs3H8Bfij5aUitrkTyS8lMPHEgHN3zG07EnwdPrB+hrT+y/jHe+GW0hbU4TluT11J4Tn9Afzrq6aYjJkXNx/AX4o+WjNx/AX4o+WuX/bH2oNjBb6CQz3EbEjyWNg7frgD8zXe2s4kRXU5VgGB9iMimmIyZBs7e5RpiYU+sk1j63oOXGm/g65Q/4Uzm4/gL8UfLVo15v2H7Z964vxG3LeBSOSv8k8uQ9PMlTj0/OmmIyZ0fGLW5mt5olhQNJE6AmXYF1KgnCdN6cJuP4C/FHy1ZoppiMmRc3H8Bfij5aU4pbXMqBRCgIkhfeXyjmjkI+x1IQge+K5y67Yae0UdpqxFyDHj1lY8wf4AAe5PrXpFNMRkyLm4/gL8UfLRm4/gL8UfLVS8uBHGzt9lFLH8AMmuE/Y32nN9bTF2JdJ5Dg9QsjF1H4DUR/h5U0xGTL6wXPOaTkrgxqmObvkM5/sf+qmM3H8Bfij5atVG7Y8WFpZXE/8ONiPxxhf8SKaYjJnzNx/AX4o+Wl7KC5TXmFTqdn2l8mP9yk/2VcZ73wy3csWdV5bk9dSbb++MV11NMRkyLm4/gL8UfLX0G4/gL8UfLXI/tU7XmxuOHIpI1TiSQ//ACwdDD8w5/T8DXoynIyOlNMRkzneG29zHEiGFSVUAkS7bf8AJTObj+AvxR8tWq847Q9sOTx6ztdRCGNlk9CZd0z+BRd/f8aaYjJnS8RguZIyghUE46y+jA/2PamSbj+AvxR8tWRRTTEZMi5uP4C/FHy0rxO2uZECiFARJE+8vlHKjn+p1IUiud4j2v0doYLTViPkNGR5F5CHXP4BAB+J9a9GppiMmRc3H8Bfij5aM3H8Bfij5atV5v2q7Y8jjlha6sRlWEvoTNlYx+TKpz7/AI00xGTOpu47h0dRCo1Ky55o8wR/Yq3bppVQfIAfoK2Citxgo+A3YUUUVohqupxGjO2dKKWOAWOFGThVBJOB0AJNTuAdo7e9Dm3Z2CHDFopI98sMDmIuSCpBxnHniqVzcLGjO7BURSzMTgKFGSSfIADNeTW/EYrjh6RxT5J4qocxOQ6rNfSFSGU5XUpyD+dAeu0jHxRDcvbYbmJEkpOBp0u0igA5znMZzt6V5pxSEWo4hbxGRbRbizEwV5GMcMiqbhgdRZQVHiI8s1odo1fiJ4QS39Dt8MrytnM0wlaOQksSsecFM4ZcAFgRQHsFFeR9j2Hf4uVPaBGEi3EUN1cXBkXlsQZEmjwmlwMuSvXTnLaTV7M3EBvI01arT648ObVlWYMonGWALEMW5e7DQrkdAaA9HooooAooqX2ha4EX9GGZM7fZ/IEOQNOeuDkDpk0Ah2n7LW1/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+Zyn5QJfG2nTq/5deFJ9iQPcVAhWRo5+bb82duSXjGkKSYow322CugYP4dW+PzoB/sjwGGyh5MKojeFpVRiRr0KpbBO2Qo8hnFXDXPdn4StxL4HXFvbA6wMgh7olcqSuwZdlJABWmO0ZuMR93XI1jmfZ+wSA+QxB+xqIK5OoLsQTQCvabsrbcQCPJGkrKU0FmYqE5iNJpwcZZQRnz23qxwq2jihSOHHKQaEAOoALsBkk9MY/KoKWbOLNo4c6VhPNyF5arguu5DplcjCKdf2X0rvVLssuIG2IBnuiMgjY3MxBwfIg5z55zQFSZwB4iAOmScddhv65rmeE9i7O0nM8cKRsNIRwzaskFWDEnxaiR1zk79ay4iZzJJzVPIE1sY/ssNpl1EaTqxgKTqUYOrBIGa18QsZ1knklYOknJVAA22J2KKF1EDSrDLADUd9sYAHV1i8gXqQMkAZONzsB+JrKuYmNxzzzl+oE0JiOFO55obBU50/uvtAEMW6jBoDXediLI3SXLwpr1azIzsHMuuNoyDny0kY/LGK6uuJu+FGIkiEhWuLclmEbFj3uFwUaMaygGssZMEYGNgTXZTltLaRlsHAJxk423wcfjigNHEbWOdHgkwyuuHTUQSp2IOkg4O4996j9luy9tYs/JjjjkkLkhCfEgkYplSf6oYDONumamwRXbpMGDLclIc7IGaNLmclchjHzGh22cAM/Veoq8ORhNah4wjLBONKgYRdcGhTp8KtpAyqkjIbBIGaA6Cp3FuGQXkZimUSxahqXJwSp6NpO+D5HzArDjrXAEfd1yeYNeNP2fPUHI8OM5KnUCFwDk4lQ8KSe3ZGiVj3m4B1qAVVrmQuy6hkErghh1yCD0NAOdjuAQ2UAjhVFJxzeWxKmRVCsRnofDv06VdqbwUfvsDAMz+WM9AT+oO9Y8ba4Bh7uuRzU5n2dk1KHyGI20FjlSSGC7EE4Amcf7HWd9Kk0sMczAhGZmY+BNfgXBwDqYny369K6GzVQiqhyqjSN9X2dsZ8yMYrk7iwkkhi5cerBlXyXluZDpk8RBTGD9YgZxnKqc1f7PD6psDAM05G2Os0m+D69c+dAUXcKCSQANyTsB+NctxPsTZSXIu5IkLbu8jO2rUOXy2BzgBQnsBW7tEbgmcaSbbu7dNLZbw4wAderBfK6SMBSDkkDTecMZWupcERmGUHKqWmMgRlOVJZlj8SKGAIBwBgAkDqhXxZASQCCRscHp54PptSV7zBbnlA8zSMY06vLpr8JPsxA9xUC3jme1k1xs1xzYXkSIhMuogZ8FnVSuxGNRBG29AZ33Yeze6W6eFNQ1SPIzNr1homjcHOwUI3sBjauqVsjI3B8xUG8s27wZDHldQbm+HCRqgDxdde7ZbSFKnO5zWgC5Xh1uLZTzhFFsdIwQg2YOQNOdm3BAzjJ2oDpq5XivYqznulmkhRpWyzMztrOkIEKb7BcDpgD8TTkFrIBfho5cSuWjxIAzgwRoRGwkzGdSNjJTGQRjfC7wMQqNG/MNkyaVYK+rwAqJFYBWz5hx652zQHSivkcgYZUgj1ByKhzW8pNg3LkzG+ZRrUaAYJEOsB8PhnXpq6Ej339l1xA2xAM9yRkY2NzMQcHyIII9jQFeiiigA1iEHoKV7waVHGouZyudFzc45etdecZxpznpv0rjuiaxZV0/40BQOgpTvBo7wab4jFjQQego0D0G3Skor7VnSytpJU4IOCOoOOhHpWfeDTdEYscopPvBo7wab4jFjlFJ94NHeDTfEYscopB74KVUsoLEhQSAWIBJCjzIAJ28hWfeDTdEYscopPvBrCe+0KWdlVVGSzEAAepJ2ApuiMWP0Un3g1h37xaNS68atORnGcZx1xnbNN0Rix+ipicTUyNEGBkRVZlHVQ2QpPpnBwPPBrf3hqbojFjlFSLLjcc2oxuGC5BbSQvhJVvERg4IIODtivltx6GQkRzxSMAWIR1c4HU4Uk43H6iruiMSxRUJO0kJz9aBpdY21Bl0u4BRW1AaS2RjPXI9RVHvDU3RGI5RSfeDR3g1N8Rixyik+8GjvBpviMWOUUn3g0d4NN8Rixyik+8GjvBpviMWOUUn3g0d4NN8Rixyik+8GtI4ohfQJE19NOoattztnPSruiVQb8FKik+8GsReblcjUACRtkA5wSPTY/pU3RJix6ik+8GjvBpviMWOUUil5nIBBIODjBweuD6HBFZd4NN0RixyikJ78INTsqr6sQB+prMXJPmKbojB+Ryik+8GjvBpviMWOUUn3g0U3xGLNVedPZjhsCyPBaXUKyxsk4Om4OqQMshLKwll1EHwsucZ6Hb0Wott2SsY5RKlrCsitqDhACD6j0NeaLo0RuO8TuIrmW0RzzLkwtasdPgUkrcgFsFtCxtJgatOtfUCl+Jz3EM7yy3NyIOcAjQ8h4UXKRokyMvNLGQlG0nqc5G+Oom4aXu0nYroijZUXHi1ufGxJHTSqgYx1fOcjGufsvZvNz3toWm1BtZQFsrjB/HYVckDh4OdaQX91FcTu0V3OvKPKKHU6oZXBQE6A2s+JV8G5Ayar9nLi9W7iWTvRt5Ayubs22zBS6GIwNnfDZUg7b+W3SHs5aGY3Bt4jMc5kKDUcrpOfXKkg+uax4X2Zs7Z+ZBbRRSYI1IoBweo9ulVyQo4mwnvXgsJe/wAuq7nMLDRGVVCtwcqNOTIOWMMTj/0nFdP2avmjF4txcF0tp9AlmKKQpiifxsAq7FzvgeVWYuFQqsaLEoWFtcYA2RvEMr6HxN+pom4VCyyo0SlZjmUEbOcKMt67Ko/IVHJMEO8ea4vZrYXElqkMULrywmqUyGXU2ZEbwLpCkAdfMdKU4Dx6aaazDuNLxXZcgALLyZYkjmHorKSwwSMN1PWuj4twO2usd4gjl09NagkdfP8AM7VjxLgFtcKizW8Uip9hWQEL+A8h7UtA4NXkvf8AZkhupFLXV6qyRGP7Ki5CMpKMD4EC56YJ88Gu/MgjiaMS65Y4tRLFeYRhgrsFA6lTvgAkH0rVcdnbV4hC9vE0SsXVCo0hmJJIHkSWP61tThESKwijVCYhCCBjCKG0L/dGo7e9G0wcbwS7u0Thcz3bzteGNZYWRAoV4WkLoFGoFNI1MSQSxOFBxS7SXL8Hmu5LuR2EVxiMpFyzh5FXWChLEY65xsNvXp+ynZC3so4isMQuEiVHmVcFjgBzk7+IjNVhwqHkmDlrySCDHjwkMSWGPckmq5KxRyfGpLiS4vVS6lhjt7WKVVjCZLss53Z1OF8G4A323GN1be1kur6GQ3U0LycOikYxcsbs4yAHjbCkkn8a7luHxEyMUXMqhJDj7aqGAU+oAZv1NJcQ7NWk4jWa2ikES6Iwyg6V2Gke2w2qZIUQeGcQWGwvrly6lp7ku0WNWVkMCFA3hDBUjAztkZPnWjsze3kfEFtrh2KyQvKFllilkGhkVSRFCnLzqYEZYEqcHwnPSWPB+W9wDpeCd+boYZKuwAdcfZKHSGGwIYvnOcjPhfZy1tmDQW8UTDO6KAfFp1b++lf0pa7BK7E4/wBntkhRzbvJJwB/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/wB4Ecp/e0nT198Vzd1a2v8As8SRhNQUNFIPtmXqvi+0W5mxB9811tIJwW3EnNEMYkzq1aRnJ8/xrpCaieng5lxru/N9fP0fv49Ei84nIkfECz6TEqaM4GlmhQ4HuXP6mvsFoz30jc6RPqYGIXTg7yeE5UnGxPr4j7Yr3XB4JX1yQozkadRUE4wRj9DisrnhUMjK7xIzJjSSNxg5GDWtka698fwdV/6ONRpKm1T6X0/j7nOWlxcCGG47wzM8oTlFV0spkZSAAA2oLls56L086ZfijiEkyYY3piXpkrz9OkevgB/LNOcE7ORQBWMcZmUsTIF38RY9T7HFNtwW3LmTkx6yQS2kZyCCDn1yAa1KcL/o3yc/Bm+rV34S+fH5fXz9CXwOzbvF03OkwJz4PDpbMcZ38Ods42I2A96tcPHhOZRL438Qxt4j4Nifs/Z/KsG4XCZedyk5o/r48XTHX8KYggVBhQFBJbA9WOSfzJJrnOWX2PNzcqn+y+F8e+0cxxRHa5nbTA3JjQqLjONBDM5UdBlhguemMeVdFwy6EsMcijSHRWA9AR02rC+4TBMQZYkcrsCwzj2pwCkpppIvLzRnCKS7Xv38/AUUUVzPMFFFFAf/2Q==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 descr="data:image/png;base64,iVBORw0KGgoAAAANSUhEUgAAAVUAAABkCAMAAAABg1OgAAAAilBMVEX////+/v79/f38/PwAAAD7+/sUFBTr6+ucnJzDw8Onp6dJSUllZWVXV1f4+Pjm5ubx8fHJycm7u7sxMTGJiYlra2vu7u7g4ODMzMzT09Ph4eGjo6OxsbGYmJjZ2dlRUVF2dnaDg4OPj48pKSlBQUE2NjZfX18iIiJ8fHwcHBxLS0tycnIODg48PDy6UBkmAAAgAElEQVR4nO1d65qqOhJNQiIXJQRQELmoeL+9/+tNrWB3K217Zrf+ON/MzjezT6sQkpVKpVK1UjD2WuFKMM05Z4rTB8a1+vyFMcGZwH8/v6LrHOdJbZo7XHHlaEGXCfqDCyUcTZVrqprZRwmH2Sfay9Td7XS3ZsZRihlODxaC897T0JiuSfQjtVWjB5o5vVqU5trQ74I7dDVVent/r8lMOfQcwTKuvv/66+JozrRCNwX6o6jVd228RZVgcHpI3FWFPlAVWmgqwBIddxghy7oeMq3pIiWExV6zXkcIUYcbTc2gGxU1qvcsAgz/CjRRaUfRX3aU7y9TVDQhS7UIGlfqn/roy3fcHCrcUWiL/vbjrws1gLp6fZwAqh9NFBCXXhM0QfHziFInRXcVCQChptB3ai6hQahq6qABXDQ/ALZSjuhXoB0haOgwurj5E1Xe/cMFv7YM16Ia/NmHgzNbAd1OoyuYUP3BuS30ME6X01P7nX2ldL0W0ATMUbdT5DuqNGVxx8+VZUyPR5XuoDMsTmgCdBNQE7wOZE1QLZjFJGOa5dXd7bYN+IPb2f9cdvRVWxGm99PnoxekvgTERbEnSgu6Aj2iEXinAtCzvVwnH+j5C/OpAT5RFR/fcNZs982TurgvN1u5NcxObbOYkzBBPgXqcBjJZtcFAoJA5dP1qleBNtXgUBpjp79Q++TrN/6pja69N8wsJ+MZc/pocJpQ1XBwikjqNYbPW379Jj7uv95FA+K2E0/r5yvGH5ZmvW1HMlbMohkcZr3fbx8lmtVpC8x+LJejy4JTw2ZV5bNsedR+oSPfnSVFkDRVYFQ8TYIpzU8SKFZsBsP7242erMZjOdZWD/Eo9e5+vqIKySRtoLLRarwa0wQWd7iSNtelXLRp6OpOnU0u1/b3OoWBIuW/XC3PgWK9al4pYjwoWD5uRNYu25xVO+PXbNa6uvXaOmmXDfOrdlxekSyl8mX0c235oaROuSzabhYHz1mGen6iO+JKjhZyeJKlHg326zXEXTmsSUb3qNJckKXiZaV1shxXjFDNvCnzPVV59bislmMWecl4XEBvc+F6hVlsjQPBv62FTIjBXjO/zXiyXJKSOc21FzO/1JXnUTXjlrlUTRs70A9KFwVLa/FMs/1pUceTESQaJryU54kOdm4tWSwLI0NPXsabkLVyuZBXCW4l8+XPKkDEAw/SISpZqP1Kj+d6O86mh7gaVPFhbyahpsdVuykUL2kAtlj3aqh2BYMJkMjFXlZRGjRpxdqj2cp2i6+SZnPxVhOy02gBpInuDhZkcHwzv7QM7KJZyFFLf57W7tpjQZqd5Hgit0tZFetdtdpGDIsUtXgdNuKNoDK922c083guEwLMD3Z5INlU5i59Pi9plJmHz9ENqk9kNVvtSWDH0fhAykQ2Y5LVheMPptUgKlZLthzp0ULHgyl13Fpo31BdrgqsbOxCwKV7d+PlhOr4qCdhFkg/WwXNjlAeGtKdgpbDTM4jSOrdakX2WCMrAtWw9Vax+Vad5jQ+Yhya8SWqpK+H42gTsHbuMthANO/Hm1bDAn4XqmKfRiw/TRsZ0/Tzq11USkGoGqA6ZpMjaweE5FVWrRznP1am2X5V+et0Nj3XTTgEHKN5PN4Rqm68G+tFaMKl9g9Ta4PR6rC43N3PdUFwsNJTm71iq0W+KfM0YPXcjE5OPfANye4qUQQPmRakM/PVNocRc79ekY0hZMtZcsrCkWDbrT4d3U0l6ku035pKVtm6ndFglesIcu2YOGfj3eyNaxUjOTx5Exmb3SmZz7Ngl5WyWso8I1SlRbWGrF5RTWS9H7g/1sWVO5ISE7w67Ia+Wm5VdV6PVkWV5tMNyepch2MzXU07I0qx5fH+fmaG87aVLfW9DmTppnWTTqp0rkcjQ7IarcpiV4l2bbDaZe5EjuqSUO2Z0CTry9W4Xh3dRLaVbGlKROswWc/NKaRqkuxSzwjldujS+qWEGQ2r4cTot9qrfip3lWHTjbzQarVx43QX7mZm57N0iW7XF+Z/WAZOLVP/Z5Oa5qKJIhfbyHyWCZ25zIki42oTOTo3nD5HETcR7SZpClPJenJvyHSTknQSLeJkCbjHmgb1eAr1ZKLLc6zTqrkkqg0z7OB4cZErudW8v0MjS9cspQwLrjwpFzSDQlpn56N5NiZZPSdm3kZrTIGc9BDtFNyjtHr1RQXAbw2mblutPncx91YKbOmvj/aiJ2qdjEz8LGB4W2tX2+rx0bFbbvpNwyjCb9Yyxqeb7lz/snIj7sw63f3/Y+8JA79riGPXGf5lN0Fhq5va9G3V/POXq1ljuL775aYVf1bQMeoS7wp6Zf/zWW4+s/tfvi7/LCQnQt1f8POHu+rsH47G/lXz+2KvZN8aZYe8f40tDrZs/HG57+D943vVfPTpN6j+7q6/5XnRrNlPRpPRO8pkFG5PL1WA8lINthZqxfbVSj5L8TtcAzl8Uzmm8jI8Hl+pYi3Tl+5HKy4yfbGKm8oGo99gKpxg/TYl8HRX8F8VI/2XWxHtXq/js4y3v7lLsGCl+xr6l4VQdZVSvS8/FgP27SH9b2g1pw2H8+wJXZCC868VjF2//ewDm+1iMmPEk2r++8LGk9+gymlL/LZdL6H6zRRRCAnAw0y2uvVMO9ataC04h3XOkK/tIbZx9+2zTukPJ6mNC2Djz+C0tzc7CNPAjfo542aDuG8U/r78S1D9Dir6bgHkNhRCn3ENEEaIiDn6RgN9RxWeJIS5NEJfuBJRG0c4HdrOdZ7B4f/hr7aovqv8O1G18SVE8myQCf9HUO9mFjN2K97fULVD4AiCVDk26CU0qQilVXc3thKOQ2PGxacPsJPVN3Xp34mqYyc/4inQdCRxiFvZAIawcxfh1WeoMgQFOFyoGBhuYyaI7zkKOsVBaMJGpJwvFfB/gKrVnzbmzK8BDdH93UX/1G20hH1HldvoGLwvxi5UH0FDuFE7FAWCuQx+1Y9u/D+garT1SWltpVMbmshGd7EsG5EmvJT6ebWiqyIXUXSmM4XJb9yMu66haa9F5trwaZbNbEDxWsu79ar2qRRQ3Ajl04zDCgEZgbCYqT+Dfu+7TG5R7Zy+iqup30BCIn8Kn0jm+zMd01dUYeMXqJUe5bI+8eEOVWFZG03rwQE0rb0pmlK2Pqta34ZCmyCHvy9ok8c2AIcjRolkvsixBVzMPUPYBvO9qYZLw7kutyF95UTL8IROfrSlJ6s0K6zqoA4Y2xQ/wpURdSDy44z+1B0yLPfjb6YDoRrJwUGuAkwP0u42YA6lhhgZy4KzHEUION+5Dm9R5dqiqhydzVcB/RRtB6uK4Cm2ss4vaUUNKFK5K6gD0RAududnVO1PhgWDmqyebL3dXkjSWDBciPW6IXOSFcdDTBVo/7Bgj1DV3NJRWDmoMqbNJAwkHI/NIs1qmZCyncpxQI3QOg53t36qO1RJoqEdCAoj04bu93eHEHsVfyuTQE4aZrR3lvOGnlVtVm7frwpUz0HUDEcuSVLMeBTBg6kabXufr72I2tAPrN/JqqDWs4I6Ea1b8BaqQxFuXVoVik0dXVowe0YTd35itnUB65c7WTXLcNSwcj2jflXnqS8LwYwzOjnHBZgscTpYxVajpouvGr5QpRnn7tPQc8qVS40uBoFOK0N991LXkxDknEReetbh/SOqiBOQCkp87hgZEBJmG8a7ACyWRibUPxKjaFjNICLc8VZRj0/QyWqVFeuJLuRlELLlmS1lhphaRk9s5JQd6puHf0cViOvFaitL99IC4tHcjVdTR7Ns7eUktTTNZMtOCIbq/FJ90Eceo1of6+ExC1YNIddKd3qISSmp7ZKvT/CCutOGeo+IVbr88p3eyiorwmY/mAarGT03JvE8jtHj2qIKfhFztrspBLr9juqHnNCMZcVlPZSNhlyzIvXYcoJ5QI+qdm7HvGpXBYk0K4HqvaBYVHdSjnK2mtBIBP6guUh/skAwR1lUaWQ5/1kDwLx2gqSRe31ckoSZ0TxLdjSczgxxiIATBITqKMRaU6TVN5/1Larc9atQ6uACpbgkVGl3rpWz3bP1oqNH+UCVNDM+f0eVdEPmB3PpeysECWJZ6fkYvm6S1Vra5c8sbKCPPZNVKk7jNZ4sFGKtLN4t9X6E1c+iOhMgt+TbkBYLoDrr87QsqmU8GBs7L2StLsvhcEEK0vJlCFV+rlk/rnOvAWifU49Gu6VZ12S8mMncTQ5TQoWmPyKR2srqZA4SD8LIfabILaqqPVZLqatNTpLoyTyWPlRluNeEogb1zqf9OpaAy159DvQXqpx0chokMi5TlxaGZlXqQwm1X6cGGoArszwnDIyUZ6jS4LBivA3llGSVTON41+r9FpQvi2qkHaxgs/Uiom6Wu7zvcLaoxjTZEjbYE4gem8hFvdsUsPU4a86BkiW2kM9klSN6fljqYQvIgoFZzCOaQ+7Fi9IEIF4mznYOdmSTlqzPR7xFNQvnZiuz8pKTXEbnxVi6MB1GezY8ceuwTwZTkNPYZv9otaLtKS1KtKRUKyzQ5pROOn9WYGWVDKlGyjCsIFzjnZWJB6jaLXMgswKyismVhSNzGQNJY6PI9Ecx9PlmYcggJg3QX3euqEanVTZND+e9YVMoyBM0FLbQ5UCGEe8bQ/eWleLuOl1flvrYWof28XyALSCsrFZQJP5GHhqYbk3qO1zda6E7vVrNh4tQBynCbKxaHytroG4X/Hjq/CXT7dReSKh+lhtZpRmyGJaLaUVdpbbMFqFv2ZVempGsAt7JaLJNmMuAKqyKB/YqVkNVpcPLqjDdWh0cBmta+K1eDXaRoGWsHgw2PtkCFtUevY1QNQmZxbMkY00Fgp1KchaT7oJMKaHjgKTc4T+vVrSaCJGXcdPk69ZuiGbllBlaRvNNnZNskpHGiqDAVobFacX7tMU7y6qLsQWrSmunI/8RJPF6oYbzBh4nBAUzDlvtsazyq+1YDyqXO5aTQm3iU2tZkenZ9YPMJh1vd5b1d+td+TKbSf/6ZTPNSa+SjWmYH8zAmxM5bIAGLEBFv9NXjq5pteoJK6HqWLrolX6KZlB3hOU3dswhy5d5oledzkKExO6qjrIHrYAQsjfbHJJrjJL6yPIjJtQTWUWQkWSzkhfXegM6d95QjlkolwZWM2l72t67W/rqs9ygKjAKmB1HMtCu/hT6vhwudDVfuA6Wd5AqnGw/n0CB3snq52p1dT9Sz+Sl4ZYfahfseA579dSQ4QsnAuCqVrsZ6/FoCVXVoQeauMGmWYEp83mVNrCrn9mr2Do6BrsvvyxgR3EjSNJMllSRKkpLBHAM9qDaBKUr+hSPO1TtlNRmFjnastMJF4e5tP3MogxcUssaNo6ir74k/sayUsaxVquJ6IladyF2GmlDM86YqzsRRE3HuDl2k4/2Vl3YF/4crQIyxKn1PLO/REGSR4mPqhXryCJNFfRBBarw62iBPTIE6hrtBidLWzitg5P1qIi39qqlJHPduTSoKgW+nYNJ0Q0HVWH4x/AzO2l+RJWUDd0PYjVsF+twEtzY4D8tUcI6nAk3+AluyGI3llXnPMVjsU2jCtAssv2svGCeCqqfpMZBEF9pdu9d+SwWftouQh+hL3bKdzs/S2sG0V5bdJQ1xNQ9eRSyKkA6BN+egylvL4NLUnRGqqV5859RtYrLMfDZq04KSHEay6rH/HM6xzyNLbcUb3z5swagKzBXOPQz+kwf0SQwIqgxJGsKTlMBNeOoR7sAago8W3bu031WUjC6aBW7ElVxWkDYOUH/PtoFYAxtrEXY9mKWIQTkgAdBrYCZqW0jrX8S6q63sbn6rLhlinDoVcd60rs+ig8Qe/4DjbjVTQAJssxtFwRaDPHFCREBbOh7u4QoYdc8x86N2yAPUP2KF1mvP0YVIFjFBR4K551bVTjX7y2RobufhJlQvd6OQzNY1PBo64S1XzKrGO0t9lQLFkLrQPpsyUeEpbvesQ5yYf+wZ1ggOYJ3jnTHttZeILrvuP3xNm51Yr8oZKSlqq8ff1t8mTOt/vm6n4oQj7zWf1ryc8z02+JWv4pck6ym6j0hViuroAX9ttCcuJHVX7eiWcXXSfF6Yctfea0Vofqb+x4WX5oXReQdshrt3um1/pUGIDt94NXee8pCjstX6mq9Vi5ebsX4vPfqd3VpHv4GU8UDuZKHwXuKPB/Ov7/7PKDbD/LVRhyoQ4NX2nFTzrLPq/9vZTV9IyPo1RDYWxhBqzcygtrLP1/zvfD3ovqAD/BH5R169f+CZfFH5W2o/m9Hrv+w/EX1e/kXofqu8hfVa/krq/3yb0TV0R/kTvxr4F2F7wHcr45zATeW83PcimucI+HXNilHGG4P24mPwzzKuXoE4ZKGB+9JhKU7DS1MY0O8XEeg9fEi1zpqjHU0IhSASEvkPogGMuvFUQiuOPbgkPUvWcpVF9E09gk4VGSpcOIzOHrPB8Dv8EJ2TkvVnTAyV2cPuw+pqptTUV+oUheiWTRDOzQiCxrOHXvqSQskvojMc681wAOnkQZnNssQNM9MAzKLaKJIuZGhaqiWGTzqJoqsr/UnVLV1VOroImv0OJrISGijUlkquavgVo/k0lWa56H84mvcRgMFIrA0IBGaDQcpgS+0pi7yKIoQOHbzSFk/NrXs6+DZnV6F21IJjqNy3qgGMjxeZvDsjeYJm4x8gBNMxi6JZLEYVX0hhwbw5eYysA3rzjHbk2J2hCFksSw7ytWPqMIBCS60ZkMZ2PNPiwnG2pxkm80PJThkJ3mZ0gXToSz7eVfu4lZa+X7CoqMH96gbyoOBQ9Vdewh2Uple5F7DwW7kVxaLW5aFnQxaMTnw4aQ2k0lG0MXzs2c2aULdq9LzOqY+xutzYIMoN6jyj1YwG4gANXO4rvA0H6eISRy81Z4N5oXCeZPxZW8Eyz3Z9oUV7LVYTot4vmJ8VlURSxpWUL8SsBAJqUASUv0A3j2qDuJAkW8ctrFdaJZyhP+yaDc2FxpQLoJzNT/R7DP+zutTEu6jgbVcHyr3UqKd+aKVhmaLdo+eRZGzNpjvtXVpI6D+HVXETKKYhuK8R6yl2MuTJRTm0svSZcS0uzv56Z4kMfN3ZZdw5BuqGBuu4nZSz/hoj5hGckjDGbDT87HatXSBaBJx2rrQJOdHqOL8eVQMD6y47OQwX0xYfXb9c2RPHrqTKU01COCPqIK8pstNOozZZgHIynU4Mhwcc6DagpywWGvvktMtWVr2ySv3qDZNE67NuuRIC6IrqeHzzzeBGoCW4Bg9XxposseyiuCfN5TrKYgdYEAMt6MMURUmvQicukxFms0nrj1fUdoozgNUuTCO2W7KtHbCJaTfjbxhBJWow7FFEZSECW1yoStl+4ARxBJQgkKtxxvXHOp8UG1lOR5pfo3MEKr99b63WtEMqZNoULPN2LHBoUXo2qDToDUXZFEw61CDusXVLA36S+090zLZHVepWbeIfRhRnQ1zSJkey4yagZinA+GhPumHepVwdevKPQRMWh4NY9uJXZiYLLOVB7KjVhUCvUK5IOh8KtZbvYpzCI7QUbsamdHe2NO03jqCsgXh4zDulqw63EaogR71fbVySAOUu5q564UCSWo1P4bHi4+wGUM4jKZaXxX2VitqBunsw54hSE+WA9uHLpQtS5fmQr3j2XaYJemUgHLT8pkGYNmgNpNNNvQQdeKMZBUmRr6uLeEJoRsSHsxE/VivUpPjfXhoIUDWAhmRrCJ4Jz13VSIgqEgPIrAuohVk9SOo2OMDUEtHc28e6u3SUqN4uY5wepemiliNCRCniFkhwQiA7H5nWfCEuuVJj7XpLE9rtZeTRF6aT1YHdUf1sl/0WcGi2ZVNumSbZRfTWWwxfx0G7lULmk670cthThUivcwTnhVTw+FitzOXsotiBzKCkZavA6CKb9xwoW1Q8YfVihW7oEk7VDFdTiPXzs8rqoZU5DKHecBnJKtfTIdbVJHlik13bbIaueFe28hbeYlALci2S5qBsNNaWZ12CH7jUfwbqqQBGuXOpS4u68u6UVPpaXnKnI8VStaiP2nvNQBov3I7kktNwFqDcESyiu8HbbTxoI2mgxDPZp2s/hy5VmwWkz3mDj1tTVx3prQwNI1KA+YrqQMnmlmLKdo91ACcxXI0omfRtCTJcpztyFheh/RMCqXgXuRqtYdWgKwSzI9kle7k7lJuT0Mz33fmbj1vOBbw7Z6TrCIp3EmmPjOO5eZ951kxncOKoLVEVz7o3mRuNyC7fYwicpQ82wWQmc6akz+tLP0RodZp0iXX21hZxTwr9ok1JmfUtV4Ysb8LoP9Fa1BTsCp1+5GBJFm1q2ZnxXHmrn6QVcWaZdVUCuYOao19Zfc4WK1oHETWloEX00g5M0LVEva/UL0RlGt/9fYUObrj2wHcnPpzIPNC6Y/9gZ4NHmoATZoL6S26U3fdxgjxuQ8gbea4n20AThr4almsLj7ZHCBDwN4jq2xsNmEMKOzpezDJoaV/1qtC2JC3qerEHuUBRYKMgLounLKeggqLpUpo4dbe17nmW5bFNVEDk0eSLW7XA9LQeQkNMI87obJnIKZLUEudD5uox10BHwKMa73fkGALYdMGUsMv65qtN5VNXAaGjhLTIamrHhMVLAub6xDmEVaGLocEiHsfugIbLOfZuQBapRUO4SnmtQmOEGDrQndrr/V10CZgwdCUQQfydtlw9TOqYHx8DCcIUaA5XNleHSWQ2dN8doS+OnKDKrNbABi2y6JLMufgkGzU1r4T1BZVYxP7iaJuC/UVMe/5ASwQZEOoWQE7ldM+HInJnKaIWEEzmWFfRiaBcEzT5I76hipoGDhX4ICDgaRmIANp/akrQPT4lgLvnr+KZBsOJNSm+NTgBzlOlzgRtmLG7PpiaN4ZzfvJF+94VnaviBFB4kHWMTlw/JRmC3JWYNfDLbC3dIQbDWDpLd0G2rG7IyhDkJM0qDRUq8FG1B46pMaCZvOIaYm5aXdB3UkSB2QMZAJ1umwlNFxI4QXOF+wRUD6+7wL+vOh3+qxggvTdE39Q0F1Z/fN1/1Bmh/gbCe3X5deR6w1IrW8oHKgq9kIFDkeSpxebwRpC1Wqf1wtny99yVzbvzA/A+LPz/c8LzdFIVs6LjWEzidMy78oP8LtcFjbG6rylkKxG4pW6FFDFydSXWpEPYgOH6jsKWy5+h2qZvi1/26sZQjT4AC978e1q9a4+/W61AnM/Sfz3lLEM/NfqqmQbv9qKcvB6HZ9l9Ku8K/DZvosRdLBcnBfoN7h/9zKVZ4fuvIkRtDsP/xnBR6VM8+hNJTj77uyF+2dRIUv31Vb4h8CNXmnGbdn/ijGpRbl6m15NZPZSdFODa/2yXo3O0/ellBv/ihMIG0Bjy/6GAnsVRwp+ez/ZADj8/Gorchlre173DYWNF78bDS9V77NXI9bPZ/UnRTBXVq8amtZeVc7vzea7yn7HtcYuQL2Jwg579QVMgepbGOw7ZHN4E6qwrK7HAq+ZyBj7fC/G9Xgm7we7YK+u+jqId06la1Kz65GbzxrYh4fSHnO5u5E0wM0Tulxg3X3is1JbyVfGJc5uHemO+6VXr+3/alP3H37TiJsu3bQkOjzgWdnXyNimdGlkr2+V+coLd3Wl9bU67Vi7hDpCa/v2EbzjhGaCPdZk3XeoRD+LXF+LYV0+LpxCQ3uu+Yi1zYTCrYtJ2JeFqCeeQMfRXRPgJO2qcOAOuxro8D3Aqebcnxu9PRuIkzsOXH04X0TVcfvmABxSgrsWGasVzrcK+7Ic5+slH48YQfYlMELA32//VGgSqkaIFefG8DOzSZ3ub4QnMPLqug00IMUUwEskumy5WgutgjbJWM8T+ABVrY3DdNVWCHFVnmdoVuu6jplXNwhExm1gCJO8rqdPstnA+wcf4syrp2AkVXWA7LlN22au1zbwyemkgFs9ab3P9Ng3Z667042ie3mC6ngM8Ayitfao8DWL/UfS4M9ePESVWalCnbb/OOh3rcemGLBso+6X76fYivV5IGXYxfzUB/8H7kwu9FgOZCkE+ydUu+5t05rjcK88zKEFbABphQwM081BBgRTsZfeE56V4F0vinQ+pXlVSynHNAvyuYyb89rmOq4kImGsmg8+XztwH2ER3UHKeL6BOFbD4xKOxuVx5NbDfQS+wtFSY9jk2Br2kGXxASqGOR6NIhK1bL8dI5hebUesGU1w7KY4TaZw9dbbU2/PDVSbVWJTzussaaeqiJVb6ayyUXcnn1TsNNRPY6y2uN6i0Ho+xhTf72nvZfNpjPbsjKCqGEtWb2x+Ehum+wlVksK8Hcc8PviY78OK7deRY1i8K5ACgS6YHM6BPRk4lY9QhS3NTESzy5dTEuZcLpYIeDHtSbPdzkh0AtkuacGnZX8+yT610SP+qqNdvI0DpAq920zkGCSBEG882CM2I49zibTl8UlG306ys2az9P3tmjXr415WvmzG+HcGTh7QbNZLw51/ktVTuJSVCRfGRo30QloC1nHMZAs1uD8jlAv2kPSe8AForqXb5SBpVr49+s7MPDRkFxc7P5cFwitBkIKhpPGih++o4tAuL8LNvLKvKHDY1DOznQdd4EuzmBjSidOaFYMEUh1aOtgNqr1IcjBpE5ob6IgeT5GWiJavssvT74jMiyp0SdjTjX1UeXNZS7lvWHluxGKtz+X+fKoupM8MXtYVzdOid+T6Eap55e0mGhQIiPgSKSCUyOZjS81RZmLfaYHoh+wHWe8jLMxP6sGy2fmIl/FsTFKlhTMdTElW7asXomFg6VEPZRWBSJFMpntJgzjDoWlHL2mXQdqPtnATQtGxKY0GDUJA25P5PB78ANVsV47PeSVBFRV4L4IN2wb2HRNC2JfrjKzm/XzHxA2qoknL/LjRol0ZXckoPF68VRhoG4NmOtxMn/NXMT9AJzoNtxp0Hbprj0lHC77pUCWkl3inRYSVEGrxR1Tpp/DYruX3ElwAAARzSURBVPbNDjhpsyC80KXpoWgIVaxm0dqzg/yDBsBq1G5T2QkQLcBLqByBF7O4pA5tLG1kiSMOw+dneQJn3lZWldTWSpquNnaJI5S7aYJkJEht5VDPvqPKijSge1J6rt9c9iKRFyPPIEXRgkVCtqya/utfepxAYRlwzXpicy9pmiRbv7IE2uHS8mW448npKcRbp/5Br7JCVsVgD1mlRaeWyyRGCsXpISZUbSAxTz0rcA9RRRohtk2nHmQVnAZ2kl6mwSxIzmY/MqTL2Pxc2XcCqu3E3OeyuC9Tua8HSSK7xU/OEby+aoAcb93KlRnafFJx/309kNV8Tpu1cpO74/QwmrHZsNXbUZcdUDXbS7o6mSfcle41idEinYwmertEVr1FeknPiN2asCOR0MowkcfYui9AK/sZVU1zY3Ic004HlIT1epWOMtKmFtUpzufraFRZK6V4hKpNuLC9+FurcJDSQ8r5ENwCyCo0gHIqeZ4fGwRyJ3jLx8O8Kx02qd9CVmHA67Xce9BqpAHwJhmyhKdyXIMHxzU96jt/VTdkFhvQVabTjCZuYdhsZhkBmpmmaJqIP0HVvlVPsczPs6kJTxlhnNM9hU2HRRpgMIb1zVy/QNITnj3VqzTyTTzLZ1NkcNGqKIpmhpwHFfQqQn40lxtrPuvkIaqcpnaxX1QlqqUm+u24HRdA1ZcZyMpCJOO2HUe6Q/WzKQ9Qzbfr8pRUMqOhcI9h2Kkesm5iuxDyZL3xYMUJQvlb3hUw9eyWh/T3Nf/mRx5ooT5Y8PfZAHrstS79LmziUC5cS3VAWhpmNnKspXUomci+WpD5F0L1vtyxLLoXZPJiJ8suN2qGxvgHsleljMHzR5YYwrWVD/WqwJl4+35MmD8aBAW7QYL5Y8J1oO2bMcHBhC/jpD8zEzyyV92IRyogZUhPdaOscUHUbKWZykQg3ZDrIjcuXvnyXa9iHyLsTAARQblKG5vEQdg3RBphbGaMu7v65wIcm0iEZgXk3GbpBRnSsIbkqmhcpMSxez5a/5rcOE/0KvaUYGlGEVKs2nzUWA2bBsctbDpb0B6wcSy+Zt3tjhWMXo7DH9P5EDtSELzxwz4cmXYOdk+Xx4QGbxK2Xyc2HuhVQKZZckFyLX7NpaurXUoLUWoPHXTkI93uhtF3TqC9g3fvjHTsdo/ZnB/s4zzAtxeo3suqY7ND2xQerHs4185Vadik33hNja2pSzj6hLsCpXNtBnU+s1UjC5SwWXAsBYZb5MStWXKHqiW3XDfmsGvtG4Fs/Xav9JEqW3fGon66t4IHQmfYvHTneCB+NN46mtlDE5hZgHbm9gD6e97qWv6eYuuXv6h+L/8iVN9V/qJ6LX9ltV/+R1Bl/6Oovqv8nr/6Tj6AuKdy/2FRb8m8dI7fJqq/jFxDA0Tue0pWycK8VFnWyMq82opiUGUv1vFZzP63TEs5D7fhW8pFzrfbF+rahnO5frktVMerVXyVw69QZawpgzJ4TynbIKiqF+6vvMMyebUVlfeu/qDk/wHyL6mp83ZaeQAAAABJRU5ErkJggg==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 descr="data:image/png;base64,iVBORw0KGgoAAAANSUhEUgAAAVUAAABkCAMAAAABg1OgAAAAilBMVEX////+/v79/f38/PwAAAD7+/sUFBTr6+ucnJzDw8Onp6dJSUllZWVXV1f4+Pjm5ubx8fHJycm7u7sxMTGJiYlra2vu7u7g4ODMzMzT09Ph4eGjo6OxsbGYmJjZ2dlRUVF2dnaDg4OPj48pKSlBQUE2NjZfX18iIiJ8fHwcHBxLS0tycnIODg48PDy6UBkmAAAgAElEQVR4nO1d65qqOhJNQiIXJQRQELmoeL+9/+tNrWB3K217Zrf+ON/MzjezT6sQkpVKpVK1UjD2WuFKMM05Z4rTB8a1+vyFMcGZwH8/v6LrHOdJbZo7XHHlaEGXCfqDCyUcTZVrqprZRwmH2Sfay9Td7XS3ZsZRihlODxaC897T0JiuSfQjtVWjB5o5vVqU5trQ74I7dDVVent/r8lMOfQcwTKuvv/66+JozrRCNwX6o6jVd228RZVgcHpI3FWFPlAVWmgqwBIddxghy7oeMq3pIiWExV6zXkcIUYcbTc2gGxU1qvcsAgz/CjRRaUfRX3aU7y9TVDQhS7UIGlfqn/roy3fcHCrcUWiL/vbjrws1gLp6fZwAqh9NFBCXXhM0QfHziFInRXcVCQChptB3ai6hQahq6qABXDQ/ALZSjuhXoB0haOgwurj5E1Xe/cMFv7YM16Ia/NmHgzNbAd1OoyuYUP3BuS30ME6X01P7nX2ldL0W0ATMUbdT5DuqNGVxx8+VZUyPR5XuoDMsTmgCdBNQE7wOZE1QLZjFJGOa5dXd7bYN+IPb2f9cdvRVWxGm99PnoxekvgTERbEnSgu6Aj2iEXinAtCzvVwnH+j5C/OpAT5RFR/fcNZs982TurgvN1u5NcxObbOYkzBBPgXqcBjJZtcFAoJA5dP1qleBNtXgUBpjp79Q++TrN/6pja69N8wsJ+MZc/pocJpQ1XBwikjqNYbPW379Jj7uv95FA+K2E0/r5yvGH5ZmvW1HMlbMohkcZr3fbx8lmtVpC8x+LJejy4JTw2ZV5bNsedR+oSPfnSVFkDRVYFQ8TYIpzU8SKFZsBsP7242erMZjOdZWD/Eo9e5+vqIKySRtoLLRarwa0wQWd7iSNtelXLRp6OpOnU0u1/b3OoWBIuW/XC3PgWK9al4pYjwoWD5uRNYu25xVO+PXbNa6uvXaOmmXDfOrdlxekSyl8mX0c235oaROuSzabhYHz1mGen6iO+JKjhZyeJKlHg326zXEXTmsSUb3qNJckKXiZaV1shxXjFDNvCnzPVV59bislmMWecl4XEBvc+F6hVlsjQPBv62FTIjBXjO/zXiyXJKSOc21FzO/1JXnUTXjlrlUTRs70A9KFwVLa/FMs/1pUceTESQaJryU54kOdm4tWSwLI0NPXsabkLVyuZBXCW4l8+XPKkDEAw/SISpZqP1Kj+d6O86mh7gaVPFhbyahpsdVuykUL2kAtlj3aqh2BYMJkMjFXlZRGjRpxdqj2cp2i6+SZnPxVhOy02gBpInuDhZkcHwzv7QM7KJZyFFLf57W7tpjQZqd5Hgit0tZFetdtdpGDIsUtXgdNuKNoDK922c083guEwLMD3Z5INlU5i59Pi9plJmHz9ENqk9kNVvtSWDH0fhAykQ2Y5LVheMPptUgKlZLthzp0ULHgyl13Fpo31BdrgqsbOxCwKV7d+PlhOr4qCdhFkg/WwXNjlAeGtKdgpbDTM4jSOrdakX2WCMrAtWw9Vax+Vad5jQ+Yhya8SWqpK+H42gTsHbuMthANO/Hm1bDAn4XqmKfRiw/TRsZ0/Tzq11USkGoGqA6ZpMjaweE5FVWrRznP1am2X5V+et0Nj3XTTgEHKN5PN4Rqm68G+tFaMKl9g9Ta4PR6rC43N3PdUFwsNJTm71iq0W+KfM0YPXcjE5OPfANye4qUQQPmRakM/PVNocRc79ekY0hZMtZcsrCkWDbrT4d3U0l6ku035pKVtm6ndFglesIcu2YOGfj3eyNaxUjOTx5Exmb3SmZz7Ngl5WyWso8I1SlRbWGrF5RTWS9H7g/1sWVO5ISE7w67Ia+Wm5VdV6PVkWV5tMNyepch2MzXU07I0qx5fH+fmaG87aVLfW9DmTppnWTTqp0rkcjQ7IarcpiV4l2bbDaZe5EjuqSUO2Z0CTry9W4Xh3dRLaVbGlKROswWc/NKaRqkuxSzwjldujS+qWEGQ2r4cTot9qrfip3lWHTjbzQarVx43QX7mZm57N0iW7XF+Z/WAZOLVP/Z5Oa5qKJIhfbyHyWCZ25zIki42oTOTo3nD5HETcR7SZpClPJenJvyHSTknQSLeJkCbjHmgb1eAr1ZKLLc6zTqrkkqg0z7OB4cZErudW8v0MjS9cspQwLrjwpFzSDQlpn56N5NiZZPSdm3kZrTIGc9BDtFNyjtHr1RQXAbw2mblutPncx91YKbOmvj/aiJ2qdjEz8LGB4W2tX2+rx0bFbbvpNwyjCb9Yyxqeb7lz/snIj7sw63f3/Y+8JA79riGPXGf5lN0Fhq5va9G3V/POXq1ljuL775aYVf1bQMeoS7wp6Zf/zWW4+s/tfvi7/LCQnQt1f8POHu+rsH47G/lXz+2KvZN8aZYe8f40tDrZs/HG57+D943vVfPTpN6j+7q6/5XnRrNlPRpPRO8pkFG5PL1WA8lINthZqxfbVSj5L8TtcAzl8Uzmm8jI8Hl+pYi3Tl+5HKy4yfbGKm8oGo99gKpxg/TYl8HRX8F8VI/2XWxHtXq/js4y3v7lLsGCl+xr6l4VQdZVSvS8/FgP27SH9b2g1pw2H8+wJXZCC868VjF2//ewDm+1iMmPEk2r++8LGk9+gymlL/LZdL6H6zRRRCAnAw0y2uvVMO9ataC04h3XOkK/tIbZx9+2zTukPJ6mNC2Djz+C0tzc7CNPAjfo542aDuG8U/r78S1D9Dir6bgHkNhRCn3ENEEaIiDn6RgN9RxWeJIS5NEJfuBJRG0c4HdrOdZ7B4f/hr7aovqv8O1G18SVE8myQCf9HUO9mFjN2K97fULVD4AiCVDk26CU0qQilVXc3thKOQ2PGxacPsJPVN3Xp34mqYyc/4inQdCRxiFvZAIawcxfh1WeoMgQFOFyoGBhuYyaI7zkKOsVBaMJGpJwvFfB/gKrVnzbmzK8BDdH93UX/1G20hH1HldvoGLwvxi5UH0FDuFE7FAWCuQx+1Y9u/D+garT1SWltpVMbmshGd7EsG5EmvJT6ebWiqyIXUXSmM4XJb9yMu66haa9F5trwaZbNbEDxWsu79ar2qRRQ3Ajl04zDCgEZgbCYqT+Dfu+7TG5R7Zy+iqup30BCIn8Kn0jm+zMd01dUYeMXqJUe5bI+8eEOVWFZG03rwQE0rb0pmlK2Pqta34ZCmyCHvy9ok8c2AIcjRolkvsixBVzMPUPYBvO9qYZLw7kutyF95UTL8IROfrSlJ6s0K6zqoA4Y2xQ/wpURdSDy44z+1B0yLPfjb6YDoRrJwUGuAkwP0u42YA6lhhgZy4KzHEUION+5Dm9R5dqiqhydzVcB/RRtB6uK4Cm2ss4vaUUNKFK5K6gD0RAududnVO1PhgWDmqyebL3dXkjSWDBciPW6IXOSFcdDTBVo/7Bgj1DV3NJRWDmoMqbNJAwkHI/NIs1qmZCyncpxQI3QOg53t36qO1RJoqEdCAoj04bu93eHEHsVfyuTQE4aZrR3lvOGnlVtVm7frwpUz0HUDEcuSVLMeBTBg6kabXufr72I2tAPrN/JqqDWs4I6Ea1b8BaqQxFuXVoVik0dXVowe0YTd35itnUB65c7WTXLcNSwcj2jflXnqS8LwYwzOjnHBZgscTpYxVajpouvGr5QpRnn7tPQc8qVS40uBoFOK0N991LXkxDknEReetbh/SOqiBOQCkp87hgZEBJmG8a7ACyWRibUPxKjaFjNICLc8VZRj0/QyWqVFeuJLuRlELLlmS1lhphaRk9s5JQd6puHf0cViOvFaitL99IC4tHcjVdTR7Ns7eUktTTNZMtOCIbq/FJ90Eceo1of6+ExC1YNIddKd3qISSmp7ZKvT/CCutOGeo+IVbr88p3eyiorwmY/mAarGT03JvE8jtHj2qIKfhFztrspBLr9juqHnNCMZcVlPZSNhlyzIvXYcoJ5QI+qdm7HvGpXBYk0K4HqvaBYVHdSjnK2mtBIBP6guUh/skAwR1lUaWQ5/1kDwLx2gqSRe31ckoSZ0TxLdjSczgxxiIATBITqKMRaU6TVN5/1Larc9atQ6uACpbgkVGl3rpWz3bP1oqNH+UCVNDM+f0eVdEPmB3PpeysECWJZ6fkYvm6S1Vra5c8sbKCPPZNVKk7jNZ4sFGKtLN4t9X6E1c+iOhMgt+TbkBYLoDrr87QsqmU8GBs7L2StLsvhcEEK0vJlCFV+rlk/rnOvAWifU49Gu6VZ12S8mMncTQ5TQoWmPyKR2srqZA4SD8LIfabILaqqPVZLqatNTpLoyTyWPlRluNeEogb1zqf9OpaAy159DvQXqpx0chokMi5TlxaGZlXqQwm1X6cGGoArszwnDIyUZ6jS4LBivA3llGSVTON41+r9FpQvi2qkHaxgs/Uiom6Wu7zvcLaoxjTZEjbYE4gem8hFvdsUsPU4a86BkiW2kM9klSN6fljqYQvIgoFZzCOaQ+7Fi9IEIF4mznYOdmSTlqzPR7xFNQvnZiuz8pKTXEbnxVi6MB1GezY8ceuwTwZTkNPYZv9otaLtKS1KtKRUKyzQ5pROOn9WYGWVDKlGyjCsIFzjnZWJB6jaLXMgswKyismVhSNzGQNJY6PI9Ecx9PlmYcggJg3QX3euqEanVTZND+e9YVMoyBM0FLbQ5UCGEe8bQ/eWleLuOl1flvrYWof28XyALSCsrFZQJP5GHhqYbk3qO1zda6E7vVrNh4tQBynCbKxaHytroG4X/Hjq/CXT7dReSKh+lhtZpRmyGJaLaUVdpbbMFqFv2ZVempGsAt7JaLJNmMuAKqyKB/YqVkNVpcPLqjDdWh0cBmta+K1eDXaRoGWsHgw2PtkCFtUevY1QNQmZxbMkY00Fgp1KchaT7oJMKaHjgKTc4T+vVrSaCJGXcdPk69ZuiGbllBlaRvNNnZNskpHGiqDAVobFacX7tMU7y6qLsQWrSmunI/8RJPF6oYbzBh4nBAUzDlvtsazyq+1YDyqXO5aTQm3iU2tZkenZ9YPMJh1vd5b1d+td+TKbSf/6ZTPNSa+SjWmYH8zAmxM5bIAGLEBFv9NXjq5pteoJK6HqWLrolX6KZlB3hOU3dswhy5d5oledzkKExO6qjrIHrYAQsjfbHJJrjJL6yPIjJtQTWUWQkWSzkhfXegM6d95QjlkolwZWM2l72t67W/rqs9ygKjAKmB1HMtCu/hT6vhwudDVfuA6Wd5AqnGw/n0CB3snq52p1dT9Sz+Sl4ZYfahfseA579dSQ4QsnAuCqVrsZ6/FoCVXVoQeauMGmWYEp83mVNrCrn9mr2Do6BrsvvyxgR3EjSNJMllSRKkpLBHAM9qDaBKUr+hSPO1TtlNRmFjnastMJF4e5tP3MogxcUssaNo6ir74k/sayUsaxVquJ6IladyF2GmlDM86YqzsRRE3HuDl2k4/2Vl3YF/4crQIyxKn1PLO/REGSR4mPqhXryCJNFfRBBarw62iBPTIE6hrtBidLWzitg5P1qIi39qqlJHPduTSoKgW+nYNJ0Q0HVWH4x/AzO2l+RJWUDd0PYjVsF+twEtzY4D8tUcI6nAk3+AluyGI3llXnPMVjsU2jCtAssv2svGCeCqqfpMZBEF9pdu9d+SwWftouQh+hL3bKdzs/S2sG0V5bdJQ1xNQ9eRSyKkA6BN+egylvL4NLUnRGqqV5859RtYrLMfDZq04KSHEay6rH/HM6xzyNLbcUb3z5swagKzBXOPQz+kwf0SQwIqgxJGsKTlMBNeOoR7sAago8W3bu031WUjC6aBW7ElVxWkDYOUH/PtoFYAxtrEXY9mKWIQTkgAdBrYCZqW0jrX8S6q63sbn6rLhlinDoVcd60rs+ig8Qe/4DjbjVTQAJssxtFwRaDPHFCREBbOh7u4QoYdc8x86N2yAPUP2KF1mvP0YVIFjFBR4K551bVTjX7y2RobufhJlQvd6OQzNY1PBo64S1XzKrGO0t9lQLFkLrQPpsyUeEpbvesQ5yYf+wZ1ggOYJ3jnTHttZeILrvuP3xNm51Yr8oZKSlqq8ff1t8mTOt/vm6n4oQj7zWf1ryc8z02+JWv4pck6ym6j0hViuroAX9ttCcuJHVX7eiWcXXSfF6Yctfea0Vofqb+x4WX5oXReQdshrt3um1/pUGIDt94NXee8pCjstX6mq9Vi5ebsX4vPfqd3VpHv4GU8UDuZKHwXuKPB/Ov7/7PKDbD/LVRhyoQ4NX2nFTzrLPq/9vZTV9IyPo1RDYWxhBqzcygtrLP1/zvfD3ovqAD/BH5R169f+CZfFH5W2o/m9Hrv+w/EX1e/kXofqu8hfVa/krq/3yb0TV0R/kTvxr4F2F7wHcr45zATeW83PcimucI+HXNilHGG4P24mPwzzKuXoE4ZKGB+9JhKU7DS1MY0O8XEeg9fEi1zpqjHU0IhSASEvkPogGMuvFUQiuOPbgkPUvWcpVF9E09gk4VGSpcOIzOHrPB8Dv8EJ2TkvVnTAyV2cPuw+pqptTUV+oUheiWTRDOzQiCxrOHXvqSQskvojMc681wAOnkQZnNssQNM9MAzKLaKJIuZGhaqiWGTzqJoqsr/UnVLV1VOroImv0OJrISGijUlkquavgVo/k0lWa56H84mvcRgMFIrA0IBGaDQcpgS+0pi7yKIoQOHbzSFk/NrXs6+DZnV6F21IJjqNy3qgGMjxeZvDsjeYJm4x8gBNMxi6JZLEYVX0hhwbw5eYysA3rzjHbk2J2hCFksSw7ytWPqMIBCS60ZkMZ2PNPiwnG2pxkm80PJThkJ3mZ0gXToSz7eVfu4lZa+X7CoqMH96gbyoOBQ9Vdewh2Uple5F7DwW7kVxaLW5aFnQxaMTnw4aQ2k0lG0MXzs2c2aULdq9LzOqY+xutzYIMoN6jyj1YwG4gANXO4rvA0H6eISRy81Z4N5oXCeZPxZW8Eyz3Z9oUV7LVYTot4vmJ8VlURSxpWUL8SsBAJqUASUv0A3j2qDuJAkW8ctrFdaJZyhP+yaDc2FxpQLoJzNT/R7DP+zutTEu6jgbVcHyr3UqKd+aKVhmaLdo+eRZGzNpjvtXVpI6D+HVXETKKYhuK8R6yl2MuTJRTm0svSZcS0uzv56Z4kMfN3ZZdw5BuqGBuu4nZSz/hoj5hGckjDGbDT87HatXSBaBJx2rrQJOdHqOL8eVQMD6y47OQwX0xYfXb9c2RPHrqTKU01COCPqIK8pstNOozZZgHIynU4Mhwcc6DagpywWGvvktMtWVr2ySv3qDZNE67NuuRIC6IrqeHzzzeBGoCW4Bg9XxposseyiuCfN5TrKYgdYEAMt6MMURUmvQicukxFms0nrj1fUdoozgNUuTCO2W7KtHbCJaTfjbxhBJWow7FFEZSECW1yoStl+4ARxBJQgkKtxxvXHOp8UG1lOR5pfo3MEKr99b63WtEMqZNoULPN2LHBoUXo2qDToDUXZFEw61CDusXVLA36S+090zLZHVepWbeIfRhRnQ1zSJkey4yagZinA+GhPumHepVwdevKPQRMWh4NY9uJXZiYLLOVB7KjVhUCvUK5IOh8KtZbvYpzCI7QUbsamdHe2NO03jqCsgXh4zDulqw63EaogR71fbVySAOUu5q564UCSWo1P4bHi4+wGUM4jKZaXxX2VitqBunsw54hSE+WA9uHLpQtS5fmQr3j2XaYJemUgHLT8pkGYNmgNpNNNvQQdeKMZBUmRr6uLeEJoRsSHsxE/VivUpPjfXhoIUDWAhmRrCJ4Jz13VSIgqEgPIrAuohVk9SOo2OMDUEtHc28e6u3SUqN4uY5wepemiliNCRCniFkhwQiA7H5nWfCEuuVJj7XpLE9rtZeTRF6aT1YHdUf1sl/0WcGi2ZVNumSbZRfTWWwxfx0G7lULmk670cthThUivcwTnhVTw+FitzOXsotiBzKCkZavA6CKb9xwoW1Q8YfVihW7oEk7VDFdTiPXzs8rqoZU5DKHecBnJKtfTIdbVJHlik13bbIaueFe28hbeYlALci2S5qBsNNaWZ12CH7jUfwbqqQBGuXOpS4u68u6UVPpaXnKnI8VStaiP2nvNQBov3I7kktNwFqDcESyiu8HbbTxoI2mgxDPZp2s/hy5VmwWkz3mDj1tTVx3prQwNI1KA+YrqQMnmlmLKdo91ACcxXI0omfRtCTJcpztyFheh/RMCqXgXuRqtYdWgKwSzI9kle7k7lJuT0Mz33fmbj1vOBbw7Z6TrCIp3EmmPjOO5eZ951kxncOKoLVEVz7o3mRuNyC7fYwicpQ82wWQmc6akz+tLP0RodZp0iXX21hZxTwr9ok1JmfUtV4Ysb8LoP9Fa1BTsCp1+5GBJFm1q2ZnxXHmrn6QVcWaZdVUCuYOao19Zfc4WK1oHETWloEX00g5M0LVEva/UL0RlGt/9fYUObrj2wHcnPpzIPNC6Y/9gZ4NHmoATZoL6S26U3fdxgjxuQ8gbea4n20AThr4almsLj7ZHCBDwN4jq2xsNmEMKOzpezDJoaV/1qtC2JC3qerEHuUBRYKMgLounLKeggqLpUpo4dbe17nmW5bFNVEDk0eSLW7XA9LQeQkNMI87obJnIKZLUEudD5uox10BHwKMa73fkGALYdMGUsMv65qtN5VNXAaGjhLTIamrHhMVLAub6xDmEVaGLocEiHsfugIbLOfZuQBapRUO4SnmtQmOEGDrQndrr/V10CZgwdCUQQfydtlw9TOqYHx8DCcIUaA5XNleHSWQ2dN8doS+OnKDKrNbABi2y6JLMufgkGzU1r4T1BZVYxP7iaJuC/UVMe/5ASwQZEOoWQE7ldM+HInJnKaIWEEzmWFfRiaBcEzT5I76hipoGDhX4ICDgaRmIANp/akrQPT4lgLvnr+KZBsOJNSm+NTgBzlOlzgRtmLG7PpiaN4ZzfvJF+94VnaviBFB4kHWMTlw/JRmC3JWYNfDLbC3dIQbDWDpLd0G2rG7IyhDkJM0qDRUq8FG1B46pMaCZvOIaYm5aXdB3UkSB2QMZAJ1umwlNFxI4QXOF+wRUD6+7wL+vOh3+qxggvTdE39Q0F1Z/fN1/1Bmh/gbCe3X5deR6w1IrW8oHKgq9kIFDkeSpxebwRpC1Wqf1wtny99yVzbvzA/A+LPz/c8LzdFIVs6LjWEzidMy78oP8LtcFjbG6rylkKxG4pW6FFDFydSXWpEPYgOH6jsKWy5+h2qZvi1/26sZQjT4AC978e1q9a4+/W61AnM/Sfz3lLEM/NfqqmQbv9qKcvB6HZ9l9Ku8K/DZvosRdLBcnBfoN7h/9zKVZ4fuvIkRtDsP/xnBR6VM8+hNJTj77uyF+2dRIUv31Vb4h8CNXmnGbdn/ijGpRbl6m15NZPZSdFODa/2yXo3O0/ellBv/ihMIG0Bjy/6GAnsVRwp+ez/ZADj8/Gorchlre173DYWNF78bDS9V77NXI9bPZ/UnRTBXVq8amtZeVc7vzea7yn7HtcYuQL2Jwg579QVMgepbGOw7ZHN4E6qwrK7HAq+ZyBj7fC/G9Xgm7we7YK+u+jqId06la1Kz65GbzxrYh4fSHnO5u5E0wM0Tulxg3X3is1JbyVfGJc5uHemO+6VXr+3/alP3H37TiJsu3bQkOjzgWdnXyNimdGlkr2+V+coLd3Wl9bU67Vi7hDpCa/v2EbzjhGaCPdZk3XeoRD+LXF+LYV0+LpxCQ3uu+Yi1zYTCrYtJ2JeFqCeeQMfRXRPgJO2qcOAOuxro8D3Aqebcnxu9PRuIkzsOXH04X0TVcfvmABxSgrsWGasVzrcK+7Ic5+slH48YQfYlMELA32//VGgSqkaIFefG8DOzSZ3ub4QnMPLqug00IMUUwEskumy5WgutgjbJWM8T+ABVrY3DdNVWCHFVnmdoVuu6jplXNwhExm1gCJO8rqdPstnA+wcf4syrp2AkVXWA7LlN22au1zbwyemkgFs9ab3P9Ng3Z667042ie3mC6ngM8Ayitfao8DWL/UfS4M9ePESVWalCnbb/OOh3rcemGLBso+6X76fYivV5IGXYxfzUB/8H7kwu9FgOZCkE+ydUu+5t05rjcK88zKEFbABphQwM081BBgRTsZfeE56V4F0vinQ+pXlVSynHNAvyuYyb89rmOq4kImGsmg8+XztwH2ER3UHKeL6BOFbD4xKOxuVx5NbDfQS+wtFSY9jk2Br2kGXxASqGOR6NIhK1bL8dI5hebUesGU1w7KY4TaZw9dbbU2/PDVSbVWJTzussaaeqiJVb6ayyUXcnn1TsNNRPY6y2uN6i0Ho+xhTf72nvZfNpjPbsjKCqGEtWb2x+Ehum+wlVksK8Hcc8PviY78OK7deRY1i8K5ACgS6YHM6BPRk4lY9QhS3NTESzy5dTEuZcLpYIeDHtSbPdzkh0AtkuacGnZX8+yT610SP+qqNdvI0DpAq920zkGCSBEG882CM2I49zibTl8UlG306ys2az9P3tmjXr415WvmzG+HcGTh7QbNZLw51/ktVTuJSVCRfGRo30QloC1nHMZAs1uD8jlAv2kPSe8AForqXb5SBpVr49+s7MPDRkFxc7P5cFwitBkIKhpPGih++o4tAuL8LNvLKvKHDY1DOznQdd4EuzmBjSidOaFYMEUh1aOtgNqr1IcjBpE5ob6IgeT5GWiJavssvT74jMiyp0SdjTjX1UeXNZS7lvWHluxGKtz+X+fKoupM8MXtYVzdOid+T6Eap55e0mGhQIiPgSKSCUyOZjS81RZmLfaYHoh+wHWe8jLMxP6sGy2fmIl/FsTFKlhTMdTElW7asXomFg6VEPZRWBSJFMpntJgzjDoWlHL2mXQdqPtnATQtGxKY0GDUJA25P5PB78ANVsV47PeSVBFRV4L4IN2wb2HRNC2JfrjKzm/XzHxA2qoknL/LjRol0ZXckoPF68VRhoG4NmOtxMn/NXMT9AJzoNtxp0Hbprj0lHC77pUCWkl3inRYSVEGrxR1Tpp/DYruX3ElwAAARzSURBVPbNDjhpsyC80KXpoWgIVaxm0dqzg/yDBsBq1G5T2QkQLcBLqByBF7O4pA5tLG1kiSMOw+dneQJn3lZWldTWSpquNnaJI5S7aYJkJEht5VDPvqPKijSge1J6rt9c9iKRFyPPIEXRgkVCtqya/utfepxAYRlwzXpicy9pmiRbv7IE2uHS8mW448npKcRbp/5Br7JCVsVgD1mlRaeWyyRGCsXpISZUbSAxTz0rcA9RRRohtk2nHmQVnAZ2kl6mwSxIzmY/MqTL2Pxc2XcCqu3E3OeyuC9Tua8HSSK7xU/OEby+aoAcb93KlRnafFJx/309kNV8Tpu1cpO74/QwmrHZsNXbUZcdUDXbS7o6mSfcle41idEinYwmertEVr1FeknPiN2asCOR0MowkcfYui9AK/sZVU1zY3Ic004HlIT1epWOMtKmFtUpzufraFRZK6V4hKpNuLC9+FurcJDSQ8r5ENwCyCo0gHIqeZ4fGwRyJ3jLx8O8Kx02qd9CVmHA67Xce9BqpAHwJhmyhKdyXIMHxzU96jt/VTdkFhvQVabTjCZuYdhsZhkBmpmmaJqIP0HVvlVPsczPs6kJTxlhnNM9hU2HRRpgMIb1zVy/QNITnj3VqzTyTTzLZ1NkcNGqKIpmhpwHFfQqQn40lxtrPuvkIaqcpnaxX1QlqqUm+u24HRdA1ZcZyMpCJOO2HUe6Q/WzKQ9Qzbfr8pRUMqOhcI9h2Kkesm5iuxDyZL3xYMUJQvlb3hUw9eyWh/T3Nf/mRx5ooT5Y8PfZAHrstS79LmziUC5cS3VAWhpmNnKspXUomci+WpD5F0L1vtyxLLoXZPJiJ8suN2qGxvgHsleljMHzR5YYwrWVD/WqwJl4+35MmD8aBAW7QYL5Y8J1oO2bMcHBhC/jpD8zEzyyV92IRyogZUhPdaOscUHUbKWZykQg3ZDrIjcuXvnyXa9iHyLsTAARQblKG5vEQdg3RBphbGaMu7v65wIcm0iEZgXk3GbpBRnSsIbkqmhcpMSxez5a/5rcOE/0KvaUYGlGEVKs2nzUWA2bBsctbDpb0B6wcSy+Zt3tjhWMXo7DH9P5EDtSELzxwz4cmXYOdk+Xx4QGbxK2Xyc2HuhVQKZZckFyLX7NpaurXUoLUWoPHXTkI93uhtF3TqC9g3fvjHTsdo/ZnB/s4zzAtxeo3suqY7ND2xQerHs4185Vadik33hNja2pSzj6hLsCpXNtBnU+s1UjC5SwWXAsBYZb5MStWXKHqiW3XDfmsGvtG4Fs/Xav9JEqW3fGon66t4IHQmfYvHTneCB+NN46mtlDE5hZgHbm9gD6e97qWv6eYuuXv6h+L/8iVN9V/qJ6LX9ltV/+R1Bl/6Oovqv8nr/6Tj6AuKdy/2FRb8m8dI7fJqq/jFxDA0Tue0pWycK8VFnWyMq82opiUGUv1vFZzP63TEs5D7fhW8pFzrfbF+rahnO5frktVMerVXyVw69QZawpgzJ4TynbIKiqF+6vvMMyebUVlfeu/qDk/wHyL6mp83ZaeQAAAABJRU5ErkJggg==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 descr="data:image/jpeg;base64,/9j/4AAQSkZJRgABAQAAAQABAAD/2wCEAAkGBxISERUUExEVFBQWGB8VGRcYFhMUHBkVFhQWGBgYFxcYHygiGBwlGxgaITYjJSkrLzMwGB8zODMsNygtLi0BCgoKDg0OGhAQGywkHyQtLCwsLCw0LCwsLCwsLCwsLCwsLCwsLCwsLCwsLCwsLCwsKywsLSwsLCwsLCssLCwsK//AABEIAI8BYQMBIgACEQEDEQH/xAAbAAEAAwEBAQEAAAAAAAAAAAAAAgMEBQEGB//EAEMQAAEDAwIDBAcFBwMCBwEAAAEAAhEDEiEEMRNBUQUiYaEVMlJicYGRI0JTc8EGFJOxs9LTM5SycvAkQ1SCksLhFv/EABgBAQEBAQEAAAAAAAAAAAAAAAABAwQC/8QAIREBAAEEAgMBAQEAAAAAAAAAAAECERNRFCEDEkExMgT/2gAMAwEAAhEDEQA/AP2x7ivLylTdRQSvKXlRRBK8peVFEEryl5UUQSvKXlRRBK8peVFUDVsuLZMt37roGAYL4tBgzEyg03lLyqmVWkkAzabT4GAY+hC9Dx1H1HPZBZeUvKp47b7LhdExzhWIJXlLyoogleUvKzafVsfNpJAxJa4AzMWuIAftuJVlOq1zQ4HBEztj5oLbyl5ULh1Gf03XjagJIBBLTB8DAMH5EH5oLLyl5UUQSvKXlVVqrWNLnGAP+9huZxCgNS20OkgHq1zTl1uWuAIz4INF5S8qtzwNyB8/mjngTJ2yfD4oLLyl5VVGq14uaZGfqCQR4EEER4KaCV5S8qKq1FdrBLjuYEAuJPQNaCScE46FBfeUvKoOpZ3ZMXmACCDJaXQQcjutJzGysLh1H/eEE7yl5VVSq1oJJwN9zH0UgZyNkE7yl5UUQSvKXlRRBK8peVFEEryvWOMqClT3QWovUQU1N1FSqbqKAiIgIiICLxzgASSABkk4AA3JK8pVGuEtcHA7EEEfUIJKL6gG5heucAJJgDmcLJ2gcD4H9F4rq9YulU2ho47faC59bSghzRVaGOeKlpZd3g9r4JuEtLm7ROd1krVwxpc51rRuTgBeVNSGtuc8Bu9xIAztkrn5E6Z5JB2IwNLRWw5oa6WThtOwRkR12PTC9d2FRlxvAuuxa2AXnUGR4jjkf+wKNbVNY29zwGjNxIiOsoNSLrLhdF1s5tJgGOkpyJ0ZJdE0GcbiX4m62Pv8PhzM7W8o35rZx2+0FwxqRcW3i4CS2RIHUjovBqQXFgcLgJLZyAdjCcidGSXd47faCcdvtBcZrjn4/ooVtSGRc4Nk2icS47AeKcidJkldU7ODmNYazbWNsb3Mhttszd64EQ4ARnBlVnsZhcCaoLQQ60smXAURkk7RSGI5nKjV1IbFzw242iSBLjsBO58F5V1IbFzgLiGiTEuOwHinInS5JXafsekxzSHjulpHdAiyJA6TGV0aIY11R183uDo6QxrP/rPzXJp6kOLg1wJaYMZg9D4r2nqA6bXAwYMEGD0PQ+CcidGSXb47faCcdvtBcKlqQ6614NptdB2cIkHocj6qxrjA+CcmdJkl09WGvbbfBkOB3hzHBzTHMSBhYamgD3h76rSQ4Owy3LZAaCXGGQfV9rM8ln/eRdZd3out52zE/CU/eRdZeL4utkTbMTG8TzTkTpcklPsOn9+o18AAdwYDRRA3JzFIfUrXodCylNlQXFpbcWjcuc4OInvRMfJYnatocWl4Dg28iRIaN3fBet1QLbw8WxN04jrPROROjJLraK2mxrbwSNzBEkkkkiTkkyc7kq/jt9oLhjUgtvDwWxNwIIgc5CMrhzQ5rpa4AgjIIMEEH4JyZ0mSXc47faCz6sNfYQ8Ncx1wJFwy1zSCJE4cefRc9zjKrZqQXOaHAubFwG4kSJ6YTkTpckvdT2O2pl1YT3jIZBJqMc03Ge8AXd0chjO6k7sem43OqNL7i64MAyXvfiSSIL+vJQZqQSWh4Lm+sAQSJ2kclB2uYLpqAWYdkd2dp6JyJ0ZJbtLoadOkabXN7zQ0yyQYptYSWgiZA681t07mtY1t91rQ2TuYAEnxK41XUhrbnPDW9SQBnxKVtU1jS9zw1oyXEiI6ynInRkl3eO32grFwmuJcz/qH8wu6tvF5Jru9UVXERFq9iIiApU91FSp7oLkREFNTdRUqm6igIiICIiDP2hpzUpVKYMF7HMBPIuaRPmub6HqXEcU2kk3XPDhcXuJgYJJeBPIU2/LtIg5Gn7NrCm4VKoqPLmOEhzWwyoKpbGYFxe0H2bAZLc2VKFlJjMd1sYwMAbeC6axdo7D5/os/L/EvNf4+Wr9mVOJVqBzXX2w2LfUexwk/AET4/Jb9ZQc9oggOa5rxORLXAwYiRy+h5LTb73klvveS4Lywu57tGWaXgs7xFLhAk2z3LJJzHVX02OFVxjuljRM/eaXyLfg7dabfe8kt97yS8l2CnoCK5qXCDJiMy9tNpkztFMcufgrRTdxroFoZaDOSS6TjlstVvveSW+95FLyXG8/j+i4uj7Mq0yCXNqfbCqYlgANE03QM8+9HvHfc9oDfPPp4Jb73kUibJDD2loTViHAYcwyCe48sJIzh3cEHxKt7QpucGhoH+oxxkxDWVGvPx228Vpt97yS33vJLyt2bRU3NvDgIvc4GZkOcTty3UdJp3tfVc4tIe4OAAIIhjW5k59UH5rXb73klvveSXlLsukpuDqpcAA58tzPdFNjAT09U4UtbRL6VoIBIG4uEXZBHiJE8pnOy0W+95IBgZ8kv2Od2XpH0rWuN4bRZTL5Ml1MvzaZOQ4HfqpjQnjcS4WzfEGb+GKcTPq2iYjdbrfe8kt97yT2lbsGt0z3vMAW8F7ASfvVCyMRgd3fxWgh5pQIZUtgT3w10YJ2uhX2+95Jb73kly7PpKJp0w0AEgE4JEuJLiZPMk5PUlR0FEso02Oi5rGtMGRIABg81qt97yXjh4+SiMPb2gfXpmmx4YSTktu+64AjIghxDp92MTIt0dN7XVLgIc4OBBmfs2NOOWWla3Nz63kV5b73kreVuwaHs806jnXSDdaIM/aVXVXXGcwXQPALytQqF1RwaN6Vou34VQvM47szC6FvveSW+95JeS7PrKRfTc0YLhG7hE75aQfoqdbp3HTOpthzjTNMTDBJZbOBjrAW633vJLfe8kvJd4z1mf9Q/mF31wWDvNzPeHLxXeXV/m/JaeL6IiLpaiIiApU91FSp7oLkREFNTdRUqm6igIiICIiDN2k9zaNVzJvFNxbAk3BhLYHPPJcyl2hXaSwsueC6AZ72ahbD2tDYDQwzH/mAbjPcRByKXaVWpQrVBScwsY4sDmkOc4Nc5ptPItNMxyJc05aVq7Q2HwP6LasXaWw+az8v8S81/j5bW9rEPrU2gBzKZcHSCZAZgsI98Z2843doVDTovcHgOa0kOcARIGJAgST8MlXvbIILZBwQRII8QvWCBAaQBgACIHguG8dMLwqvupy127ZubacxykELPpK7nVCCcClTfED1qhqyTifuDn1WyowOBDm3A7gtkH4grwUhN1nei2bc29J6eCXLsI1j/AN54eLdojNvDu4k9L+4tD6jhXY2e65jzEDdjqQBBifvnn0WmT0P0KhwxddZ3oi63MdJ3hS5dY3n8f0XGo9qmq4sb3LaoZIIcS0teZhw7plhEELsN54O/Q9FCrTDhDmXDeC2cjY5SEhk7Y1ZpMa4Oa37Sm03CZa6q1r4yIIYXGcxacK3tCo5rA5ro7zOhkOqNaQZHQ8vBaZPQ/QqFSmHRcyYMiWzBGxE7FFV6dxL6kkkBwaBiAOGxxiBOS47kqrR6ouq1mFzTY4WgYIaWAkHJmDInC0tpgEkMguiSG5MCBJ5wFOT0P0KdDNp6juJUaTIFpG2LgZGBtjmrNXX4dIvP3Wz058zy+KkymBJDIJMmGxJ6nqVMbDB26FPqOd2drXVi13qg0g8tBa4XOc4EF0SYt5Qp1dWRqadO5trqb3R969rqVuZ5tc/EfcPRazTBcHWd4YBtyAeQKnJ6H6FWZhbwyamq5tRoBwWPMQIllkEYn7x5r2jVIoB73n1Li4gYlskwBGOkcleaQuus70RNuY6T08F7SYGgBrLQNgGwB8AFLl2fs6o59IFzgSZyLdrjbMSLoiYxMr3QVS6k0uMnInA2eRy+C0OE4IJB8CotYAAGtgDYAQAPAcklLs/bev4FN1S24jZpNsmCYugxtz5wNyF7pKxc+p3paC0NHdiDTa6ZiSe91ha3HOx+hVYpgEuDO8cE25IG0nml4srNQ1ROoqUy9pDWMcANwS6oHA5zFrTy9YdVXra728WHHDWFuG90ve9pjGfVG85XQk9D9CqzQabvsx3vW7nrRtdjPzVvBeENa8spuN0ED1iWNz4l3dE/TKpbWe7TB8lrzSDyQAIdZce66YzyP/6tjRAgNIAxEHZeVaYcCHMuB3BbIPxBUiS6VM95nxH6Lvrgs9ZuD6w5eK7y6v8AN9aeL6IiLpaiIiApU91FSp7oLkREFNTdRUqm6igIiICIiCrV1xTpveQSGNLyBvDWkmPoslHtmkWyXW7+8O6XAm5siDa6M5g9CtleiHscxwlrgWkbYcIPkVn9GUri605MkSbSc7t23c4/FxKCz98YQ63vluSBAPrOacuIAgscMn7pWfU1Q9jHCQHNuE4MEAiRyK9pdkUW0nUmtLWP9YBzpMBo3JnIbnrLiZkzLXiAB4HdZ+X+Jea/xxtRrmsukklouLRExjaYHMc+YVj6pDZtcTHqi2fhkx5rFqOyWudUeHODntt5ED1OW/3BieZ6rVqtNxKZY4nIAJbicgnBnB2IM4JC4OumAzWB1IVWBzmuaHgCAS0iRhxEY6wvKWsDn2AO9RtQnEAPLg0bzPdPKMbqb6RstDoMRcRdyiSBE/KFTQ0dlS4OwabaZEfhlxBmffOI6J0JjWt4hp5kc4xNodbPW0g/D5qf7x37IdlpcDiCAWgjeZFw5c1WNE3iGpmTmJxdaG3R1tAHwUzRPED5wGloEe0Wkkmc+qOXVOjpc07/AB/RZqmvaNpebwyGxIcRObiOQlaW8/iP5LkaPRUzcaNQkitLpAdFRlzXNMQZgxJPIbqwQ6Or1QptuIcRMEiDAPMydvhJzsmq1PDAJDiC4NxGLnBoJkjEkbSqO1BT+z4jyz7RobBGahkNBBBByfqAdwFdrKBe0AOtFzXHEyGuDoGRGQM5UHtDU3F4AcLDbJiCYBNsGcSNwEo6kOc9omWG0yIyQCI6iCvNPQLXPN0hzrgIiDABzOdugVGhFPi1rKjnODgKjSRDXcNrmgQMdwt5oNFHU3Oe2HAsjeMgiQRBOMc4VpfDQSYAGVTR05a97i6b4xEQGggDcyc7qWooh9O0kgOEY3T6iFPWtc8NbLpYH3CLYJIGZmTB5clJ2qAqBhDpcCQcQSMkbzMZ2jxWfR9nCk4WuNoYGQQJgOc4QREesRt0V37oOLxLnTbZGIiScCJGTyOYE7BOle1NXa8MIdlpeDiIbEjeZyOXzXtDUXUw+1wkXBptuiJAwSJjxUKumLnh12AxzAI5vtkzPujEL2lpiKQplxPdsub3DERIyYMJ0JafVB7Lmh3MW4m5pLS3eJkEbx4pQr8RjXgEB0GDEjOxgkJp6FjAxp2EAkDHSQ2Bj5LzTULKbWzNoiYic7xySRbqq7WAuc61o3J2HxVdLU3Pe0B3cgE4gktDoGZ2I5c1DtTQtrtLHzad4IzgiDIIIg/ruAV7ptMWOebpDoMEZBaxrJJG8ho5DmnQ9Zqgahpw4EC7MQWzEiD16wq63aAbxAWv+zDXfd7weXAW56tIzCnQ0ga97w5xLyCQYIECBGJAjlMZPUqmvoC41TfF7WtHd9WwucJz3suPROhpr6ixheQYAkiWgj5kxj4qNTVgUuKA5wtvgABxBE7OIgx1Uq1IuYWlxEiCQB84DgR9ZVdTSfY8JhtFlgJBfDQLeonHinQ0sPeZ8R/MLvLgUx3mfEfzC766v831p4/oiIulqIiIClT3UVKnuguREQU1N1FSqbqKAiIgIiICIiAqNVpr4yR8FeikxExaUmLud6KHtnyT0UPbPkuiizw0aecdLneih7Z8k9FD2z5LoomGjRjpc70UPbPknooe2fJdFEw0aPSlzx2UPbPkvn/2R/ZMaYaj/wARUqcTUPqG4NEOJ7xEdcL7BYuzNqn5r/8Akriojqy+kPnP2w/ZNupbp/t6lPh6inUFoae/da0melx+q7/ooe2fJWdq+qz82n/UatqT4qLWselLneih7bvJcD9n/wBlBS1WtqfvFR/FqNJaQ2BFNrhEdA+34NC+wWLQ/wCrqPzG/wBCkkeKiOrEUQr9FD2z5L30UPbPkugimGjSelLneih7Z8k9FD2z5LoomGjRjpc70UPbPknooe2fJdFEw0aMdLneih7Z8k9FD2z5LoomGjR6Uueeyh7Z8l56JHtnyXRRMNGjHS53ooe2fJPRQ9s+S6KJho0Y6XO9FD2z5J6KHtnyXRRMNGjHSwM7LAINxwZ5clvRF7poin8eopiPwREXpRERAUqe6ipU90FyIiCmpuoqVTdRQEREBERAREQEREBERAREQEREBYuzNqn5r/8AktqxdmbVPzX/APJA7V9Vn5tP+o1bVi7V9Vn5tP8AqNW1AWLQ/wCrqPzG/wBCktqxVNAb3ObXqU7yCQ0USJDQ2e+wnZo5oNqLD+41P/V1v/jpf8St02nc10ur1Kg6OFED49xjTPzQaA4GQCCRuOnx6ICuK3s+s2mxjLWuaILw8tL3QYqOhue93i0zJcd+dNLszVABnEApgR3XuaQI04tECR6lXM/f8TAfQouNpOz9Q1zS6qSGluL3md75B9aeU7coUdRo9Vc61/dc47vdIaalI7REBrXtAEetmTLkHbBSV89puzNSxjGh+GgNt4tQ90NYHBrt5Ja6CZtD8RCnqNFqAW2ucQXQRxXyG2m2XxIAIExud5koO8ixdk6Z9OmWvdc697puc6Q97nCJ9XBi3YQtqAiIgIiICIiAiIgIiIClT3UVKnuguREQU1N1FSqbqKAiIgIiICIiAiIgIiICIiAiIgLF2ZtU/Nf/AMltXL02p4ZqB1Or/qOcC2lUcCHGQQWghBp7TovcwcMNLmvY+HOLQQ14JFwa4jA6KHF1X4ND/cVP8C99JN/DrfwK39qekm/h1v4Fb+1B5xdV+DQ/3FT/AAJxdV+DQ/3FT/AvfSTfw638Ct/anpJv4db+BW/tQecXVfg0P9xU/wACt0r6xd9pTptb1bVe8z0g0248ZVfpJv4db+BW/tVun1YeYDag596nUYPq4ASg4mhr6tga1zSS4NPeFSpkimCC7FhniEg4baOoW3SavUuFS+kKZa02yHODnRAIDSTaHNfgCS11M4MhZKf7SRcXsJBBqMtaWTSiq4E3nvG2nMjHfA5ErZS7bYX2WOnicIRBDngMMNOJ7pc7HKk/ogy1e0NQbRY5nquLuDVMN+w5A5y6qLZmGjoVZQ7Q1JID6VmJMU6jwHWtPDmRmbu/6uBkzAtq9utaXAsdhxaMt71rnNdAGcWE/DOMqr/+jb+DUzFoFri64UCBA2xXZ5/MM+p1+qAqMY37QUy4RTee8WVrXSXENFzGw07yQF9DTMgHw6FvLocj4FGOkAxEiYxz+CkgIiICIiAiIgIiICIiAiIgKVPdRUqe6C5ERBTU3UVY5krzhoIIp8NOGgginw04aCCKfDThoIIp8NOGgginw04aCCKfDThoIIp8NOGgginw04aCCKfDThoIIp8NOGgginw04aCnhN9kbRsNunwUBpWB1waAZJxjLt3EDBPic5PUzp4acNBQ+gx27GnM5AOd5yjqLSCC1pBwQQCCMYI+Q+gV/DThoKwF6p8NOGgginw04aCCKfDThoIIp8NOGgginw04aCCKfDThoIIp8NOGggpU917w161kILEXiIP/2Q==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 descr="data:image/png;base64,iVBORw0KGgoAAAANSUhEUgAAAPkAAADKCAMAAABQfxahAAAA5FBMVEX////N7vY/Pz/U9/9LS0toaGjz8/M8Pj82RknI6fJhXl0zOz329vadnZ35+fnNzc3e3t5ERETo6Oh6enoAAAC1tbFJSULb//9AqcxWUVDh398+SEtMWFusy9Juamm72eBXZWhicXUrKytoaWM1NTJ2dnZXV1isrKzFxsLq6+cSDw4xMSy6urbV1dWcnZlZW1EAlsEfHx+MjYlDRDt0dmwiIx6Dg39kZV6SkpFWWE1zaGTR5/BvutW14e6Cg3u/v8AMDQGKyuAhIhkAkr+HxNsaGw8QGBktLiURJis7PDHo8/cyMjJHTlW8AAALIElEQVR4nO2dC3vaOBaGTwioDWNLQmCmMLN0N8bIbrDdOsSGnZk67W6abfP//89K5mJBSOO0jBMsf+0DOpaT6EWWfI4uBqBWrVq1atWqVUsVsSzClqnhvnwfrxLYZGWVqRRFFkDAs2ST7DthhNap2C+pTKWIdeSrm6WDveS5zEqRp93sDQecQ+CnAbTAjMw5txkecUeixtR3uI2BT5sUm4Ebp1P+vGU+jNxm9hZTcFhAvC6McGpCH4gJC4PNQF4JaALcdadg0jnnEbQrAQ7Qo+JlOPEg8gPfi8EBwiGRLzZmH0GSY1uQBy6YLJZ9XDx/5iIfSOSGk8CnMe2Cw6FDL10eGV+ZFeNLSkJxgsPpJcQBa1B7TjvcjL2B9dyFPowwlfctJKoeIUBDJITFP/HfMGS3jpB4k1k0e8EIDPToL61Vq1atFy3Wfu4SHF6UFJB715z4RU48ojBm3jSLiIFf6Lzz40HvHfbXkdZhf1+tWrVq/bjixcLDcWzgJOyLSGwRekAsQEk4ABgtQsRbgbTE3bwdJsgfxQiFCxtgIizRn1EWLhyAfphgygPXWyzi5yYqqtZQlJsQQY0bgscDPHIEGBgdgKYHMMVRV0RoTWEJUp+lYwBPWB1DnIR6XFgTgIaI7wKHu8I6mr5dkA8vRNHZmlzgrckH0gI6zsmFLzdZkUtrMluTi88hyIbvhsdE7grSVgrGmpxIcrQhH6Q5OZ71WE5u8kAhtxotdGzkiXhzHyJ35Djbps4Nq7MhZxeeHIpakwPw9pGRs3OAsZeT+yq5Gciz8qsdenhNTuO42WcKufxFR0UONpe1tW7nPL7gw3U7R725yXPyqR9NllbWw0Gg9HCE2POj6uF8AcQlnCd6somPMCE+YcgTn0OTIkMEaD4gKj6HzhABmcszqSBvePISYExYE3nJIPAj2SH4RxPNcjvJ+jFjZos7cWDbayvKLWRLa27b2fXu2bZoAZE9U6zYnmXXgJfYwfNw1KpVq1atjUZNVe3i1kDVdp753FCF9GrLahS2Xp+e5Drbuoej4/BlirMeN3kgvU2KwQ+C1VKPSpOTzvlqnte4FZ5oM2owRKJVY6wyOc2WQWQy+sJbjcB1ROihAfkgX9YmyUciEO8BWBqQN/OkJL8kupJ3U0CftSRPHdnUdSSHaNHGevRwKvn1R1HdcuBo1l+t39OEHBjLxljAYJ6xPKIL+X11ftB6/etprpPtsbfjID/vNHJ1esWtX1S9U/PGTklkj6mu8/3SpJ3jYB6IVwP8aK5BrKbe1S4oZU7PBeTrEKvteDIIdeVsr44+HDg1uVRN/lTrKMlHU6wlud9yRm39YrWbWZQlNIzVvE2sttpeqgv5fenrt9ex2lOt469zTdo5juIAhgQDiePVFusyyANjk0zj+LHdHjzuiq6YIPFzcST74SjObkhIpp60/GgrVvPYcGReI2MYlHg/v/M2Sc9rP7KrHS59CtDmH6g4eSwnBK+onCWa3gAMvVv8yE+ruufDgQzSy/ThGp4lYHwrlUZXkDPLwoDocCrPtixxFaRyV6/P5Rn9JZxceAd9SX6R/dJm9jb+OfKxXy55J+Q9ChFx5N90BHmQ8gGQXmsSAe1ZqQuOyfswbRMuSPuybQy5XIG6Ipe0bTkx9LPkjmws5dY5BHMAdy537ktyINNb8JswDMGWlW30iN9D6ThbJp6RU96Q/cGGXBT3Rmb+FPk86yVKJUeC3LhK+Zq8yf1bua6YJrCQHwTr8YAbQLvXbEUuuzdQyBdJ0pP7/n+G3L/CyCiXfOzihp+2wbSX5KgH/g2QBGgIVgcbCK590XVTBG13RW4sF5fnV3u2xvrnyF3HabnlxmpdLp9F0bV5S3QwXHR2PDQjzgIQ/4En4oJno7CL01YiL0d5XaJ+P9sOk/dwANmBHya/sT9mCZK83FgtTJJVKrJvsruaPVsdmM1+lBwQWq6YkU9PWB55eeQGWj+9YVVatHugqGq/fb/OXykS8VhBq7Ebqyl5dw/Fat/+ODzd9/R98ldq3f36S1Hr9LetOv9dtc5GD/ytPz4dnu57eoRcba+nvxS1Tn7baue/b1kPkf/5fHWOY0f4iykCMuuuAocyyd88pWM+gNS72tjzUJdfD7G3jtVKJH/7598Pu6X7EUvk5j7cIcj/OilC/vY/fzfprnbJaSBLdiDy07NPf75/c9JU8k7P/r2nFN/++/5bCbBb2iVnfMwORf7pfaY379+o2rZWKrlf30cOYMYHq/O/RJUXqvPn0A45RtCyDtrO//pUqJ2Xr92VA4uFfJTdtPy+vXSp5J+TZazmhperWE0TcjCM5YAHNoyVV6EL+X2V6beXrZcTq5UtveJz4Z6S9fCFXvNq8zTtrSez1Fhtlo3DeeDa9vIJxpUjH9p5WdS72lc5kJX2MEZlzquVqRYDZ8/VnnmvxuC8wmuj/Cnw9TDALnmLjStMHpkQrOepd8inEZyXPMdSpswU2g+Q22HYs6tLztrN6Tp9P0q9qvDVDtle66X2xOdV3a9m9pOLMLne07fj22Q5RZXHapUipxhbwofb084BY7xOrI5UilwoyL5wYCm9/HY0yh/wodcaSJwSs1jEUrU6b03TuZ6xGlf6MLVvt0WsxijFblLVWM2ZjDr7IpZLA8G5I+IZxKt4Pwf5tVCYruNz5VndmSezbK9V9eGQh8iK3Nr14T5kXyJUSXLigD2a9ZfPpW3dKZPWS++VvaMVJQckH6iw7OHme8izB5lWk3xLkZmnl3OpxlXJK37LFFXS7/JkRt5N5FrqqpJ3g3znwFasFq5itUUlYzUpozvY48nsUdXI2x2+qXS9/HbiW5vtInrFaq45iYtd7VWrc0fZIKRXO8d8E55v9e2hXDORcuYmYbo8VDXyyCLddXorVsMGtOYklR/N8lDFyOUI5HDPOJz0ZMiylFX1ZAKe2g+MtwejdqeyEYvQNNjXziX5fJB9C0llyQXhA7PIfA5wXVFy9Plmjlubgu6Qs2tvWtUZRU4huthMKN6bV/PtqKoziuJOTSkM986r5bHa6it9K0XOb79ejb/uWyG0R9UiZ1LWj8w0PMFvf5jceCGjUY/FagPlYfuT3qSgNej9puqdmtfRdg0kPo46r1Q735Hat/eTj4brEuqGi9VtTxNyEath3+m2BiKmqeL9fEf3Vwg5VY5YFN0j92XfqyW53K6mJXmaFUxH8uVTW3QktzKHXjNy/HUTq/WrGKvtqPbh9qshV4Su9QTr9cmZoraax46D/LytqPWuVdBqf/ld1Qc1a3IcsdoPx+d1rHYc7Rxfir6dzbl+fbtxKejvaGxqdz/PxtuvYKrHqrD7zwS8luXUkBz1yZWlJTk3Ad1oSU7GHh/pR34JGIhtgnbjcLi/2a+m2djrHmlMjlEuXNhCr8/ebnT2tq3mHUmsdue0cjnvClqj0Zd/qvqg5rXqWO25VbdzWK2Z8Ltplde3K9rxZOjAa6b6eTKCPJpmyyA1JOcx8M9akoM9mN/qSS58166W5IjQ86F+5JfYwEHMAFd1ffuW7u1pEKrungZVpftwR7ISsIFYLvSqqMVev1U1UfPocZDfdVV9KGx9+ZeqczXLqWO155b2sdoiDAG7vlwUZukVq10AsNGAAx2j1lQrTyb7Dp+AQ8SBXWpJPiFg9LQkb2tLPucw7OtBPlg+fUCQI56MuD/225qMRtFOhn6LkeES4mIaEcCGDrEapL0WBvho2/khN0kq+qywbRn+w3kHIT95mbHa93U+pLmGH4pa9H//UNVR80j78T/7AsRUHPoEa6hqO+9JX3xXq1atWrX26f8uDnJGw5XGhAAAAABJRU5ErkJggg==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 descr="data:image/png;base64,iVBORw0KGgoAAAANSUhEUgAAAVIAAACVCAMAAAA9kYJlAAAAw1BMVEX///9mZmbDw8PAwMD5+fno6Oh9fX2Pj4/s7OyVlZW3t7fLy8t1dXXi4uLx8fGdnZ3U1NSIiIhubm6tra0AAADc3NzR0dHe3t6zs7N3d3djY2NbW1unp6dvb2+MjIygoKBNTU1CQkI5OTn/7u7/4OD/9vZVVVX/V1f/YGA1NTVJSUn/vr7/rq4mJib/p6f/lZX/T0//3Nz/0tL/fn7/ubn/dHT/jIwkJCT/lpYYGBj/RUUaGhr/Hx//AAD/aWn/xMT/OjpjCFaOAAAOdElEQVR4nO2dC3ubOBaGD0jCgIy4mfvNdhK3yTSdTjvTdmd3O/v/f9VK2NjEwRcaYnDK97QJtk8EvNb1HEkAjBp1lcJyJ+r7Nk7KQ93c6EYoOHwqK5LRiyUvLsfmJxV3cJt1OYdPZYVdXHDWRSKvKqnj9I4hdV/5BANRP0gNj9Gi8xMMRD0gnSg4Rbas1z7CGtszpocq5RFpTRuklqdbrmzqKeYvsG8xC/sYIcqAH2NKVcOnRKWYfyRjL6L47BMMRGukeOlIXho//1hkHrlNi3BGLqUIMIY1KWM2C3SP9xQ0pJPZzNNljjQLDWYHoISh6ynyHtKraZ7MWGWQAuiZjhTTxihzmTJN1Xnigu0DuEp6XnqnkdKCqtv3DB25hla4molMosspR8qCnIKhpcwNUQF2uNdP6LpYda/NFeoi26SgPkZ2kGqBvowUZqouIGaUucScTs5L7zRSwvPj9j0DIYyRb1GKGCmPdeLx3/w/KTx+VTxL753gJ5u1y6kq+NLKd+5tNY+KVJqG+SQyvQVd+Whll1WerSjnpdddJ4opWtPbkSbtN2UD09X1SzOQkyNDtAHo6pDyE5BYP23Xn64RKWDF7iKpV9JTpP5+Y4APOX5Us/n9Cw1IQ8foIrHXENs4dlTfUwNmQe57QPwACOUdcM/H4tCjAdZCr7QjssG74D54/gQMXy2Pn+hSY3zedHaR2iuIzta/01lCbKxBrLuBNnNAQxSHGcJIAyuRNWOSlkiZhnJiKtQrdIU8zhZQKHvZ+NU9UdPNbywNtDdVbJBSvyCm7HiJPwl0y2Q2z63IDEBWfOZYGu9L2qJ/rmrWxHBT1U9pTDU/wG5KniZ4DOkymr5Y0axKDmsKPnyy/qQs17+pzguzTnmP2wdZt8AIZd7rlrGuI5by99RNwfdCj7/v8R44Va3QZ4jbPtElh+BoiL0pFp1GgCTrpM1OF/VqGPF+c9q/5LBrL8RlHUVY0YZW+DO1awSX9r0V8bCYsviSXf3XkZ/QS5/ymPz8+pGC4XTS3+1Irv4GkALkynB8U4rxJpBCKJHTRpcRr9rfBFLw4i4noVje5huy/LZtn29f1BP1mmLKmVGHM2Rm2mp9FH5r65zReFvZEMJ7kXoLYBaZetroHFkO4BRrcczTiw1IY+/ejR7vF2bxEGcMK9nySIlIQMTxpC4V9+fLQCuvk3Qs4YtFCsgR4MTg+R9CXc8j5BAJ55Tda9rh7844M5x0LSLd9KYMnj2N0AafF+CYgBpBgXRzSh1igyZjWV8djimgM+PIVyNm510ko6+mihpFiWcoM0nHtrJK4od5dO988x8y/zF3DntqtaE6cX9eYdyFsx+XQeHyvzgUP/H6eP3vsJzhdJA7k9Xr8LRzj8kgpGZFf34UfdCR25+XGfXGNBvMIK5jyXEbn3mHepvlvpTX09QJv7sR3OCE80kfhb8Y/mqXF8iVOhqetpE92OkanchaXb43lQwrZtO51OzSg8O3XJWuhTWFgXfB4UzeU0fjktJj4l4wqyaXO1V/Mqbxt4vVb94bc+w1ClvKbFbObbv7/etNiz+8+/yh1Yn+/HrLy8S5rkX84cvnVskPSBjl82UsatPvHz+/vzv/D//59K7NeT58veX2k3Or0s8f7z61+YKHJrWMyP3+D/zVAincvm9zjs83t/+5a+HYu/nyd5uLGaa+vypSuPnfRyDR+fZ/fLptlf4Q9fXPmzYFvyXSP979Vk4zOVO/3cKPq61Mt7r58b7NTfz2/t37FrXd908/fkB8drn//P79xxYX88tKHf5CzGsTPbDCZtRPyxzUlMw3IeWtxkh6Ex6r0q5F39o0k5rSSStpWgfm+cRMsqZP2iU+yYdZHydMbSEWhm3s2cRvfNvOV4ZMnr8ft7kWVQ2Gs9j489c/t8ct67SW+82ZzdElNFs+NE1ZnDa8d0RsMEhvPt3+9U/1oiVS1G4t2gGkZDZrnAR6vUjfwYdtNu0FKcya3c8j0tM6hNRtHuBfL9K/4WvPSA/oapHCx3dftp67GlI7DsBNMhXsBzG0cSQCRZJh0JY7MDWkduJBmMQM0nsx8dZZqeCuGGBzvpuwXkOa87f1VaxCuhDm2twCN9YYaA878xpSdyFDuJIMcB9Ei2iuKOix5IF2v1utPSCkddWQcoQ4ZinvhEuCRMKAJGByhsnupmtIuTlLsOvywaW4aUcFVtyLAu3sIiA1pEoA7AHrJv8uhLliiR047JBz3M2EriE1dYClqmscvnCs2j5gBGH+JPXhI3UMwBFGboVUBeJAeBApN2cSyBxKRNcvYe0EPYDUA7wqHVDlN6D4Yva0WGySNSPl6c6ZMJ+USMUptEfUP1IC3okg8nGk0mmkbg0pTlohVeeiK3UMqa/VkQKV+kc6T+PGLc522kMqUVEWK6Rq7AlcR5D6tl5DGjxY7BjS2M/dHVJ2nxN8FCnV0h1SZhvpAAq+o6ETezI8rUshELeyrUvBKiuyg3UpGKYIxm/rUrMQS0QO1qVANGFe1aWkKDTvWF1qaC6ukHIjpIn9RntHOqcnApE1pHm8QWfPRYs/rdbuaovGFj+vSKdLAWW6Wk+nxOaqscWfVB2B9EGYm6sNGm3e2OKHD5uhrzsXZaCoJhZqy55bfNmiJwblY7+0pe5d60QgckTaUqGenAiXj0hbSs3NMZd2q3mhnNhlrhd/6SFdA9Ij67Y3ilXSQqrrtrFXJ7SVudTmWgjxOllV3Faue2L0NDe1NsqyNtZmYrcyX7S6Fs3uY7K/HaYNp8W1+UuvW/CLXbQei0odVwfrnwxXL9dqMZmvTKOHgo8TwM8XFd79+O9uVt7FmqdpRrDyb96/l+/L0RMfwEZ2ZIB+3zh6Oke91KWZYTV887efekBaDkgdMVKqBqTqFGz30ID0HPWC1LOVhv017971gVTQjMQodOuJAuvRO+Q2OUe9ILWtxk0bekO6/lEhpQtB+MqQJlh97ty7+f6f37cTcmtIKW9MiMy7XWEqmgy9YGAJh5A4qFRDujWXy0ZI54MKQ+dfIHJ3Pbc95567FDjtDdJg5hQHc6lnWkCQKk4j0vCLAIyCd1/0Ypd6L0glzX0e3r27vb3dtvl1556MsbTkN2msxF3MfVBjK6JAFs3OPRmzSMSR1EQwimVgyYzDZ0mjcy/iRoZhqICzEqkO2DACJpyoW5u6c0/DEM8ssQuvGFIrLsYTahZAVj079+5D7URhqrugRWYri+Y29nTCqw8wETzWLmjx10cCJSjfHCNNHMiTTSUfmrtst+eCFm1Y3auP4rB/f6lwKh+3eOrVf4L0dOwJIN8hPREoOUcnkJLJpH+kp/UMqfixRXosQrrOpeIGd+G8cjl4h0jFiSukmIIVXxtSwuu5xcqt8PAcZyYOPoiU8HtarFJ+5wJpRkB1lsKXmHWClCfklKlvg87TWIQdrgqpNNkMH8N7QeKhej6f/u/m5infmNNyOLSyN+byshOkVdSGzsvmKdqkpH+7JqRqsOnDGuVjwEj1khi7vm0N6dZ8fUC8BvOfR8qCzTeklsltX26vCq4B6TkaXdCnNSLtXCPSzjUi7VwtkdJ2iziKdgvGrsAFfYYW7TZans9bmS+TNtbOY6vEpeTEfK+eNObSTvTh3fdt526sS7vQ7Sf4Ms7V71R3N3ef+l33dEhXixRu3n3fHo9Iu9DN398bY0+70DpueLlWDWmTeRmnr5nXkD4zx89TryOtPquZ4z3z4SD94/evX5piT9LUgDyLDTDLR408KCqOpisC6azZE5UZoGUJAf1fwhM1lxiezhhg97HREyUSnjj8h/5YBkqSAJQoIuB+aw6ULHzQplMP0H3piYot/jKW+cUM0hNV30bsqb+UOWAWO38piSHlDOND/lKiQFFU/lIVsDUXWbHZX6oEIkjg5rU4vnQkjm/qYmKHO9n5S4HgVBumv9RylrXCs+/VD8Qs8XNXlAB499b5K0q4+YLW4/je4Th+6dUnYhHPLlCSLvUhIsXF46y+y+Ue0mAlmJ2NlCzE/dbWPR0OlAikZO1OrpBayzJ7H0RqPAjz2iIdKxkiUqpLs1Xt9VOkZOaIZ9JWSFlmiqfBHkRqzCRhXkVImftoWkeQGjx1axfHN2ZRGBxBqvLUrdoinSRV3CEiBSal9SupN08eYM+zOMnyySUimK9aojivmpsna2OOHXnz15Zn8RFo3IzUL83JOqIvsior/xqkZqRpZW5XOduw+HXgeHhIpxbUNw6tIdWrHcTNiagSU3sTYN8ewBOkejXdKiyjqmm0DmXgdLIb2NeQbs3Xp0FKtWYn35nXkFKFVubCUFY2JNPabkgDQUqVde+x0tjVf6nw/rMdR6Qvlbm/W/CI9IXynj1NcVxR8kI5zzzIkniE2NkSubSNuem1Sj1rY42xOgCk4fO1EEullZKklfnCaWX+2MpayXpZpPNEasPOti2fvHL0SXgNZ2yXetvdIvvfXdJ+o89V609Wy9p/1CnhpIdHOr1thePuyx1LXb3xB1ZdXtEw90+9YqFf4VFAl1Xyth/914MmJzaPGNVW3rjneimmdyKRlGOdOtmvIUvx6YvlP/CU0ABcNoOQ1Un9l4lYbxcJvQVZ5z6v76gcgHx0l2xUQ0os/9QeWofkgPV2n5neVhukqkaBRiitjydxvg+YHlrRnMF+BO8XVpVLDR1kRPRyQIllynxMmRwiBjJVMZJJQJGhIoypr2MrQ3tD+ShtfCrAr6ka0m3oncz+FSCPysikOpnNPN23GIkQYZMAbB2lhu3vIVVWF3xM89C1QcrqEyyCUA+N3Ew1LTSNEKVIR6plIxzYpuq6YQpKutdPkDwYValCSukOKaGUl3DPsyzK1PJYVgP+m/9Xi0DGYO07nMZxU00tO1HMbvQxn9gL+tdSZ/3SUZVGpJ1rRNq5RqSdqzO3yahKViSjF0te9H0bQxKWO1HftzFq1KgD+j9utQQwFk0MmQAAAABJRU5ErkJggg==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 descr="data:image/png;base64,iVBORw0KGgoAAAANSUhEUgAAAVIAAACVCAMAAAA9kYJlAAAAw1BMVEX///9mZmbDw8PAwMD5+fno6Oh9fX2Pj4/s7OyVlZW3t7fLy8t1dXXi4uLx8fGdnZ3U1NSIiIhubm6tra0AAADc3NzR0dHe3t6zs7N3d3djY2NbW1unp6dvb2+MjIygoKBNTU1CQkI5OTn/7u7/4OD/9vZVVVX/V1f/YGA1NTVJSUn/vr7/rq4mJib/p6f/lZX/T0//3Nz/0tL/fn7/ubn/dHT/jIwkJCT/lpYYGBj/RUUaGhr/Hx//AAD/aWn/xMT/OjpjCFaOAAAOdElEQVR4nO2dC3ubOBaGD0jCgIy4mfvNdhK3yTSdTjvTdmd3O/v/f9VK2NjEwRcaYnDK97QJtk8EvNb1HEkAjBp1lcJyJ+r7Nk7KQ93c6EYoOHwqK5LRiyUvLsfmJxV3cJt1OYdPZYVdXHDWRSKvKqnj9I4hdV/5BANRP0gNj9Gi8xMMRD0gnSg4Rbas1z7CGtszpocq5RFpTRuklqdbrmzqKeYvsG8xC/sYIcqAH2NKVcOnRKWYfyRjL6L47BMMRGukeOlIXho//1hkHrlNi3BGLqUIMIY1KWM2C3SP9xQ0pJPZzNNljjQLDWYHoISh6ynyHtKraZ7MWGWQAuiZjhTTxihzmTJN1Xnigu0DuEp6XnqnkdKCqtv3DB25hla4molMosspR8qCnIKhpcwNUQF2uNdP6LpYda/NFeoi26SgPkZ2kGqBvowUZqouIGaUucScTs5L7zRSwvPj9j0DIYyRb1GKGCmPdeLx3/w/KTx+VTxL753gJ5u1y6kq+NLKd+5tNY+KVJqG+SQyvQVd+Whll1WerSjnpdddJ4opWtPbkSbtN2UD09X1SzOQkyNDtAHo6pDyE5BYP23Xn64RKWDF7iKpV9JTpP5+Y4APOX5Us/n9Cw1IQ8foIrHXENs4dlTfUwNmQe57QPwACOUdcM/H4tCjAdZCr7QjssG74D54/gQMXy2Pn+hSY3zedHaR2iuIzta/01lCbKxBrLuBNnNAQxSHGcJIAyuRNWOSlkiZhnJiKtQrdIU8zhZQKHvZ+NU9UdPNbywNtDdVbJBSvyCm7HiJPwl0y2Q2z63IDEBWfOZYGu9L2qJ/rmrWxHBT1U9pTDU/wG5KniZ4DOkymr5Y0axKDmsKPnyy/qQs17+pzguzTnmP2wdZt8AIZd7rlrGuI5by99RNwfdCj7/v8R44Va3QZ4jbPtElh+BoiL0pFp1GgCTrpM1OF/VqGPF+c9q/5LBrL8RlHUVY0YZW+DO1awSX9r0V8bCYsviSXf3XkZ/QS5/ymPz8+pGC4XTS3+1Irv4GkALkynB8U4rxJpBCKJHTRpcRr9rfBFLw4i4noVje5huy/LZtn29f1BP1mmLKmVGHM2Rm2mp9FH5r65zReFvZEMJ7kXoLYBaZetroHFkO4BRrcczTiw1IY+/ejR7vF2bxEGcMK9nySIlIQMTxpC4V9+fLQCuvk3Qs4YtFCsgR4MTg+R9CXc8j5BAJ55Tda9rh7844M5x0LSLd9KYMnj2N0AafF+CYgBpBgXRzSh1igyZjWV8djimgM+PIVyNm510ko6+mihpFiWcoM0nHtrJK4od5dO988x8y/zF3DntqtaE6cX9eYdyFsx+XQeHyvzgUP/H6eP3vsJzhdJA7k9Xr8LRzj8kgpGZFf34UfdCR25+XGfXGNBvMIK5jyXEbn3mHepvlvpTX09QJv7sR3OCE80kfhb8Y/mqXF8iVOhqetpE92OkanchaXb43lQwrZtO51OzSg8O3XJWuhTWFgXfB4UzeU0fjktJj4l4wqyaXO1V/Mqbxt4vVb94bc+w1ClvKbFbObbv7/etNiz+8+/yh1Yn+/HrLy8S5rkX84cvnVskPSBjl82UsatPvHz+/vzv/D//59K7NeT58veX2k3Or0s8f7z61+YKHJrWMyP3+D/zVAincvm9zjs83t/+5a+HYu/nyd5uLGaa+vypSuPnfRyDR+fZ/fLptlf4Q9fXPmzYFvyXSP979Vk4zOVO/3cKPq61Mt7r58b7NTfz2/t37FrXd908/fkB8drn//P79xxYX88tKHf5CzGsTPbDCZtRPyxzUlMw3IeWtxkh6Ex6r0q5F39o0k5rSSStpWgfm+cRMsqZP2iU+yYdZHydMbSEWhm3s2cRvfNvOV4ZMnr8ft7kWVQ2Gs9j489c/t8ct67SW+82ZzdElNFs+NE1ZnDa8d0RsMEhvPt3+9U/1oiVS1G4t2gGkZDZrnAR6vUjfwYdtNu0FKcya3c8j0tM6hNRtHuBfL9K/4WvPSA/oapHCx3dftp67GlI7DsBNMhXsBzG0cSQCRZJh0JY7MDWkduJBmMQM0nsx8dZZqeCuGGBzvpuwXkOa87f1VaxCuhDm2twCN9YYaA878xpSdyFDuJIMcB9Ei2iuKOix5IF2v1utPSCkddWQcoQ4ZinvhEuCRMKAJGByhsnupmtIuTlLsOvywaW4aUcFVtyLAu3sIiA1pEoA7AHrJv8uhLliiR047JBz3M2EriE1dYClqmscvnCs2j5gBGH+JPXhI3UMwBFGboVUBeJAeBApN2cSyBxKRNcvYe0EPYDUA7wqHVDlN6D4Yva0WGySNSPl6c6ZMJ+USMUptEfUP1IC3okg8nGk0mmkbg0pTlohVeeiK3UMqa/VkQKV+kc6T+PGLc522kMqUVEWK6Rq7AlcR5D6tl5DGjxY7BjS2M/dHVJ2nxN8FCnV0h1SZhvpAAq+o6ETezI8rUshELeyrUvBKiuyg3UpGKYIxm/rUrMQS0QO1qVANGFe1aWkKDTvWF1qaC6ukHIjpIn9RntHOqcnApE1pHm8QWfPRYs/rdbuaovGFj+vSKdLAWW6Wk+nxOaqscWfVB2B9EGYm6sNGm3e2OKHD5uhrzsXZaCoJhZqy55bfNmiJwblY7+0pe5d60QgckTaUqGenAiXj0hbSs3NMZd2q3mhnNhlrhd/6SFdA9Ij67Y3ilXSQqrrtrFXJ7SVudTmWgjxOllV3Faue2L0NDe1NsqyNtZmYrcyX7S6Fs3uY7K/HaYNp8W1+UuvW/CLXbQei0odVwfrnwxXL9dqMZmvTKOHgo8TwM8XFd79+O9uVt7FmqdpRrDyb96/l+/L0RMfwEZ2ZIB+3zh6Oke91KWZYTV887efekBaDkgdMVKqBqTqFGz30ID0HPWC1LOVhv017971gVTQjMQodOuJAuvRO+Q2OUe9ILWtxk0bekO6/lEhpQtB+MqQJlh97ty7+f6f37cTcmtIKW9MiMy7XWEqmgy9YGAJh5A4qFRDujWXy0ZI54MKQ+dfIHJ3Pbc95567FDjtDdJg5hQHc6lnWkCQKk4j0vCLAIyCd1/0Ypd6L0glzX0e3r27vb3dtvl1556MsbTkN2msxF3MfVBjK6JAFs3OPRmzSMSR1EQwimVgyYzDZ0mjcy/iRoZhqICzEqkO2DACJpyoW5u6c0/DEM8ssQuvGFIrLsYTahZAVj079+5D7URhqrugRWYri+Y29nTCqw8wETzWLmjx10cCJSjfHCNNHMiTTSUfmrtst+eCFm1Y3auP4rB/f6lwKh+3eOrVf4L0dOwJIN8hPREoOUcnkJLJpH+kp/UMqfixRXosQrrOpeIGd+G8cjl4h0jFiSukmIIVXxtSwuu5xcqt8PAcZyYOPoiU8HtarFJ+5wJpRkB1lsKXmHWClCfklKlvg87TWIQdrgqpNNkMH8N7QeKhej6f/u/m5infmNNyOLSyN+byshOkVdSGzsvmKdqkpH+7JqRqsOnDGuVjwEj1khi7vm0N6dZ8fUC8BvOfR8qCzTeklsltX26vCq4B6TkaXdCnNSLtXCPSzjUi7VwtkdJ2iziKdgvGrsAFfYYW7TZans9bmS+TNtbOY6vEpeTEfK+eNObSTvTh3fdt526sS7vQ7Sf4Ms7V71R3N3ef+l33dEhXixRu3n3fHo9Iu9DN398bY0+70DpueLlWDWmTeRmnr5nXkD4zx89TryOtPquZ4z3z4SD94/evX5piT9LUgDyLDTDLR408KCqOpisC6azZE5UZoGUJAf1fwhM1lxiezhhg97HREyUSnjj8h/5YBkqSAJQoIuB+aw6ULHzQplMP0H3piYot/jKW+cUM0hNV30bsqb+UOWAWO38piSHlDOND/lKiQFFU/lIVsDUXWbHZX6oEIkjg5rU4vnQkjm/qYmKHO9n5S4HgVBumv9RylrXCs+/VD8Qs8XNXlAB499b5K0q4+YLW4/je4Th+6dUnYhHPLlCSLvUhIsXF46y+y+Ue0mAlmJ2NlCzE/dbWPR0OlAikZO1OrpBayzJ7H0RqPAjz2iIdKxkiUqpLs1Xt9VOkZOaIZ9JWSFlmiqfBHkRqzCRhXkVImftoWkeQGjx1axfHN2ZRGBxBqvLUrdoinSRV3CEiBSal9SupN08eYM+zOMnyySUimK9aojivmpsna2OOHXnz15Zn8RFo3IzUL83JOqIvsior/xqkZqRpZW5XOduw+HXgeHhIpxbUNw6tIdWrHcTNiagSU3sTYN8ewBOkejXdKiyjqmm0DmXgdLIb2NeQbs3Xp0FKtWYn35nXkFKFVubCUFY2JNPabkgDQUqVde+x0tjVf6nw/rMdR6Qvlbm/W/CI9IXynj1NcVxR8kI5zzzIkniE2NkSubSNuem1Sj1rY42xOgCk4fO1EEullZKklfnCaWX+2MpayXpZpPNEasPOti2fvHL0SXgNZ2yXetvdIvvfXdJ+o89V609Wy9p/1CnhpIdHOr1thePuyx1LXb3xB1ZdXtEw90+9YqFf4VFAl1Xyth/914MmJzaPGNVW3rjneimmdyKRlGOdOtmvIUvx6YvlP/CU0ABcNoOQ1Un9l4lYbxcJvQVZ5z6v76gcgHx0l2xUQ0os/9QeWofkgPV2n5neVhukqkaBRiitjydxvg+YHlrRnMF+BO8XVpVLDR1kRPRyQIllynxMmRwiBjJVMZJJQJGhIoypr2MrQ3tD+ShtfCrAr6ka0m3oncz+FSCPysikOpnNPN23GIkQYZMAbB2lhu3vIVVWF3xM89C1QcrqEyyCUA+N3Ew1LTSNEKVIR6plIxzYpuq6YQpKutdPkDwYValCSukOKaGUl3DPsyzK1PJYVgP+m/9Xi0DGYO07nMZxU00tO1HMbvQxn9gL+tdSZ/3SUZVGpJ1rRNq5RqSdqzO3yahKViSjF0te9H0bQxKWO1HftzFq1KgD+j9utQQwFk0MmQAAAABJRU5ErkJggg==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 descr="data:image/jpeg;base64,/9j/4AAQSkZJRgABAQAAAQABAAD/2wCEAAkGBxQSEBAPEhAQEhQQFRAREBYXFBUUERYQFRIYGRQRFxUYHSggGBwlHBUTITMiJTUrLi4uGCEzODc4NygtLi0BCgoKDg0OFg8PFDAdICQsLDcsNyw3LCwsLCw3LDgsLC0sNDcrKy43LCwsLCs3LDcrKy4sLCssMCs4LDgsKyssLP/AABEIAMIBAwMBIgACEQEDEQH/xAAbAAEBAAMBAQEAAAAAAAAAAAAABAEDBQIGB//EAEMQAAICAQIBBwcKBQMDBQAAAAECAAMRBBIhBRMxMkFTcwYUIjNRk7MVI1JhcZGSodLTQ2KBstFCY3IWwfAkgoOxwv/EABYBAQEBAAAAAAAAAAAAAAAAAAACAf/EABoRAQEBAQADAAAAAAAAAAAAAAABAhESITH/2gAMAwEAAhEDEQA/AP3GIiAiJo11btVYtbit2VgjldwVyp2vtyN2Dg4yIEnJHLCag3BVdeZsav0gBvUcBcmCcoxDAE4ztMwOVyNQunei2vnOcFTnmzW5rGTgK5ZeGSNwHR9mZuSvJtNNaj0PYEFC6Z0d7LSy1sDQQzsdgTNwwBx5z6op5GtOpuvtursWxXrQCuyuyqg4xXXYLPRyQGZgAzEDiAqhQ963l3Ze+nTTX3NVVVqLDXzWBXa9qrgO6ljmlzgfV2nE91+UNBUWG1BWyaZ633dYajPNYXp9LHD25xJbOQrV1Fl2n1CViyijTEWV2XuBVZc4cObQSTz5HpZ6o+yedL5LrVzS12YSldAiKRltmkDgAtniSHHHsxA6FPL+mfO3UVHaj2N6WAETHOEk9G3cu76ORnGYbl7ThQxuUAvzQBzu53YX5vZjduKDcBjiOM5d3knvpNLXcC3KLEhOP/q72tHAkj0d2OPWx2ZxN2l8nSr0WM2nDU3m883S1Ycea207TusY5+dJz7BjHbA6VXLFDtWqWo5tVLE25YFHzsbI4ANg4z04M01cv0baS9taNctbKNwPB22plhwALeiCcZPASCjybdLKHW5F5rbvKpYttiq7tzbsLNjJ6ZGGVsZJGCQRpr8k3VBWNQux6NNptRmolmShnIashxzZIscHO7HAjjnIdmrlqhnatbkLJzoYZ6DUcWD7VPSOkZE8HlusmoId/OWig9Ksjmtn9JSMj0VB/wDcDILvJtjUa11DVtzuvuFiLh1OqF2NvHgyc8Dnt29meHjk/wAmWRxY1tWeequ2pUyJ6FL17QGdjx35ySeiB0+V+WE05oV1djdYtfogHYpIBufJGEBZASM43jszF/L2nRrFe9FNJRbcngjOUCKx6ATzleB27pJyt5NpqbbHuss2tQdMio9lW1XJNzEow37sVcD0c39c11eTr8262XI726nRauxxXtBfTjTbht3HG46bIOfR3DpxxDprytSWVOcwzDKghgT6G/aMji23LbenAPCehyrT6J56vDrU6ncMFbXCVEHo9JiAPaeici/ycdtYmqN6lUv84CmtjYB5s1XMiwvhUyxbgvT9pJx5N8k2VV2uPm3stGxbFVzXoq7Tzen+bbHBWt28Tt5wZzggh9JmcjTeUlD1c+XZEy4y6MuNhIZjw4KMdboHbOsBPltV5LWvWKvOa9q+dqqmlim29wyuy84N1icQG6MM3o8YHWr5eqN9mmZwro1aLk8GNlYZMezOSBnpKnExpuX6Wrqd3FZtAZVJyQC20FiOCjPDJwMznf8ATD7tvnCc01mhtsXmvnC2kFZTa+/ADNUhOQeGQOPGaf8Ao7BU76XzTXp7RbS1iMldljKVAsXafnrAQdwPo+w5D6yJgTMBERAREQEREBERAREQEREBERAREQEREBERARE53lG9y6PVNpxm8U3GgAAnnQh2YB4E5xwgdGJ8Y/KGnqoL6PUlmB09d7tbZeaqmvVbLrUdiFdVLklsYwS3BSJJqOVrSwuSznWq0nLR09irkXCt9KarAi8HPSMqMNgkDDYgffRPkLuXnuvrr02oTm7dUlHOIEf5s8n3XNsYgqx3ovHiBxHtElPLmqWukm5WfUUh880oSt11enpJVekhlvJIJPEcMDhA+5ifD8qcvW0GxX1Xo0W3VnHMLq7sUUW1itHXZYRzrqVUBm9DHbn7cGBmIiAiIgIiICIiAiIgIiICIiAiIgIiICIiAiIgIiIGCZiuwMAVIIPQQcj75y/KrTtZpLa1Uvu2b0ABNlIsU3VAHp3Vh1x9cn8lqSG1lgrauq7UCzToyNUQnm1Ku3NMAUzYlpwQCck9sDvREwYGEsDZwQcHBwc4PsnqfOeSexbNeldNlSHULZWDp7aKynm1KEpvRQfTrs4D7eggn6OAnhbVJKhgSOkZGQPrE9z5XTqlnKWRp3p83Nu1/NrV5+2xPnHN4TZzYHtOXYA8Nq7g+qiIgeGtUEKWUE9AyMn7BPc+V8rtOtj0otVj2rZpnGNMWRlS9WCtqduKtu1m6wIz0HOD9VARE1W3hSq4Y7t2CFJAwM+kR0f16TA2xJtLrA5AC2LlK7fSrZOD5wvpDrjacr0jIz0iUwETBM5/KLtZTalJYMUcI6kAB8cNrHt+vogdDMzmfMX1awuTusCBwyBTQLAoW1ek+i2d1RIYYBzjozN/J9OrW5N7jm/SawKFYFi9pOSx3KMGnbjOMEEQO/mMzgaSiwNUxS47b9dzhLnHMvbZzfos3pDBrxgHAGB7JDotJeaNu2/nN+mYMzsMKunp3ZLODjcLM43HOeHGB9dEg5EVhUwbdnntURuzu2HU2Gvp442lcD2Yl8BERAREQEREBESLlnXeb6e/UbS3M12WbQQCxVSQoJ4DJGM/XAtmnV3FFyqhiWRQCdo9JgM5APtkPJOusay+i5axZTzTZQtsauxSVOG4ghlsGOPAA9uBZruqviVfEWB53293V71v243293V71v25VECFdTaXZOaq9FUb1rf6iw7v+X85s3293V71v25mv19nh0/32ymBLvt7ur3rftzXVqbWLjmqvQYKfnW+grd3/NLpNpOvf4g+DXAb7e7q9637cxvt7ur3rftyqIENWptYuOaq9BgvrW4+grZ9X/NNu+3u6vet+3Gk69/iD4NcpgS77e7q9637c8U6i1t3zVXosV9a3Z2+rlsm0X8TxHgN9vd1e9b9uY3293V71v25VPFlgUZJwBA0c5b3dXvW/bmq3V2A45uoseIUWtux7fV8B9Z4TcSz9GUX2nrn7Aer/Xj9XbNtVIUYAx2n2k+0npJ+2GJKN1hcWADYwXaCWQ+grZJIGet0dHCXASfSde/xB8GuUw0iIgIiICIiAiIgIiICIiAmjW6VbqrKbFDJarV2L2FGUhhw+omb4gQ8m8mrTzhD2WPaVLvY25ztUKo4AAAAdAA6STxJJ267qr4lXxFlMl5SQMgBGQXpyP8A5FgVRJvMa/oD85nzGv6A/OB5T11nh0/3Wz5/Q6PVtrxbdbv06raadvoV7jhQprzknDMQxz0dPGdKzSIb3rCjLJST05Cb7cn+vR/XPZL10FY4BAJeN3HeT7E2dUybSde/xB8GuZ8xr+gPzk2k0Ve+/wBAesHwa5CnRiT+Y1/QH5x5jX9AfnAxpOvf4g+DXKZztLoq99/oD1g+DXKfMa/oD84FEm0f8TxHnC8q+V6dElZNYZrHA25482COcbp7AeH1kSnknTV3Lzq7SjOXTaTxU8QS3b2cB+cu41MzVnqp8p3jqveSSEG4jgT/AKR9p7T9Q/KE0/EMx3MPuH/Edn/39c8pyfWAAK1AHAAcAB7J68xr+gPzkKURJ/Ma/oD848xr+gPzgY0nXv8AEHwa5TI9BWFa8AYHOD4NcsgIiICIiAiIgIiICIiAiIgJ4uUlSAxUkEBhgkHHAgHhw+ue55dAQVIyCCD9h6YHL8l77H0+bbGsdLtZUXIRWZatVbWpIQBc7UXoAl2u6q/86viCeeT+TqqFK01rWrEsQowCxOS32kkn+scpOFQE54PT0AsfWL2DiYFU82OACT0DifsEn8+X2W+5t/TND61WYDFu1cFvmret0qvV7On8MD1oweetLZyyUnHsG63A+7GfrzL5za9avPWcLfV0/wAK36Vv8sp8+X2W+5t/TApk2k69/iD4NcefL7Lfc2/pk2k1q77+FvrB/Ct7mv8AlgdKJN58vst9zb+mPPl9lvubf0wGk69/iD4NcpnN0utXffwt9YP4Vvc1/wAsp8+X2W+5t/TA3GoEhiASOg4GR/WadF/E8R48+X2W+5t/TJ9HrV9Phb13/hW/pgdGJN58vst9zb+mPPl9lvubf0wKYk3ny+y33Nv6Y8+X2W+5t/TAaTr3+IPg1ymR8n2BmvIz6wdKlT6mvsYAyyAiIgIiICIiAiIgIk+v1iU1PdYSErBZiFZzj6lUEk/UBNOi5WqtWxlcgVNstDq9TI20NhlsAK+iykZ6QwMC6Jr59fpL/pPSOhjhT/U9EwdSgIBdQWJVRkZLDpA9p+qBtiJJyq9a0XNc5SpUc2sGZCtYU7mDoQy4GeIwR2QK5PruqviVfEE4nkVelld9tVyvXZburrF3PNSnNoNjNubazEF9meG/HTmdrXdVfEq+IIGy+zaOAyTwUe1j0f07T9QMzRXtGOnpJPaSeJM1VekxfsX0U/8A03/b+n1ymBLX6+zw6f7rZQpz2TRX6+zw6f77ZTASXSde/wAQfBrlUm0nXv8AEHwa4FMRECXSde/xB8GuVSbSde/xB8GuUwEm0X8TxHlMm0X8TxHgUxEQERECbSde/wAQfBrlMm0nXv8AEHwa5TAREQEREBERAREQOb5R6BtRpb6FIDWrtHpFe0f6l4j7ROG/k3YjtzYS2samrWBbbHZ7DzLVPVbYyszBPmrEY7uKqvAKDProgfDW+SFrV017qlBXUm8DJCNztl2irqO0ZWmyzgSBwQcOwU1eT96+auFpFoCNqn3g1s76hrtQorepiRuewqylGJIzjE+wiAiJ5dwoLEgAAkk8AAOkkwPU53LNh2qqhiWerq43bRYuSMkDtA6e3PZKatbW6GxLEdBnLKwZeHTxE0Wodoc8GaynI9gFgwv9Mn+pMDYl7AADT2gDAHGro/HM+dN3Fv31frlUQObXqW56z5i31dPbV9K3+eUedN3Fv31frma/X2eHT/fbKYEvnLdxb99X65PpNS2+/wCYt9YO2rua/wCedKTaTr3+IPg1wMedN3Fv31frjzpu4t++r9cqiBzdLqW33/MW+sHbV3Nf88o86buLfvq/XM6Tr3+IPg1ymBL503cW/fV+uT6LVNhzzFvF7O2rsYqf9ftBnSkvJ3UPiX/GeA86buLfvq/XHnTdxb99X65VECXzpu4t++r9cedN3Fv31frlUQI+T3Ja8lSvzg4HGfU1/RJEsk2k69/iD4NcpgIiICIiAiIgIiICIiAiIgJq1TYRiVLgAkqBksMdUA9JPsm2ar7do4cScBR7WPQP/OzMD5zyZ0rC3V5FpR7a7N9qJXbYwqRQClYAAXaMZVW4DII4nv63qr4lXxBNtFe0Y6T0k+0npM0cpA7F2kA85VxILD1g7ARAriS7Le8q9037kzst7yr3TfuQFfr7PDp/vtlM5taW89Z85V6un+E30rf9yU7Le8q9037kCmTaTr3+IPg1zGy3vKvdN+5J9Ilu+/5yr1g/hN3Nf+5A6USbZb3lXum/cjZb3lXum/cgNJ17/EHwa5TObpUt33/OVesH8Ju5r/3JTst7yr3TfuQKZLyd1D4l/wAZ5nZb3lXum/ck3J6W7D85V6y/+E3fP/uQOlEm2W95V7pv3I2W95V7pv3IFMSbZb3lXum/cjZb3lXum/cgNJ17/EHwa5TI+Twd1+4gnnBxAKj1NfYSZZAREQEREBERAREQEREBERASar02Ldi5Cfb0M3/YfVn2z1qH6EBwXzx7Qo6zfmB9pEzduWtubVWZVPNqW2IWA9FSwB2jOBnBx7DA3SfXdVfEq+IswbLcnFaY3VgHnDnYQN7Y28COOB2+0TOu6q+JV8RYFERECav19nh0/wB9spk1fr7PDp/vtlMBJtJ17/EHwa5TJtJ17/EHwa4FMRECbSde/wAQfBrlMm0nXv8AEHwa5TASXk7qHxL/AIzyqS8ndQ+Jf8Z4FUREBERAm0nXv8QfBrlMm0nXv8QfBrlMBERAREQEREBERARBnEt8pqlr3tuDc3batePTZa1djgD2it8fZA7c82OACTwAySfYB0mce7ylpRmDll2hScqwOSbQQVxkY5lj/UY6Z65T5VCNzZrZzlNoDAbm2WW449GFpY/WcCB0dOvS5HFscPYo6q/mT9pM3ziHygHz+2otzCNYfSA3KK67BjP8to6e0To0avdY9e3GxKrM54EWFwPsIKN+UCqT67qr4lXxFlEl5SsCoGYhQHqyScAfOL2mBVEl+Uau+q/Gv+Y+Uae+q/Gv+YGa/X2eHT/fbKZzU19XPWHnasFKgDvXGQ1mRnP1j75R8o099V+Nf8wKpNpOvf4g+DXMfKNPfVfjX/Mn0uvqDXE21cXBHprxHNVjI48eIP3QOlEl+Uae+q/Gv+Y+Uae+q/Gv+YGdJ17/ABB8GuUzm6XlCrff89VxsGPTXua/rlHyjT31X41/zAqkvJ3UPiX/ABnj5Rp76r8a/wCZPyfyhVsPz1XrL/8AWvbcxHbA6USX5Rp76r8a/wCY+Uae+q/Gv+YFUSX5Rp76r8a/5j5Rp76r8a/5gZ0nXv8AEHwa5TI+T7VZr2VgwNgwQQR6mvtEsgIiICIiAiIgIiICQWci0NndSjZDAg8Rhg4IweHRbaPsdvaZfECL5Jp7pc8DniGzljnd09Nj/buMzfyZW5cugbeEBB4j0dwBHs4OwPtBxLIgc/5HrLWsQTz2RYMnaVKouMdgxWolGn0aozOucstacST6CbtoGf8Am33yiICIiAiIgIiICIiAiIgMREQEREBERAREQGIiICIiAiIgIiICIiAiIgIiICIiAiIgIiICIiAiIgIiICIiAiIgIiICIiAiIgIiICIiAiIgIiIH/9k=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 descr="data:image/jpeg;base64,/9j/4AAQSkZJRgABAQAAAQABAAD/2wCEAAkGBxISEhUTExMTFhUXFh4aFxgWGBwXGBcYGRUYFxcWFhgYKCggGhslGxsXITEhJSkrLjAvGB8zODMtOCktLi4BCgoKBQUFDgUFDisZExkrKysrKysrKysrKysrKysrKysrKysrKysrKysrKysrKysrKysrKysrKysrKysrKysrK//AABEIAMEBBQMBIgACEQEDEQH/xAAbAAEAAwEBAQEAAAAAAAAAAAAAAwQFAgEGB//EAEMQAAIBAgMFBAUKBAYCAwEAAAECEQADBBIhBRMiMUEyUVORFDNhcdIGFSNCUnOBkrLRQ2Khs4KTscHC8GNyJKLhB//EABQBAQAAAAAAAAAAAAAAAAAAAAD/xAAUEQEAAAAAAAAAAAAAAAAAAAAA/9oADAMBAAIRAxEAPwD9MbFXFuuwvWstyJG8XNaKXFAyhiVJa2XJ0EFV0Mkj27tK4FUi9akJxAvbMvqYGXkshVnucnQia+kpQfP429bYpL2WYWypfeIsOSkONZEQx07/AGmuLGNuZQLt+y3C2bI9sBiVgCDJyzJGoPfX0dKD5tMfckjfWgsHLFy0SDoBM84Et01IBPWuUxlzKJxCZ4bMRcs6EshAtlgYHaHEDy9xH01KDJ2XjiXZXu22k8MMnPM+ihdYy5OcmZrWpSgUpSgUpSgUpSgUpSgUpSgUpSgUpSgUpSgUpSgUpSgUpSgUpSgUpSgUpSgxDti5oBaklwJOfQbxgx0TshBIb2rI611tHF3F3hVyMrsAIWIGFNwcxPag/gK2aibDoTJVSe8gTyI/0JH4mgo3cW6B+0+W6q8uLKVtsdEUz2j05dZqq+2brAqtm4rspCnKWCvmCa5soIE55kAgGNa2rdtVEKAB3AR/pXdBmWNo3Gso4tHMdHVsylWUww0UyMwMHkRBEg1xjtrvbJAss+oAy5pkgEk8MBBJkz05VrUoMzC7SuNeNtrDKsSH4sp5lhqoAIDWdJ1LuBO7aq9nbFwtl3X14k54jOgJHANIYweuQz1rbpQZV69dz8Lab4ArlE5ctuYaDAEsxkSehFQWMXcIX6RpzoIyAgjJad8xA0kM3dqREQa2hbAkgDXnpz0jXv0AH4VzbsqvZVRoBoANAIA06AUFbZuKzjKTLKiliRBObNryC/VPL26CrtcogAAAAAEADQAdwFdUClKUClKUClKUClKUClKUClKUClKUClKUClKUClKUFJdoAIXuQgDsuhLaK5WeQ7prhttWQJzNzIMIxgqVVgYGhBZRB76jfYtszK2YMyDZQzmmZ75kz3zXa7M5SykglgWtqTLGSZ6f/goJV2lbJftQi5mJUxAZ1MdSQUb+kTNVrm1yRcNtM27tF+PNblgzrk1UxqjSfdAMyJbOzcnZ3ayIOW0okEliNOkkn3k1yNkqAyxahlysN0sMokhSOo1bT2nvoIrW3kLwRCQgVtSxuNnLJkA0yhdTPPMCBFWRta1rq2kCMjTJZVAAjXV0/MKiOyFnNFqZmd0kzLNM98sx97HvrxdjIOQtDSPUpy4dPdwp+Ve4UE1ra1pioBbjErKMA0ZZgkc+IaexvsmL1ZybMggqyiCWAFtQMxGUtp9aJE9xNaCjTXU0HtKUoFKUoFKUoFKUoFKUoFKUoFKUoFKUoFKUoFKUoFKUoFKUoFKUoFKUoKWI2ittirA/Vj25y2vuGU+3Q1VvbdQG3AlWuZXJMZAYVWEA5pdrY5jRmM8JFdnBi7cukmIcDRLZ5W1IJLKSTxt1610NjrBGYw0SMlnXL2Z4NY6UGlSs9rptXFD3WKsjHiCjVWQCMoH2jU/p9r7a0FmlVvT7X21oMfa+2tBZrMfbVtZzBgQrMRoYCXAjDnzBI9/Sa+f+Tv8A/UNmYxlS3eZLjcrd1GU6wIzCUmTGjVs4LZqtaRy0Sik8FmBpm04NBJJoLWG2mr33s6CFlTPbggXIH8pZAfa3sr3aG01suisCc4aIBLFlymABz4c7H2Ia4w+z1hWS40AEKVW0IBPEFhNJPOu8Jh1JdWCvkYKpZVnLlt3ANABAbXQdBQePtZABwuSSMqjLLAzDDWI0PWQASQBrXWB2kLjFcrKYBExqMltiNOo3gHd3E6x7c2VZJByKIM8IAn36c/bz566mZrWDtoZW2imIkKAY00kdNB5CgnpXhYDnXjuFBJIAAkk6AAcyTQdUqO5iEUAllAPIk6HSdPwBP4V5axCNorA6A6HoSQD5g+RoJaVyrgkgESOY7p5TXVApXisCJBkeymYTHXu98x/ofKg9pXD3VUgEgFjCyYzGC0DvMAmPYa4uYpFOUuoOmhOusx55W8jQTUqE4u3AOdYJIBnmVzZh7xlaf/U17axCNorA6A6HoSQD5g+VBLSleKwIBGoPI0HtKjS8rFgGUlTDAEHKcoaG7jlZTB6MD1qNMbaPJ1PIaEfWAK+ciPfQWKVCcXbnLnWSxUCRJYLmKgdSF1juqS1cDAMpBBEgjUEHUEUHVKUoFKUoKfo9wM5R0AZgYZCxByKvMMPs91dbu/4lr/Lb46tUoKtrDvnDu6mFKgKhXtFTJJY/Z/rVqleM0f8Ae8xQe0rxjGp5VCMZbKLcDAo4BVhqCG7JEdIMz3a0HGz9m2LC5bFm1aX7NtFQd/JQBUGz7yHD2xmTW0o1II7A5jqPZVqzi0YgA6kSJBGgMHn1BIkcxIqDZVhdxa4V9WvQfZFB7gFt2kCB0gEnQgAZmLQonRRMAdAAK6wLAteIII3g5fdW6n3CfZXyFUcObge8ES3l3giXK/wbfQKf9aDSpVXeX/Dtf5jfBXz3y0x21bdq2cBh7N26bsMrPmXJkeSc27jiy65qDd2rPAFnNm0gAnsNMSygc+/8KyE2de0B3uXKVIy29VNzORrcI5DKAQQASABNS7HxGNc2zjLFi00mN1da4ScrSGUoAukcmb8K+goPnxhLos27Jt3GClhP0SkW2S4igDOQSqso9uWasYQXULfROZXn9H2muO7cOfQDMOtbFKDBxuFu3LmfLeUDkoyAaDRiRcBLAzH1YZgVMgilfwN8sENl2Qq3S0EUlAuqm7M820kEsZywDW9sq4zBizXDxcO8TI2XKo5ZV6yfx17hdoMfZqXLUzbcggaKEUSCZJm4ZJkD3KKhxiXLrPkW4vZU6ISGUMwM7wa8amR9kfhvVVwfbvfeD+zboMO7s2+3W7IbOnDahXlSSQbmvZPLL23mcxq3jbNy47fRXApRRM2yf4quIziOF9DPPp37dUt5c30cWUjll4MoXVs0dvMQInlrHM0GfctXWRUNi5BuXC0Nb0W4LoEcWp4109/4zYLeoxJs3CCOYNsSzXHduHOYHEI1Na9KCjiMawRibNwAKSZ3ZEAayA+vurIOAv8A/l7KDspzRIB9bzzS3f0mtvavqLv3bfpNWqDDwGGu23dst1s6jMItAbyWJcQ/UNEGTCqJ0FRWsPeCpNl5GTSbfDDo9zizcWqCNB7fZu4ksEYoJbKcoPVo0HnUWznYoMxY6kAuuViASAWWBB/AUFBd7mB3LgLdZwJtnMChUCc4y6se/lU2Au3EtW1axclUUGGtkSFAMHNyrSpQZ2J2utqN4lxJ5TlMxz7BPeOffSsr5afwv8X/AApQfTUpSgUpSgVBi8PnCiYh1aYk8LA6d08p7ianrl3A594HKeZjpQYyfJ8AAb1oylSOUqzFnWQZEzAjkOXfVgbLi1ugxZc5PETIRmJKA6nhDED3Ae2tFrgAkkAASTOgA5n3VEmMQojgkq+XKQDrnjLpEjn15daCGxhGW4GJB4Wk8iS7IeXIABRXeyvUWvu1/SK6w+NR8uUtxKWEqymAcpkMBBBIBB1HdVTZeCXc2tbnq1/i3Psj20GnVXB9u994P7NunoK99z/NufFVbCX0tveWLpi4PqXH52rZ7UGfOg06VTubTtqCxF0ACSd1c0A1P1auUFXGBgUZVLQTIUqDqpE8RAp6U/gXfO38de426y5SoJ4tQASSMpPTlrGp0rM9PxDDLumUspGYKwyvnyqwzAgApLweWWDzFBpelP4F3zt/HT0p/Au+dv46p2MTcNuxvcyOXK3OmYqlwZh/KzKGA6ggEdK62ZdYBQ7OWFi2WDTmzcQJKjqSDyGsUFr0p/Au+dv46elP4F3zt/HVTF4u8lwhLZZdJJBgQswveSOvKVgwSKrXtq3uyoAaGOY2ng8IKgJMqS0gSYORj7KDU9KfwLvnb+OoLF24rXCbNzieRrb5btF14+9TXWysQ7AhwdANSjJznSG5kQDI+17NeMdi7qM2RCwAWBlaPrlhI6wFEjlmFBY9KfwLvnb+OnpT+Bd87fx1l4jHYkwVtsBbuZnAUg3LZhcoBBkgM50I4rS6wxq1jLjb0hWaRuTC66G84eRrAyjU+znQWvSn8C752/jp6U/gXfO38dULl5zbXI5zG7dVeLmQL+RZPOCo591T7Nds5BLdmQGmQu9uBCQdQSoGp1Ma60HuOu3Htugs3JZGAk24kqQJ46n9KfwLvnb+OrDnQ+7un+g1PurGG0b4A+hY8KHstJOTM4/2B79INBo+lP4F3zt/HT0p/Au+dv46qbNv3jcui4GysBctkjsgyu65CCAquQSTNxhyAqCzfbKpzuQRh8pJMEs0OFP15WCefOg0vSn8C752/jp6U/gXfO38dVRcYuOJoF5g4GoC7poDfZHYPTnNW9mOWs2mJkm2pJ5zKgzNBkbewd3EZMtsrlmc5XWY5ZSe6lfQUoFKUoFKUoFQYvDC4ACSIdW0jUqwYDUHQx019tT0oMVPk4ggb29ABBEoMylizAkKDxSQYIPdHOrdjZ27QIrswF0uM5kgM5YqCBMCSBMnlJNX6TQU8PgijKcxYKriTGYl3DknKANI7utdbK9Ra+7X9IqyDWZstL25tfSWvVr/AA2+yP56DUqrg+3e+8H9m3Td3/Etf5bfHUeAYhroZlLbwSQMo9Vb6EmNPbQSbUE2boHht+k1kfKX5aYPAoly/c4HfJKceU5WaWC6xwxIB1Irf3g7x51Xx+zrN8KL1q3cCtmUXFDgNBGYBuRgkT7aDH2dt/BbQ3ZsXbV9QSSsajhYAsjgEdeYrY+bbHg2vyL+1c3lVWtAAAAmANB2DVreDvHnQV/m2x4Nr8i/tT5tseDa/Iv7VY3g7x503g7x50GfhMLZfNOHRSrQQVQ/VVtCP/aPeD76mOysPIO4syORyLInnBipcNbS2IU6TOrFufPViTUu8HePOgr/ADbY8G1+Rf2qthNnWc136K3pcEcC6fRWz3Vo7wd486q4S4M97UesHX/w26Dr5tseDa/Iv7VX9HsZ8m4t905FjNlLZY59kTNaG8HePOot2mbPpmiOf+3KfbzoOPm2z4Nr8i/tT5tseDa/Iv7VY3g7x503g7x50GbtPZ9kWbpFq2CLbRwL9k+yrXzbY8G1+Rf2rnatwbi7qPVt1/lNWt4O8edBTv4LDorMbVqFBJ4F5ASeleYbB2XE7i2DJBBRdCDBEjnVxmUiCQQeYMa1xZVEEKRGp1MmSZMk6nWgj+bbHg2vyL+1Pm2x4Nr8i/tVjeDvHnTeDvHnQfL/ACssJb3eRVSc05QFmMsTHPrXld/LNh9FqPrf8K9oPp6UpQKUpQKr422zBcsSHUmTHCGBboZMTA7+oirFKDDXCYyAC9vVSrHM2mZjLKMupVYjUctTUuHwLrYS0yowS5ChezugxFuQ3LKuUHny61r0oMvZ+DZHUlFXgfMUMrLujADQHo3T+pNWtleotfdr+kVarL2Xin3Nr6G76tetv7I/noNSqGHwyM94lFJ3g1IBPqbdS+lP4F3zt/HXOz2JN0lSp3g0MSPorf2SR/Wgi2rg7e5u/Rp6tvqj7JrRqrtX1F37tv0mrVBXxbJwh1DS0CVLawT0BjQHnWe+OwmUsotmELgZQuYBskAsAJzwuvU1a2nbLlE4NWM51LDRG6Aj/s1AmySCGG4BBkHdNMk5ie31IBPeQO6gJdsvbtXLdq2wu9nRR9Rn7ufCRHfXWByOSDZtrAnSDPG6aaDQ5QQeobpXPzW2UKrWlUOzwtogFnzFyePXMXcnrLE867tbPuLMPbAKhY3bQACTpxz17+goPL13Do+R0tqTGXhBLTz0A0j/AHHfUd3GYVVkpznQWWLaLmMrlkaa6xXRwO8JbNh3MwTuydQMpE5/wiom2GSwbNbGhBAtmCCACDxzBAUROoUCgt4MWbgkW1BHMFIPWDqBI0Oo00rm++HQkOiAKFk5NOMsBrERwnWffGksPgXtzkayJiYtNyEwO37T51B6G91rmfcGGC62mMjdgieP/wAjj8TQc4naGEQ2xlt8d3d6hVKnRdQ0E8bW10nW4vTWpsWURmAsW2yqpPIE5i4gCNTwwB1LDlzrn5o0ZYsQ4AYbowwHIEZ/YPKvbuBZ3Oa5ZLZRwm2dAC8NGefrMO6g5u3baoHNm32nUiBoLYuEkaazk5ac/ZUuDFtyQbNsQNdAeIOyMOQ0ldD1nkK8GzrsKN4hh2bW2dS+fMDxcuM/0rqzgrqGVe0NIjdmBqWJ7cySTNBZbCWhru0/KD/QCqK4rCwJW2NFJ4DpnEqZI5e3zipccb623bPaOVGMbtuik/bqE7G9mH5AepPILkH1/s6UHuAxOHuveRbdubTQRCEkajPA5DOtxdYM2z0iuEurwzh7QkIdCDAuMF14R1OneAeUQbFvAOpkGyCECSLTTkGoXt8udQWNmNlUrctEcJzC2TnyZcpJDweyvKOyKCXgzAbm3BuFJ0+qjNJEdSpEfj7Kmwlm29tH3SDMoaIBiQDExrUYwNyZ3lsnMWE2zwkrlOXj7p5zzNd4fDXkVUFy3CqAJtmYAgTx0FlMMg5Io9wApWNtrad/D5NbTZp+owiI/mPfXtBu0pSgUpSgVXxtxlC5ZMuoMAnQsAeXIAaydNPbVilBiLtS+QPoWBKmOBgA5Yi3PcIAJnlPPpXdi/c3CC4zq4uC2zMAGcqxUOIGXjgNAEcUVsUoMvAXnzorEyUckEmYFxd2SCARoSJIBMa1a2V6i192v6RVqsvZe0bIs2vpbXq1+uv2R7aDUqrg+3e+8H9m3T5yseNa/Ov71Wwa52usl45TcEZchGlq2NCQevtoNC9aDKVbkwIPTQiDXzHy0+Rg2hbtW/Sb1nd3d5mUlmPA6ZVJIyni569RGtbWNS4lt3F15VCwkJEgEieGtCg+f2LsP0Tdp6Rir+p4sRc3jdljoYH/AEV9BVfFWcxU5yhB0Iy6yCI4gf8AorhrDAEm84A5ki3p/wDWgt0qlcXKAWxDAHkTuwDpOkr3TXlsZtFxDEwDpuzoZg6LyMHX2GgkwGHKBpCAs0nJy0VVHQRwqoj2VaqoLLEkC+8jmItyJ5Tw6V16M/jXPJPhoLNVcH2733g/s268WwxEi85HsFv4a4t4Qhmi+8sQxEW9OEKDGXlw/wBDQXqqHCne55Ec/bOXLH/rEn30aywgG+4kwJFvUwTA4dTAJ/Co3IVspxJDGNDuwdSQumXqQY9xoL9KoSIB9JMEkA/RwSs5gOHUjK0j+U91e2hm7OILaBtN2eEzDaLyMHX2Ggk2r6i79236TVqqV/As6spvXIYEGAnIiD9WukssQCL7kHUEC2QR3jhoJ8TazoyzGZSJHSRE1xg7RVYMSWJ05asTAqJbRMgX2OUw0C3oYBg8Ohgg+4iord1W1GKkGIg2j2uz069O+g0aVnlgDl9JMklYm3OYLnKxl5hdY7takt2iwDLfcgiQQLZBB1BBC6igxflp/C/xf8KVpY7YwvRvLlw5ZiMg5xPJfYKUGpSlKBSlKBUOJvZADHNlX3ZmCyfP+tTVy9sNEgGDIkTBHIj20GYNu2iJAecrMBGpKsVyiJ1JEDv6V1Y2oWsJdgBpy3FAZ8rKSLqqIDMQVYDSToY6VcGDt6fRppEcI0jlHdFdNhkIiI4s2nDxTM6c/b30FPZ+0GuFZUCRc01kG3dCczEyCOmhB51Psr1Fr7tf0iptyubNGsEczyJk6ctSBr7Kh2V6i192v6RQWqq4Pt3vvB/Zt1aqrg+3e+8H9m3QNq+ou/dt+k1aqDHWi9t0ESyMBPKSCBNfN/LTae1LNu22Cwtq9cN0KyliwyZHMmcgXiC6z/rQbu1CeDKxBzaQpaeBtNCvv17vxGSMBe5NduFSpVhupzKz5o4nKzl4dQdCdBUmxsXjLhtnF4a3h2kwEvb0nhbnCgL5n9voKDCsWriW7Vsh33bHiyZeArcRARm1KqygmROUnSYqXBBrZIy3DwABisyxd2MgtmMSNSZPeTJrYpQYWNw9x7mdWuoPshD0GhYhgSQeXSCQQdCKWIwd9iEO9ZMrCQpCgsgXiG8zGCC0ayWjhia3dl3GYMWZm4uEsuQxlHSB9bMR7CJq7QZGzFe1IbOwIEAIRBlpPE7c5Ggjs1DjBcuM+7e4nZEZGOVlDNPbA1zodB9Xr03aq4Pt3vvB/Zt0GFe2debU3bmZXz2zuZCvKyWzOSRAYQpXS44JM1exitcduG4qlU1jWUa4TEMNeJTrI5yDWzVLePvo1y90cOULJbNHazECJ5dOtBn3EZkVDbuCblwtAEhbgvAHnqeNdKnwJZGMo50OoWAWa47kASSAMw61rUoKWIxoCMSlwAKSTlmABqdDPlWQcHiPGudlB6tuaJE+s6tLf0151tbV9Rd+7b9Jq1QYWzsO9p7jE3GFxQWXdBfpZYtcBB5EFVgyYReIxXNu04CnJck7oERoBbZWMksQeTRlA7Ws8xt4lmCMUEsFOUd5jQedRbPdinEWOpALDKxAJAJECCfcKCiC+YHI4C3WeMs5gUZQAcwy6t1nl+NT4C8VtW1a3clUUHSdQoBrQpQUMTte3bjeZ1nlKnWOfKe8UrI+Wn8L/F/wpQfTUpSgUpSgUpSgUpSgVVXZ9sAAZgBoAHcADoAJq1SgzcBhFKkkufpLg9Y/IXXAHPuAq9ZsqghRzMmSSSeUknU6AeVQ7N7B+8uf3nq1QKUpQVcZmDIyozQTIUqDqpE8RA509KfwLvnb+OvcdeZcpAJ4tQASYyk9JjUDU1mfOd9hlFm4CykBgh4Xz5Vbi4Yyy8EwMsSZoNL0p/Au+dv46elP4F3zt/HVJMbdNqyWDLcLlWUjJmZUucp5KzKCPYRXezcRclhcLSFkqQJje3QrZUnmoHlQWvSn8C752/jp6U/gXfO38dVMZjbqXSEts66SSGgcMlVIBJJ5z2ZUgkEiq13a96MqpDQTmNq5HZBUZNCCWJUa65WjuoNT0p/Au+dv46gw924GuE2LnE4I1t8t2i/b7wa62ViXcEODIAMlGSZLaQwEkQDp9qOknjHY25bZsqM4AWAFYj+IWEgc4VR7Mw07wselP4F3zt/HT0p/Au+dv46y8RtO/oVtXQEuS4CHjtmBlAYSTxMeGTNoTAbSxtDEXRcZbcmFtnKuWQDcfMQGjmFiekad9Bc9KfwLvnb+OnpT+Bd87fx1QuYl92uR5Y3bqr2eLKL+Re7Qqv5detWNm3mLEMzdmYYQY3lwIxEAglQOfdQMdduPadRYuSyMBrb5lSB9ep/Sn8C752/jqw50Pu7p/oNT7qxhtW8APobh4UPYaSSgZxoPw5aHpQaPpT+Bd87fx09KfwLvnb+OqezMVda5dFxXCkC5aLLAVTK7vTrwhyG4pukQABVbDYu9CszNlIsZG4MrZrkPqNSWUgnQAaR3kNX0p/Au+dv46elP4F3zt/HVbfMXWHaN8wYAAgKLTQGMcInKeY1NWtmXC1m0xOYtbUk6akqDOmmtBj7fwl7EZMtphlmczJ1y8oY91K+hpQKUpQKUpQKUpQKUpQKUpQZuBx1pVYNctgi5ckFgCPpX6GrHzlY8a1+df3q1Sgq/OVjxrX51/esr5QfLLA4JFuX7yhGfICk3IOVm1CSY4TrHdW/VLamycPiVVcRZt3lVswW4odQ0ETDaTBPnQZuD25gscyCxesXwCSyqwYrwtBZDqOvMVq/NtjwbX5F/auGsqjWlRVVQWgKAAOA8gKu0FX5tseDa/Iv7U+bbHg2vyL+1WqUGbhMNYfN/8dFKtBDIk9lWnhnow/rUjbHwxYOcPZLKCFY21kA8wDEiYHlVjC4ZbYhc0TOrM2p56sSfbU1BV+bbHg2vyL+1VsLs+yWuzat6OAOBdBurZgad5PnWnVXB9u994P7VugfNtjwbX5F/aq/o+H3mTcJ3ZsiRmgtl75yiZiPbOlaVRHDLnzxxR3mPfl5Zo0mJiRyoIfmyx4Nr8i/tXvzbY8G1+Rf2q1SgzNp7PsizdItWwRbYghFBBynUaVZ+bbHg2vyL+1Nq+ou/dt+k1aoKV7A4dVLG1ahQSeBeQEnpXGGwdh1ncW11IIKJIIMEGJHkTV91BBBAIIgg6gjqDXFiyEGVZjU6ksZJkyWkmgg+bbHg2vyL+1e/NtjwbX5F/arVKD5b5VWltbvdqEnNOQZZjLExz5nzpXfy0/hf4v8AhSg+mpSlApSlApSlApSlApSlApSlApSlBg/LH1Sfef8AFq+RpSgUpSgUpSgUFeUoPaUpQKUpQDSlKBSlKBSlKDR2P9b8P96UpQf/2Q==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1524000" y="1828800"/>
            <a:ext cx="61722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</a:rPr>
              <a:t>Recitation </a:t>
            </a:r>
            <a:r>
              <a:rPr lang="en-US" sz="3200"/>
              <a:t>3</a:t>
            </a:r>
            <a:endParaRPr sz="2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8" name="Google Shape;7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38500" y="3322838"/>
            <a:ext cx="254317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Function anatomy</a:t>
            </a:r>
            <a:endParaRPr sz="1800"/>
          </a:p>
        </p:txBody>
      </p:sp>
      <p:sp>
        <p:nvSpPr>
          <p:cNvPr id="127" name="Google Shape;127;p5"/>
          <p:cNvSpPr/>
          <p:nvPr/>
        </p:nvSpPr>
        <p:spPr>
          <a:xfrm>
            <a:off x="2078775" y="2308950"/>
            <a:ext cx="5612100" cy="3365400"/>
          </a:xfrm>
          <a:prstGeom prst="rect">
            <a:avLst/>
          </a:prstGeom>
          <a:solidFill>
            <a:srgbClr val="DBD8D8"/>
          </a:solidFill>
          <a:ln w="15875" cap="flat" cmpd="sng">
            <a:solidFill>
              <a:schemeClr val="dk1">
                <a:alpha val="20000"/>
              </a:scheme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392"/>
              </a:srgbClr>
            </a:outerShdw>
          </a:effectLst>
        </p:spPr>
        <p:txBody>
          <a:bodyPr spcFirstLastPara="1" wrap="square" lIns="182875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i="0" u="none" strike="noStrike" cap="non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i="0" u="none" strike="noStrike" cap="non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sqrt (</a:t>
            </a:r>
            <a:r>
              <a:rPr lang="en-US" sz="1400" b="1" i="0" u="none" strike="noStrike" cap="non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i="0" u="none" strike="noStrike" cap="none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 b="1" i="0" u="none" strike="noStrike" cap="non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i="0" u="none" strike="noStrike" cap="none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epsilon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 i="0" u="none" strike="noStrike" cap="non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400" b="0" i="0" u="none" strike="noStrike" cap="none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0) {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  return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Double.</a:t>
            </a:r>
            <a:r>
              <a:rPr lang="en-US" sz="1400" b="1" i="1" u="none" strike="noStrike" cap="none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NaN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	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 i="0" u="none" strike="noStrike" cap="non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i="0" u="none" strike="noStrike" cap="none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0" i="0" u="none" strike="noStrike" cap="none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 i="0" u="none" strike="noStrike" cap="non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(Math.</a:t>
            </a:r>
            <a:r>
              <a:rPr lang="en-US" sz="1400" b="0" i="1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abs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0" i="0" u="none" strike="noStrike" cap="none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r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-US" sz="1400" b="0" i="0" u="none" strike="noStrike" cap="none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-US" sz="1400" b="0" i="0" u="none" strike="noStrike" cap="none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&gt; </a:t>
            </a:r>
            <a:r>
              <a:rPr lang="en-US" sz="1400" b="0" i="0" u="none" strike="noStrike" cap="none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epsilon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b="0" i="0" u="none" strike="noStrike" cap="none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-US" sz="1400" b="0" i="0" u="none" strike="noStrike" cap="none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 </a:t>
            </a:r>
            <a:r>
              <a:rPr lang="en-US" sz="1400" b="0" i="0" u="none" strike="noStrike" cap="none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1400" b="0" i="0" u="none" strike="noStrike" cap="none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/ 2.0;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 i="0" u="none" strike="noStrike" cap="non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i="0" u="none" strike="noStrike" cap="none">
                <a:solidFill>
                  <a:srgbClr val="7E504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4594150" y="975178"/>
            <a:ext cx="1175100" cy="73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61402" y="120744"/>
                </a:moveTo>
                <a:lnTo>
                  <a:pt x="59305" y="243925"/>
                </a:lnTo>
              </a:path>
            </a:pathLst>
          </a:custGeom>
          <a:solidFill>
            <a:srgbClr val="FFFFCC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254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 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3234549" y="5892701"/>
            <a:ext cx="1207200" cy="73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62309" y="682"/>
                </a:moveTo>
                <a:lnTo>
                  <a:pt x="26045" y="-116262"/>
                </a:lnTo>
              </a:path>
            </a:pathLst>
          </a:custGeom>
          <a:solidFill>
            <a:srgbClr val="FFFFCC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254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value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6004901" y="975230"/>
            <a:ext cx="1098900" cy="73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64248" y="122191"/>
                </a:moveTo>
                <a:lnTo>
                  <a:pt x="-33694" y="246818"/>
                </a:lnTo>
              </a:path>
            </a:pathLst>
          </a:custGeom>
          <a:solidFill>
            <a:srgbClr val="FFFFCC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254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 name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7986300" y="3203010"/>
            <a:ext cx="990600" cy="73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2566" y="60970"/>
                </a:moveTo>
                <a:lnTo>
                  <a:pt x="-545717" y="88960"/>
                </a:lnTo>
              </a:path>
            </a:pathLst>
          </a:custGeom>
          <a:solidFill>
            <a:srgbClr val="FFFFCC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254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variable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7797750" y="4049088"/>
            <a:ext cx="1228200" cy="73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83582" y="-1978"/>
                </a:moveTo>
                <a:lnTo>
                  <a:pt x="-372179" y="42994"/>
                </a:lnTo>
              </a:path>
            </a:pathLst>
          </a:custGeom>
          <a:solidFill>
            <a:srgbClr val="FFFFCC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254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to another function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5"/>
          <p:cNvGrpSpPr/>
          <p:nvPr/>
        </p:nvGrpSpPr>
        <p:grpSpPr>
          <a:xfrm>
            <a:off x="355878" y="2956636"/>
            <a:ext cx="1616037" cy="2717713"/>
            <a:chOff x="355887" y="2965459"/>
            <a:chExt cx="1616037" cy="2256300"/>
          </a:xfrm>
        </p:grpSpPr>
        <p:sp>
          <p:nvSpPr>
            <p:cNvPr id="134" name="Google Shape;134;p5"/>
            <p:cNvSpPr/>
            <p:nvPr/>
          </p:nvSpPr>
          <p:spPr>
            <a:xfrm>
              <a:off x="355887" y="3648915"/>
              <a:ext cx="1207200" cy="736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w="120000" h="120000" fill="none" extrusionOk="0">
                  <a:moveTo>
                    <a:pt x="86146" y="-84665"/>
                  </a:moveTo>
                  <a:lnTo>
                    <a:pt x="86960" y="-78653"/>
                  </a:lnTo>
                </a:path>
              </a:pathLst>
            </a:custGeom>
            <a:solidFill>
              <a:srgbClr val="FFFFCC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254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function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body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 rot="10800000">
              <a:off x="1687524" y="2965459"/>
              <a:ext cx="284400" cy="2256300"/>
            </a:xfrm>
            <a:prstGeom prst="rightBrace">
              <a:avLst>
                <a:gd name="adj1" fmla="val 33331"/>
                <a:gd name="adj2" fmla="val 50000"/>
              </a:avLst>
            </a:prstGeom>
            <a:noFill/>
            <a:ln w="222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5686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5"/>
          <p:cNvSpPr/>
          <p:nvPr/>
        </p:nvSpPr>
        <p:spPr>
          <a:xfrm>
            <a:off x="3324388" y="1020328"/>
            <a:ext cx="980100" cy="73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62309" y="120744"/>
                </a:moveTo>
                <a:lnTo>
                  <a:pt x="129012" y="242479"/>
                </a:lnTo>
              </a:path>
            </a:pathLst>
          </a:custGeom>
          <a:solidFill>
            <a:srgbClr val="FFFFCC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254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name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8085600" y="2345800"/>
            <a:ext cx="1058400" cy="814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2566" y="60970"/>
                </a:moveTo>
                <a:lnTo>
                  <a:pt x="-545717" y="88960"/>
                </a:lnTo>
              </a:path>
            </a:pathLst>
          </a:custGeom>
          <a:solidFill>
            <a:srgbClr val="FFFFCC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control for input validation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1827547" y="1060578"/>
            <a:ext cx="1207200" cy="73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62309" y="120744"/>
                </a:moveTo>
                <a:lnTo>
                  <a:pt x="184070" y="241033"/>
                </a:lnTo>
              </a:path>
            </a:pathLst>
          </a:custGeom>
          <a:solidFill>
            <a:srgbClr val="FFFFCC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254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of return value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Google Shape;140;p5"/>
          <p:cNvGrpSpPr/>
          <p:nvPr/>
        </p:nvGrpSpPr>
        <p:grpSpPr>
          <a:xfrm>
            <a:off x="355882" y="2139116"/>
            <a:ext cx="7008617" cy="736800"/>
            <a:chOff x="382530" y="2228791"/>
            <a:chExt cx="6658386" cy="736800"/>
          </a:xfrm>
        </p:grpSpPr>
        <p:sp>
          <p:nvSpPr>
            <p:cNvPr id="141" name="Google Shape;141;p5"/>
            <p:cNvSpPr/>
            <p:nvPr/>
          </p:nvSpPr>
          <p:spPr>
            <a:xfrm>
              <a:off x="382530" y="2228791"/>
              <a:ext cx="1207200" cy="736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w="120000" h="120000" fill="none" extrusionOk="0">
                  <a:moveTo>
                    <a:pt x="119693" y="55650"/>
                  </a:moveTo>
                  <a:lnTo>
                    <a:pt x="167298" y="77574"/>
                  </a:lnTo>
                </a:path>
              </a:pathLst>
            </a:custGeom>
            <a:solidFill>
              <a:srgbClr val="FFFFCC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294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function signature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2131416" y="2530955"/>
              <a:ext cx="4909500" cy="434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2" name="Google Shape;382;p17">
            <a:extLst>
              <a:ext uri="{FF2B5EF4-FFF2-40B4-BE49-F238E27FC236}">
                <a16:creationId xmlns:a16="http://schemas.microsoft.com/office/drawing/2014/main" id="{2BE34CA6-DC6E-2D96-AB1D-249B2C6C1569}"/>
              </a:ext>
            </a:extLst>
          </p:cNvPr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>
            <a:spLocks noGrp="1"/>
          </p:cNvSpPr>
          <p:nvPr>
            <p:ph type="title" idx="4294967295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Determine the Outputs</a:t>
            </a:r>
            <a:endParaRPr/>
          </a:p>
        </p:txBody>
      </p:sp>
      <p:sp>
        <p:nvSpPr>
          <p:cNvPr id="149" name="Google Shape;149;p6"/>
          <p:cNvSpPr txBox="1">
            <a:spLocks noGrp="1"/>
          </p:cNvSpPr>
          <p:nvPr>
            <p:ph type="body" idx="4294967295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342900" lvl="0" indent="-2413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342900" lvl="0" indent="-2413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342900" lvl="0" indent="-2413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342900" lvl="0" indent="-2413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342900" lvl="0" indent="-2413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endParaRPr sz="1600"/>
          </a:p>
        </p:txBody>
      </p:sp>
      <p:pic>
        <p:nvPicPr>
          <p:cNvPr id="150" name="Google Shape;15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4850" y="3340100"/>
            <a:ext cx="1143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6"/>
          <p:cNvSpPr/>
          <p:nvPr/>
        </p:nvSpPr>
        <p:spPr>
          <a:xfrm>
            <a:off x="304800" y="838200"/>
            <a:ext cx="6096000" cy="3901028"/>
          </a:xfrm>
          <a:prstGeom prst="rect">
            <a:avLst/>
          </a:prstGeom>
          <a:solidFill>
            <a:srgbClr val="DB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main(String[] args){</a:t>
            </a: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1;	</a:t>
            </a: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System.out.println(x);</a:t>
            </a: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add5(x);</a:t>
            </a: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System.out.println(x);</a:t>
            </a: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7F00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add5(</a:t>
            </a:r>
            <a:r>
              <a:rPr lang="en-US" sz="18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y){</a:t>
            </a: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y = y + 5;</a:t>
            </a: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4629150" y="1313924"/>
            <a:ext cx="2286000" cy="11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//1</a:t>
            </a:r>
            <a:endParaRPr sz="14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2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//1</a:t>
            </a:r>
            <a:endParaRPr sz="14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6731475" y="5020725"/>
            <a:ext cx="1951800" cy="10467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type of the return value is void means no value is returned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6"/>
          <p:cNvCxnSpPr>
            <a:stCxn id="154" idx="1"/>
          </p:cNvCxnSpPr>
          <p:nvPr/>
        </p:nvCxnSpPr>
        <p:spPr>
          <a:xfrm rot="10800000">
            <a:off x="2900475" y="3894375"/>
            <a:ext cx="3831000" cy="164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382;p17">
            <a:extLst>
              <a:ext uri="{FF2B5EF4-FFF2-40B4-BE49-F238E27FC236}">
                <a16:creationId xmlns:a16="http://schemas.microsoft.com/office/drawing/2014/main" id="{C4961DC4-765E-CDE4-7FA2-2ACD9C57C9B7}"/>
              </a:ext>
            </a:extLst>
          </p:cNvPr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type="title" idx="4294967295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Determine the Outputs</a:t>
            </a:r>
            <a:endParaRPr/>
          </a:p>
        </p:txBody>
      </p:sp>
      <p:sp>
        <p:nvSpPr>
          <p:cNvPr id="162" name="Google Shape;162;p7"/>
          <p:cNvSpPr txBox="1">
            <a:spLocks noGrp="1"/>
          </p:cNvSpPr>
          <p:nvPr>
            <p:ph type="body" idx="4294967295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342900" lvl="0" indent="-2413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342900" lvl="0" indent="-2413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342900" lvl="0" indent="-2413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342900" lvl="0" indent="-2413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342900" lvl="0" indent="-2413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endParaRPr sz="1600"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4850" y="3340100"/>
            <a:ext cx="1143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/>
          <p:nvPr/>
        </p:nvSpPr>
        <p:spPr>
          <a:xfrm>
            <a:off x="304800" y="838200"/>
            <a:ext cx="6096000" cy="4293443"/>
          </a:xfrm>
          <a:prstGeom prst="rect">
            <a:avLst/>
          </a:prstGeom>
          <a:solidFill>
            <a:srgbClr val="DB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main(String[]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1;	</a:t>
            </a:r>
            <a:endParaRPr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(x);</a:t>
            </a:r>
            <a:endParaRPr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add5(x);				</a:t>
            </a:r>
            <a:endParaRPr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(x);</a:t>
            </a:r>
            <a:endParaRPr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7F00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add5(</a:t>
            </a:r>
            <a:r>
              <a:rPr lang="en-US" sz="18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y){</a:t>
            </a:r>
            <a:endParaRPr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y = y + 5;</a:t>
            </a:r>
            <a:endParaRPr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7"/>
          <p:cNvSpPr txBox="1"/>
          <p:nvPr/>
        </p:nvSpPr>
        <p:spPr>
          <a:xfrm>
            <a:off x="4572000" y="1307307"/>
            <a:ext cx="2286000" cy="11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//1</a:t>
            </a:r>
            <a:endParaRPr sz="14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2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//1</a:t>
            </a:r>
            <a:endParaRPr sz="14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7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6731475" y="5020725"/>
            <a:ext cx="1951800" cy="12621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type must match the type mentioned in the signature. if not must me matched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7"/>
          <p:cNvCxnSpPr/>
          <p:nvPr/>
        </p:nvCxnSpPr>
        <p:spPr>
          <a:xfrm rot="10800000">
            <a:off x="2060175" y="4671375"/>
            <a:ext cx="4671300" cy="87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382;p17">
            <a:extLst>
              <a:ext uri="{FF2B5EF4-FFF2-40B4-BE49-F238E27FC236}">
                <a16:creationId xmlns:a16="http://schemas.microsoft.com/office/drawing/2014/main" id="{FA42D553-0985-986C-CBBA-6D4F1B6FFC20}"/>
              </a:ext>
            </a:extLst>
          </p:cNvPr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862deaf86c_0_123"/>
          <p:cNvSpPr txBox="1">
            <a:spLocks noGrp="1"/>
          </p:cNvSpPr>
          <p:nvPr>
            <p:ph type="title" idx="4294967295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Determine the Outputs</a:t>
            </a:r>
            <a:endParaRPr/>
          </a:p>
        </p:txBody>
      </p:sp>
      <p:sp>
        <p:nvSpPr>
          <p:cNvPr id="175" name="Google Shape;175;g2862deaf86c_0_123"/>
          <p:cNvSpPr txBox="1">
            <a:spLocks noGrp="1"/>
          </p:cNvSpPr>
          <p:nvPr>
            <p:ph type="body" idx="4294967295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342900" lvl="0" indent="-2413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342900" lvl="0" indent="-2413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342900" lvl="0" indent="-2413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342900" lvl="0" indent="-2413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342900" lvl="0" indent="-2413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endParaRPr sz="1600"/>
          </a:p>
        </p:txBody>
      </p:sp>
      <p:pic>
        <p:nvPicPr>
          <p:cNvPr id="176" name="Google Shape;176;g2862deaf86c_0_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4850" y="3340100"/>
            <a:ext cx="114301" cy="17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2862deaf86c_0_123"/>
          <p:cNvSpPr/>
          <p:nvPr/>
        </p:nvSpPr>
        <p:spPr>
          <a:xfrm>
            <a:off x="304800" y="838200"/>
            <a:ext cx="6096000" cy="4293300"/>
          </a:xfrm>
          <a:prstGeom prst="rect">
            <a:avLst/>
          </a:prstGeom>
          <a:solidFill>
            <a:srgbClr val="DB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main(String[] args){</a:t>
            </a: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1;	</a:t>
            </a: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System.out.println(x);</a:t>
            </a: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x = add5(x);</a:t>
            </a: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System.out.println(x);</a:t>
            </a: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7F00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add5(</a:t>
            </a:r>
            <a:r>
              <a:rPr lang="en-US" sz="18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y){</a:t>
            </a: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y = y + 5;</a:t>
            </a: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g2862deaf86c_0_123"/>
          <p:cNvSpPr txBox="1"/>
          <p:nvPr/>
        </p:nvSpPr>
        <p:spPr>
          <a:xfrm>
            <a:off x="4514850" y="1307450"/>
            <a:ext cx="2286000" cy="11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i="0" u="none" strike="noStrike" cap="none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//1</a:t>
            </a:r>
            <a:endParaRPr sz="140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2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i="0" u="none" strike="noStrike" cap="none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//6</a:t>
            </a:r>
            <a:endParaRPr sz="140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g2862deaf86c_0_123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82;p17">
            <a:extLst>
              <a:ext uri="{FF2B5EF4-FFF2-40B4-BE49-F238E27FC236}">
                <a16:creationId xmlns:a16="http://schemas.microsoft.com/office/drawing/2014/main" id="{15C34C7D-B1AD-071B-9867-7D85EF379D1E}"/>
              </a:ext>
            </a:extLst>
          </p:cNvPr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>
          <a:extLst>
            <a:ext uri="{FF2B5EF4-FFF2-40B4-BE49-F238E27FC236}">
              <a16:creationId xmlns:a16="http://schemas.microsoft.com/office/drawing/2014/main" id="{A43D678C-052E-803F-C463-07006AA54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DECFDEB1-6D46-D7AA-F847-1F142C89A9E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Question 2, Expansion 1 – Substrings</a:t>
            </a:r>
            <a:endParaRPr dirty="0"/>
          </a:p>
        </p:txBody>
      </p:sp>
      <p:sp>
        <p:nvSpPr>
          <p:cNvPr id="600" name="Google Shape;600;p41">
            <a:extLst>
              <a:ext uri="{FF2B5EF4-FFF2-40B4-BE49-F238E27FC236}">
                <a16:creationId xmlns:a16="http://schemas.microsoft.com/office/drawing/2014/main" id="{35FFF4FD-C975-D52C-CC88-3ECF948FA84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 dirty="0"/>
              <a:t>A substring of a string, is any string which is wholly contained in the original string.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 dirty="0"/>
              <a:t>Examples:</a:t>
            </a:r>
            <a:endParaRPr dirty="0"/>
          </a:p>
          <a:p>
            <a:pPr marL="914400" marR="0" lvl="1" indent="-3302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 dirty="0"/>
              <a:t>“kawa” is a substring of “kawa banga”</a:t>
            </a:r>
            <a:endParaRPr sz="1600" dirty="0"/>
          </a:p>
          <a:p>
            <a:pPr marL="914400" marR="0" lvl="1" indent="-3302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 dirty="0"/>
              <a:t>“banga” is a substring of “kawa banga”</a:t>
            </a:r>
            <a:endParaRPr sz="1600" dirty="0"/>
          </a:p>
          <a:p>
            <a:pPr marL="914400" marR="0" lvl="1" indent="-3302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 dirty="0"/>
              <a:t>“</a:t>
            </a:r>
            <a:r>
              <a:rPr lang="en-US" sz="1600" dirty="0" err="1"/>
              <a:t>wa</a:t>
            </a:r>
            <a:r>
              <a:rPr lang="en-US" sz="1600" dirty="0"/>
              <a:t> </a:t>
            </a:r>
            <a:r>
              <a:rPr lang="en-US" sz="1600" dirty="0" err="1"/>
              <a:t>ba</a:t>
            </a:r>
            <a:r>
              <a:rPr lang="en-US" sz="1600" dirty="0"/>
              <a:t>” is a substring of “kawa banga”</a:t>
            </a:r>
            <a:endParaRPr sz="1600" dirty="0"/>
          </a:p>
          <a:p>
            <a:pPr marL="914400" marR="0" lvl="1" indent="-3302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 dirty="0"/>
              <a:t>“hi” is not a substring of “kawa banga”</a:t>
            </a:r>
            <a:endParaRPr sz="1600" dirty="0"/>
          </a:p>
          <a:p>
            <a:pPr marL="914400" marR="0" lvl="1" indent="-3302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 dirty="0"/>
              <a:t>“</a:t>
            </a:r>
            <a:r>
              <a:rPr lang="en-US" sz="1600" dirty="0" err="1"/>
              <a:t>kawabanga</a:t>
            </a:r>
            <a:r>
              <a:rPr lang="en-US" sz="1600" dirty="0"/>
              <a:t>” is not a substring of “kawa banga”</a:t>
            </a:r>
            <a:endParaRPr sz="1600" dirty="0"/>
          </a:p>
          <a:p>
            <a:pPr marL="34290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 dirty="0"/>
              <a:t>Design a </a:t>
            </a:r>
            <a:r>
              <a:rPr lang="en-US" sz="1600" b="1" u="sng" dirty="0"/>
              <a:t>function</a:t>
            </a:r>
            <a:r>
              <a:rPr lang="en-US" sz="1600" dirty="0"/>
              <a:t> which:</a:t>
            </a:r>
            <a:endParaRPr dirty="0"/>
          </a:p>
          <a:p>
            <a:pPr marL="914400" marR="0" lvl="1" indent="-3302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 dirty="0"/>
              <a:t>Receives two non-empty strings from the users.</a:t>
            </a:r>
            <a:endParaRPr sz="1600" dirty="0"/>
          </a:p>
          <a:p>
            <a:pPr marL="914400" marR="0" lvl="1" indent="-3302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 dirty="0"/>
              <a:t>Checks if the first string is a substring of the second.</a:t>
            </a:r>
            <a:endParaRPr sz="1600" dirty="0"/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EB1E2ECC-AD58-B863-4BE1-62CF1C137B5F}"/>
              </a:ext>
            </a:extLst>
          </p:cNvPr>
          <p:cNvSpPr/>
          <p:nvPr/>
        </p:nvSpPr>
        <p:spPr>
          <a:xfrm>
            <a:off x="152400" y="6652725"/>
            <a:ext cx="5029200" cy="19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8103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862deaf86c_0_297"/>
          <p:cNvSpPr txBox="1">
            <a:spLocks noGrp="1"/>
          </p:cNvSpPr>
          <p:nvPr>
            <p:ph type="title" idx="4294967295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Question 2, Expansion 1 - Solution (Converted into function)</a:t>
            </a:r>
            <a:endParaRPr dirty="0"/>
          </a:p>
        </p:txBody>
      </p:sp>
      <p:sp>
        <p:nvSpPr>
          <p:cNvPr id="443" name="Google Shape;443;g2862deaf86c_0_297"/>
          <p:cNvSpPr txBox="1">
            <a:spLocks noGrp="1"/>
          </p:cNvSpPr>
          <p:nvPr>
            <p:ph type="body" idx="4294967295"/>
          </p:nvPr>
        </p:nvSpPr>
        <p:spPr>
          <a:xfrm>
            <a:off x="228600" y="838200"/>
            <a:ext cx="86106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/>
          </a:p>
          <a:p>
            <a:pPr marL="34290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Noto Sans"/>
              <a:buNone/>
            </a:pPr>
            <a:endParaRPr sz="1600"/>
          </a:p>
        </p:txBody>
      </p:sp>
      <p:sp>
        <p:nvSpPr>
          <p:cNvPr id="444" name="Google Shape;444;g2862deaf86c_0_297"/>
          <p:cNvSpPr txBox="1"/>
          <p:nvPr/>
        </p:nvSpPr>
        <p:spPr>
          <a:xfrm>
            <a:off x="304800" y="685800"/>
            <a:ext cx="8293916" cy="5756100"/>
          </a:xfrm>
          <a:prstGeom prst="rect">
            <a:avLst/>
          </a:prstGeom>
          <a:solidFill>
            <a:srgbClr val="DB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lang="en-US" sz="145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5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45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14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 dirty="0" err="1">
                <a:latin typeface="Consolas"/>
                <a:ea typeface="Consolas"/>
                <a:cs typeface="Consolas"/>
                <a:sym typeface="Consolas"/>
              </a:rPr>
              <a:t>isSubstring</a:t>
            </a:r>
            <a:r>
              <a:rPr lang="en-US" sz="14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(String</a:t>
            </a:r>
            <a:r>
              <a:rPr lang="en-US" sz="1450" dirty="0">
                <a:latin typeface="Consolas"/>
                <a:ea typeface="Consolas"/>
                <a:cs typeface="Consolas"/>
                <a:sym typeface="Consolas"/>
              </a:rPr>
              <a:t> smaller, </a:t>
            </a:r>
            <a:r>
              <a:rPr lang="en-US" sz="14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bigger</a:t>
            </a:r>
            <a:r>
              <a:rPr lang="en-US" sz="14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lang="en-US" sz="145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lang="en-US" sz="145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-US" sz="145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1450" b="0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isSub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5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sz="145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lang="en-US" sz="145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  int</a:t>
            </a:r>
            <a:r>
              <a:rPr lang="en-US" sz="1450" b="0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lastIndex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5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bigger</a:t>
            </a:r>
            <a:r>
              <a:rPr lang="en-US" sz="14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.length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– </a:t>
            </a:r>
            <a:r>
              <a:rPr lang="en-US" sz="145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smaller</a:t>
            </a:r>
            <a:r>
              <a:rPr lang="en-US" sz="14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.length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+ 1;</a:t>
            </a:r>
            <a:endParaRPr sz="145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5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for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45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50" b="0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sz="14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4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lastIndex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&amp;&amp; !</a:t>
            </a:r>
            <a:r>
              <a:rPr lang="en-US" sz="14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isSub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; </a:t>
            </a:r>
            <a:r>
              <a:rPr lang="en-US" sz="14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++){</a:t>
            </a:r>
            <a:endParaRPr lang="en-US" sz="145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5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45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4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smaller.charAt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(0) == </a:t>
            </a:r>
            <a:r>
              <a:rPr lang="en-US" sz="14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bigger.charAt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lang="en-US" sz="145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sz="14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isSub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50" b="1" dirty="0">
                <a:solidFill>
                  <a:srgbClr val="7F0055"/>
                </a:solidFill>
                <a:latin typeface="Consolas"/>
                <a:cs typeface="Consolas"/>
                <a:sym typeface="Consolas"/>
              </a:rPr>
              <a:t>true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5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sz="145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45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50" b="0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 = 0; j &lt; </a:t>
            </a:r>
            <a:r>
              <a:rPr lang="en-US" sz="145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sm</a:t>
            </a:r>
            <a:r>
              <a:rPr lang="en-US" sz="14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aller.length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&amp;&amp; </a:t>
            </a:r>
            <a:r>
              <a:rPr lang="en-US" sz="14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isSub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; </a:t>
            </a:r>
            <a:r>
              <a:rPr lang="en-US" sz="14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lang="en-US" sz="145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   </a:t>
            </a:r>
            <a:r>
              <a:rPr lang="en-US" sz="14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isSub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-US" sz="145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sm</a:t>
            </a:r>
            <a:r>
              <a:rPr lang="en-US" sz="14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aller.charAt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(j) == </a:t>
            </a:r>
            <a:r>
              <a:rPr lang="en-US" sz="14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bigger.charAt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j));</a:t>
            </a:r>
            <a:endParaRPr sz="145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5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5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lang="en-US" sz="145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5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return</a:t>
            </a:r>
            <a:r>
              <a:rPr lang="en-US" sz="14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isSub</a:t>
            </a:r>
            <a:r>
              <a:rPr lang="en-US" sz="14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lang="en-US" sz="145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45" name="Google Shape;445;g2862deaf86c_0_297"/>
          <p:cNvSpPr/>
          <p:nvPr/>
        </p:nvSpPr>
        <p:spPr>
          <a:xfrm>
            <a:off x="152400" y="6652725"/>
            <a:ext cx="5029200" cy="19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0041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8"/>
          <p:cNvSpPr txBox="1">
            <a:spLocks noGrp="1"/>
          </p:cNvSpPr>
          <p:nvPr>
            <p:ph type="title" idx="4294967295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Question 2, Expansion 2 - Valid password</a:t>
            </a:r>
            <a:endParaRPr dirty="0"/>
          </a:p>
        </p:txBody>
      </p:sp>
      <p:sp>
        <p:nvSpPr>
          <p:cNvPr id="390" name="Google Shape;390;p18"/>
          <p:cNvSpPr txBox="1">
            <a:spLocks noGrp="1"/>
          </p:cNvSpPr>
          <p:nvPr>
            <p:ph type="body" idx="4294967295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 dirty="0"/>
              <a:t>In order to keep our information online secured, some applications require that we define a password for our account.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 dirty="0"/>
              <a:t>To prevent hacking into our account, (and give the hackers a hard time) we need to choose strong passwords.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 dirty="0"/>
              <a:t>In some applications the password must be at least 6 characters, and contain small letter, capital letter, and a digit.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 dirty="0"/>
              <a:t>Write a function that receives a password (String), and returns true if it’s a valid password or false if not.</a:t>
            </a:r>
            <a:endParaRPr dirty="0"/>
          </a:p>
        </p:txBody>
      </p:sp>
      <p:sp>
        <p:nvSpPr>
          <p:cNvPr id="2" name="Google Shape;382;p17">
            <a:extLst>
              <a:ext uri="{FF2B5EF4-FFF2-40B4-BE49-F238E27FC236}">
                <a16:creationId xmlns:a16="http://schemas.microsoft.com/office/drawing/2014/main" id="{B8F17F61-80F1-F829-AE33-36323CDD2E22}"/>
              </a:ext>
            </a:extLst>
          </p:cNvPr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9813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9"/>
          <p:cNvSpPr txBox="1">
            <a:spLocks noGrp="1"/>
          </p:cNvSpPr>
          <p:nvPr>
            <p:ph type="title" idx="4294967295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Question 2, Expansion 2 - Valid password</a:t>
            </a:r>
            <a:endParaRPr dirty="0"/>
          </a:p>
        </p:txBody>
      </p:sp>
      <p:sp>
        <p:nvSpPr>
          <p:cNvPr id="398" name="Google Shape;398;p19"/>
          <p:cNvSpPr/>
          <p:nvPr/>
        </p:nvSpPr>
        <p:spPr>
          <a:xfrm>
            <a:off x="152400" y="6680715"/>
            <a:ext cx="4782000" cy="13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9"/>
          <p:cNvSpPr txBox="1"/>
          <p:nvPr/>
        </p:nvSpPr>
        <p:spPr>
          <a:xfrm>
            <a:off x="381000" y="867700"/>
            <a:ext cx="7924800" cy="5685600"/>
          </a:xfrm>
          <a:prstGeom prst="rect">
            <a:avLst/>
          </a:prstGeom>
          <a:solidFill>
            <a:srgbClr val="DB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0" i="0" u="none" strike="noStrike" cap="none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//Receives a String pass and returns if its a valid password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public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isValid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(String </a:t>
            </a:r>
            <a:r>
              <a:rPr lang="en-US" sz="14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pass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0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pass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.length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&gt;= 6;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capital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small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digit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(!</a:t>
            </a:r>
            <a:r>
              <a:rPr lang="en-US" sz="1400" b="0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	 </a:t>
            </a: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 false;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=0; </a:t>
            </a:r>
            <a:r>
              <a:rPr lang="en-US" sz="1400" b="0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400" b="0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pass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.length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-US" sz="1400" b="0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++){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  if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(!</a:t>
            </a:r>
            <a:r>
              <a:rPr lang="en-US" sz="14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small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en-US" sz="1400" b="0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pass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.charAt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0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&gt;= </a:t>
            </a:r>
            <a:r>
              <a:rPr lang="en-US" sz="1400" b="0" i="0" u="none" strike="noStrike" cap="none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en-US" sz="1400" b="0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pass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.charAt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0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&lt;= </a:t>
            </a:r>
            <a:r>
              <a:rPr lang="en-US" sz="1400" b="0" i="0" u="none" strike="noStrike" cap="none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'z'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-US" sz="14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small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(!</a:t>
            </a:r>
            <a:r>
              <a:rPr lang="en-US" sz="14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capital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en-US" sz="1400" b="0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pass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.charAt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0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&gt;= </a:t>
            </a:r>
            <a:r>
              <a:rPr lang="en-US" sz="1400" b="0" i="0" u="none" strike="noStrike" cap="none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en-US" sz="1400" b="0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pass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.charAt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0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&lt;= </a:t>
            </a:r>
            <a:r>
              <a:rPr lang="en-US" sz="1400" b="0" i="0" u="none" strike="noStrike" cap="none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'Z'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 </a:t>
            </a:r>
            <a:r>
              <a:rPr lang="en-US" sz="14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capital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(!</a:t>
            </a:r>
            <a:r>
              <a:rPr lang="en-US" sz="14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digit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en-US" sz="1400" b="0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pass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.charAt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0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&gt;= </a:t>
            </a:r>
            <a:r>
              <a:rPr lang="en-US" sz="1400" b="0" i="0" u="none" strike="noStrike" cap="none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'0'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en-US" sz="1400" b="0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pass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.charAt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0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&lt;= </a:t>
            </a:r>
            <a:r>
              <a:rPr lang="en-US" sz="1400" b="0" i="0" u="none" strike="noStrike" cap="none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'9'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digit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latin typeface="Consolas"/>
                <a:cs typeface="Consolas"/>
                <a:sym typeface="Consolas"/>
              </a:rPr>
              <a:t>        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4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capital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en-US" sz="14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small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en-US" sz="14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digit</a:t>
            </a:r>
            <a:r>
              <a:rPr lang="en-US" sz="1400" b="0" i="0" u="none" strike="noStrike" cap="none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discussion why the last line is not: </a:t>
            </a:r>
            <a:r>
              <a:rPr lang="en-US" sz="1100" b="1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100" b="1" i="0" u="none" strike="noStrike" cap="none" dirty="0">
                <a:solidFill>
                  <a:srgbClr val="7F0055"/>
                </a:solidFill>
                <a:latin typeface="Comic Sans MS"/>
                <a:ea typeface="Comic Sans MS"/>
                <a:cs typeface="Comic Sans MS"/>
                <a:sym typeface="Comic Sans MS"/>
              </a:rPr>
              <a:t>return</a:t>
            </a:r>
            <a:r>
              <a:rPr lang="en-US" sz="11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(</a:t>
            </a:r>
            <a:r>
              <a:rPr lang="en-US" sz="1100" i="0" u="none" strike="noStrike" cap="none" dirty="0">
                <a:solidFill>
                  <a:srgbClr val="6A3E3E"/>
                </a:solidFill>
                <a:latin typeface="Comic Sans MS"/>
                <a:ea typeface="Comic Sans MS"/>
                <a:cs typeface="Comic Sans MS"/>
                <a:sym typeface="Comic Sans MS"/>
              </a:rPr>
              <a:t>capital</a:t>
            </a:r>
            <a:r>
              <a:rPr lang="en-US" sz="11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&amp;&amp; </a:t>
            </a:r>
            <a:r>
              <a:rPr lang="en-US" sz="1100" i="0" u="none" strike="noStrike" cap="none" dirty="0">
                <a:solidFill>
                  <a:srgbClr val="6A3E3E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</a:t>
            </a:r>
            <a:r>
              <a:rPr lang="en-US" sz="11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&amp;&amp; </a:t>
            </a:r>
            <a:r>
              <a:rPr lang="en-US" sz="1100" i="0" u="none" strike="noStrike" cap="none" dirty="0">
                <a:solidFill>
                  <a:srgbClr val="6A3E3E"/>
                </a:solidFill>
                <a:latin typeface="Comic Sans MS"/>
                <a:ea typeface="Comic Sans MS"/>
                <a:cs typeface="Comic Sans MS"/>
                <a:sym typeface="Comic Sans MS"/>
              </a:rPr>
              <a:t>digit </a:t>
            </a:r>
            <a:r>
              <a:rPr lang="en-US" sz="11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&amp;&amp; </a:t>
            </a:r>
            <a:r>
              <a:rPr lang="en-US" sz="1100" i="0" u="none" strike="noStrike" cap="none" dirty="0" err="1">
                <a:solidFill>
                  <a:srgbClr val="6A3E3E"/>
                </a:solidFill>
                <a:latin typeface="Comic Sans MS"/>
                <a:ea typeface="Comic Sans MS"/>
                <a:cs typeface="Comic Sans MS"/>
                <a:sym typeface="Comic Sans MS"/>
              </a:rPr>
              <a:t>len</a:t>
            </a:r>
            <a:r>
              <a:rPr lang="en-US" sz="11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); ? </a:t>
            </a:r>
            <a:endParaRPr sz="1100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" name="Google Shape;382;p17">
            <a:extLst>
              <a:ext uri="{FF2B5EF4-FFF2-40B4-BE49-F238E27FC236}">
                <a16:creationId xmlns:a16="http://schemas.microsoft.com/office/drawing/2014/main" id="{606002BF-D4B3-077C-14A5-F03494950DE0}"/>
              </a:ext>
            </a:extLst>
          </p:cNvPr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0031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0"/>
          <p:cNvSpPr txBox="1">
            <a:spLocks noGrp="1"/>
          </p:cNvSpPr>
          <p:nvPr>
            <p:ph type="title" idx="4294967295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Question 2, Expansion 2 - Valid password – testing solution</a:t>
            </a:r>
            <a:endParaRPr dirty="0"/>
          </a:p>
        </p:txBody>
      </p:sp>
      <p:sp>
        <p:nvSpPr>
          <p:cNvPr id="406" name="Google Shape;406;p20"/>
          <p:cNvSpPr/>
          <p:nvPr/>
        </p:nvSpPr>
        <p:spPr>
          <a:xfrm>
            <a:off x="152400" y="619217"/>
            <a:ext cx="85344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0"/>
          <p:cNvSpPr/>
          <p:nvPr/>
        </p:nvSpPr>
        <p:spPr>
          <a:xfrm>
            <a:off x="152400" y="6680715"/>
            <a:ext cx="4781940" cy="13840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0"/>
          <p:cNvSpPr/>
          <p:nvPr/>
        </p:nvSpPr>
        <p:spPr>
          <a:xfrm>
            <a:off x="533400" y="1828800"/>
            <a:ext cx="54864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0"/>
          <p:cNvSpPr/>
          <p:nvPr/>
        </p:nvSpPr>
        <p:spPr>
          <a:xfrm>
            <a:off x="533400" y="1828800"/>
            <a:ext cx="5486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0"/>
          <p:cNvSpPr txBox="1"/>
          <p:nvPr/>
        </p:nvSpPr>
        <p:spPr>
          <a:xfrm>
            <a:off x="685800" y="905833"/>
            <a:ext cx="8000999" cy="5113967"/>
          </a:xfrm>
          <a:prstGeom prst="rect">
            <a:avLst/>
          </a:prstGeom>
          <a:solidFill>
            <a:srgbClr val="DB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ValidPassword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 (String[] </a:t>
            </a:r>
            <a:r>
              <a:rPr lang="en-US" sz="1400" b="0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String </a:t>
            </a:r>
            <a:r>
              <a:rPr lang="en-US" sz="14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password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0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[0];	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valid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400" b="0" i="1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isValid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password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4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valid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en-US" sz="1400" b="1" i="1" u="none" strike="noStrike" cap="none" dirty="0" err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0" i="0" u="none" strike="noStrike" cap="none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"the password is valid"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en-US" sz="1400" b="1" i="1" u="none" strike="noStrike" cap="none" dirty="0" err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0" i="0" u="none" strike="noStrike" cap="none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"the password is not valid"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public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isValid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(String </a:t>
            </a:r>
            <a:r>
              <a:rPr lang="en-US" sz="14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pass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. . 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0"/>
          <p:cNvSpPr txBox="1"/>
          <p:nvPr/>
        </p:nvSpPr>
        <p:spPr>
          <a:xfrm>
            <a:off x="5337000" y="984642"/>
            <a:ext cx="3273600" cy="181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 java ValidPassword yael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password is not valid</a:t>
            </a:r>
            <a:endParaRPr sz="1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 java ValidPassword a3eT65e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password is valid</a:t>
            </a:r>
            <a:endParaRPr sz="1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Google Shape;382;p17">
            <a:extLst>
              <a:ext uri="{FF2B5EF4-FFF2-40B4-BE49-F238E27FC236}">
                <a16:creationId xmlns:a16="http://schemas.microsoft.com/office/drawing/2014/main" id="{285E660B-8E7E-5CFE-2AEC-F0512F466F25}"/>
              </a:ext>
            </a:extLst>
          </p:cNvPr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981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862deaf86c_0_226"/>
          <p:cNvSpPr txBox="1">
            <a:spLocks noGrp="1"/>
          </p:cNvSpPr>
          <p:nvPr>
            <p:ph type="title" idx="4294967295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Question 2, Expansion 3 - Valid password</a:t>
            </a:r>
            <a:endParaRPr dirty="0"/>
          </a:p>
        </p:txBody>
      </p:sp>
      <p:sp>
        <p:nvSpPr>
          <p:cNvPr id="418" name="Google Shape;418;g2862deaf86c_0_226"/>
          <p:cNvSpPr txBox="1">
            <a:spLocks noGrp="1"/>
          </p:cNvSpPr>
          <p:nvPr>
            <p:ph type="body" idx="4294967295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 dirty="0"/>
              <a:t>Lets expand. In order to keep our information online secured, some applications require that we define a password for our account, Some people use their name in their password, therefore they also prevent it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 dirty="0"/>
              <a:t>Write a function that receives a password (String), and a name (String start with capital letter) and returns true if it’s a valid password based on the previous conditions and doesn’t contain the name.</a:t>
            </a:r>
            <a:endParaRPr sz="1600" dirty="0"/>
          </a:p>
          <a:p>
            <a:pPr marL="914400" lvl="1" indent="-330200" algn="l" rtl="0"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 u="sng" dirty="0"/>
              <a:t>Reminder</a:t>
            </a:r>
            <a:r>
              <a:rPr lang="en-US" sz="1600" dirty="0"/>
              <a:t>: we also need to check if the name is a substring of password. </a:t>
            </a:r>
            <a:endParaRPr sz="1600" dirty="0"/>
          </a:p>
        </p:txBody>
      </p:sp>
      <p:sp>
        <p:nvSpPr>
          <p:cNvPr id="419" name="Google Shape;419;g2862deaf86c_0_226"/>
          <p:cNvSpPr/>
          <p:nvPr/>
        </p:nvSpPr>
        <p:spPr>
          <a:xfrm>
            <a:off x="152400" y="6660777"/>
            <a:ext cx="4782000" cy="19722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792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Overview</a:t>
            </a:r>
            <a:endParaRPr sz="1800"/>
          </a:p>
        </p:txBody>
      </p:sp>
      <p:sp>
        <p:nvSpPr>
          <p:cNvPr id="85" name="Google Shape;85;p2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152400" y="627050"/>
            <a:ext cx="86106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Char char="■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Functions</a:t>
            </a:r>
            <a:endParaRPr sz="1800" b="0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Char char="●"/>
            </a:pPr>
            <a:r>
              <a:rPr lang="en-US" sz="1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 signature </a:t>
            </a:r>
            <a:endParaRPr sz="18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Char char="●"/>
            </a:pPr>
            <a:r>
              <a:rPr lang="en-US" sz="1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 params</a:t>
            </a:r>
            <a:endParaRPr sz="18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Char char="●"/>
            </a:pPr>
            <a:r>
              <a:rPr lang="en-US" sz="1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void, return type</a:t>
            </a:r>
            <a:endParaRPr sz="18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Char char="●"/>
            </a:pPr>
            <a:r>
              <a:rPr lang="en-US" sz="1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Error control </a:t>
            </a:r>
            <a:endParaRPr sz="18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Char char="●"/>
            </a:pPr>
            <a:r>
              <a:rPr lang="en-US" sz="1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Overloading</a:t>
            </a:r>
            <a:endParaRPr sz="1800" b="0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Char char="■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Overflow</a:t>
            </a:r>
            <a:endParaRPr sz="1800" b="0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Char char="■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Java Doc</a:t>
            </a:r>
            <a:endParaRPr sz="1800" b="0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algn="l" rtl="0">
              <a:spcBef>
                <a:spcPts val="108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Char char="■"/>
            </a:pPr>
            <a:r>
              <a:rPr lang="en-US" sz="1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IDE - VS Code</a:t>
            </a:r>
            <a:endParaRPr sz="18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Char char="■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Print in format</a:t>
            </a:r>
            <a:endParaRPr sz="1800" b="0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" name="Google Shape;382;p17">
            <a:extLst>
              <a:ext uri="{FF2B5EF4-FFF2-40B4-BE49-F238E27FC236}">
                <a16:creationId xmlns:a16="http://schemas.microsoft.com/office/drawing/2014/main" id="{8B726A46-39DA-600F-FD75-679DC4609F7E}"/>
              </a:ext>
            </a:extLst>
          </p:cNvPr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862deaf86c_0_453"/>
          <p:cNvSpPr txBox="1">
            <a:spLocks noGrp="1"/>
          </p:cNvSpPr>
          <p:nvPr>
            <p:ph type="title" idx="4294967295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Question 2, Expansion 3 - Solution</a:t>
            </a:r>
            <a:endParaRPr dirty="0"/>
          </a:p>
        </p:txBody>
      </p:sp>
      <p:sp>
        <p:nvSpPr>
          <p:cNvPr id="469" name="Google Shape;469;g2862deaf86c_0_453"/>
          <p:cNvSpPr/>
          <p:nvPr/>
        </p:nvSpPr>
        <p:spPr>
          <a:xfrm>
            <a:off x="152400" y="6680715"/>
            <a:ext cx="4782000" cy="13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2862deaf86c_0_453"/>
          <p:cNvSpPr txBox="1"/>
          <p:nvPr/>
        </p:nvSpPr>
        <p:spPr>
          <a:xfrm>
            <a:off x="381000" y="867700"/>
            <a:ext cx="7924800" cy="5685600"/>
          </a:xfrm>
          <a:prstGeom prst="rect">
            <a:avLst/>
          </a:prstGeom>
          <a:solidFill>
            <a:srgbClr val="DB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0" i="0" u="none" strike="noStrike" cap="none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//Receives a String pass and returns if its a valid password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public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isValid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(String </a:t>
            </a:r>
            <a:r>
              <a:rPr lang="en-US" sz="14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pass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0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pass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.length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&gt;= 6;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capital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small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digit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(!</a:t>
            </a:r>
            <a:r>
              <a:rPr lang="en-US" sz="1400" b="0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4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4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isSubstring</a:t>
            </a:r>
            <a:r>
              <a:rPr lang="en-US" sz="14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5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pass,name</a:t>
            </a:r>
            <a:r>
              <a:rPr lang="en-US" sz="14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</a:t>
            </a: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 false;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=0; </a:t>
            </a:r>
            <a:r>
              <a:rPr lang="en-US" sz="1400" b="0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400" b="0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pass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.length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-US" sz="1400" b="0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++){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  if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(!</a:t>
            </a:r>
            <a:r>
              <a:rPr lang="en-US" sz="14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small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en-US" sz="1400" b="0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pass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.charAt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0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&gt;= </a:t>
            </a:r>
            <a:r>
              <a:rPr lang="en-US" sz="1400" b="0" i="0" u="none" strike="noStrike" cap="none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en-US" sz="1400" b="0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pass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.charAt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0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&lt;= </a:t>
            </a:r>
            <a:r>
              <a:rPr lang="en-US" sz="1400" b="0" i="0" u="none" strike="noStrike" cap="none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'z’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-US" sz="14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small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(!</a:t>
            </a:r>
            <a:r>
              <a:rPr lang="en-US" sz="14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capital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en-US" sz="1400" b="0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pass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.charAt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0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&gt;= </a:t>
            </a:r>
            <a:r>
              <a:rPr lang="en-US" sz="1400" b="0" i="0" u="none" strike="noStrike" cap="none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en-US" sz="1400" b="0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pass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.charAt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0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&lt;= </a:t>
            </a:r>
            <a:r>
              <a:rPr lang="en-US" sz="1400" b="0" i="0" u="none" strike="noStrike" cap="none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'Z'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 </a:t>
            </a:r>
            <a:r>
              <a:rPr lang="en-US" sz="14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capital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(!</a:t>
            </a:r>
            <a:r>
              <a:rPr lang="en-US" sz="14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digit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en-US" sz="1400" b="0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pass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.charAt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0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&gt;= </a:t>
            </a:r>
            <a:r>
              <a:rPr lang="en-US" sz="1400" b="0" i="0" u="none" strike="noStrike" cap="none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'0'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en-US" sz="1400" b="0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pass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.charAt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0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&lt;= </a:t>
            </a:r>
            <a:r>
              <a:rPr lang="en-US" sz="1400" b="0" i="0" u="none" strike="noStrike" cap="none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'9'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4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digit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4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capital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en-US" sz="14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small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en-US" sz="14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digit</a:t>
            </a:r>
            <a:r>
              <a:rPr lang="en-US" sz="1400" b="0" i="0" u="none" strike="noStrike" cap="none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lang="en-US" sz="110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1100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" name="Google Shape;382;p17">
            <a:extLst>
              <a:ext uri="{FF2B5EF4-FFF2-40B4-BE49-F238E27FC236}">
                <a16:creationId xmlns:a16="http://schemas.microsoft.com/office/drawing/2014/main" id="{8F61CFA6-98EE-4958-F567-B21CE399BA81}"/>
              </a:ext>
            </a:extLst>
          </p:cNvPr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224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0"/>
          <p:cNvSpPr txBox="1">
            <a:spLocks noGrp="1"/>
          </p:cNvSpPr>
          <p:nvPr>
            <p:ph type="title" idx="4294967295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Question 2, Expansion 3 – testing solution</a:t>
            </a:r>
            <a:endParaRPr dirty="0"/>
          </a:p>
        </p:txBody>
      </p:sp>
      <p:sp>
        <p:nvSpPr>
          <p:cNvPr id="406" name="Google Shape;406;p20"/>
          <p:cNvSpPr/>
          <p:nvPr/>
        </p:nvSpPr>
        <p:spPr>
          <a:xfrm>
            <a:off x="152400" y="619217"/>
            <a:ext cx="85344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0"/>
          <p:cNvSpPr/>
          <p:nvPr/>
        </p:nvSpPr>
        <p:spPr>
          <a:xfrm>
            <a:off x="152400" y="6680715"/>
            <a:ext cx="4781940" cy="13840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0"/>
          <p:cNvSpPr/>
          <p:nvPr/>
        </p:nvSpPr>
        <p:spPr>
          <a:xfrm>
            <a:off x="533400" y="1828800"/>
            <a:ext cx="54864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0"/>
          <p:cNvSpPr/>
          <p:nvPr/>
        </p:nvSpPr>
        <p:spPr>
          <a:xfrm>
            <a:off x="533400" y="1828800"/>
            <a:ext cx="5486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0"/>
          <p:cNvSpPr txBox="1"/>
          <p:nvPr/>
        </p:nvSpPr>
        <p:spPr>
          <a:xfrm>
            <a:off x="685800" y="905833"/>
            <a:ext cx="8000999" cy="5113967"/>
          </a:xfrm>
          <a:prstGeom prst="rect">
            <a:avLst/>
          </a:prstGeom>
          <a:solidFill>
            <a:srgbClr val="DB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ValidPassword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 (String[] </a:t>
            </a:r>
            <a:r>
              <a:rPr lang="en-US" sz="1400" b="0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String </a:t>
            </a:r>
            <a:r>
              <a:rPr lang="en-US" sz="14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password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0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[0];	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valid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400" b="0" i="1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isValid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password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4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valid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en-US" sz="1400" b="1" i="1" u="none" strike="noStrike" cap="none" dirty="0" err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0" i="0" u="none" strike="noStrike" cap="none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"the password is valid"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en-US" sz="1400" b="1" i="1" u="none" strike="noStrike" cap="none" dirty="0" err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0" i="0" u="none" strike="noStrike" cap="none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"the password is not valid"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public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isValid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(String </a:t>
            </a:r>
            <a:r>
              <a:rPr lang="en-US" sz="14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pass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. . 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0"/>
          <p:cNvSpPr txBox="1"/>
          <p:nvPr/>
        </p:nvSpPr>
        <p:spPr>
          <a:xfrm>
            <a:off x="5344487" y="896216"/>
            <a:ext cx="3647113" cy="195434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 java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ValidPassword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yael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dan</a:t>
            </a:r>
            <a:endParaRPr sz="11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password is not valid</a:t>
            </a:r>
            <a:endParaRPr sz="11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SzPts val="14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% java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ValidPassword</a:t>
            </a: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yaelL123 </a:t>
            </a:r>
            <a:r>
              <a:rPr lang="en-US" sz="1100" dirty="0" err="1">
                <a:latin typeface="Courier New"/>
                <a:ea typeface="Courier New"/>
                <a:cs typeface="Courier New"/>
                <a:sym typeface="Courier New"/>
              </a:rPr>
              <a:t>yael</a:t>
            </a:r>
            <a:endParaRPr lang="en-US"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dk1"/>
              </a:buClr>
              <a:buSzPts val="1400"/>
            </a:pPr>
            <a:endParaRPr lang="en-US"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SzPts val="1400"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password is not valid</a:t>
            </a:r>
            <a:endParaRPr lang="en-US"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 java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ValidPassword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a3eT65e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yael</a:t>
            </a:r>
            <a:endParaRPr sz="11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password is valid</a:t>
            </a:r>
            <a:endParaRPr sz="11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Google Shape;382;p17">
            <a:extLst>
              <a:ext uri="{FF2B5EF4-FFF2-40B4-BE49-F238E27FC236}">
                <a16:creationId xmlns:a16="http://schemas.microsoft.com/office/drawing/2014/main" id="{796E7519-8355-A965-396C-CB091BB8617D}"/>
              </a:ext>
            </a:extLst>
          </p:cNvPr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397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1"/>
          <p:cNvSpPr txBox="1">
            <a:spLocks noGrp="1"/>
          </p:cNvSpPr>
          <p:nvPr>
            <p:ph type="title" idx="4294967295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Question 3 – Primal Decomposition</a:t>
            </a:r>
            <a:endParaRPr dirty="0"/>
          </a:p>
        </p:txBody>
      </p:sp>
      <p:sp>
        <p:nvSpPr>
          <p:cNvPr id="477" name="Google Shape;477;p21"/>
          <p:cNvSpPr txBox="1">
            <a:spLocks noGrp="1"/>
          </p:cNvSpPr>
          <p:nvPr>
            <p:ph type="body" idx="4294967295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 dirty="0"/>
              <a:t>The fundamental theorem of arithmetic states is that every positive integer greater than 1 can be written as a product of prime numbers in a unique way.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 dirty="0"/>
              <a:t>Examples:</a:t>
            </a:r>
            <a:endParaRPr dirty="0"/>
          </a:p>
          <a:p>
            <a:pPr marL="914400" marR="0" lvl="1" indent="-3302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 dirty="0"/>
              <a:t>6 = 2 x 3</a:t>
            </a:r>
            <a:endParaRPr sz="1600" dirty="0"/>
          </a:p>
          <a:p>
            <a:pPr marL="914400" marR="0" lvl="1" indent="-3302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 dirty="0"/>
              <a:t>18 = 2 x 3 x 3</a:t>
            </a:r>
            <a:endParaRPr sz="1600" dirty="0"/>
          </a:p>
          <a:p>
            <a:pPr marL="914400" marR="0" lvl="1" indent="-3302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 dirty="0"/>
              <a:t>7 = 7</a:t>
            </a:r>
            <a:endParaRPr sz="1600" dirty="0"/>
          </a:p>
          <a:p>
            <a:pPr marL="914400" marR="0" lvl="1" indent="-3302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 dirty="0"/>
              <a:t>35 = 7 x 5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 dirty="0"/>
              <a:t>Write a program which:</a:t>
            </a:r>
            <a:endParaRPr dirty="0"/>
          </a:p>
          <a:p>
            <a:pPr marL="914400" marR="0" lvl="1" indent="-3302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 dirty="0"/>
              <a:t>Reads n, a command line integer. </a:t>
            </a:r>
            <a:endParaRPr sz="1600" dirty="0"/>
          </a:p>
          <a:p>
            <a:pPr marL="914400" marR="0" lvl="1" indent="-3302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 dirty="0"/>
              <a:t>Prints the unique way to write n as a product of primes.</a:t>
            </a:r>
            <a:endParaRPr dirty="0"/>
          </a:p>
          <a:p>
            <a:pPr marL="342900" lvl="0" indent="-2413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endParaRPr sz="1600" dirty="0"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endParaRPr sz="1600" dirty="0">
              <a:solidFill>
                <a:srgbClr val="00B050"/>
              </a:solidFill>
            </a:endParaRPr>
          </a:p>
        </p:txBody>
      </p:sp>
      <p:sp>
        <p:nvSpPr>
          <p:cNvPr id="478" name="Google Shape;478;p21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1"/>
          <p:cNvSpPr txBox="1"/>
          <p:nvPr/>
        </p:nvSpPr>
        <p:spPr>
          <a:xfrm>
            <a:off x="276550" y="4182500"/>
            <a:ext cx="7246200" cy="20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 java </a:t>
            </a:r>
            <a:r>
              <a:rPr lang="en-US" sz="13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PrimalDecomposition</a:t>
            </a: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21</a:t>
            </a:r>
            <a:endParaRPr sz="13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21 = 3*7	</a:t>
            </a:r>
            <a:endParaRPr sz="15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 java </a:t>
            </a:r>
            <a:r>
              <a:rPr lang="en-US" sz="13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PrimalDecomposition</a:t>
            </a: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100</a:t>
            </a:r>
            <a:endParaRPr sz="15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100 = 2*2*5*5</a:t>
            </a:r>
            <a:endParaRPr sz="15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 java </a:t>
            </a:r>
            <a:r>
              <a:rPr lang="en-US" sz="13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PrimalDecomposition</a:t>
            </a: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4539</a:t>
            </a:r>
            <a:endParaRPr sz="15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4539 = 3*17*89</a:t>
            </a:r>
            <a:endParaRPr sz="13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Google Shape;382;p17">
            <a:extLst>
              <a:ext uri="{FF2B5EF4-FFF2-40B4-BE49-F238E27FC236}">
                <a16:creationId xmlns:a16="http://schemas.microsoft.com/office/drawing/2014/main" id="{17ADDA95-EA30-FFB9-D4BF-89B9AEB24F37}"/>
              </a:ext>
            </a:extLst>
          </p:cNvPr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1205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3"/>
          <p:cNvSpPr txBox="1">
            <a:spLocks noGrp="1"/>
          </p:cNvSpPr>
          <p:nvPr>
            <p:ph type="title" idx="4294967295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Question 3 – Primal Decomposition - Solution</a:t>
            </a:r>
            <a:endParaRPr dirty="0"/>
          </a:p>
        </p:txBody>
      </p:sp>
      <p:sp>
        <p:nvSpPr>
          <p:cNvPr id="486" name="Google Shape;486;p23"/>
          <p:cNvSpPr txBox="1">
            <a:spLocks noGrp="1"/>
          </p:cNvSpPr>
          <p:nvPr>
            <p:ph type="body" idx="4294967295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Recall the program from last week which checks if a given positive integer is prime.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We can transform the code into a function</a:t>
            </a:r>
            <a:endParaRPr/>
          </a:p>
          <a:p>
            <a:pPr marL="742950" lvl="1" indent="-2095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endParaRPr sz="1600"/>
          </a:p>
          <a:p>
            <a:pPr marL="342900" lvl="0" indent="-2413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endParaRPr sz="1600">
              <a:solidFill>
                <a:srgbClr val="00B050"/>
              </a:solidFill>
            </a:endParaRPr>
          </a:p>
        </p:txBody>
      </p:sp>
      <p:sp>
        <p:nvSpPr>
          <p:cNvPr id="487" name="Google Shape;487;p23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3"/>
          <p:cNvSpPr/>
          <p:nvPr/>
        </p:nvSpPr>
        <p:spPr>
          <a:xfrm>
            <a:off x="533400" y="1828800"/>
            <a:ext cx="5486400" cy="3046988"/>
          </a:xfrm>
          <a:prstGeom prst="rect">
            <a:avLst/>
          </a:prstGeom>
          <a:solidFill>
            <a:srgbClr val="DB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isPrime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i="0" u="none" strike="noStrike" cap="non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num) {</a:t>
            </a:r>
            <a:endParaRPr sz="1400" i="0" u="none" strike="noStrike" cap="none" dirty="0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i="0" u="none" strike="noStrike" cap="non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(num &lt; 2) {</a:t>
            </a:r>
            <a:endParaRPr sz="1400" i="0" u="none" strike="noStrike" cap="none" dirty="0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for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i="0" u="none" strike="noStrike" cap="none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i="0" u="none" strike="noStrike" cap="non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= 2; </a:t>
            </a:r>
            <a:r>
              <a:rPr lang="en-US" sz="1600" i="0" u="none" strike="noStrike" cap="none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i="0" u="none" strike="noStrike" cap="non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&lt; num; </a:t>
            </a:r>
            <a:r>
              <a:rPr lang="en-US" sz="1600" i="0" u="none" strike="noStrike" cap="none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i="0" u="none" strike="noStrike" cap="non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1400" i="0" u="none" strike="noStrike" cap="none" dirty="0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if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i="0" u="none" strike="noStrike" cap="non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(num % </a:t>
            </a:r>
            <a:r>
              <a:rPr lang="en-US" sz="1600" i="0" u="none" strike="noStrike" cap="none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i="0" u="none" strike="noStrike" cap="non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== 0) {</a:t>
            </a:r>
            <a:endParaRPr sz="1400" i="0" u="none" strike="noStrike" cap="none" dirty="0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	return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Google Shape;382;p17">
            <a:extLst>
              <a:ext uri="{FF2B5EF4-FFF2-40B4-BE49-F238E27FC236}">
                <a16:creationId xmlns:a16="http://schemas.microsoft.com/office/drawing/2014/main" id="{96A7120C-82DE-792D-916F-EAA4398CBE2A}"/>
              </a:ext>
            </a:extLst>
          </p:cNvPr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6600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4"/>
          <p:cNvSpPr txBox="1">
            <a:spLocks noGrp="1"/>
          </p:cNvSpPr>
          <p:nvPr>
            <p:ph type="title" idx="4294967295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Question 3 – Primal Decomposition - Solution</a:t>
            </a:r>
            <a:endParaRPr dirty="0"/>
          </a:p>
        </p:txBody>
      </p:sp>
      <p:sp>
        <p:nvSpPr>
          <p:cNvPr id="495" name="Google Shape;495;p24"/>
          <p:cNvSpPr txBox="1">
            <a:spLocks noGrp="1"/>
          </p:cNvSpPr>
          <p:nvPr>
            <p:ph type="body" idx="4294967295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74295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/>
          </a:p>
          <a:p>
            <a:pPr marL="342900" lvl="0" indent="-2413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endParaRPr sz="1600">
              <a:solidFill>
                <a:srgbClr val="00B050"/>
              </a:solidFill>
            </a:endParaRPr>
          </a:p>
        </p:txBody>
      </p:sp>
      <p:sp>
        <p:nvSpPr>
          <p:cNvPr id="496" name="Google Shape;496;p24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4"/>
          <p:cNvSpPr/>
          <p:nvPr/>
        </p:nvSpPr>
        <p:spPr>
          <a:xfrm>
            <a:off x="228600" y="889005"/>
            <a:ext cx="8610600" cy="5262939"/>
          </a:xfrm>
          <a:prstGeom prst="rect">
            <a:avLst/>
          </a:prstGeom>
          <a:solidFill>
            <a:srgbClr val="DB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 (String[] </a:t>
            </a:r>
            <a:r>
              <a:rPr lang="en-US" sz="1600" dirty="0" err="1">
                <a:latin typeface="Consolas"/>
                <a:cs typeface="Consolas"/>
                <a:sym typeface="Consolas"/>
              </a:rPr>
              <a:t>args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40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int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latin typeface="Consolas"/>
                <a:cs typeface="Consolas"/>
                <a:sym typeface="Consolas"/>
              </a:rPr>
              <a:t>max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Integer.</a:t>
            </a:r>
            <a:r>
              <a:rPr lang="en-US" sz="160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parseInt</a:t>
            </a:r>
            <a:r>
              <a:rPr lang="en-US" sz="1600" dirty="0">
                <a:latin typeface="Consolas"/>
                <a:cs typeface="Consolas"/>
                <a:sym typeface="Consolas"/>
              </a:rPr>
              <a:t>(</a:t>
            </a:r>
            <a:r>
              <a:rPr lang="en-US" sz="1600" dirty="0" err="1">
                <a:latin typeface="Consolas"/>
                <a:cs typeface="Consolas"/>
                <a:sym typeface="Consolas"/>
              </a:rPr>
              <a:t>args</a:t>
            </a:r>
            <a:r>
              <a:rPr lang="en-US" sz="1600" dirty="0">
                <a:latin typeface="Consolas"/>
                <a:cs typeface="Consolas"/>
                <a:sym typeface="Consolas"/>
              </a:rPr>
              <a:t>[0]);</a:t>
            </a:r>
            <a:endParaRPr sz="1600" dirty="0">
              <a:latin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en-US" sz="1600" dirty="0" err="1">
                <a:latin typeface="Consolas"/>
                <a:cs typeface="Consolas"/>
                <a:sym typeface="Consolas"/>
              </a:rPr>
              <a:t>out</a:t>
            </a:r>
            <a:r>
              <a:rPr lang="en-US" sz="1600" i="1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600" dirty="0">
                <a:latin typeface="Consolas"/>
                <a:cs typeface="Consolas"/>
                <a:sym typeface="Consolas"/>
              </a:rPr>
              <a:t>(max + " = ");</a:t>
            </a:r>
            <a:endParaRPr sz="1600" dirty="0">
              <a:latin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0" u="none" strike="noStrike" cap="none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40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0" u="none" strike="noStrike" cap="none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	// for each number up to max check if its prime, if so check </a:t>
            </a:r>
            <a:endParaRPr sz="1600" i="0" u="none" strike="noStrike" cap="none" dirty="0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0" u="none" strike="noStrike" cap="none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	// how many times it divides by max</a:t>
            </a:r>
            <a:endParaRPr sz="140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0" u="none" strike="noStrike" cap="none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	// and print it the required amount of times.</a:t>
            </a:r>
            <a:endParaRPr sz="140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for 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1" dirty="0">
                <a:latin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latin typeface="Consolas"/>
                <a:cs typeface="Consolas"/>
                <a:sym typeface="Consolas"/>
              </a:rPr>
              <a:t>i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latin typeface="Consolas"/>
                <a:cs typeface="Consolas"/>
                <a:sym typeface="Consolas"/>
              </a:rPr>
              <a:t>= 2; </a:t>
            </a:r>
            <a:r>
              <a:rPr lang="en-US" sz="1600" dirty="0" err="1">
                <a:latin typeface="Consolas"/>
                <a:cs typeface="Consolas"/>
                <a:sym typeface="Consolas"/>
              </a:rPr>
              <a:t>i</a:t>
            </a:r>
            <a:r>
              <a:rPr lang="en-US" sz="1600" dirty="0">
                <a:latin typeface="Consolas"/>
                <a:cs typeface="Consolas"/>
                <a:sym typeface="Consolas"/>
              </a:rPr>
              <a:t> &lt;= max; </a:t>
            </a:r>
            <a:r>
              <a:rPr lang="en-US" sz="1600" dirty="0" err="1">
                <a:latin typeface="Consolas"/>
                <a:cs typeface="Consolas"/>
                <a:sym typeface="Consolas"/>
              </a:rPr>
              <a:t>i</a:t>
            </a:r>
            <a:r>
              <a:rPr lang="en-US" sz="1600" dirty="0">
                <a:latin typeface="Consolas"/>
                <a:cs typeface="Consolas"/>
                <a:sym typeface="Consolas"/>
              </a:rPr>
              <a:t>++){</a:t>
            </a:r>
            <a:endParaRPr sz="1600" dirty="0">
              <a:latin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00" b="1" dirty="0">
                <a:latin typeface="Consolas"/>
                <a:cs typeface="Consolas"/>
                <a:sym typeface="Consolas"/>
              </a:rPr>
              <a:t> </a:t>
            </a:r>
            <a:r>
              <a:rPr lang="en-US" sz="1600" dirty="0">
                <a:latin typeface="Consolas"/>
                <a:cs typeface="Consolas"/>
                <a:sym typeface="Consolas"/>
              </a:rPr>
              <a:t>(</a:t>
            </a:r>
            <a:r>
              <a:rPr lang="en-US" sz="1600" dirty="0" err="1">
                <a:latin typeface="Consolas"/>
                <a:cs typeface="Consolas"/>
                <a:sym typeface="Consolas"/>
              </a:rPr>
              <a:t>isPrime</a:t>
            </a:r>
            <a:r>
              <a:rPr lang="en-US" sz="1600" dirty="0">
                <a:latin typeface="Consolas"/>
                <a:cs typeface="Consolas"/>
                <a:sym typeface="Consolas"/>
              </a:rPr>
              <a:t>(</a:t>
            </a:r>
            <a:r>
              <a:rPr lang="en-US" sz="1600" dirty="0" err="1">
                <a:latin typeface="Consolas"/>
                <a:cs typeface="Consolas"/>
                <a:sym typeface="Consolas"/>
              </a:rPr>
              <a:t>i</a:t>
            </a:r>
            <a:r>
              <a:rPr lang="en-US" sz="1600" dirty="0">
                <a:latin typeface="Consolas"/>
                <a:cs typeface="Consolas"/>
                <a:sym typeface="Consolas"/>
              </a:rPr>
              <a:t>)){</a:t>
            </a:r>
            <a:endParaRPr sz="1600" dirty="0">
              <a:latin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	while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latin typeface="Consolas"/>
                <a:cs typeface="Consolas"/>
                <a:sym typeface="Consolas"/>
              </a:rPr>
              <a:t>max % </a:t>
            </a:r>
            <a:r>
              <a:rPr lang="en-US" sz="1600" dirty="0" err="1">
                <a:latin typeface="Consolas"/>
                <a:cs typeface="Consolas"/>
                <a:sym typeface="Consolas"/>
              </a:rPr>
              <a:t>i</a:t>
            </a:r>
            <a:r>
              <a:rPr lang="en-US" sz="1600" dirty="0">
                <a:latin typeface="Consolas"/>
                <a:cs typeface="Consolas"/>
                <a:sym typeface="Consolas"/>
              </a:rPr>
              <a:t> 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== 0){</a:t>
            </a:r>
            <a:endParaRPr sz="140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600" dirty="0">
                <a:latin typeface="Consolas"/>
                <a:cs typeface="Consolas"/>
                <a:sym typeface="Consolas"/>
              </a:rPr>
              <a:t>max = max / </a:t>
            </a:r>
            <a:r>
              <a:rPr lang="en-US" sz="1600" dirty="0" err="1">
                <a:latin typeface="Consolas"/>
                <a:cs typeface="Consolas"/>
                <a:sym typeface="Consolas"/>
              </a:rPr>
              <a:t>i</a:t>
            </a:r>
            <a:r>
              <a:rPr lang="en-US" sz="1600" dirty="0">
                <a:latin typeface="Consolas"/>
                <a:cs typeface="Consolas"/>
                <a:sym typeface="Consolas"/>
              </a:rPr>
              <a:t>;</a:t>
            </a:r>
            <a:endParaRPr sz="1600" dirty="0">
              <a:latin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		if 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latin typeface="Consolas"/>
                <a:cs typeface="Consolas"/>
                <a:sym typeface="Consolas"/>
              </a:rPr>
              <a:t>max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!= 1){</a:t>
            </a:r>
            <a:endParaRPr sz="140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	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en-US" sz="1600" dirty="0" err="1">
                <a:latin typeface="Consolas"/>
                <a:cs typeface="Consolas"/>
                <a:sym typeface="Consolas"/>
              </a:rPr>
              <a:t>out</a:t>
            </a:r>
            <a:r>
              <a:rPr lang="en-US" sz="1600" i="1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</a:t>
            </a:r>
            <a:r>
              <a:rPr lang="en-US" sz="1600" dirty="0">
                <a:latin typeface="Consolas"/>
                <a:cs typeface="Consolas"/>
                <a:sym typeface="Consolas"/>
              </a:rPr>
              <a:t>(</a:t>
            </a:r>
            <a:r>
              <a:rPr lang="en-US" sz="1600" dirty="0" err="1">
                <a:latin typeface="Consolas"/>
                <a:cs typeface="Consolas"/>
                <a:sym typeface="Consolas"/>
              </a:rPr>
              <a:t>i</a:t>
            </a:r>
            <a:r>
              <a:rPr lang="en-US" sz="1600" dirty="0">
                <a:latin typeface="Consolas"/>
                <a:cs typeface="Consolas"/>
                <a:sym typeface="Consolas"/>
              </a:rPr>
              <a:t> + "*");</a:t>
            </a:r>
            <a:endParaRPr sz="1600" dirty="0">
              <a:latin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} </a:t>
            </a: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	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en-US" sz="1600" dirty="0" err="1">
                <a:latin typeface="Consolas"/>
                <a:cs typeface="Consolas"/>
                <a:sym typeface="Consolas"/>
              </a:rPr>
              <a:t>out.print</a:t>
            </a:r>
            <a:r>
              <a:rPr lang="en-US" sz="1600" dirty="0">
                <a:latin typeface="Consolas"/>
                <a:cs typeface="Consolas"/>
                <a:sym typeface="Consolas"/>
              </a:rPr>
              <a:t>(</a:t>
            </a:r>
            <a:r>
              <a:rPr lang="en-US" sz="1600" dirty="0" err="1">
                <a:latin typeface="Consolas"/>
                <a:cs typeface="Consolas"/>
                <a:sym typeface="Consolas"/>
              </a:rPr>
              <a:t>i</a:t>
            </a:r>
            <a:r>
              <a:rPr lang="en-US" sz="1600" dirty="0">
                <a:latin typeface="Consolas"/>
                <a:cs typeface="Consolas"/>
                <a:sym typeface="Consolas"/>
              </a:rPr>
              <a:t>);</a:t>
            </a:r>
            <a:endParaRPr sz="1600" dirty="0">
              <a:latin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}</a:t>
            </a:r>
            <a:endParaRPr sz="140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}</a:t>
            </a:r>
            <a:endParaRPr sz="140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endParaRPr sz="140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60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-US" sz="1600" dirty="0" err="1">
                <a:latin typeface="Consolas"/>
                <a:cs typeface="Consolas"/>
                <a:sym typeface="Consolas"/>
              </a:rPr>
              <a:t>.out.println</a:t>
            </a:r>
            <a:r>
              <a:rPr lang="en-US" sz="1600" dirty="0">
                <a:latin typeface="Consolas"/>
                <a:cs typeface="Consolas"/>
                <a:sym typeface="Consolas"/>
              </a:rPr>
              <a:t>();</a:t>
            </a:r>
            <a:endParaRPr sz="1600" dirty="0">
              <a:latin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latin typeface="Consolas"/>
                <a:cs typeface="Consolas"/>
                <a:sym typeface="Consolas"/>
              </a:rPr>
              <a:t>}</a:t>
            </a:r>
            <a:endParaRPr sz="1600" b="1" dirty="0">
              <a:latin typeface="Consolas"/>
              <a:cs typeface="Consolas"/>
              <a:sym typeface="Consolas"/>
            </a:endParaRPr>
          </a:p>
        </p:txBody>
      </p:sp>
      <p:sp>
        <p:nvSpPr>
          <p:cNvPr id="2" name="Google Shape;382;p17">
            <a:extLst>
              <a:ext uri="{FF2B5EF4-FFF2-40B4-BE49-F238E27FC236}">
                <a16:creationId xmlns:a16="http://schemas.microsoft.com/office/drawing/2014/main" id="{0139E035-4E63-0F06-3107-B4FC556270B6}"/>
              </a:ext>
            </a:extLst>
          </p:cNvPr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5176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862deaf86c_0_58"/>
          <p:cNvSpPr txBox="1">
            <a:spLocks noGrp="1"/>
          </p:cNvSpPr>
          <p:nvPr>
            <p:ph type="title" idx="4294967295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Question 4 – Factorial </a:t>
            </a:r>
            <a:endParaRPr dirty="0"/>
          </a:p>
        </p:txBody>
      </p:sp>
      <p:sp>
        <p:nvSpPr>
          <p:cNvPr id="186" name="Google Shape;186;g2862deaf86c_0_58"/>
          <p:cNvSpPr txBox="1">
            <a:spLocks noGrp="1"/>
          </p:cNvSpPr>
          <p:nvPr>
            <p:ph type="body" idx="4294967295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dirty="0"/>
              <a:t>One of the few functions which aren’t supported by Math library is factorial. </a:t>
            </a:r>
            <a:endParaRPr dirty="0"/>
          </a:p>
          <a:p>
            <a:pPr marL="3429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dirty="0"/>
              <a:t>The factorial function is used in permutations, combinations, and various other mathematical and statistical computations.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dirty="0"/>
              <a:t>The factorial of a non-negative integer n (denoted n!) is the product of all positive numbers less or equal to n. </a:t>
            </a:r>
            <a:endParaRPr dirty="0"/>
          </a:p>
          <a:p>
            <a:pPr marL="3429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dirty="0"/>
              <a:t>Design a </a:t>
            </a:r>
            <a:r>
              <a:rPr lang="en-US" b="1" u="sng" dirty="0"/>
              <a:t>function</a:t>
            </a:r>
            <a:r>
              <a:rPr lang="en-US" dirty="0"/>
              <a:t> which calculates the operation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rPr lang="en-US" sz="1600" dirty="0"/>
              <a:t>	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endParaRPr sz="1600" dirty="0">
              <a:solidFill>
                <a:srgbClr val="00B050"/>
              </a:solidFill>
            </a:endParaRPr>
          </a:p>
        </p:txBody>
      </p:sp>
      <p:sp>
        <p:nvSpPr>
          <p:cNvPr id="187" name="Google Shape;187;g2862deaf86c_0_58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82;p17">
            <a:extLst>
              <a:ext uri="{FF2B5EF4-FFF2-40B4-BE49-F238E27FC236}">
                <a16:creationId xmlns:a16="http://schemas.microsoft.com/office/drawing/2014/main" id="{14005258-3658-5A25-AB20-61AC134946BE}"/>
              </a:ext>
            </a:extLst>
          </p:cNvPr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862deaf86c_0_72"/>
          <p:cNvSpPr txBox="1"/>
          <p:nvPr/>
        </p:nvSpPr>
        <p:spPr>
          <a:xfrm>
            <a:off x="193825" y="834400"/>
            <a:ext cx="5602968" cy="2528482"/>
          </a:xfrm>
          <a:prstGeom prst="rect">
            <a:avLst/>
          </a:prstGeom>
          <a:solidFill>
            <a:srgbClr val="DB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16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factorial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   int</a:t>
            </a:r>
            <a:r>
              <a:rPr lang="en-US" sz="1600" b="1" i="0" u="none" strike="noStrike" cap="none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1;</a:t>
            </a:r>
            <a:endParaRPr sz="160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for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1" i="0" u="none" strike="noStrike" cap="none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160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*=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60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b="1" i="0" u="none" strike="noStrike" cap="none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i="0" u="none" strike="noStrike" cap="none" dirty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Google Shape;194;g2862deaf86c_0_72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2862deaf86c_0_72"/>
          <p:cNvSpPr txBox="1">
            <a:spLocks noGrp="1"/>
          </p:cNvSpPr>
          <p:nvPr>
            <p:ph type="title" idx="4294967295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Question 4 – Factorial </a:t>
            </a:r>
            <a:endParaRPr dirty="0"/>
          </a:p>
        </p:txBody>
      </p:sp>
      <p:sp>
        <p:nvSpPr>
          <p:cNvPr id="2" name="Google Shape;382;p17">
            <a:extLst>
              <a:ext uri="{FF2B5EF4-FFF2-40B4-BE49-F238E27FC236}">
                <a16:creationId xmlns:a16="http://schemas.microsoft.com/office/drawing/2014/main" id="{81D59575-43C3-6273-B087-32FF1BBBC37E}"/>
              </a:ext>
            </a:extLst>
          </p:cNvPr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62deaf86c_0_94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2862deaf86c_0_94"/>
          <p:cNvSpPr txBox="1">
            <a:spLocks noGrp="1"/>
          </p:cNvSpPr>
          <p:nvPr>
            <p:ph type="title" idx="4294967295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Question 4 – Factorial </a:t>
            </a:r>
            <a:endParaRPr dirty="0"/>
          </a:p>
        </p:txBody>
      </p:sp>
      <p:sp>
        <p:nvSpPr>
          <p:cNvPr id="203" name="Google Shape;203;g2862deaf86c_0_94"/>
          <p:cNvSpPr txBox="1"/>
          <p:nvPr/>
        </p:nvSpPr>
        <p:spPr>
          <a:xfrm>
            <a:off x="228599" y="1361653"/>
            <a:ext cx="6130255" cy="2528482"/>
          </a:xfrm>
          <a:prstGeom prst="rect">
            <a:avLst/>
          </a:prstGeom>
          <a:solidFill>
            <a:srgbClr val="DBD9D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16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[]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(factorial(1));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(factorial(0));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(factorial(5));</a:t>
            </a:r>
          </a:p>
          <a:p>
            <a:pPr>
              <a:lnSpc>
                <a:spcPct val="135714"/>
              </a:lnSpc>
              <a:buClr>
                <a:schemeClr val="dk1"/>
              </a:buClr>
              <a:buSzPts val="1800"/>
            </a:pPr>
            <a:r>
              <a:rPr lang="en-US" sz="16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(factorial(-1));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(factorial(20));</a:t>
            </a:r>
            <a:endParaRPr lang="en-US" sz="1600" b="1" dirty="0">
              <a:solidFill>
                <a:srgbClr val="93196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2000" i="0" u="none" strike="noStrike" cap="none" dirty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g2862deaf86c_0_94"/>
          <p:cNvSpPr txBox="1">
            <a:spLocks noGrp="1"/>
          </p:cNvSpPr>
          <p:nvPr>
            <p:ph type="body" idx="4294967295"/>
          </p:nvPr>
        </p:nvSpPr>
        <p:spPr>
          <a:xfrm>
            <a:off x="228600" y="685800"/>
            <a:ext cx="8610600" cy="22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dirty="0"/>
              <a:t>Lets test our function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rPr lang="en-US" sz="1600" dirty="0"/>
              <a:t>	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endParaRPr sz="1600" dirty="0">
              <a:solidFill>
                <a:srgbClr val="00B050"/>
              </a:solidFill>
            </a:endParaRPr>
          </a:p>
        </p:txBody>
      </p:sp>
      <p:sp>
        <p:nvSpPr>
          <p:cNvPr id="205" name="Google Shape;205;g2862deaf86c_0_94"/>
          <p:cNvSpPr txBox="1">
            <a:spLocks noGrp="1"/>
          </p:cNvSpPr>
          <p:nvPr>
            <p:ph type="body" idx="4294967295"/>
          </p:nvPr>
        </p:nvSpPr>
        <p:spPr>
          <a:xfrm>
            <a:off x="228600" y="4189525"/>
            <a:ext cx="3201300" cy="2223900"/>
          </a:xfrm>
          <a:prstGeom prst="rect">
            <a:avLst/>
          </a:prstGeom>
          <a:solidFill>
            <a:srgbClr val="DBD9D9"/>
          </a:solidFill>
          <a:ln w="19050">
            <a:solidFill>
              <a:schemeClr val="tx1"/>
            </a:solidFill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Expected output: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120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error of sort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2432902008176640000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rPr lang="en-US" sz="1600" dirty="0"/>
              <a:t>	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endParaRPr sz="1600" dirty="0">
              <a:solidFill>
                <a:srgbClr val="00B050"/>
              </a:solidFill>
            </a:endParaRPr>
          </a:p>
        </p:txBody>
      </p:sp>
      <p:sp>
        <p:nvSpPr>
          <p:cNvPr id="2" name="Google Shape;382;p17">
            <a:extLst>
              <a:ext uri="{FF2B5EF4-FFF2-40B4-BE49-F238E27FC236}">
                <a16:creationId xmlns:a16="http://schemas.microsoft.com/office/drawing/2014/main" id="{EF255577-0BEB-8749-AF43-560AA24D615B}"/>
              </a:ext>
            </a:extLst>
          </p:cNvPr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62deaf86c_0_94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2862deaf86c_0_94"/>
          <p:cNvSpPr txBox="1">
            <a:spLocks noGrp="1"/>
          </p:cNvSpPr>
          <p:nvPr>
            <p:ph type="title" idx="4294967295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Question 4 – Factorial </a:t>
            </a:r>
            <a:endParaRPr dirty="0"/>
          </a:p>
        </p:txBody>
      </p:sp>
      <p:sp>
        <p:nvSpPr>
          <p:cNvPr id="203" name="Google Shape;203;g2862deaf86c_0_94"/>
          <p:cNvSpPr txBox="1"/>
          <p:nvPr/>
        </p:nvSpPr>
        <p:spPr>
          <a:xfrm>
            <a:off x="228599" y="1361653"/>
            <a:ext cx="6130255" cy="2528482"/>
          </a:xfrm>
          <a:prstGeom prst="rect">
            <a:avLst/>
          </a:prstGeom>
          <a:solidFill>
            <a:srgbClr val="DBD9D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16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[]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(factorial(1));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(factorial(0));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(factorial(5));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35714"/>
              </a:lnSpc>
              <a:buClr>
                <a:schemeClr val="dk1"/>
              </a:buClr>
              <a:buSzPts val="1800"/>
            </a:pPr>
            <a:r>
              <a:rPr lang="en-US" sz="16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(factorial(-1));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(factorial(20));</a:t>
            </a:r>
            <a:endParaRPr sz="1600" b="1" dirty="0">
              <a:solidFill>
                <a:srgbClr val="93196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i="0" u="none" strike="noStrike" cap="none" dirty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g2862deaf86c_0_94"/>
          <p:cNvSpPr txBox="1">
            <a:spLocks noGrp="1"/>
          </p:cNvSpPr>
          <p:nvPr>
            <p:ph type="body" idx="4294967295"/>
          </p:nvPr>
        </p:nvSpPr>
        <p:spPr>
          <a:xfrm>
            <a:off x="228600" y="685800"/>
            <a:ext cx="8610600" cy="22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dirty="0"/>
              <a:t>Lets test our function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rPr lang="en-US" sz="1600" dirty="0"/>
              <a:t>	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endParaRPr sz="1600" dirty="0">
              <a:solidFill>
                <a:srgbClr val="00B050"/>
              </a:solidFill>
            </a:endParaRPr>
          </a:p>
        </p:txBody>
      </p:sp>
      <p:sp>
        <p:nvSpPr>
          <p:cNvPr id="205" name="Google Shape;205;g2862deaf86c_0_94"/>
          <p:cNvSpPr txBox="1">
            <a:spLocks noGrp="1"/>
          </p:cNvSpPr>
          <p:nvPr>
            <p:ph type="body" idx="4294967295"/>
          </p:nvPr>
        </p:nvSpPr>
        <p:spPr>
          <a:xfrm>
            <a:off x="228599" y="4185128"/>
            <a:ext cx="3201300" cy="2223900"/>
          </a:xfrm>
          <a:prstGeom prst="rect">
            <a:avLst/>
          </a:prstGeom>
          <a:solidFill>
            <a:srgbClr val="DBD9D9"/>
          </a:solidFill>
          <a:ln w="19050">
            <a:solidFill>
              <a:schemeClr val="tx1"/>
            </a:solidFill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Expected output: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120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error of sort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2432902008176640000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rPr lang="en-US" sz="1600" dirty="0"/>
              <a:t>	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endParaRPr sz="1600" dirty="0">
              <a:solidFill>
                <a:srgbClr val="00B050"/>
              </a:solidFill>
            </a:endParaRPr>
          </a:p>
        </p:txBody>
      </p:sp>
      <p:sp>
        <p:nvSpPr>
          <p:cNvPr id="3" name="Google Shape;205;g2862deaf86c_0_94">
            <a:extLst>
              <a:ext uri="{FF2B5EF4-FFF2-40B4-BE49-F238E27FC236}">
                <a16:creationId xmlns:a16="http://schemas.microsoft.com/office/drawing/2014/main" id="{AF2CB45E-663A-B2B1-5436-1A1015BD0906}"/>
              </a:ext>
            </a:extLst>
          </p:cNvPr>
          <p:cNvSpPr txBox="1">
            <a:spLocks/>
          </p:cNvSpPr>
          <p:nvPr/>
        </p:nvSpPr>
        <p:spPr>
          <a:xfrm>
            <a:off x="3996655" y="4171922"/>
            <a:ext cx="3201300" cy="2223900"/>
          </a:xfrm>
          <a:prstGeom prst="rect">
            <a:avLst/>
          </a:prstGeom>
          <a:solidFill>
            <a:srgbClr val="DBD9D9"/>
          </a:solidFill>
          <a:ln w="19050">
            <a:solidFill>
              <a:schemeClr val="tx1"/>
            </a:solidFill>
          </a:ln>
        </p:spPr>
        <p:txBody>
          <a:bodyPr spcFirstLastPara="1" wrap="square" lIns="92075" tIns="46025" rIns="92075" bIns="460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Char char="■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350"/>
              <a:buFont typeface="Noto Sans"/>
              <a:buChar char="●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350"/>
              <a:buFont typeface="Noto Sans"/>
              <a:buChar char="❑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"/>
              <a:buChar char="■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"/>
              <a:buChar char="■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"/>
              <a:buChar char="■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"/>
              <a:buChar char="■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"/>
              <a:buChar char="■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"/>
              <a:buChar char="■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indent="0">
              <a:spcBef>
                <a:spcPts val="0"/>
              </a:spcBef>
              <a:buFont typeface="Noto Sans"/>
              <a:buNone/>
            </a:pPr>
            <a:r>
              <a:rPr lang="en-US" dirty="0"/>
              <a:t>Actual output:</a:t>
            </a:r>
          </a:p>
          <a:p>
            <a:pPr marL="0" indent="0">
              <a:spcBef>
                <a:spcPts val="0"/>
              </a:spcBef>
              <a:buFont typeface="Noto Sans"/>
              <a:buNone/>
            </a:pPr>
            <a:r>
              <a:rPr lang="en-US" dirty="0"/>
              <a:t> </a:t>
            </a:r>
          </a:p>
          <a:p>
            <a:pPr marL="0" indent="0">
              <a:spcBef>
                <a:spcPts val="0"/>
              </a:spcBef>
              <a:buFont typeface="Noto Sans"/>
              <a:buNone/>
            </a:pPr>
            <a:r>
              <a:rPr lang="en-US" dirty="0">
                <a:solidFill>
                  <a:srgbClr val="00B050"/>
                </a:solidFill>
              </a:rPr>
              <a:t>1</a:t>
            </a:r>
          </a:p>
          <a:p>
            <a:pPr marL="0" indent="0">
              <a:spcBef>
                <a:spcPts val="0"/>
              </a:spcBef>
              <a:buFont typeface="Noto Sans"/>
              <a:buNone/>
            </a:pPr>
            <a:r>
              <a:rPr lang="en-US" dirty="0">
                <a:solidFill>
                  <a:srgbClr val="00B050"/>
                </a:solidFill>
              </a:rPr>
              <a:t>1</a:t>
            </a:r>
          </a:p>
          <a:p>
            <a:pPr marL="0" indent="0">
              <a:spcBef>
                <a:spcPts val="0"/>
              </a:spcBef>
              <a:buFont typeface="Noto Sans"/>
              <a:buNone/>
            </a:pPr>
            <a:r>
              <a:rPr lang="en-US" dirty="0">
                <a:solidFill>
                  <a:srgbClr val="00B050"/>
                </a:solidFill>
              </a:rPr>
              <a:t>120</a:t>
            </a:r>
          </a:p>
          <a:p>
            <a:pPr marL="0" indent="0">
              <a:spcBef>
                <a:spcPts val="0"/>
              </a:spcBef>
              <a:buFont typeface="Noto Sans"/>
              <a:buNone/>
            </a:pPr>
            <a:r>
              <a:rPr lang="en-US" dirty="0">
                <a:solidFill>
                  <a:srgbClr val="E06666"/>
                </a:solidFill>
              </a:rPr>
              <a:t>1 </a:t>
            </a:r>
          </a:p>
          <a:p>
            <a:pPr marL="0" indent="0">
              <a:spcBef>
                <a:spcPts val="0"/>
              </a:spcBef>
              <a:buFont typeface="Noto Sans"/>
              <a:buNone/>
            </a:pPr>
            <a:r>
              <a:rPr lang="en-US" dirty="0">
                <a:solidFill>
                  <a:srgbClr val="E06666"/>
                </a:solidFill>
              </a:rPr>
              <a:t>-2102132736</a:t>
            </a:r>
          </a:p>
          <a:p>
            <a:pPr marL="0" indent="0">
              <a:spcBef>
                <a:spcPts val="0"/>
              </a:spcBef>
              <a:buFont typeface="Noto Sans"/>
              <a:buNone/>
            </a:pPr>
            <a:endParaRPr lang="en-US" dirty="0">
              <a:solidFill>
                <a:srgbClr val="E06666"/>
              </a:solidFill>
            </a:endParaRPr>
          </a:p>
        </p:txBody>
      </p:sp>
      <p:sp>
        <p:nvSpPr>
          <p:cNvPr id="2" name="Google Shape;382;p17">
            <a:extLst>
              <a:ext uri="{FF2B5EF4-FFF2-40B4-BE49-F238E27FC236}">
                <a16:creationId xmlns:a16="http://schemas.microsoft.com/office/drawing/2014/main" id="{1C77EAB9-D17E-9617-E693-AE86622AA44F}"/>
              </a:ext>
            </a:extLst>
          </p:cNvPr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668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862deaf86c_0_133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2862deaf86c_0_133"/>
          <p:cNvSpPr txBox="1">
            <a:spLocks noGrp="1"/>
          </p:cNvSpPr>
          <p:nvPr>
            <p:ph type="title" idx="4294967295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Question 4, Expansion 1 – Factorial, Error Control  </a:t>
            </a:r>
            <a:endParaRPr dirty="0"/>
          </a:p>
        </p:txBody>
      </p:sp>
      <p:sp>
        <p:nvSpPr>
          <p:cNvPr id="224" name="Google Shape;224;g2862deaf86c_0_133"/>
          <p:cNvSpPr txBox="1">
            <a:spLocks noGrp="1"/>
          </p:cNvSpPr>
          <p:nvPr>
            <p:ph type="body" idx="4294967295"/>
          </p:nvPr>
        </p:nvSpPr>
        <p:spPr>
          <a:xfrm>
            <a:off x="228600" y="685800"/>
            <a:ext cx="8610600" cy="22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dirty="0"/>
              <a:t>Let's focus first on the first error, and fix it,</a:t>
            </a:r>
            <a:endParaRPr dirty="0"/>
          </a:p>
          <a:p>
            <a:pPr marL="342900" lvl="0" indent="-355600" algn="l" rtl="0">
              <a:spcBef>
                <a:spcPts val="960"/>
              </a:spcBef>
              <a:spcAft>
                <a:spcPts val="0"/>
              </a:spcAft>
              <a:buSzPts val="1800"/>
              <a:buChar char="■"/>
            </a:pPr>
            <a:r>
              <a:rPr lang="en-US" dirty="0"/>
              <a:t>When you get an input which should be invalid, or rather have a value which indicates that something happen/didn’t happen you want to return a value which will tell you what went wrong inside the function. We will want to return a value which represent an error of some sort.  </a:t>
            </a:r>
            <a:endParaRPr dirty="0"/>
          </a:p>
          <a:p>
            <a:pPr marL="342900" lvl="0" indent="-355600" algn="l" rtl="0">
              <a:spcBef>
                <a:spcPts val="960"/>
              </a:spcBef>
              <a:spcAft>
                <a:spcPts val="0"/>
              </a:spcAft>
              <a:buSzPts val="1800"/>
              <a:buChar char="■"/>
            </a:pPr>
            <a:r>
              <a:rPr lang="en-US" dirty="0"/>
              <a:t>When the function returns a String value that is easy. However, what do I do when my function returns an int? or other type?  </a:t>
            </a:r>
            <a:endParaRPr dirty="0"/>
          </a:p>
          <a:p>
            <a:pPr marL="342900" lvl="0" indent="-355600" algn="l" rtl="0">
              <a:spcBef>
                <a:spcPts val="960"/>
              </a:spcBef>
              <a:spcAft>
                <a:spcPts val="0"/>
              </a:spcAft>
              <a:buSzPts val="1800"/>
              <a:buChar char="■"/>
            </a:pPr>
            <a:r>
              <a:rPr lang="en-US" dirty="0"/>
              <a:t>You return a value which the function cannot return regularly. We already saw an example for that in the method </a:t>
            </a:r>
            <a:r>
              <a:rPr lang="en-US" dirty="0" err="1"/>
              <a:t>str.indexOf</a:t>
            </a:r>
            <a:r>
              <a:rPr lang="en-US" dirty="0"/>
              <a:t>(char </a:t>
            </a:r>
            <a:r>
              <a:rPr lang="en-US" dirty="0" err="1"/>
              <a:t>ch</a:t>
            </a:r>
            <a:r>
              <a:rPr lang="en-US" dirty="0"/>
              <a:t>). </a:t>
            </a:r>
            <a:endParaRPr dirty="0"/>
          </a:p>
          <a:p>
            <a:pPr marL="342900" lvl="0" indent="-355600" algn="l" rtl="0">
              <a:spcBef>
                <a:spcPts val="960"/>
              </a:spcBef>
              <a:spcAft>
                <a:spcPts val="0"/>
              </a:spcAft>
              <a:buSzPts val="1800"/>
              <a:buChar char="■"/>
            </a:pPr>
            <a:r>
              <a:rPr lang="en-US" dirty="0"/>
              <a:t>if </a:t>
            </a:r>
            <a:r>
              <a:rPr lang="en-US" dirty="0" err="1"/>
              <a:t>ch</a:t>
            </a:r>
            <a:r>
              <a:rPr lang="en-US" dirty="0"/>
              <a:t> wasn’t found we wanted to just return -1. Since in java there is no -1 index in the string.</a:t>
            </a:r>
            <a:endParaRPr dirty="0"/>
          </a:p>
          <a:p>
            <a:pPr marL="342900" lvl="0" indent="-355600" algn="l" rtl="0">
              <a:spcBef>
                <a:spcPts val="960"/>
              </a:spcBef>
              <a:spcAft>
                <a:spcPts val="0"/>
              </a:spcAft>
              <a:buSzPts val="1800"/>
              <a:buChar char="■"/>
            </a:pPr>
            <a:r>
              <a:rPr lang="en-US" dirty="0"/>
              <a:t>Example: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	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endParaRPr dirty="0">
              <a:solidFill>
                <a:srgbClr val="00B050"/>
              </a:solidFill>
            </a:endParaRPr>
          </a:p>
        </p:txBody>
      </p:sp>
      <p:sp>
        <p:nvSpPr>
          <p:cNvPr id="2" name="Google Shape;205;g2862deaf86c_0_94">
            <a:extLst>
              <a:ext uri="{FF2B5EF4-FFF2-40B4-BE49-F238E27FC236}">
                <a16:creationId xmlns:a16="http://schemas.microsoft.com/office/drawing/2014/main" id="{B159D379-7424-B2F2-DA7D-1551CCABD20D}"/>
              </a:ext>
            </a:extLst>
          </p:cNvPr>
          <p:cNvSpPr txBox="1">
            <a:spLocks/>
          </p:cNvSpPr>
          <p:nvPr/>
        </p:nvSpPr>
        <p:spPr>
          <a:xfrm>
            <a:off x="3996655" y="4171922"/>
            <a:ext cx="3201300" cy="2223900"/>
          </a:xfrm>
          <a:prstGeom prst="rect">
            <a:avLst/>
          </a:prstGeom>
          <a:solidFill>
            <a:srgbClr val="DBD9D9"/>
          </a:solidFill>
          <a:ln w="19050">
            <a:solidFill>
              <a:schemeClr val="tx1"/>
            </a:solidFill>
          </a:ln>
        </p:spPr>
        <p:txBody>
          <a:bodyPr spcFirstLastPara="1" wrap="square" lIns="92075" tIns="46025" rIns="92075" bIns="460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Char char="■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350"/>
              <a:buFont typeface="Noto Sans"/>
              <a:buChar char="●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350"/>
              <a:buFont typeface="Noto Sans"/>
              <a:buChar char="❑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"/>
              <a:buChar char="■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"/>
              <a:buChar char="■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"/>
              <a:buChar char="■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"/>
              <a:buChar char="■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"/>
              <a:buChar char="■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"/>
              <a:buChar char="■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indent="0">
              <a:spcBef>
                <a:spcPts val="0"/>
              </a:spcBef>
              <a:buFont typeface="Noto Sans"/>
              <a:buNone/>
            </a:pPr>
            <a:r>
              <a:rPr lang="en-US" dirty="0"/>
              <a:t>Actual output:</a:t>
            </a:r>
          </a:p>
          <a:p>
            <a:pPr marL="0" indent="0">
              <a:spcBef>
                <a:spcPts val="0"/>
              </a:spcBef>
              <a:buFont typeface="Noto Sans"/>
              <a:buNone/>
            </a:pPr>
            <a:r>
              <a:rPr lang="en-US" dirty="0"/>
              <a:t> </a:t>
            </a:r>
          </a:p>
          <a:p>
            <a:pPr marL="0" indent="0">
              <a:spcBef>
                <a:spcPts val="0"/>
              </a:spcBef>
              <a:buFont typeface="Noto Sans"/>
              <a:buNone/>
            </a:pPr>
            <a:r>
              <a:rPr lang="en-US" dirty="0">
                <a:solidFill>
                  <a:srgbClr val="00B050"/>
                </a:solidFill>
              </a:rPr>
              <a:t>1</a:t>
            </a:r>
          </a:p>
          <a:p>
            <a:pPr marL="0" indent="0">
              <a:spcBef>
                <a:spcPts val="0"/>
              </a:spcBef>
              <a:buFont typeface="Noto Sans"/>
              <a:buNone/>
            </a:pPr>
            <a:r>
              <a:rPr lang="en-US" dirty="0">
                <a:solidFill>
                  <a:srgbClr val="00B050"/>
                </a:solidFill>
              </a:rPr>
              <a:t>1</a:t>
            </a:r>
          </a:p>
          <a:p>
            <a:pPr marL="0" indent="0">
              <a:spcBef>
                <a:spcPts val="0"/>
              </a:spcBef>
              <a:buFont typeface="Noto Sans"/>
              <a:buNone/>
            </a:pPr>
            <a:r>
              <a:rPr lang="en-US" dirty="0">
                <a:solidFill>
                  <a:srgbClr val="00B050"/>
                </a:solidFill>
              </a:rPr>
              <a:t>120</a:t>
            </a:r>
          </a:p>
          <a:p>
            <a:pPr marL="0" indent="0">
              <a:spcBef>
                <a:spcPts val="0"/>
              </a:spcBef>
              <a:buFont typeface="Noto Sans"/>
              <a:buNone/>
            </a:pPr>
            <a:r>
              <a:rPr lang="en-US" b="1" u="sng" dirty="0">
                <a:solidFill>
                  <a:srgbClr val="E06666"/>
                </a:solidFill>
              </a:rPr>
              <a:t>1</a:t>
            </a:r>
            <a:r>
              <a:rPr lang="en-US" dirty="0">
                <a:solidFill>
                  <a:srgbClr val="E06666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Font typeface="Noto Sans"/>
              <a:buNone/>
            </a:pPr>
            <a:r>
              <a:rPr lang="en-US" dirty="0">
                <a:solidFill>
                  <a:srgbClr val="E06666"/>
                </a:solidFill>
              </a:rPr>
              <a:t>-2102132736</a:t>
            </a:r>
          </a:p>
          <a:p>
            <a:pPr marL="0" indent="0">
              <a:spcBef>
                <a:spcPts val="0"/>
              </a:spcBef>
              <a:buFont typeface="Noto Sans"/>
              <a:buNone/>
            </a:pPr>
            <a:endParaRPr lang="en-US" dirty="0">
              <a:solidFill>
                <a:srgbClr val="E06666"/>
              </a:solidFill>
            </a:endParaRPr>
          </a:p>
        </p:txBody>
      </p:sp>
      <p:sp>
        <p:nvSpPr>
          <p:cNvPr id="3" name="Google Shape;382;p17">
            <a:extLst>
              <a:ext uri="{FF2B5EF4-FFF2-40B4-BE49-F238E27FC236}">
                <a16:creationId xmlns:a16="http://schemas.microsoft.com/office/drawing/2014/main" id="{26D2CF8E-B378-A202-F763-65882F675198}"/>
              </a:ext>
            </a:extLst>
          </p:cNvPr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4"/>
          <p:cNvSpPr txBox="1">
            <a:spLocks noGrp="1"/>
          </p:cNvSpPr>
          <p:nvPr>
            <p:ph type="title" idx="4294967295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Question 1 – Longest Sequence</a:t>
            </a:r>
            <a:endParaRPr dirty="0"/>
          </a:p>
        </p:txBody>
      </p:sp>
      <p:sp>
        <p:nvSpPr>
          <p:cNvPr id="362" name="Google Shape;362;p14"/>
          <p:cNvSpPr txBox="1">
            <a:spLocks noGrp="1"/>
          </p:cNvSpPr>
          <p:nvPr>
            <p:ph type="body" idx="4294967295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A substring of identical letters is simply a sequence of the same letter inside a given string.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Design a program which does the following:</a:t>
            </a:r>
            <a:endParaRPr/>
          </a:p>
          <a:p>
            <a:pPr marL="914400" marR="0" lvl="1" indent="-3302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/>
              <a:t>Receives from the user a command line non-empty string.</a:t>
            </a:r>
            <a:endParaRPr sz="1600"/>
          </a:p>
          <a:p>
            <a:pPr marL="914400" marR="0" lvl="1" indent="-3302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/>
              <a:t>Finds the longest sequence of identical letters.</a:t>
            </a:r>
            <a:endParaRPr sz="1600"/>
          </a:p>
          <a:p>
            <a:pPr marL="914400" marR="0" lvl="1" indent="-3302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/>
              <a:t>Prints the sequence to the user.</a:t>
            </a:r>
            <a:endParaRPr sz="1600"/>
          </a:p>
        </p:txBody>
      </p:sp>
      <p:sp>
        <p:nvSpPr>
          <p:cNvPr id="363" name="Google Shape;363;p14"/>
          <p:cNvSpPr/>
          <p:nvPr/>
        </p:nvSpPr>
        <p:spPr>
          <a:xfrm>
            <a:off x="152400" y="6680715"/>
            <a:ext cx="4781940" cy="13840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4"/>
          <p:cNvSpPr txBox="1"/>
          <p:nvPr/>
        </p:nvSpPr>
        <p:spPr>
          <a:xfrm>
            <a:off x="453500" y="2966725"/>
            <a:ext cx="60294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 java LongestSequence aaabbbbccc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The longest sequence is : bbbb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 java LongestSequence “I took the dog for a walk”</a:t>
            </a:r>
            <a:endParaRPr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The longest sequence is : oo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Google Shape;382;p17">
            <a:extLst>
              <a:ext uri="{FF2B5EF4-FFF2-40B4-BE49-F238E27FC236}">
                <a16:creationId xmlns:a16="http://schemas.microsoft.com/office/drawing/2014/main" id="{20D4602A-C493-9B73-A93F-BEC360F8A8B4}"/>
              </a:ext>
            </a:extLst>
          </p:cNvPr>
          <p:cNvSpPr/>
          <p:nvPr/>
        </p:nvSpPr>
        <p:spPr>
          <a:xfrm>
            <a:off x="152400" y="6644082"/>
            <a:ext cx="4781940" cy="166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449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"/>
          <p:cNvSpPr txBox="1">
            <a:spLocks noGrp="1"/>
          </p:cNvSpPr>
          <p:nvPr>
            <p:ph type="title" idx="4294967295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Question 4, Expansion 1 – Factorial, Error Control  </a:t>
            </a:r>
            <a:endParaRPr dirty="0"/>
          </a:p>
        </p:txBody>
      </p:sp>
      <p:sp>
        <p:nvSpPr>
          <p:cNvPr id="232" name="Google Shape;232;p9"/>
          <p:cNvSpPr txBox="1">
            <a:spLocks noGrp="1"/>
          </p:cNvSpPr>
          <p:nvPr>
            <p:ph type="body" idx="4294967295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342900" lvl="0" indent="-2413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342900" lvl="0" indent="-2413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342900" lvl="0" indent="-2413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342900" lvl="0" indent="-2413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342900" lvl="0" indent="-2413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endParaRPr sz="1600"/>
          </a:p>
        </p:txBody>
      </p:sp>
      <p:pic>
        <p:nvPicPr>
          <p:cNvPr id="233" name="Google Shape;23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4850" y="3340100"/>
            <a:ext cx="114301" cy="17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9"/>
          <p:cNvSpPr/>
          <p:nvPr/>
        </p:nvSpPr>
        <p:spPr>
          <a:xfrm>
            <a:off x="304800" y="838200"/>
            <a:ext cx="6096000" cy="4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9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9"/>
          <p:cNvSpPr txBox="1">
            <a:spLocks noGrp="1"/>
          </p:cNvSpPr>
          <p:nvPr>
            <p:ph type="body" idx="4294967295"/>
          </p:nvPr>
        </p:nvSpPr>
        <p:spPr>
          <a:xfrm>
            <a:off x="37285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365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 dirty="0"/>
              <a:t>That for every non-negative integer n, the claim: n! &lt;= (n+1)!, holds. </a:t>
            </a:r>
            <a:endParaRPr sz="1500" dirty="0"/>
          </a:p>
          <a:p>
            <a:pPr marL="342900" lvl="0" indent="-3365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 dirty="0"/>
              <a:t>Therefore, 0! is the smallest value which is 1 since 0, can have other purposes (next recitation) we will use -1. </a:t>
            </a:r>
            <a:endParaRPr sz="1500" dirty="0"/>
          </a:p>
          <a:p>
            <a:pPr marL="342900" lvl="0" indent="-3365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 dirty="0"/>
              <a:t>Why we rather use -1 over 3 ? its more easy to notice that there is something wrong. </a:t>
            </a:r>
            <a:endParaRPr sz="1500" dirty="0"/>
          </a:p>
        </p:txBody>
      </p:sp>
      <p:sp>
        <p:nvSpPr>
          <p:cNvPr id="237" name="Google Shape;237;p9"/>
          <p:cNvSpPr txBox="1"/>
          <p:nvPr/>
        </p:nvSpPr>
        <p:spPr>
          <a:xfrm>
            <a:off x="813774" y="2533750"/>
            <a:ext cx="5436023" cy="3532988"/>
          </a:xfrm>
          <a:prstGeom prst="rect">
            <a:avLst/>
          </a:prstGeom>
          <a:solidFill>
            <a:srgbClr val="DB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16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factorial(</a:t>
            </a:r>
            <a:r>
              <a:rPr lang="en-US" sz="16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n) {</a:t>
            </a:r>
            <a:endParaRPr sz="160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if 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 &lt; 0){</a:t>
            </a:r>
            <a:endParaRPr sz="160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-1;</a:t>
            </a:r>
            <a:endParaRPr sz="160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int</a:t>
            </a:r>
            <a:r>
              <a:rPr lang="en-US" sz="1600" b="1" i="0" u="none" strike="noStrike" cap="none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1;</a:t>
            </a:r>
            <a:endParaRPr sz="160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for 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1" i="0" u="none" strike="noStrike" cap="none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160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*=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60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b="1" i="0" u="none" strike="noStrike" cap="none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i="0" u="none" strike="noStrike" cap="none" dirty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9"/>
          <p:cNvSpPr/>
          <p:nvPr/>
        </p:nvSpPr>
        <p:spPr>
          <a:xfrm>
            <a:off x="7857000" y="2843400"/>
            <a:ext cx="1058400" cy="814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2566" y="60970"/>
                </a:moveTo>
                <a:lnTo>
                  <a:pt x="-545717" y="88960"/>
                </a:lnTo>
              </a:path>
            </a:pathLst>
          </a:custGeom>
          <a:solidFill>
            <a:srgbClr val="FFFFCC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33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control for input validation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82;p17">
            <a:extLst>
              <a:ext uri="{FF2B5EF4-FFF2-40B4-BE49-F238E27FC236}">
                <a16:creationId xmlns:a16="http://schemas.microsoft.com/office/drawing/2014/main" id="{67497C38-0432-A026-137E-A161CBC9247B}"/>
              </a:ext>
            </a:extLst>
          </p:cNvPr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62deaf86c_0_94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2862deaf86c_0_94"/>
          <p:cNvSpPr txBox="1">
            <a:spLocks noGrp="1"/>
          </p:cNvSpPr>
          <p:nvPr>
            <p:ph type="title" idx="4294967295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Question 4, Expansion 1 – Factorial, Error Control </a:t>
            </a:r>
            <a:endParaRPr dirty="0"/>
          </a:p>
        </p:txBody>
      </p:sp>
      <p:sp>
        <p:nvSpPr>
          <p:cNvPr id="203" name="Google Shape;203;g2862deaf86c_0_94"/>
          <p:cNvSpPr txBox="1"/>
          <p:nvPr/>
        </p:nvSpPr>
        <p:spPr>
          <a:xfrm>
            <a:off x="228599" y="1361653"/>
            <a:ext cx="6130255" cy="2528482"/>
          </a:xfrm>
          <a:prstGeom prst="rect">
            <a:avLst/>
          </a:prstGeom>
          <a:solidFill>
            <a:srgbClr val="DBD9D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16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[]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(factorial(1));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(factorial(0));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(factorial(5));</a:t>
            </a:r>
          </a:p>
          <a:p>
            <a:pPr>
              <a:lnSpc>
                <a:spcPct val="135714"/>
              </a:lnSpc>
              <a:buClr>
                <a:schemeClr val="dk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(factorial(-1));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(factorial(20));</a:t>
            </a:r>
            <a:endParaRPr lang="en-US" sz="1600" b="1" dirty="0">
              <a:solidFill>
                <a:srgbClr val="93196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2000" i="0" u="none" strike="noStrike" cap="none" dirty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g2862deaf86c_0_94"/>
          <p:cNvSpPr txBox="1">
            <a:spLocks noGrp="1"/>
          </p:cNvSpPr>
          <p:nvPr>
            <p:ph type="body" idx="4294967295"/>
          </p:nvPr>
        </p:nvSpPr>
        <p:spPr>
          <a:xfrm>
            <a:off x="228600" y="685800"/>
            <a:ext cx="8610600" cy="22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dirty="0"/>
              <a:t>Let’s test our function after the change</a:t>
            </a:r>
            <a:r>
              <a:rPr lang="en-US" sz="1600" dirty="0"/>
              <a:t>	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endParaRPr sz="1600" dirty="0">
              <a:solidFill>
                <a:srgbClr val="00B050"/>
              </a:solidFill>
            </a:endParaRPr>
          </a:p>
        </p:txBody>
      </p:sp>
      <p:sp>
        <p:nvSpPr>
          <p:cNvPr id="205" name="Google Shape;205;g2862deaf86c_0_94"/>
          <p:cNvSpPr txBox="1">
            <a:spLocks noGrp="1"/>
          </p:cNvSpPr>
          <p:nvPr>
            <p:ph type="body" idx="4294967295"/>
          </p:nvPr>
        </p:nvSpPr>
        <p:spPr>
          <a:xfrm>
            <a:off x="228599" y="4185128"/>
            <a:ext cx="3201300" cy="2223900"/>
          </a:xfrm>
          <a:prstGeom prst="rect">
            <a:avLst/>
          </a:prstGeom>
          <a:solidFill>
            <a:srgbClr val="DBD9D9"/>
          </a:solidFill>
          <a:ln w="19050">
            <a:solidFill>
              <a:schemeClr val="tx1"/>
            </a:solidFill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Expected output: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120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error of sort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2432902008176640000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rPr lang="en-US" sz="1600" dirty="0"/>
              <a:t>	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endParaRPr sz="1600" dirty="0">
              <a:solidFill>
                <a:srgbClr val="00B050"/>
              </a:solidFill>
            </a:endParaRPr>
          </a:p>
        </p:txBody>
      </p:sp>
      <p:sp>
        <p:nvSpPr>
          <p:cNvPr id="3" name="Google Shape;205;g2862deaf86c_0_94">
            <a:extLst>
              <a:ext uri="{FF2B5EF4-FFF2-40B4-BE49-F238E27FC236}">
                <a16:creationId xmlns:a16="http://schemas.microsoft.com/office/drawing/2014/main" id="{AF2CB45E-663A-B2B1-5436-1A1015BD0906}"/>
              </a:ext>
            </a:extLst>
          </p:cNvPr>
          <p:cNvSpPr txBox="1">
            <a:spLocks/>
          </p:cNvSpPr>
          <p:nvPr/>
        </p:nvSpPr>
        <p:spPr>
          <a:xfrm>
            <a:off x="3996655" y="4171922"/>
            <a:ext cx="3201300" cy="2223900"/>
          </a:xfrm>
          <a:prstGeom prst="rect">
            <a:avLst/>
          </a:prstGeom>
          <a:solidFill>
            <a:srgbClr val="DBD9D9"/>
          </a:solidFill>
          <a:ln w="19050">
            <a:solidFill>
              <a:schemeClr val="tx1"/>
            </a:solidFill>
          </a:ln>
        </p:spPr>
        <p:txBody>
          <a:bodyPr spcFirstLastPara="1" wrap="square" lIns="92075" tIns="46025" rIns="92075" bIns="460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Char char="■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350"/>
              <a:buFont typeface="Noto Sans"/>
              <a:buChar char="●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350"/>
              <a:buFont typeface="Noto Sans"/>
              <a:buChar char="❑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"/>
              <a:buChar char="■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"/>
              <a:buChar char="■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"/>
              <a:buChar char="■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"/>
              <a:buChar char="■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"/>
              <a:buChar char="■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"/>
              <a:buChar char="■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Actual output: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1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1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120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-1 // changed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E06666"/>
                </a:solidFill>
              </a:rPr>
              <a:t>-2102132736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rPr lang="en-US" sz="1600" dirty="0"/>
              <a:t>	</a:t>
            </a:r>
            <a:endParaRPr lang="en-US" dirty="0"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2" name="Google Shape;382;p17">
            <a:extLst>
              <a:ext uri="{FF2B5EF4-FFF2-40B4-BE49-F238E27FC236}">
                <a16:creationId xmlns:a16="http://schemas.microsoft.com/office/drawing/2014/main" id="{F8E15FEB-3539-1D31-2510-E887F4C66526}"/>
              </a:ext>
            </a:extLst>
          </p:cNvPr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6354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862deaf86c_0_153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2862deaf86c_0_153"/>
          <p:cNvSpPr txBox="1">
            <a:spLocks noGrp="1"/>
          </p:cNvSpPr>
          <p:nvPr>
            <p:ph type="title" idx="4294967295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Question 4, Expansion 2 - What happened? </a:t>
            </a:r>
            <a:endParaRPr dirty="0"/>
          </a:p>
        </p:txBody>
      </p:sp>
      <p:sp>
        <p:nvSpPr>
          <p:cNvPr id="257" name="Google Shape;257;g2862deaf86c_0_153"/>
          <p:cNvSpPr txBox="1">
            <a:spLocks noGrp="1"/>
          </p:cNvSpPr>
          <p:nvPr>
            <p:ph type="body" idx="4294967295"/>
          </p:nvPr>
        </p:nvSpPr>
        <p:spPr>
          <a:xfrm>
            <a:off x="228600" y="685800"/>
            <a:ext cx="8610600" cy="22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dirty="0"/>
              <a:t>Let’s move to the other problem. </a:t>
            </a:r>
          </a:p>
          <a:p>
            <a:pPr marL="3429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dirty="0"/>
              <a:t>First understand why the value not make sense? </a:t>
            </a:r>
          </a:p>
          <a:p>
            <a:pPr marL="800100" lvl="1" indent="-355600">
              <a:spcBef>
                <a:spcPts val="0"/>
              </a:spcBef>
              <a:buClr>
                <a:srgbClr val="007600"/>
              </a:buClr>
              <a:buSzPts val="1800"/>
              <a:buChar char="■"/>
            </a:pPr>
            <a:r>
              <a:rPr lang="en-US" dirty="0"/>
              <a:t>20! = 1 * 2 * 3 * … * 20</a:t>
            </a:r>
          </a:p>
          <a:p>
            <a:pPr marL="800100" lvl="1" indent="-355600">
              <a:spcBef>
                <a:spcPts val="0"/>
              </a:spcBef>
              <a:buClr>
                <a:srgbClr val="007600"/>
              </a:buClr>
              <a:buSzPts val="1800"/>
              <a:buChar char="■"/>
            </a:pPr>
            <a:r>
              <a:rPr lang="en-US" dirty="0"/>
              <a:t>Since, we only </a:t>
            </a:r>
            <a:r>
              <a:rPr lang="en-US" b="1" u="sng" dirty="0"/>
              <a:t>multiplied positive</a:t>
            </a:r>
            <a:r>
              <a:rPr lang="en-US" dirty="0"/>
              <a:t> numbers with </a:t>
            </a:r>
            <a:r>
              <a:rPr lang="en-US" b="1" u="sng" dirty="0"/>
              <a:t>positive</a:t>
            </a:r>
            <a:r>
              <a:rPr lang="en-US" dirty="0"/>
              <a:t> numbers therefore, the result should be </a:t>
            </a:r>
            <a:r>
              <a:rPr lang="en-US" b="1" u="sng" dirty="0"/>
              <a:t>positive</a:t>
            </a:r>
            <a:r>
              <a:rPr lang="en-US" dirty="0"/>
              <a:t>, yet the number -2102132736 is a </a:t>
            </a:r>
            <a:r>
              <a:rPr lang="en-US" b="1" u="sng" dirty="0"/>
              <a:t>negative number</a:t>
            </a:r>
          </a:p>
          <a:p>
            <a:pPr marL="800100" lvl="1" indent="-355600">
              <a:spcBef>
                <a:spcPts val="0"/>
              </a:spcBef>
              <a:buClr>
                <a:srgbClr val="007600"/>
              </a:buClr>
              <a:buSzPts val="1800"/>
              <a:buChar char="■"/>
            </a:pPr>
            <a:r>
              <a:rPr lang="en-US" dirty="0"/>
              <a:t>So what happened here??? </a:t>
            </a:r>
            <a:r>
              <a:rPr lang="en-US" sz="1600" dirty="0"/>
              <a:t>	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endParaRPr sz="1600" dirty="0">
              <a:solidFill>
                <a:srgbClr val="00B050"/>
              </a:solidFill>
            </a:endParaRPr>
          </a:p>
        </p:txBody>
      </p:sp>
      <p:pic>
        <p:nvPicPr>
          <p:cNvPr id="258" name="Google Shape;258;g2862deaf86c_0_153" descr="https://encrypted-tbn0.gstatic.com/images?q=tbn:ANd9GcS2A77r6hNgB9HI0-9uhev0mx8ITzCyAFsHBfyAgDinwpTMUc7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5122" y="3585013"/>
            <a:ext cx="2021024" cy="240554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2862deaf86c_0_153"/>
          <p:cNvSpPr txBox="1"/>
          <p:nvPr/>
        </p:nvSpPr>
        <p:spPr>
          <a:xfrm>
            <a:off x="6545525" y="3586475"/>
            <a:ext cx="1951800" cy="4002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overflow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82;p17">
            <a:extLst>
              <a:ext uri="{FF2B5EF4-FFF2-40B4-BE49-F238E27FC236}">
                <a16:creationId xmlns:a16="http://schemas.microsoft.com/office/drawing/2014/main" id="{9BD18A38-C1CA-493E-4E50-B453B10615E9}"/>
              </a:ext>
            </a:extLst>
          </p:cNvPr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862deaf86c_0_167"/>
          <p:cNvSpPr txBox="1">
            <a:spLocks noGrp="1"/>
          </p:cNvSpPr>
          <p:nvPr>
            <p:ph type="title" idx="4294967295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Question 4, Expansion 2 - Overflow</a:t>
            </a:r>
            <a:endParaRPr dirty="0"/>
          </a:p>
        </p:txBody>
      </p:sp>
      <p:sp>
        <p:nvSpPr>
          <p:cNvPr id="266" name="Google Shape;266;g2862deaf86c_0_167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2862deaf86c_0_167"/>
          <p:cNvSpPr txBox="1">
            <a:spLocks noGrp="1"/>
          </p:cNvSpPr>
          <p:nvPr>
            <p:ph type="body" idx="4294967295"/>
          </p:nvPr>
        </p:nvSpPr>
        <p:spPr>
          <a:xfrm>
            <a:off x="228600" y="685800"/>
            <a:ext cx="8610600" cy="22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dirty="0"/>
              <a:t>What is overflow? </a:t>
            </a:r>
          </a:p>
          <a:p>
            <a:pPr marL="3429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dirty="0"/>
              <a:t>We both stored the value and returned it as int</a:t>
            </a:r>
            <a:endParaRPr dirty="0"/>
          </a:p>
          <a:p>
            <a:pPr marL="3429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dirty="0"/>
              <a:t>If you recall int type has </a:t>
            </a:r>
            <a:r>
              <a:rPr lang="en-US" b="1" u="sng" dirty="0"/>
              <a:t>max value</a:t>
            </a:r>
            <a:r>
              <a:rPr lang="en-US" dirty="0"/>
              <a:t> of 2,147,483,647, the value of 20! (2,432,902,008,176,640,000), which exceeds it. Therefore it moved to minimum value.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Let's look at byte to understand it in a easier way. 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byte min value is -128. byte max value is 127.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If I was to write the following code: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It will cycle back to the min value of byte, which is -128, hence b will be -128. 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 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endParaRPr sz="1600" dirty="0">
              <a:solidFill>
                <a:srgbClr val="00B050"/>
              </a:solidFill>
            </a:endParaRPr>
          </a:p>
        </p:txBody>
      </p:sp>
      <p:sp>
        <p:nvSpPr>
          <p:cNvPr id="268" name="Google Shape;268;g2862deaf86c_0_167"/>
          <p:cNvSpPr txBox="1"/>
          <p:nvPr/>
        </p:nvSpPr>
        <p:spPr>
          <a:xfrm>
            <a:off x="406150" y="3408400"/>
            <a:ext cx="4777200" cy="1858812"/>
          </a:xfrm>
          <a:prstGeom prst="rect">
            <a:avLst/>
          </a:prstGeom>
          <a:solidFill>
            <a:srgbClr val="DB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16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[]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b="1" dirty="0">
                <a:solidFill>
                  <a:srgbClr val="931968"/>
                </a:solidFill>
                <a:latin typeface="Consolas"/>
                <a:cs typeface="Consolas"/>
                <a:sym typeface="Consolas"/>
              </a:rPr>
              <a:t>byte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 = 127;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 += 1;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(b);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b="1" i="0" u="none" strike="noStrike" cap="none" dirty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Google Shape;382;p17">
            <a:extLst>
              <a:ext uri="{FF2B5EF4-FFF2-40B4-BE49-F238E27FC236}">
                <a16:creationId xmlns:a16="http://schemas.microsoft.com/office/drawing/2014/main" id="{746DB3C1-2540-88AF-8BB4-42E760C66019}"/>
              </a:ext>
            </a:extLst>
          </p:cNvPr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g2862deaf86c_0_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85800"/>
            <a:ext cx="5143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2862deaf86c_0_176"/>
          <p:cNvSpPr txBox="1"/>
          <p:nvPr/>
        </p:nvSpPr>
        <p:spPr>
          <a:xfrm>
            <a:off x="228600" y="3953675"/>
            <a:ext cx="5169475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https://www.vox.com/2014/12/3/7326945/gangnam-style-got-so-many-views-that-it-nearly-broke-youtube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g2862deaf86c_0_1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9097" y="2785804"/>
            <a:ext cx="2669000" cy="199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2862deaf86c_0_176"/>
          <p:cNvSpPr txBox="1">
            <a:spLocks noGrp="1"/>
          </p:cNvSpPr>
          <p:nvPr>
            <p:ph type="title" idx="4294967295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Overflow - Problem from real life</a:t>
            </a:r>
            <a:endParaRPr dirty="0"/>
          </a:p>
        </p:txBody>
      </p:sp>
      <p:sp>
        <p:nvSpPr>
          <p:cNvPr id="278" name="Google Shape;278;g2862deaf86c_0_176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2862deaf86c_0_176"/>
          <p:cNvSpPr txBox="1">
            <a:spLocks noGrp="1"/>
          </p:cNvSpPr>
          <p:nvPr>
            <p:ph type="body" idx="4294967295"/>
          </p:nvPr>
        </p:nvSpPr>
        <p:spPr>
          <a:xfrm>
            <a:off x="228600" y="685800"/>
            <a:ext cx="8610600" cy="22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dirty="0"/>
              <a:t>In December 2014, The song “Gangnam Style” by the artist PSY was the most played video on </a:t>
            </a:r>
            <a:r>
              <a:rPr lang="en-US" dirty="0" err="1"/>
              <a:t>Youtube</a:t>
            </a:r>
            <a:r>
              <a:rPr lang="en-US" dirty="0"/>
              <a:t> and reached 2.1 million views.</a:t>
            </a:r>
            <a:endParaRPr dirty="0"/>
          </a:p>
          <a:p>
            <a:pPr marL="3429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dirty="0" err="1"/>
              <a:t>Youtube</a:t>
            </a:r>
            <a:r>
              <a:rPr lang="en-US" dirty="0"/>
              <a:t> stored the view number as an int, therefore once it reached the max value of int which is 2,147,483,647 it </a:t>
            </a:r>
            <a:r>
              <a:rPr lang="en-US" b="1" u="sng" dirty="0"/>
              <a:t>overflowed</a:t>
            </a:r>
            <a:r>
              <a:rPr lang="en-US" dirty="0"/>
              <a:t> and switched into negative number of views. </a:t>
            </a:r>
            <a:endParaRPr dirty="0"/>
          </a:p>
          <a:p>
            <a:pPr marL="3429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dirty="0"/>
              <a:t>So, they had to change the value stored the views variables into </a:t>
            </a:r>
            <a:r>
              <a:rPr lang="en-US" b="1" u="sng" dirty="0"/>
              <a:t>long</a:t>
            </a:r>
            <a:r>
              <a:rPr lang="en-US" dirty="0"/>
              <a:t>. </a:t>
            </a:r>
            <a:endParaRPr dirty="0"/>
          </a:p>
        </p:txBody>
      </p:sp>
      <p:sp>
        <p:nvSpPr>
          <p:cNvPr id="2" name="Google Shape;382;p17">
            <a:extLst>
              <a:ext uri="{FF2B5EF4-FFF2-40B4-BE49-F238E27FC236}">
                <a16:creationId xmlns:a16="http://schemas.microsoft.com/office/drawing/2014/main" id="{44D21419-8CAE-F0CF-4F43-7463B3D3E8F6}"/>
              </a:ext>
            </a:extLst>
          </p:cNvPr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862deaf86c_0_192"/>
          <p:cNvSpPr txBox="1">
            <a:spLocks noGrp="1"/>
          </p:cNvSpPr>
          <p:nvPr>
            <p:ph type="title" idx="4294967295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Question 4, Expansion 2 – Overflow</a:t>
            </a:r>
            <a:endParaRPr dirty="0"/>
          </a:p>
        </p:txBody>
      </p:sp>
      <p:sp>
        <p:nvSpPr>
          <p:cNvPr id="294" name="Google Shape;294;g2862deaf86c_0_192"/>
          <p:cNvSpPr txBox="1">
            <a:spLocks noGrp="1"/>
          </p:cNvSpPr>
          <p:nvPr>
            <p:ph type="body" idx="4294967295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342900" lvl="0" indent="-2413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342900" lvl="0" indent="-2413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342900" lvl="0" indent="-2413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342900" lvl="0" indent="-2413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342900" lvl="0" indent="-2413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endParaRPr sz="1600"/>
          </a:p>
        </p:txBody>
      </p:sp>
      <p:pic>
        <p:nvPicPr>
          <p:cNvPr id="295" name="Google Shape;295;g2862deaf86c_0_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4850" y="3340100"/>
            <a:ext cx="114301" cy="17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2862deaf86c_0_192"/>
          <p:cNvSpPr/>
          <p:nvPr/>
        </p:nvSpPr>
        <p:spPr>
          <a:xfrm>
            <a:off x="304800" y="838200"/>
            <a:ext cx="6096000" cy="4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2862deaf86c_0_192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2862deaf86c_0_192"/>
          <p:cNvSpPr txBox="1"/>
          <p:nvPr/>
        </p:nvSpPr>
        <p:spPr>
          <a:xfrm>
            <a:off x="304799" y="708233"/>
            <a:ext cx="5273879" cy="3532988"/>
          </a:xfrm>
          <a:prstGeom prst="rect">
            <a:avLst/>
          </a:prstGeom>
          <a:solidFill>
            <a:srgbClr val="DB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16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factorial(</a:t>
            </a:r>
            <a:r>
              <a:rPr lang="en-US" sz="16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n) {</a:t>
            </a:r>
            <a:endParaRPr sz="160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if 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 &lt; 0){</a:t>
            </a:r>
            <a:endParaRPr sz="160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-1;</a:t>
            </a:r>
            <a:endParaRPr sz="160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60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long</a:t>
            </a:r>
            <a:r>
              <a:rPr lang="en-US" sz="1600" b="1" i="0" u="none" strike="noStrike" cap="none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1;</a:t>
            </a:r>
            <a:endParaRPr sz="160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for 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1" i="0" u="none" strike="noStrike" cap="none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160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*=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60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b="1" i="0" u="none" strike="noStrike" cap="none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i="0" u="none" strike="noStrike" cap="none" dirty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Google Shape;382;p17">
            <a:extLst>
              <a:ext uri="{FF2B5EF4-FFF2-40B4-BE49-F238E27FC236}">
                <a16:creationId xmlns:a16="http://schemas.microsoft.com/office/drawing/2014/main" id="{EDCDF290-FFFB-2B4A-EB45-45C033FE1176}"/>
              </a:ext>
            </a:extLst>
          </p:cNvPr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62deaf86c_0_94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2862deaf86c_0_94"/>
          <p:cNvSpPr txBox="1">
            <a:spLocks noGrp="1"/>
          </p:cNvSpPr>
          <p:nvPr>
            <p:ph type="title" idx="4294967295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Question 4, Expansion 2 – Factorial </a:t>
            </a:r>
            <a:endParaRPr dirty="0"/>
          </a:p>
        </p:txBody>
      </p:sp>
      <p:sp>
        <p:nvSpPr>
          <p:cNvPr id="203" name="Google Shape;203;g2862deaf86c_0_94"/>
          <p:cNvSpPr txBox="1"/>
          <p:nvPr/>
        </p:nvSpPr>
        <p:spPr>
          <a:xfrm>
            <a:off x="228599" y="1361653"/>
            <a:ext cx="6130255" cy="2528482"/>
          </a:xfrm>
          <a:prstGeom prst="rect">
            <a:avLst/>
          </a:prstGeom>
          <a:solidFill>
            <a:srgbClr val="DBD9D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-US" sz="16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[]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(factorial(1));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(factorial(0));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(factorial(5));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(factorial(20));</a:t>
            </a:r>
            <a:endParaRPr sz="1600" b="1" dirty="0">
              <a:solidFill>
                <a:srgbClr val="93196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(factorial(-1));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i="0" u="none" strike="noStrike" cap="none" dirty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g2862deaf86c_0_94"/>
          <p:cNvSpPr txBox="1">
            <a:spLocks noGrp="1"/>
          </p:cNvSpPr>
          <p:nvPr>
            <p:ph type="body" idx="4294967295"/>
          </p:nvPr>
        </p:nvSpPr>
        <p:spPr>
          <a:xfrm>
            <a:off x="228600" y="685800"/>
            <a:ext cx="8610600" cy="22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dirty="0"/>
              <a:t>Let’s test our function after the change</a:t>
            </a:r>
            <a:r>
              <a:rPr lang="en-US" sz="1600" dirty="0"/>
              <a:t>	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endParaRPr sz="1600" dirty="0">
              <a:solidFill>
                <a:srgbClr val="00B050"/>
              </a:solidFill>
            </a:endParaRPr>
          </a:p>
        </p:txBody>
      </p:sp>
      <p:sp>
        <p:nvSpPr>
          <p:cNvPr id="205" name="Google Shape;205;g2862deaf86c_0_94"/>
          <p:cNvSpPr txBox="1">
            <a:spLocks noGrp="1"/>
          </p:cNvSpPr>
          <p:nvPr>
            <p:ph type="body" idx="4294967295"/>
          </p:nvPr>
        </p:nvSpPr>
        <p:spPr>
          <a:xfrm>
            <a:off x="228599" y="4185128"/>
            <a:ext cx="3201300" cy="2223900"/>
          </a:xfrm>
          <a:prstGeom prst="rect">
            <a:avLst/>
          </a:prstGeom>
          <a:solidFill>
            <a:srgbClr val="DBD9D9"/>
          </a:solidFill>
          <a:ln w="19050">
            <a:solidFill>
              <a:schemeClr val="tx1"/>
            </a:solidFill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Expected output: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120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2432902008176640000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error of sort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rPr lang="en-US" sz="1600" dirty="0"/>
              <a:t>	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endParaRPr sz="1600" dirty="0">
              <a:solidFill>
                <a:srgbClr val="00B050"/>
              </a:solidFill>
            </a:endParaRPr>
          </a:p>
        </p:txBody>
      </p:sp>
      <p:sp>
        <p:nvSpPr>
          <p:cNvPr id="3" name="Google Shape;205;g2862deaf86c_0_94">
            <a:extLst>
              <a:ext uri="{FF2B5EF4-FFF2-40B4-BE49-F238E27FC236}">
                <a16:creationId xmlns:a16="http://schemas.microsoft.com/office/drawing/2014/main" id="{AF2CB45E-663A-B2B1-5436-1A1015BD0906}"/>
              </a:ext>
            </a:extLst>
          </p:cNvPr>
          <p:cNvSpPr txBox="1">
            <a:spLocks/>
          </p:cNvSpPr>
          <p:nvPr/>
        </p:nvSpPr>
        <p:spPr>
          <a:xfrm>
            <a:off x="3996654" y="4171922"/>
            <a:ext cx="4333614" cy="2223900"/>
          </a:xfrm>
          <a:prstGeom prst="rect">
            <a:avLst/>
          </a:prstGeom>
          <a:solidFill>
            <a:srgbClr val="DBD9D9"/>
          </a:solidFill>
          <a:ln w="19050">
            <a:solidFill>
              <a:schemeClr val="tx1"/>
            </a:solidFill>
          </a:ln>
        </p:spPr>
        <p:txBody>
          <a:bodyPr spcFirstLastPara="1" wrap="square" lIns="92075" tIns="46025" rIns="92075" bIns="460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Char char="■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350"/>
              <a:buFont typeface="Noto Sans"/>
              <a:buChar char="●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350"/>
              <a:buFont typeface="Noto Sans"/>
              <a:buChar char="❑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"/>
              <a:buChar char="■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"/>
              <a:buChar char="■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"/>
              <a:buChar char="■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"/>
              <a:buChar char="■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"/>
              <a:buChar char="■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"/>
              <a:buChar char="■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Actual output: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1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1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120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2432902008176640000 // changed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-1 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rPr lang="en-US" sz="1600" dirty="0"/>
              <a:t>	</a:t>
            </a:r>
            <a:endParaRPr lang="en-US" dirty="0"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2" name="Google Shape;382;p17">
            <a:extLst>
              <a:ext uri="{FF2B5EF4-FFF2-40B4-BE49-F238E27FC236}">
                <a16:creationId xmlns:a16="http://schemas.microsoft.com/office/drawing/2014/main" id="{3A7450AD-F8CA-10B8-0372-E260ADC30C02}"/>
              </a:ext>
            </a:extLst>
          </p:cNvPr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9867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"/>
          <p:cNvSpPr txBox="1">
            <a:spLocks noGrp="1"/>
          </p:cNvSpPr>
          <p:nvPr>
            <p:ph type="title" idx="4294967295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Question 4, Expansion 3 – Binomial coefficient</a:t>
            </a:r>
            <a:endParaRPr dirty="0"/>
          </a:p>
        </p:txBody>
      </p:sp>
      <p:sp>
        <p:nvSpPr>
          <p:cNvPr id="316" name="Google Shape;316;p10"/>
          <p:cNvSpPr txBox="1">
            <a:spLocks noGrp="1"/>
          </p:cNvSpPr>
          <p:nvPr>
            <p:ph type="body" idx="4294967295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The binomial coefficient, often referred to as "n choose k" or "combinations", is a fundamental concept in combinatorics. It represents the number of ways to choose </a:t>
            </a:r>
            <a:endParaRPr sz="1600"/>
          </a:p>
          <a:p>
            <a:pPr marL="34290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k items from a set of n items without replacement and without order.</a:t>
            </a:r>
            <a:endParaRPr sz="1600"/>
          </a:p>
          <a:p>
            <a:pPr marL="34290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Where:</a:t>
            </a:r>
            <a:endParaRPr/>
          </a:p>
          <a:p>
            <a:pPr marL="342900" lvl="0" indent="-2413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rPr lang="en-US" sz="1600"/>
              <a:t>	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endParaRPr sz="1600">
              <a:solidFill>
                <a:srgbClr val="00B050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endParaRPr sz="1600">
              <a:solidFill>
                <a:srgbClr val="00B050"/>
              </a:solidFill>
            </a:endParaRPr>
          </a:p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Design a program which implement the method </a:t>
            </a:r>
            <a:endParaRPr sz="1600">
              <a:solidFill>
                <a:srgbClr val="00B050"/>
              </a:solidFill>
            </a:endParaRPr>
          </a:p>
        </p:txBody>
      </p:sp>
      <p:pic>
        <p:nvPicPr>
          <p:cNvPr id="317" name="Google Shape;31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8400" y="2142475"/>
            <a:ext cx="2819400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0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82;p17">
            <a:extLst>
              <a:ext uri="{FF2B5EF4-FFF2-40B4-BE49-F238E27FC236}">
                <a16:creationId xmlns:a16="http://schemas.microsoft.com/office/drawing/2014/main" id="{35E3E846-9330-6D95-F677-2CDEEB1850D1}"/>
              </a:ext>
            </a:extLst>
          </p:cNvPr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862deaf86c_0_215"/>
          <p:cNvSpPr txBox="1">
            <a:spLocks noGrp="1"/>
          </p:cNvSpPr>
          <p:nvPr>
            <p:ph type="title" idx="4294967295"/>
          </p:nvPr>
        </p:nvSpPr>
        <p:spPr>
          <a:xfrm>
            <a:off x="152400" y="160338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Question 4, Expansion 3 – Solution</a:t>
            </a:r>
            <a:endParaRPr dirty="0"/>
          </a:p>
        </p:txBody>
      </p:sp>
      <p:sp>
        <p:nvSpPr>
          <p:cNvPr id="325" name="Google Shape;325;g2862deaf86c_0_215" descr="data:image/png;base64,iVBORw0KGgoAAAANSUhEUgAAAOwAAADVCAMAAABjeOxDAAAAgVBMVEX///8AAAD+/v4EBAT7+/v39/fU1NTx8fHi4uKrq6vOzs7IyMjX19fs7OwhISGKiorCwsKkpKSdnZ0UFBS7u7s7OztTU1MPDw9vb2/e3t6Dg4Po6OgqKipjY2N8fHxqamqUlJQbGxtJSUlXV1cxMTFAQECzs7N1dXWXl5cwMDBNTU38DIfvAAAMQUlEQVR4nO1dh4KiOhQNIRQBFbEiYh11xv//wJcKqBRLaHl7dmfGXR3N4SY3N7cBwD/8wz/8w0uABG0PolYQeviLkETQQOQnxI9U5A0JMfIg9Cf76zpebccT3xZPKEaXCtAIx+eplmI635oGUE+0CH/NYk5SzxCOL2yGqwX3rD2D0F54QCWyRC/tc6hyLH2gEF0IouP95H1AQBRz26OUAoiAfX5cqg+YqaKmIBiOKNNCsro2dRTRUnB4KpUqflLX5gqQhYRDnGpehp/rfjJZx8tUspo26LuOgtQ8nGXnq6YdrqZFlBFE0eUnvQi3Yduj/RaE7fDvjmvssf9GWG8Ba5yy9dse7LcgVu/6TrB7IA497AQwSa9Cz+cxoRMtmQZiGDCeiM1wiM8GeyHZQ9uj/RaY0W9W7f4SjcVlSu0I/Ocknuy91QitrEUcoxzbwRfPzugvtDBISYDAyaxX3co94AjRTuhO1cIoJQGCcUawY0Ll2QQe8KeDfpPFYpynXDc2yPXB2Klk+zyNIbBHKdldvqMNDvlrBuxX+ouM9VRkNUBrznYfp9mhycck5TotsAehMLF6by9m9NPOKJiiQ0WMCnS9NyhyEbLnT71er3iGGqeU7KyITJDqp17TNRYpWfOZCdPNR/r0yO41UwzkOY7jYsz8mfG067CdyGXX4tp3TwW6s4jgk/FETj7EeCYaKuz3HAY8kMUPOjzWc/80Ikc8QvbUex9U5pSebzxBYRhvot6TvVev92QYd1cT7raeq+IyQCZpZ0q46tqKOi/aHlRtoFztAzvpLiwVQ9IpiNbyNhrfYlVPPIAg5E7yjUnVsppkaZQAgXDO3Youd9aoSBZm1quua0tXlQBeLihXajjp/HygLlmaIWQID6vLXOXKgkQE1jwOQI0JhdlCYSTqxC0ljGdVgZXTRuNRLuXyvR4BwYpx3SK1TQkKj+km3RC5jCpjJZST4kYigc38xOeI/EN1sjxKsFV+BhP1tBWuVfUBuetUs/8HkgWAG4r/B6rAYFyXytsTBIzsYa1IGmo5LE37Wbu2obKHLYExIHUQ4H/BFQjfubrnuiyEQaw8WW4No6Hf+3y2KnC3vz24jopj06qAehXHP7pwPrU9nlqR5txqS0d1DUUkO2GutpHZ9mDqRkaym1B5JwVmy3NjVpbyTgqebD0PPBWLK+9B+P3egpA8VP7QQ4M8Bi+BUZhrkjTDYh1Q5NEoSTlJmGFUAc8gUXPhQp4yghD+G5q2HYFUzsqBitBYx7vFz2ipL6eHtWepGsCjXCeZJFVNm94GbY9KPtjhFYLhSntEYNHYdNsjlAg6VyHwTk9cSXp5ephXAzTtx82hSryM21CpDYgKzhnlFUeT/7oZ8Dk5t7cgO4w1emYqsFbK0Qhp4Whx3ftWLa7RvIAnA6t3V4MygmbJLMY4975+KUWmsDQfeu8r0xKk7olC7BWZw4Dss3EF2Vid0x4Eed2RslioZDX+VZA9K0MWJpkFhfhRiKxXRfagDNn7+uhc7BQgK/JrL1Vkx31nSsA2lMGuiqwaLgsisMpJzKJcfZctmcLIyPNQZKFrC6PtkcoAYWtWClZbtz1OKYDVhwACF/R/FgNKYXismsVa1PYw5YCo42s5WYyLCnKlkkUVGw+W7FIFbUwla1Sc74hnqvfN6gSq1iyBMlnlYTVXddwyoVbePFQnprEyuMwPZWx1bWS1PUSJqNLHgQKamAMC8ByrzGLq9N3Xlg4fMyk0K+js/onUkWxatpTDlbCdW32XbAZ3vWGf+MbEWOw52WT4LDmzUBsTTaxS5H04KzkKnIw+xgJEDhdMi2KN0Jnt02bcufrpF4jsPv69H1IWjZ/wQ2RY3mAdHzd6qnMLsA4GnoH4ZUJ9abqSCDT0J6uqcEcqWYr414+Stkl9oEtca1bkX4/lcecixpt4ZvUol9EYn3KSCUrvH3D/7Gg9I17GHtBNurF9hc3Kj1Aq3y7OaaqHwU0CWYzpLnBoWhQEnV3AcDitJvIq9OPYDa28BuYdQXWQ4z2MFtfO5tCgaofp2zijLooWpr22pcJpzJx6oxUKhNJnMcW+QW/yy2zxy4qOrF9h1aBkX38lBAt+EpeKhdEc2+RbNdC8ylj6BOeoXq4Z3xHwBq4BRK0RLDxkE8F6EnfZFPOaW7JkDpQ2PoluxmFyRmWSzqlNQfd3vZCHRe0Fe8kH8PsGjVMXdv4RDP/7hej6Jxh59VIFqWZiPWrJTbEGruvPfDMkRvrzxablzvIXLEG97fbRZRIlC9f5efjs+W7v5ugsVJli+zHsuogSEiTxbmskinid40CaPZZqPN5uSSZKU0uEeoHvp8dRDUSjMicr8Zw9Vh6R2RoIF4yY0DWSPT3eQwPyv1SRooTm284ryAIVmM/oAlIF7F226YKkj4Lw7q1FcYd04A87hDnj5E3s+THBcoKx8279ItW0Bnfeb4UKJm/yRGU0HmY2XfwzrklBsayh+1GCbKkItPcksL98e0Nm0+LMxv33OwkuMy8y/dmKX2Ut83NzpzlkeGQKsH8aJIERur5jmu5F3G7j3X4mfN6G5wy10d/TyU2wNdNradViPjHcbz74sWUGq8V5tNSWh3RssfXRFgVBdMuSKoTuidLuek48HJs0ykDbA+w3OS9aG4ms3iOL35AOvnIRTk2uK8zSLIIvsQTMm4zoR7nz7MjYg1FsP8ZdXgVVa5MXBq9rfxErjS0JSEpAJtaALuKjBaa78cUTr3i/ppz9nskbEJeTvtEIHKqRKQYU90kZjrmFkx6cWQ0fYjw/6FhPO4NgNbWdv+BUooVWtThkUogbKlhElTxc/BXg8TRG098H70mWi5d893M/PAH54AneBapyp7/EgJGJcuug9LUjDAKDapqPGi+xyRyMt8fNtCjAStjade6xFGu6/xfnoNzGE3M2CNkLrp9QTcVLYM0Gv88xK7qkb1ZJrFkKbiS9BE6qXkYn+P7TLp1Cv7EVER0K3v+FLMwvEbxQksrWcvyNY0NY3EVu4fp21zs4wHo8WPPP18Uo6IPJl5koyXmxQlnVirn9yk6+kZTGC0F1NV2dmD9PIbHXJs/EsnwaMPVHtQA9d7U8/OdeXpYNhNYi7xNbA6W6jOPdNZj5s8HEkRe1hnV6mT7E7bC8ZIJREmOb8KVSpCZx8EwTpZ3DZBHlZEEtwZyPcawvKk8PHfU41T5EXFuHMG5H2R1SUtva8mjE4nilQqcR6KS6uDbR8i+7vB9Og6j7Bq78/qmd0FLTmlOk6ExG9XnD38K69tQ30nysI5aUX3eqPc19BkNJKYpfYWq+H7d7kyu/GXJ5RVIjWBjvO8Q/ogwi4o/JP4pQfL+oy96dfkBDFajkipYcpZfLGrKhnrBrhiuNRQy1QvHFTazoUU7Mti62ZXmKVznKutxB31gZNUsNKsx6Wsgxsc5l1yxuOi83J0hJJ/YrMZMXMMoPgjL/hNlsLj2WbgHb+VSKflrmpxrRt742XDdA5lGuSo4rGz+9iFmeo5hyPRkNF8PQdfvMSx+jyijFi3CLCsd3CDXe2ptcW/9hfc5dIC1f81JAdos+yfCSASNLTb+SvDhZpuTkLkMnQVPWxBPIwnXYyj2stoGD8AQDss5EAc+ITdMnyKMWi+NpC2Z02Qa2II9AXirLJ7hCfvPhO+E6oK0W1wgmVTcsNYH8SxJXrIeMy4E+yrDdt1iECUWyNS8ThhJzSRYWfs+M7zbND22H6/Pywac/WWSPQ0LLzer7fZfqw4mgC9rnv495RGVoTH63zH27MLvElY5FWjLJJmJJDvhtLS+e3wZGt4pLydKVVgMytUGiC/jbd4osqO4O9AbonamSJD0IO0aWeKeqGlS/DjNpWQGLq6dahcTqHr8VA/hl5B6EPsagWwrpCbCyp/wbWOcUS3UIeF1JdKIeOy5ZqYlhy6hb6vcBkistH0tcOoahvI1HE0ninYXcjL9PcsIbg+x64VWXtbG03jIco662H4Evth5/C25nF22R1/wLbLtKFkvWkp01dGybVAEgQPJL/H+62hqXRTElh9y72s0ak5Wf+7bu5t6Dt0TvIJ3ssZv3yKipQ1Ind1pYUynMu6XdjYAexqSeAhjGHfOyMZARSSera3EHHaiAjMnILyD7CsdmkvbeAxmSXUO/upHXTckCR3L3BmKg7ITruFuQ6kVN6Aad7JWKUUdB1xXIk+x/PRGMI8LnT6oAAAAASUVORK5CYII=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2862deaf86c_0_215" descr="data:image/png;base64,iVBORw0KGgoAAAANSUhEUgAAAOwAAADVCAMAAABjeOxDAAAAgVBMVEX///8AAAD+/v4EBAT7+/v39/fU1NTx8fHi4uKrq6vOzs7IyMjX19fs7OwhISGKiorCwsKkpKSdnZ0UFBS7u7s7OztTU1MPDw9vb2/e3t6Dg4Po6OgqKipjY2N8fHxqamqUlJQbGxtJSUlXV1cxMTFAQECzs7N1dXWXl5cwMDBNTU38DIfvAAAMQUlEQVR4nO1dh4KiOhQNIRQBFbEiYh11xv//wJcKqBRLaHl7dmfGXR3N4SY3N7cBwD/8wz/8w0uABG0PolYQeviLkETQQOQnxI9U5A0JMfIg9Cf76zpebccT3xZPKEaXCtAIx+eplmI635oGUE+0CH/NYk5SzxCOL2yGqwX3rD2D0F54QCWyRC/tc6hyLH2gEF0IouP95H1AQBRz26OUAoiAfX5cqg+YqaKmIBiOKNNCsro2dRTRUnB4KpUqflLX5gqQhYRDnGpehp/rfjJZx8tUspo26LuOgtQ8nGXnq6YdrqZFlBFE0eUnvQi3Yduj/RaE7fDvjmvssf9GWG8Ba5yy9dse7LcgVu/6TrB7IA497AQwSa9Cz+cxoRMtmQZiGDCeiM1wiM8GeyHZQ9uj/RaY0W9W7f4SjcVlSu0I/Ocknuy91QitrEUcoxzbwRfPzugvtDBISYDAyaxX3co94AjRTuhO1cIoJQGCcUawY0Ll2QQe8KeDfpPFYpynXDc2yPXB2Klk+zyNIbBHKdldvqMNDvlrBuxX+ouM9VRkNUBrznYfp9mhycck5TotsAehMLF6by9m9NPOKJiiQ0WMCnS9NyhyEbLnT71er3iGGqeU7KyITJDqp17TNRYpWfOZCdPNR/r0yO41UwzkOY7jYsz8mfG067CdyGXX4tp3TwW6s4jgk/FETj7EeCYaKuz3HAY8kMUPOjzWc/80Ikc8QvbUex9U5pSebzxBYRhvot6TvVev92QYd1cT7raeq+IyQCZpZ0q46tqKOi/aHlRtoFztAzvpLiwVQ9IpiNbyNhrfYlVPPIAg5E7yjUnVsppkaZQAgXDO3Youd9aoSBZm1quua0tXlQBeLihXajjp/HygLlmaIWQID6vLXOXKgkQE1jwOQI0JhdlCYSTqxC0ljGdVgZXTRuNRLuXyvR4BwYpx3SK1TQkKj+km3RC5jCpjJZST4kYigc38xOeI/EN1sjxKsFV+BhP1tBWuVfUBuetUs/8HkgWAG4r/B6rAYFyXytsTBIzsYa1IGmo5LE37Wbu2obKHLYExIHUQ4H/BFQjfubrnuiyEQaw8WW4No6Hf+3y2KnC3vz24jopj06qAehXHP7pwPrU9nlqR5txqS0d1DUUkO2GutpHZ9mDqRkaym1B5JwVmy3NjVpbyTgqebD0PPBWLK+9B+P3egpA8VP7QQ4M8Bi+BUZhrkjTDYh1Q5NEoSTlJmGFUAc8gUXPhQp4yghD+G5q2HYFUzsqBitBYx7vFz2ipL6eHtWepGsCjXCeZJFVNm94GbY9KPtjhFYLhSntEYNHYdNsjlAg6VyHwTk9cSXp5ephXAzTtx82hSryM21CpDYgKzhnlFUeT/7oZ8Dk5t7cgO4w1emYqsFbK0Qhp4Whx3ftWLa7RvIAnA6t3V4MygmbJLMY4975+KUWmsDQfeu8r0xKk7olC7BWZw4Dss3EF2Vid0x4Eed2RslioZDX+VZA9K0MWJpkFhfhRiKxXRfagDNn7+uhc7BQgK/JrL1Vkx31nSsA2lMGuiqwaLgsisMpJzKJcfZctmcLIyPNQZKFrC6PtkcoAYWtWClZbtz1OKYDVhwACF/R/FgNKYXismsVa1PYw5YCo42s5WYyLCnKlkkUVGw+W7FIFbUwla1Sc74hnqvfN6gSq1iyBMlnlYTVXddwyoVbePFQnprEyuMwPZWx1bWS1PUSJqNLHgQKamAMC8ByrzGLq9N3Xlg4fMyk0K+js/onUkWxatpTDlbCdW32XbAZ3vWGf+MbEWOw52WT4LDmzUBsTTaxS5H04KzkKnIw+xgJEDhdMi2KN0Jnt02bcufrpF4jsPv69H1IWjZ/wQ2RY3mAdHzd6qnMLsA4GnoH4ZUJ9abqSCDT0J6uqcEcqWYr414+Stkl9oEtca1bkX4/lcecixpt4ZvUol9EYn3KSCUrvH3D/7Gg9I17GHtBNurF9hc3Kj1Aq3y7OaaqHwU0CWYzpLnBoWhQEnV3AcDitJvIq9OPYDa28BuYdQXWQ4z2MFtfO5tCgaofp2zijLooWpr22pcJpzJx6oxUKhNJnMcW+QW/yy2zxy4qOrF9h1aBkX38lBAt+EpeKhdEc2+RbNdC8ylj6BOeoXq4Z3xHwBq4BRK0RLDxkE8F6EnfZFPOaW7JkDpQ2PoluxmFyRmWSzqlNQfd3vZCHRe0Fe8kH8PsGjVMXdv4RDP/7hej6Jxh59VIFqWZiPWrJTbEGruvPfDMkRvrzxablzvIXLEG97fbRZRIlC9f5efjs+W7v5ugsVJli+zHsuogSEiTxbmskinid40CaPZZqPN5uSSZKU0uEeoHvp8dRDUSjMicr8Zw9Vh6R2RoIF4yY0DWSPT3eQwPyv1SRooTm284ryAIVmM/oAlIF7F226YKkj4Lw7q1FcYd04A87hDnj5E3s+THBcoKx8279ItW0Bnfeb4UKJm/yRGU0HmY2XfwzrklBsayh+1GCbKkItPcksL98e0Nm0+LMxv33OwkuMy8y/dmKX2Ut83NzpzlkeGQKsH8aJIERur5jmu5F3G7j3X4mfN6G5wy10d/TyU2wNdNradViPjHcbz74sWUGq8V5tNSWh3RssfXRFgVBdMuSKoTuidLuek48HJs0ykDbA+w3OS9aG4ms3iOL35AOvnIRTk2uK8zSLIIvsQTMm4zoR7nz7MjYg1FsP8ZdXgVVa5MXBq9rfxErjS0JSEpAJtaALuKjBaa78cUTr3i/ppz9nskbEJeTvtEIHKqRKQYU90kZjrmFkx6cWQ0fYjw/6FhPO4NgNbWdv+BUooVWtThkUogbKlhElTxc/BXg8TRG098H70mWi5d893M/PAH54AneBapyp7/EgJGJcuug9LUjDAKDapqPGi+xyRyMt8fNtCjAStjade6xFGu6/xfnoNzGE3M2CNkLrp9QTcVLYM0Gv88xK7qkb1ZJrFkKbiS9BE6qXkYn+P7TLp1Cv7EVER0K3v+FLMwvEbxQksrWcvyNY0NY3EVu4fp21zs4wHo8WPPP18Uo6IPJl5koyXmxQlnVirn9yk6+kZTGC0F1NV2dmD9PIbHXJs/EsnwaMPVHtQA9d7U8/OdeXpYNhNYi7xNbA6W6jOPdNZj5s8HEkRe1hnV6mT7E7bC8ZIJREmOb8KVSpCZx8EwTpZ3DZBHlZEEtwZyPcawvKk8PHfU41T5EXFuHMG5H2R1SUtva8mjE4nilQqcR6KS6uDbR8i+7vB9Og6j7Bq78/qmd0FLTmlOk6ExG9XnD38K69tQ30nysI5aUX3eqPc19BkNJKYpfYWq+H7d7kyu/GXJ5RVIjWBjvO8Q/ogwi4o/JP4pQfL+oy96dfkBDFajkipYcpZfLGrKhnrBrhiuNRQy1QvHFTazoUU7Mti62ZXmKVznKutxB31gZNUsNKsx6Wsgxsc5l1yxuOi83J0hJJ/YrMZMXMMoPgjL/hNlsLj2WbgHb+VSKflrmpxrRt742XDdA5lGuSo4rGz+9iFmeo5hyPRkNF8PQdfvMSx+jyijFi3CLCsd3CDXe2ptcW/9hfc5dIC1f81JAdos+yfCSASNLTb+SvDhZpuTkLkMnQVPWxBPIwnXYyj2stoGD8AQDss5EAc+ITdMnyKMWi+NpC2Z02Qa2II9AXirLJ7hCfvPhO+E6oK0W1wgmVTcsNYH8SxJXrIeMy4E+yrDdt1iECUWyNS8ThhJzSRYWfs+M7zbND22H6/Pywac/WWSPQ0LLzer7fZfqw4mgC9rnv495RGVoTH63zH27MLvElY5FWjLJJmJJDvhtLS+e3wZGt4pLydKVVgMytUGiC/jbd4osqO4O9AbonamSJD0IO0aWeKeqGlS/DjNpWQGLq6dahcTqHr8VA/hl5B6EPsagWwrpCbCyp/wbWOcUS3UIeF1JdKIeOy5ZqYlhy6hb6vcBkistH0tcOoahvI1HE0ninYXcjL9PcsIbg+x64VWXtbG03jIco662H4Evth5/C25nF22R1/wLbLtKFkvWkp01dGybVAEgQPJL/H+62hqXRTElh9y72s0ak5Wf+7bu5t6Dt0TvIJ3ssZv3yKipQ1Ind1pYUynMu6XdjYAexqSeAhjGHfOyMZARSSera3EHHaiAjMnILyD7CsdmkvbeAxmSXUO/upHXTckCR3L3BmKg7ITruFuQ6kVN6Aad7JWKUUdB1xXIk+x/PRGMI8LnT6oAAAAASUVORK5CYII=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2862deaf86c_0_215"/>
          <p:cNvSpPr txBox="1">
            <a:spLocks noGrp="1"/>
          </p:cNvSpPr>
          <p:nvPr>
            <p:ph type="body" idx="4294967295"/>
          </p:nvPr>
        </p:nvSpPr>
        <p:spPr>
          <a:xfrm>
            <a:off x="926225" y="693750"/>
            <a:ext cx="6243600" cy="5766300"/>
          </a:xfrm>
          <a:prstGeom prst="rect">
            <a:avLst/>
          </a:prstGeom>
          <a:solidFill>
            <a:srgbClr val="DB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1" dirty="0" err="1">
                <a:latin typeface="Consolas"/>
                <a:ea typeface="Consolas"/>
                <a:cs typeface="Consolas"/>
                <a:sym typeface="Consolas"/>
              </a:rPr>
              <a:t>BinomialCoefficient</a:t>
            </a: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 static void</a:t>
            </a: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 main(String[] </a:t>
            </a:r>
            <a:r>
              <a:rPr lang="en-US" sz="1000" b="1" dirty="0" err="1"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0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n = </a:t>
            </a:r>
            <a:r>
              <a:rPr lang="en-US" sz="1000" b="1" dirty="0" err="1">
                <a:latin typeface="Consolas"/>
                <a:ea typeface="Consolas"/>
                <a:cs typeface="Consolas"/>
                <a:sym typeface="Consolas"/>
              </a:rPr>
              <a:t>Integer.parseInt</a:t>
            </a: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000" b="1" dirty="0" err="1"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[0]); </a:t>
            </a:r>
            <a:r>
              <a:rPr lang="en-US" sz="1000" b="1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//GOOD NAME DUE TO FORMULA</a:t>
            </a:r>
            <a:endParaRPr sz="1000" b="1" dirty="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0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k = </a:t>
            </a:r>
            <a:r>
              <a:rPr lang="en-US" sz="1000" b="1" dirty="0" err="1">
                <a:latin typeface="Consolas"/>
                <a:ea typeface="Consolas"/>
                <a:cs typeface="Consolas"/>
                <a:sym typeface="Consolas"/>
              </a:rPr>
              <a:t>Integer.parseInt</a:t>
            </a: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000" b="1" dirty="0" err="1"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[1]); </a:t>
            </a:r>
            <a:r>
              <a:rPr lang="en-US" sz="1000" b="1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//GOOD NAME DUE TO FORMULA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 b="1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000" b="1" dirty="0" err="1"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(binomial(</a:t>
            </a:r>
            <a:r>
              <a:rPr lang="en-US" sz="1000" b="1" dirty="0" err="1">
                <a:latin typeface="Consolas"/>
                <a:ea typeface="Consolas"/>
                <a:cs typeface="Consolas"/>
                <a:sym typeface="Consolas"/>
              </a:rPr>
              <a:t>n,k</a:t>
            </a: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10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 static long</a:t>
            </a: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 binomial(</a:t>
            </a:r>
            <a:r>
              <a:rPr lang="en-US" sz="10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 n, </a:t>
            </a:r>
            <a:r>
              <a:rPr lang="en-US" sz="10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k) {</a:t>
            </a:r>
            <a:endParaRPr sz="10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       if </a:t>
            </a: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(n &lt; 0 || k &lt; 0){</a:t>
            </a:r>
            <a:endParaRPr sz="1900" dirty="0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900" dirty="0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0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0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a = factorial(n);</a:t>
            </a:r>
            <a:endParaRPr sz="10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0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b = factorial(k);</a:t>
            </a:r>
            <a:endParaRPr sz="10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0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c = factorial(n - k);</a:t>
            </a:r>
            <a:endParaRPr sz="10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0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a / (b * c);</a:t>
            </a:r>
            <a:endParaRPr sz="10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 static long</a:t>
            </a: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 factorial(</a:t>
            </a:r>
            <a:r>
              <a:rPr lang="en-US" sz="10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0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0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(n &lt; 0){</a:t>
            </a:r>
            <a:endParaRPr sz="10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0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900" dirty="0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000" b="1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long </a:t>
            </a:r>
            <a:r>
              <a:rPr lang="en-US" sz="1000" b="1" dirty="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 = 1;</a:t>
            </a:r>
            <a:endParaRPr sz="10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0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0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1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000" b="1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000" b="1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10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000" b="1" dirty="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 *= </a:t>
            </a:r>
            <a:r>
              <a:rPr lang="en-US" sz="1000" b="1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0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0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000" b="1" dirty="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8" name="Google Shape;328;g2862deaf86c_0_215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82;p17">
            <a:extLst>
              <a:ext uri="{FF2B5EF4-FFF2-40B4-BE49-F238E27FC236}">
                <a16:creationId xmlns:a16="http://schemas.microsoft.com/office/drawing/2014/main" id="{27C36B34-4466-B176-6803-8BB94465219C}"/>
              </a:ext>
            </a:extLst>
          </p:cNvPr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862deaf86c_0_49"/>
          <p:cNvSpPr txBox="1">
            <a:spLocks noGrp="1"/>
          </p:cNvSpPr>
          <p:nvPr>
            <p:ph type="title" idx="4294967295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Question 4, Expansion 4 – Students Union</a:t>
            </a:r>
            <a:endParaRPr dirty="0"/>
          </a:p>
        </p:txBody>
      </p:sp>
      <p:sp>
        <p:nvSpPr>
          <p:cNvPr id="335" name="Google Shape;335;g2862deaf86c_0_49"/>
          <p:cNvSpPr txBox="1">
            <a:spLocks noGrp="1"/>
          </p:cNvSpPr>
          <p:nvPr>
            <p:ph type="body" idx="4294967295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 dirty="0"/>
              <a:t>Consider the following problem.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 dirty="0"/>
              <a:t>You have a class of </a:t>
            </a:r>
            <a:r>
              <a:rPr lang="en-US" sz="1600" i="1" dirty="0"/>
              <a:t>n </a:t>
            </a:r>
            <a:r>
              <a:rPr lang="en-US" sz="1600" dirty="0"/>
              <a:t>students. </a:t>
            </a:r>
            <a:r>
              <a:rPr lang="en-US" sz="1600" i="1" dirty="0"/>
              <a:t>k</a:t>
            </a:r>
            <a:r>
              <a:rPr lang="en-US" sz="1600" dirty="0"/>
              <a:t> of these students need to participate in the student union. </a:t>
            </a:r>
            <a:r>
              <a:rPr lang="en-US" sz="1600" i="1" dirty="0"/>
              <a:t>l </a:t>
            </a:r>
            <a:r>
              <a:rPr lang="en-US" sz="1600" dirty="0"/>
              <a:t> of the students in the union need to be part of the students’ council.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 dirty="0"/>
              <a:t>In how many ways can you choose a student union and council?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 dirty="0"/>
              <a:t>The answer is purely combinatorial:</a:t>
            </a:r>
            <a:endParaRPr dirty="0"/>
          </a:p>
          <a:p>
            <a:pPr marL="342900" lvl="0" indent="-2413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endParaRPr sz="1600" dirty="0"/>
          </a:p>
          <a:p>
            <a:pPr marL="342900" lvl="0" indent="-2413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endParaRPr sz="1600" dirty="0"/>
          </a:p>
          <a:p>
            <a:pPr marL="342900" lvl="0" indent="-2413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endParaRPr sz="16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 dirty="0"/>
              <a:t>Write a program which:</a:t>
            </a:r>
            <a:endParaRPr sz="1600" dirty="0"/>
          </a:p>
          <a:p>
            <a:pPr marL="914400" marR="0" lvl="1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800"/>
              <a:buChar char="●"/>
            </a:pPr>
            <a:r>
              <a:rPr lang="en-US" dirty="0"/>
              <a:t>Reads</a:t>
            </a:r>
            <a:r>
              <a:rPr lang="en-US" sz="1600" dirty="0"/>
              <a:t> </a:t>
            </a:r>
            <a:r>
              <a:rPr lang="en-US" sz="1600" dirty="0" err="1"/>
              <a:t>n,k,l</a:t>
            </a:r>
            <a:r>
              <a:rPr lang="en-US" sz="1600" dirty="0"/>
              <a:t> as command line arguments. Such that n &gt; k and k &gt; l.</a:t>
            </a:r>
            <a:endParaRPr sz="1600" dirty="0"/>
          </a:p>
          <a:p>
            <a:pPr marL="914400" marR="0" lvl="1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800"/>
              <a:buChar char="●"/>
            </a:pPr>
            <a:r>
              <a:rPr lang="en-US" dirty="0"/>
              <a:t>Prints</a:t>
            </a:r>
            <a:r>
              <a:rPr lang="en-US" sz="1600" dirty="0"/>
              <a:t> the number of ways a students union/council can be assembled.</a:t>
            </a:r>
            <a:endParaRPr sz="1600" dirty="0"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endParaRPr sz="1600" dirty="0"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endParaRPr sz="1600" dirty="0">
              <a:solidFill>
                <a:srgbClr val="00B050"/>
              </a:solidFill>
            </a:endParaRPr>
          </a:p>
        </p:txBody>
      </p:sp>
      <p:pic>
        <p:nvPicPr>
          <p:cNvPr id="336" name="Google Shape;336;g2862deaf86c_0_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514600"/>
            <a:ext cx="14478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2862deaf86c_0_49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82;p17">
            <a:extLst>
              <a:ext uri="{FF2B5EF4-FFF2-40B4-BE49-F238E27FC236}">
                <a16:creationId xmlns:a16="http://schemas.microsoft.com/office/drawing/2014/main" id="{39C6054F-2C9F-F5BD-0FA6-0564F3E37BAD}"/>
              </a:ext>
            </a:extLst>
          </p:cNvPr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345;p11">
            <a:extLst>
              <a:ext uri="{FF2B5EF4-FFF2-40B4-BE49-F238E27FC236}">
                <a16:creationId xmlns:a16="http://schemas.microsoft.com/office/drawing/2014/main" id="{FD7B3506-2091-D098-40E6-B9B6F4889B80}"/>
              </a:ext>
            </a:extLst>
          </p:cNvPr>
          <p:cNvSpPr txBox="1"/>
          <p:nvPr/>
        </p:nvSpPr>
        <p:spPr>
          <a:xfrm>
            <a:off x="290059" y="4897969"/>
            <a:ext cx="5227800" cy="168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 java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StudentsUnion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10 5 2</a:t>
            </a:r>
            <a:endParaRPr sz="18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2520</a:t>
            </a:r>
            <a:endParaRPr sz="18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 java </a:t>
            </a:r>
            <a:r>
              <a:rPr lang="en-US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StudentsUnion</a:t>
            </a: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15 8 4</a:t>
            </a:r>
            <a:endParaRPr sz="18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800100" lvl="0" indent="-342900" algn="l" rtl="0"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450450</a:t>
            </a:r>
            <a:endParaRPr sz="18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"/>
          <p:cNvSpPr txBox="1">
            <a:spLocks noGrp="1"/>
          </p:cNvSpPr>
          <p:nvPr>
            <p:ph type="title" idx="4294967295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Question 1 - Solution </a:t>
            </a:r>
            <a:endParaRPr dirty="0"/>
          </a:p>
        </p:txBody>
      </p:sp>
      <p:sp>
        <p:nvSpPr>
          <p:cNvPr id="371" name="Google Shape;371;p16"/>
          <p:cNvSpPr txBox="1">
            <a:spLocks noGrp="1"/>
          </p:cNvSpPr>
          <p:nvPr>
            <p:ph type="body" idx="4294967295"/>
          </p:nvPr>
        </p:nvSpPr>
        <p:spPr>
          <a:xfrm>
            <a:off x="304800" y="762000"/>
            <a:ext cx="86106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/>
          </a:p>
          <a:p>
            <a:pPr marL="34290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Noto Sans"/>
              <a:buNone/>
            </a:pPr>
            <a:endParaRPr sz="1600"/>
          </a:p>
          <a:p>
            <a:pPr marL="34290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Noto Sans"/>
              <a:buNone/>
            </a:pPr>
            <a:endParaRPr sz="1600"/>
          </a:p>
        </p:txBody>
      </p:sp>
      <p:sp>
        <p:nvSpPr>
          <p:cNvPr id="372" name="Google Shape;372;p16"/>
          <p:cNvSpPr/>
          <p:nvPr/>
        </p:nvSpPr>
        <p:spPr>
          <a:xfrm>
            <a:off x="152400" y="619217"/>
            <a:ext cx="8534400" cy="5940047"/>
          </a:xfrm>
          <a:prstGeom prst="rect">
            <a:avLst/>
          </a:prstGeom>
          <a:solidFill>
            <a:srgbClr val="DB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LongestSequence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 (String[] </a:t>
            </a:r>
            <a:r>
              <a:rPr lang="en-US" sz="10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-US" sz="10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000" b="0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[0];</a:t>
            </a:r>
            <a:endParaRPr sz="1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initialize the longest char to some arbitrary value.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000" b="1" i="0" u="none" strike="noStrike" cap="none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 b="1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curChar</a:t>
            </a:r>
            <a:r>
              <a:rPr lang="en-US" sz="10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0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-US" sz="10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.charAt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(0);</a:t>
            </a:r>
            <a:endParaRPr sz="1000" b="1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maxLength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curLength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0;</a:t>
            </a:r>
            <a:endParaRPr sz="10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loop over the text, for each letter find how many times it appears consecutively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then decide which letter appears in the longest sequence and how many times.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000" b="1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0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0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0 ; </a:t>
            </a:r>
            <a:r>
              <a:rPr lang="en-US" sz="10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0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.length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;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 char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chr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0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.charAt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0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0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10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flag 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0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 b="1" i="0" u="none" strike="noStrike" cap="none" dirty="0">
              <a:solidFill>
                <a:srgbClr val="7F00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 if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0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chr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0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curChar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0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curLength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++;</a:t>
            </a:r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 </a:t>
            </a:r>
            <a:r>
              <a:rPr lang="en-US" sz="10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0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flag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0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	</a:t>
            </a:r>
            <a:endParaRPr sz="10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0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 if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0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curLength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0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maxLength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0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maxLength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0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curLength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         longest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0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chr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0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0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curLength</a:t>
            </a:r>
            <a:r>
              <a:rPr lang="en-US" sz="10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!</a:t>
            </a:r>
            <a:r>
              <a:rPr lang="en-US" sz="10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flag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? </a:t>
            </a:r>
            <a:r>
              <a:rPr lang="en-US" sz="10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curLength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: 1; </a:t>
            </a:r>
            <a:endParaRPr sz="10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0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curChar</a:t>
            </a:r>
            <a:r>
              <a:rPr lang="en-US" sz="10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!</a:t>
            </a:r>
            <a:r>
              <a:rPr lang="en-US" sz="10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flag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? </a:t>
            </a:r>
            <a:r>
              <a:rPr lang="en-US" sz="10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chr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10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-US" sz="10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.charAt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0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10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	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print the longest sequence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en-US" sz="1000" b="1" i="1" u="none" strike="noStrike" cap="none" dirty="0" err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000" b="1" i="1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</a:t>
            </a:r>
            <a:r>
              <a:rPr lang="en-US" sz="1000" b="1" i="1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000" b="1" i="1" u="none" strike="noStrike" cap="none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"The longest sequence of identical letters is : "</a:t>
            </a:r>
            <a:r>
              <a:rPr lang="en-US" sz="1000" b="1" i="1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0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sz="10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0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maxLength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0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en-US" sz="1000" b="1" i="1" u="none" strike="noStrike" cap="none" dirty="0" err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000" b="1" i="1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</a:t>
            </a:r>
            <a:r>
              <a:rPr lang="en-US" sz="1000" b="1" i="1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000" b="1" i="1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-US" sz="1000" b="1" i="1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en-US" sz="1000" b="1" i="1" u="none" strike="noStrike" cap="none" dirty="0" err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000" b="1" i="1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</a:t>
            </a:r>
            <a:r>
              <a:rPr lang="en-US" sz="1000" b="1" i="1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-US" sz="1000" b="0" i="0" u="none" strike="noStrike" cap="none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// convention </a:t>
            </a:r>
            <a:endParaRPr sz="1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6"/>
          <p:cNvSpPr/>
          <p:nvPr/>
        </p:nvSpPr>
        <p:spPr>
          <a:xfrm>
            <a:off x="152400" y="6680715"/>
            <a:ext cx="4781940" cy="13840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82;p17">
            <a:extLst>
              <a:ext uri="{FF2B5EF4-FFF2-40B4-BE49-F238E27FC236}">
                <a16:creationId xmlns:a16="http://schemas.microsoft.com/office/drawing/2014/main" id="{4F49A5DE-E107-3EA2-C151-F1A1EE2156E2}"/>
              </a:ext>
            </a:extLst>
          </p:cNvPr>
          <p:cNvSpPr/>
          <p:nvPr/>
        </p:nvSpPr>
        <p:spPr>
          <a:xfrm>
            <a:off x="152400" y="6635693"/>
            <a:ext cx="4781940" cy="166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48058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title" idx="4294967295"/>
          </p:nvPr>
        </p:nvSpPr>
        <p:spPr>
          <a:xfrm>
            <a:off x="152400" y="160338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Question </a:t>
            </a:r>
            <a:r>
              <a:rPr lang="he-IL"/>
              <a:t>4</a:t>
            </a:r>
            <a:r>
              <a:rPr lang="en-US"/>
              <a:t>, Expansion 4 - Solution</a:t>
            </a:r>
            <a:endParaRPr/>
          </a:p>
        </p:txBody>
      </p:sp>
      <p:sp>
        <p:nvSpPr>
          <p:cNvPr id="352" name="Google Shape;352;p13" descr="data:image/png;base64,iVBORw0KGgoAAAANSUhEUgAAAOwAAADVCAMAAABjeOxDAAAAgVBMVEX///8AAAD+/v4EBAT7+/v39/fU1NTx8fHi4uKrq6vOzs7IyMjX19fs7OwhISGKiorCwsKkpKSdnZ0UFBS7u7s7OztTU1MPDw9vb2/e3t6Dg4Po6OgqKipjY2N8fHxqamqUlJQbGxtJSUlXV1cxMTFAQECzs7N1dXWXl5cwMDBNTU38DIfvAAAMQUlEQVR4nO1dh4KiOhQNIRQBFbEiYh11xv//wJcKqBRLaHl7dmfGXR3N4SY3N7cBwD/8wz/8w0uABG0PolYQeviLkETQQOQnxI9U5A0JMfIg9Cf76zpebccT3xZPKEaXCtAIx+eplmI635oGUE+0CH/NYk5SzxCOL2yGqwX3rD2D0F54QCWyRC/tc6hyLH2gEF0IouP95H1AQBRz26OUAoiAfX5cqg+YqaKmIBiOKNNCsro2dRTRUnB4KpUqflLX5gqQhYRDnGpehp/rfjJZx8tUspo26LuOgtQ8nGXnq6YdrqZFlBFE0eUnvQi3Yduj/RaE7fDvjmvssf9GWG8Ba5yy9dse7LcgVu/6TrB7IA497AQwSa9Cz+cxoRMtmQZiGDCeiM1wiM8GeyHZQ9uj/RaY0W9W7f4SjcVlSu0I/Ocknuy91QitrEUcoxzbwRfPzugvtDBISYDAyaxX3co94AjRTuhO1cIoJQGCcUawY0Ll2QQe8KeDfpPFYpynXDc2yPXB2Klk+zyNIbBHKdldvqMNDvlrBuxX+ouM9VRkNUBrznYfp9mhycck5TotsAehMLF6by9m9NPOKJiiQ0WMCnS9NyhyEbLnT71er3iGGqeU7KyITJDqp17TNRYpWfOZCdPNR/r0yO41UwzkOY7jYsz8mfG067CdyGXX4tp3TwW6s4jgk/FETj7EeCYaKuz3HAY8kMUPOjzWc/80Ikc8QvbUex9U5pSebzxBYRhvot6TvVev92QYd1cT7raeq+IyQCZpZ0q46tqKOi/aHlRtoFztAzvpLiwVQ9IpiNbyNhrfYlVPPIAg5E7yjUnVsppkaZQAgXDO3Youd9aoSBZm1quua0tXlQBeLihXajjp/HygLlmaIWQID6vLXOXKgkQE1jwOQI0JhdlCYSTqxC0ljGdVgZXTRuNRLuXyvR4BwYpx3SK1TQkKj+km3RC5jCpjJZST4kYigc38xOeI/EN1sjxKsFV+BhP1tBWuVfUBuetUs/8HkgWAG4r/B6rAYFyXytsTBIzsYa1IGmo5LE37Wbu2obKHLYExIHUQ4H/BFQjfubrnuiyEQaw8WW4No6Hf+3y2KnC3vz24jopj06qAehXHP7pwPrU9nlqR5txqS0d1DUUkO2GutpHZ9mDqRkaym1B5JwVmy3NjVpbyTgqebD0PPBWLK+9B+P3egpA8VP7QQ4M8Bi+BUZhrkjTDYh1Q5NEoSTlJmGFUAc8gUXPhQp4yghD+G5q2HYFUzsqBitBYx7vFz2ipL6eHtWepGsCjXCeZJFVNm94GbY9KPtjhFYLhSntEYNHYdNsjlAg6VyHwTk9cSXp5ephXAzTtx82hSryM21CpDYgKzhnlFUeT/7oZ8Dk5t7cgO4w1emYqsFbK0Qhp4Whx3ftWLa7RvIAnA6t3V4MygmbJLMY4975+KUWmsDQfeu8r0xKk7olC7BWZw4Dss3EF2Vid0x4Eed2RslioZDX+VZA9K0MWJpkFhfhRiKxXRfagDNn7+uhc7BQgK/JrL1Vkx31nSsA2lMGuiqwaLgsisMpJzKJcfZctmcLIyPNQZKFrC6PtkcoAYWtWClZbtz1OKYDVhwACF/R/FgNKYXismsVa1PYw5YCo42s5WYyLCnKlkkUVGw+W7FIFbUwla1Sc74hnqvfN6gSq1iyBMlnlYTVXddwyoVbePFQnprEyuMwPZWx1bWS1PUSJqNLHgQKamAMC8ByrzGLq9N3Xlg4fMyk0K+js/onUkWxatpTDlbCdW32XbAZ3vWGf+MbEWOw52WT4LDmzUBsTTaxS5H04KzkKnIw+xgJEDhdMi2KN0Jnt02bcufrpF4jsPv69H1IWjZ/wQ2RY3mAdHzd6qnMLsA4GnoH4ZUJ9abqSCDT0J6uqcEcqWYr414+Stkl9oEtca1bkX4/lcecixpt4ZvUol9EYn3KSCUrvH3D/7Gg9I17GHtBNurF9hc3Kj1Aq3y7OaaqHwU0CWYzpLnBoWhQEnV3AcDitJvIq9OPYDa28BuYdQXWQ4z2MFtfO5tCgaofp2zijLooWpr22pcJpzJx6oxUKhNJnMcW+QW/yy2zxy4qOrF9h1aBkX38lBAt+EpeKhdEc2+RbNdC8ylj6BOeoXq4Z3xHwBq4BRK0RLDxkE8F6EnfZFPOaW7JkDpQ2PoluxmFyRmWSzqlNQfd3vZCHRe0Fe8kH8PsGjVMXdv4RDP/7hej6Jxh59VIFqWZiPWrJTbEGruvPfDMkRvrzxablzvIXLEG97fbRZRIlC9f5efjs+W7v5ugsVJli+zHsuogSEiTxbmskinid40CaPZZqPN5uSSZKU0uEeoHvp8dRDUSjMicr8Zw9Vh6R2RoIF4yY0DWSPT3eQwPyv1SRooTm284ryAIVmM/oAlIF7F226YKkj4Lw7q1FcYd04A87hDnj5E3s+THBcoKx8279ItW0Bnfeb4UKJm/yRGU0HmY2XfwzrklBsayh+1GCbKkItPcksL98e0Nm0+LMxv33OwkuMy8y/dmKX2Ut83NzpzlkeGQKsH8aJIERur5jmu5F3G7j3X4mfN6G5wy10d/TyU2wNdNradViPjHcbz74sWUGq8V5tNSWh3RssfXRFgVBdMuSKoTuidLuek48HJs0ykDbA+w3OS9aG4ms3iOL35AOvnIRTk2uK8zSLIIvsQTMm4zoR7nz7MjYg1FsP8ZdXgVVa5MXBq9rfxErjS0JSEpAJtaALuKjBaa78cUTr3i/ppz9nskbEJeTvtEIHKqRKQYU90kZjrmFkx6cWQ0fYjw/6FhPO4NgNbWdv+BUooVWtThkUogbKlhElTxc/BXg8TRG098H70mWi5d893M/PAH54AneBapyp7/EgJGJcuug9LUjDAKDapqPGi+xyRyMt8fNtCjAStjade6xFGu6/xfnoNzGE3M2CNkLrp9QTcVLYM0Gv88xK7qkb1ZJrFkKbiS9BE6qXkYn+P7TLp1Cv7EVER0K3v+FLMwvEbxQksrWcvyNY0NY3EVu4fp21zs4wHo8WPPP18Uo6IPJl5koyXmxQlnVirn9yk6+kZTGC0F1NV2dmD9PIbHXJs/EsnwaMPVHtQA9d7U8/OdeXpYNhNYi7xNbA6W6jOPdNZj5s8HEkRe1hnV6mT7E7bC8ZIJREmOb8KVSpCZx8EwTpZ3DZBHlZEEtwZyPcawvKk8PHfU41T5EXFuHMG5H2R1SUtva8mjE4nilQqcR6KS6uDbR8i+7vB9Og6j7Bq78/qmd0FLTmlOk6ExG9XnD38K69tQ30nysI5aUX3eqPc19BkNJKYpfYWq+H7d7kyu/GXJ5RVIjWBjvO8Q/ogwi4o/JP4pQfL+oy96dfkBDFajkipYcpZfLGrKhnrBrhiuNRQy1QvHFTazoUU7Mti62ZXmKVznKutxB31gZNUsNKsx6Wsgxsc5l1yxuOi83J0hJJ/YrMZMXMMoPgjL/hNlsLj2WbgHb+VSKflrmpxrRt742XDdA5lGuSo4rGz+9iFmeo5hyPRkNF8PQdfvMSx+jyijFi3CLCsd3CDXe2ptcW/9hfc5dIC1f81JAdos+yfCSASNLTb+SvDhZpuTkLkMnQVPWxBPIwnXYyj2stoGD8AQDss5EAc+ITdMnyKMWi+NpC2Z02Qa2II9AXirLJ7hCfvPhO+E6oK0W1wgmVTcsNYH8SxJXrIeMy4E+yrDdt1iECUWyNS8ThhJzSRYWfs+M7zbND22H6/Pywac/WWSPQ0LLzer7fZfqw4mgC9rnv495RGVoTH63zH27MLvElY5FWjLJJmJJDvhtLS+e3wZGt4pLydKVVgMytUGiC/jbd4osqO4O9AbonamSJD0IO0aWeKeqGlS/DjNpWQGLq6dahcTqHr8VA/hl5B6EPsagWwrpCbCyp/wbWOcUS3UIeF1JdKIeOy5ZqYlhy6hb6vcBkistH0tcOoahvI1HE0ninYXcjL9PcsIbg+x64VWXtbG03jIco662H4Evth5/C25nF22R1/wLbLtKFkvWkp01dGybVAEgQPJL/H+62hqXRTElh9y72s0ak5Wf+7bu5t6Dt0TvIJ3ssZv3yKipQ1Ind1pYUynMu6XdjYAexqSeAhjGHfOyMZARSSera3EHHaiAjMnILyD7CsdmkvbeAxmSXUO/upHXTckCR3L3BmKg7ITruFuQ6kVN6Aad7JWKUUdB1xXIk+x/PRGMI8LnT6oAAAAASUVORK5CYII=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3" descr="data:image/png;base64,iVBORw0KGgoAAAANSUhEUgAAAOwAAADVCAMAAABjeOxDAAAAgVBMVEX///8AAAD+/v4EBAT7+/v39/fU1NTx8fHi4uKrq6vOzs7IyMjX19fs7OwhISGKiorCwsKkpKSdnZ0UFBS7u7s7OztTU1MPDw9vb2/e3t6Dg4Po6OgqKipjY2N8fHxqamqUlJQbGxtJSUlXV1cxMTFAQECzs7N1dXWXl5cwMDBNTU38DIfvAAAMQUlEQVR4nO1dh4KiOhQNIRQBFbEiYh11xv//wJcKqBRLaHl7dmfGXR3N4SY3N7cBwD/8wz/8w0uABG0PolYQeviLkETQQOQnxI9U5A0JMfIg9Cf76zpebccT3xZPKEaXCtAIx+eplmI635oGUE+0CH/NYk5SzxCOL2yGqwX3rD2D0F54QCWyRC/tc6hyLH2gEF0IouP95H1AQBRz26OUAoiAfX5cqg+YqaKmIBiOKNNCsro2dRTRUnB4KpUqflLX5gqQhYRDnGpehp/rfjJZx8tUspo26LuOgtQ8nGXnq6YdrqZFlBFE0eUnvQi3Yduj/RaE7fDvjmvssf9GWG8Ba5yy9dse7LcgVu/6TrB7IA497AQwSa9Cz+cxoRMtmQZiGDCeiM1wiM8GeyHZQ9uj/RaY0W9W7f4SjcVlSu0I/Ocknuy91QitrEUcoxzbwRfPzugvtDBISYDAyaxX3co94AjRTuhO1cIoJQGCcUawY0Ll2QQe8KeDfpPFYpynXDc2yPXB2Klk+zyNIbBHKdldvqMNDvlrBuxX+ouM9VRkNUBrznYfp9mhycck5TotsAehMLF6by9m9NPOKJiiQ0WMCnS9NyhyEbLnT71er3iGGqeU7KyITJDqp17TNRYpWfOZCdPNR/r0yO41UwzkOY7jYsz8mfG067CdyGXX4tp3TwW6s4jgk/FETj7EeCYaKuz3HAY8kMUPOjzWc/80Ikc8QvbUex9U5pSebzxBYRhvot6TvVev92QYd1cT7raeq+IyQCZpZ0q46tqKOi/aHlRtoFztAzvpLiwVQ9IpiNbyNhrfYlVPPIAg5E7yjUnVsppkaZQAgXDO3Youd9aoSBZm1quua0tXlQBeLihXajjp/HygLlmaIWQID6vLXOXKgkQE1jwOQI0JhdlCYSTqxC0ljGdVgZXTRuNRLuXyvR4BwYpx3SK1TQkKj+km3RC5jCpjJZST4kYigc38xOeI/EN1sjxKsFV+BhP1tBWuVfUBuetUs/8HkgWAG4r/B6rAYFyXytsTBIzsYa1IGmo5LE37Wbu2obKHLYExIHUQ4H/BFQjfubrnuiyEQaw8WW4No6Hf+3y2KnC3vz24jopj06qAehXHP7pwPrU9nlqR5txqS0d1DUUkO2GutpHZ9mDqRkaym1B5JwVmy3NjVpbyTgqebD0PPBWLK+9B+P3egpA8VP7QQ4M8Bi+BUZhrkjTDYh1Q5NEoSTlJmGFUAc8gUXPhQp4yghD+G5q2HYFUzsqBitBYx7vFz2ipL6eHtWepGsCjXCeZJFVNm94GbY9KPtjhFYLhSntEYNHYdNsjlAg6VyHwTk9cSXp5ephXAzTtx82hSryM21CpDYgKzhnlFUeT/7oZ8Dk5t7cgO4w1emYqsFbK0Qhp4Whx3ftWLa7RvIAnA6t3V4MygmbJLMY4975+KUWmsDQfeu8r0xKk7olC7BWZw4Dss3EF2Vid0x4Eed2RslioZDX+VZA9K0MWJpkFhfhRiKxXRfagDNn7+uhc7BQgK/JrL1Vkx31nSsA2lMGuiqwaLgsisMpJzKJcfZctmcLIyPNQZKFrC6PtkcoAYWtWClZbtz1OKYDVhwACF/R/FgNKYXismsVa1PYw5YCo42s5WYyLCnKlkkUVGw+W7FIFbUwla1Sc74hnqvfN6gSq1iyBMlnlYTVXddwyoVbePFQnprEyuMwPZWx1bWS1PUSJqNLHgQKamAMC8ByrzGLq9N3Xlg4fMyk0K+js/onUkWxatpTDlbCdW32XbAZ3vWGf+MbEWOw52WT4LDmzUBsTTaxS5H04KzkKnIw+xgJEDhdMi2KN0Jnt02bcufrpF4jsPv69H1IWjZ/wQ2RY3mAdHzd6qnMLsA4GnoH4ZUJ9abqSCDT0J6uqcEcqWYr414+Stkl9oEtca1bkX4/lcecixpt4ZvUol9EYn3KSCUrvH3D/7Gg9I17GHtBNurF9hc3Kj1Aq3y7OaaqHwU0CWYzpLnBoWhQEnV3AcDitJvIq9OPYDa28BuYdQXWQ4z2MFtfO5tCgaofp2zijLooWpr22pcJpzJx6oxUKhNJnMcW+QW/yy2zxy4qOrF9h1aBkX38lBAt+EpeKhdEc2+RbNdC8ylj6BOeoXq4Z3xHwBq4BRK0RLDxkE8F6EnfZFPOaW7JkDpQ2PoluxmFyRmWSzqlNQfd3vZCHRe0Fe8kH8PsGjVMXdv4RDP/7hej6Jxh59VIFqWZiPWrJTbEGruvPfDMkRvrzxablzvIXLEG97fbRZRIlC9f5efjs+W7v5ugsVJli+zHsuogSEiTxbmskinid40CaPZZqPN5uSSZKU0uEeoHvp8dRDUSjMicr8Zw9Vh6R2RoIF4yY0DWSPT3eQwPyv1SRooTm284ryAIVmM/oAlIF7F226YKkj4Lw7q1FcYd04A87hDnj5E3s+THBcoKx8279ItW0Bnfeb4UKJm/yRGU0HmY2XfwzrklBsayh+1GCbKkItPcksL98e0Nm0+LMxv33OwkuMy8y/dmKX2Ut83NzpzlkeGQKsH8aJIERur5jmu5F3G7j3X4mfN6G5wy10d/TyU2wNdNradViPjHcbz74sWUGq8V5tNSWh3RssfXRFgVBdMuSKoTuidLuek48HJs0ykDbA+w3OS9aG4ms3iOL35AOvnIRTk2uK8zSLIIvsQTMm4zoR7nz7MjYg1FsP8ZdXgVVa5MXBq9rfxErjS0JSEpAJtaALuKjBaa78cUTr3i/ppz9nskbEJeTvtEIHKqRKQYU90kZjrmFkx6cWQ0fYjw/6FhPO4NgNbWdv+BUooVWtThkUogbKlhElTxc/BXg8TRG098H70mWi5d893M/PAH54AneBapyp7/EgJGJcuug9LUjDAKDapqPGi+xyRyMt8fNtCjAStjade6xFGu6/xfnoNzGE3M2CNkLrp9QTcVLYM0Gv88xK7qkb1ZJrFkKbiS9BE6qXkYn+P7TLp1Cv7EVER0K3v+FLMwvEbxQksrWcvyNY0NY3EVu4fp21zs4wHo8WPPP18Uo6IPJl5koyXmxQlnVirn9yk6+kZTGC0F1NV2dmD9PIbHXJs/EsnwaMPVHtQA9d7U8/OdeXpYNhNYi7xNbA6W6jOPdNZj5s8HEkRe1hnV6mT7E7bC8ZIJREmOb8KVSpCZx8EwTpZ3DZBHlZEEtwZyPcawvKk8PHfU41T5EXFuHMG5H2R1SUtva8mjE4nilQqcR6KS6uDbR8i+7vB9Og6j7Bq78/qmd0FLTmlOk6ExG9XnD38K69tQ30nysI5aUX3eqPc19BkNJKYpfYWq+H7d7kyu/GXJ5RVIjWBjvO8Q/ogwi4o/JP4pQfL+oy96dfkBDFajkipYcpZfLGrKhnrBrhiuNRQy1QvHFTazoUU7Mti62ZXmKVznKutxB31gZNUsNKsx6Wsgxsc5l1yxuOi83J0hJJ/YrMZMXMMoPgjL/hNlsLj2WbgHb+VSKflrmpxrRt742XDdA5lGuSo4rGz+9iFmeo5hyPRkNF8PQdfvMSx+jyijFi3CLCsd3CDXe2ptcW/9hfc5dIC1f81JAdos+yfCSASNLTb+SvDhZpuTkLkMnQVPWxBPIwnXYyj2stoGD8AQDss5EAc+ITdMnyKMWi+NpC2Z02Qa2II9AXirLJ7hCfvPhO+E6oK0W1wgmVTcsNYH8SxJXrIeMy4E+yrDdt1iECUWyNS8ThhJzSRYWfs+M7zbND22H6/Pywac/WWSPQ0LLzer7fZfqw4mgC9rnv495RGVoTH63zH27MLvElY5FWjLJJmJJDvhtLS+e3wZGt4pLydKVVgMytUGiC/jbd4osqO4O9AbonamSJD0IO0aWeKeqGlS/DjNpWQGLq6dahcTqHr8VA/hl5B6EPsagWwrpCbCyp/wbWOcUS3UIeF1JdKIeOy5ZqYlhy6hb6vcBkistH0tcOoahvI1HE0ninYXcjL9PcsIbg+x64VWXtbG03jIco662H4Evth5/C25nF22R1/wLbLtKFkvWkp01dGybVAEgQPJL/H+62hqXRTElh9y72s0ak5Wf+7bu5t6Dt0TvIJ3ssZv3yKipQ1Ind1pYUynMu6XdjYAexqSeAhjGHfOyMZARSSera3EHHaiAjMnILyD7CsdmkvbeAxmSXUO/upHXTckCR3L3BmKg7ITruFuQ6kVN6Aad7JWKUUdB1xXIk+x/PRGMI8LnT6oAAAAASUVORK5CYII=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3"/>
          <p:cNvSpPr txBox="1">
            <a:spLocks noGrp="1"/>
          </p:cNvSpPr>
          <p:nvPr>
            <p:ph type="body" idx="4294967295"/>
          </p:nvPr>
        </p:nvSpPr>
        <p:spPr>
          <a:xfrm>
            <a:off x="626625" y="802525"/>
            <a:ext cx="5366700" cy="5766300"/>
          </a:xfrm>
          <a:prstGeom prst="rect">
            <a:avLst/>
          </a:prstGeom>
          <a:solidFill>
            <a:srgbClr val="DB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 dirty="0" err="1">
                <a:latin typeface="Consolas"/>
                <a:ea typeface="Consolas"/>
                <a:cs typeface="Consolas"/>
                <a:sym typeface="Consolas"/>
              </a:rPr>
              <a:t>StudentsUnion</a:t>
            </a: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9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9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9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 static void</a:t>
            </a: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 main(String[] </a:t>
            </a:r>
            <a:r>
              <a:rPr lang="en-US" sz="900" b="1" dirty="0" err="1"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9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9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n = </a:t>
            </a:r>
            <a:r>
              <a:rPr lang="en-US" sz="900" b="1" dirty="0" err="1">
                <a:latin typeface="Consolas"/>
                <a:ea typeface="Consolas"/>
                <a:cs typeface="Consolas"/>
                <a:sym typeface="Consolas"/>
              </a:rPr>
              <a:t>Integer.parseInt</a:t>
            </a: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 b="1" dirty="0" err="1"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[0]); </a:t>
            </a:r>
            <a:r>
              <a:rPr lang="en-US" sz="900" b="1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//GOOD NAME DUE TO FORMULA</a:t>
            </a:r>
            <a:endParaRPr sz="900" b="1" dirty="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9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k = </a:t>
            </a:r>
            <a:r>
              <a:rPr lang="en-US" sz="900" b="1" dirty="0" err="1">
                <a:latin typeface="Consolas"/>
                <a:ea typeface="Consolas"/>
                <a:cs typeface="Consolas"/>
                <a:sym typeface="Consolas"/>
              </a:rPr>
              <a:t>Integer.parseInt</a:t>
            </a: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 b="1" dirty="0" err="1"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[1]); </a:t>
            </a:r>
            <a:r>
              <a:rPr lang="en-US" sz="900" b="1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//GOOD NAME DUE TO FORMULA</a:t>
            </a:r>
            <a:endParaRPr sz="900" b="1" dirty="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9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l = </a:t>
            </a:r>
            <a:r>
              <a:rPr lang="en-US" sz="900" b="1" dirty="0" err="1">
                <a:latin typeface="Consolas"/>
                <a:ea typeface="Consolas"/>
                <a:cs typeface="Consolas"/>
                <a:sym typeface="Consolas"/>
              </a:rPr>
              <a:t>Integer.parseInt</a:t>
            </a: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 b="1" dirty="0" err="1"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[2]); </a:t>
            </a:r>
            <a:r>
              <a:rPr lang="en-US" sz="900" b="1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//GOOD NAME DUE TO FORMULA</a:t>
            </a:r>
            <a:endParaRPr sz="900" b="1" dirty="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900" b="1" dirty="0" err="1"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(binomial(</a:t>
            </a:r>
            <a:r>
              <a:rPr lang="en-US" sz="900" b="1" dirty="0" err="1">
                <a:latin typeface="Consolas"/>
                <a:ea typeface="Consolas"/>
                <a:cs typeface="Consolas"/>
                <a:sym typeface="Consolas"/>
              </a:rPr>
              <a:t>n,k</a:t>
            </a: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) * binomial(</a:t>
            </a:r>
            <a:r>
              <a:rPr lang="en-US" sz="900" b="1" dirty="0" err="1">
                <a:latin typeface="Consolas"/>
                <a:ea typeface="Consolas"/>
                <a:cs typeface="Consolas"/>
                <a:sym typeface="Consolas"/>
              </a:rPr>
              <a:t>k,l</a:t>
            </a: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9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9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9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9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 static long</a:t>
            </a: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 binomial(</a:t>
            </a:r>
            <a:r>
              <a:rPr lang="en-US" sz="9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 n, </a:t>
            </a:r>
            <a:r>
              <a:rPr lang="en-US" sz="9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k) {</a:t>
            </a:r>
            <a:endParaRPr sz="9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       if </a:t>
            </a: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(n &lt; 0 || k &lt; 0){</a:t>
            </a:r>
            <a:endParaRPr dirty="0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dirty="0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9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9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a = factorial(n);</a:t>
            </a:r>
            <a:endParaRPr sz="9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9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b = factorial(k);</a:t>
            </a:r>
            <a:endParaRPr sz="9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9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long </a:t>
            </a: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c = factorial(n - k);</a:t>
            </a:r>
            <a:endParaRPr sz="9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9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a / (b * c);</a:t>
            </a:r>
            <a:endParaRPr sz="9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9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9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9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 static long</a:t>
            </a: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 factorial(</a:t>
            </a:r>
            <a:r>
              <a:rPr lang="en-US" sz="9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9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9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(n &lt; 0){</a:t>
            </a:r>
            <a:endParaRPr sz="9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9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dirty="0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900" b="1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long </a:t>
            </a:r>
            <a:r>
              <a:rPr lang="en-US" sz="900" b="1" dirty="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 = 1;</a:t>
            </a:r>
            <a:endParaRPr sz="9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9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 b="1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900" b="1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900" b="1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9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900" b="1" dirty="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 *= </a:t>
            </a:r>
            <a:r>
              <a:rPr lang="en-US" sz="900" b="1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9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900" b="1" dirty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900" b="1" dirty="0" err="1"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9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9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9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5" name="Google Shape;355;p13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82;p17">
            <a:extLst>
              <a:ext uri="{FF2B5EF4-FFF2-40B4-BE49-F238E27FC236}">
                <a16:creationId xmlns:a16="http://schemas.microsoft.com/office/drawing/2014/main" id="{A692032D-EC3C-3A4E-0DF6-496A7DDE90FD}"/>
              </a:ext>
            </a:extLst>
          </p:cNvPr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5"/>
          <p:cNvSpPr txBox="1">
            <a:spLocks noGrp="1"/>
          </p:cNvSpPr>
          <p:nvPr>
            <p:ph type="title" idx="4294967295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Overloading</a:t>
            </a:r>
            <a:endParaRPr/>
          </a:p>
        </p:txBody>
      </p:sp>
      <p:sp>
        <p:nvSpPr>
          <p:cNvPr id="504" name="Google Shape;504;p25"/>
          <p:cNvSpPr txBox="1">
            <a:spLocks noGrp="1"/>
          </p:cNvSpPr>
          <p:nvPr>
            <p:ph type="body" idx="4294967295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 dirty="0"/>
              <a:t>How come you can print a String and you print an int with the same </a:t>
            </a:r>
            <a:r>
              <a:rPr lang="en-US" sz="1600" dirty="0" err="1"/>
              <a:t>System.out.println</a:t>
            </a:r>
            <a:r>
              <a:rPr lang="en-US" sz="1600" dirty="0"/>
              <a:t>() function ? The type of params are different? 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 b="1" u="sng" dirty="0"/>
              <a:t>Definition</a:t>
            </a:r>
            <a:r>
              <a:rPr lang="en-US" sz="1600" dirty="0"/>
              <a:t>: Functions will be overloading functions if they share the same name under the same scope. </a:t>
            </a:r>
            <a:endParaRPr sz="1600" dirty="0"/>
          </a:p>
          <a:p>
            <a:pPr marL="34290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 dirty="0"/>
              <a:t>Two functions can have the same name if and only if they have some difference in their params. (type, number, order). </a:t>
            </a:r>
            <a:endParaRPr sz="1600" dirty="0"/>
          </a:p>
          <a:p>
            <a:pPr marL="34290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 b="1" u="sng" dirty="0"/>
              <a:t>Note: Conventionally</a:t>
            </a:r>
            <a:r>
              <a:rPr lang="en-US" sz="1600" dirty="0"/>
              <a:t>, overloading functions usually do the same operation with slight adjustment of type or functionality, but generally it is the same.  </a:t>
            </a:r>
            <a:endParaRPr sz="1600" dirty="0"/>
          </a:p>
          <a:p>
            <a:pPr marL="742950" lvl="1" indent="-2095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endParaRPr sz="1600" dirty="0"/>
          </a:p>
          <a:p>
            <a:pPr marL="342900" lvl="0" indent="-2413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endParaRPr sz="1600" dirty="0"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endParaRPr sz="1600" dirty="0">
              <a:solidFill>
                <a:srgbClr val="00B050"/>
              </a:solidFill>
            </a:endParaRPr>
          </a:p>
        </p:txBody>
      </p:sp>
      <p:sp>
        <p:nvSpPr>
          <p:cNvPr id="505" name="Google Shape;505;p25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82;p17">
            <a:extLst>
              <a:ext uri="{FF2B5EF4-FFF2-40B4-BE49-F238E27FC236}">
                <a16:creationId xmlns:a16="http://schemas.microsoft.com/office/drawing/2014/main" id="{AC14C084-7723-D2E4-F988-C80B57E4BA3F}"/>
              </a:ext>
            </a:extLst>
          </p:cNvPr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6"/>
          <p:cNvSpPr txBox="1">
            <a:spLocks noGrp="1"/>
          </p:cNvSpPr>
          <p:nvPr>
            <p:ph type="title" idx="4294967295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5 – Substring</a:t>
            </a:r>
            <a:endParaRPr/>
          </a:p>
        </p:txBody>
      </p:sp>
      <p:sp>
        <p:nvSpPr>
          <p:cNvPr id="512" name="Google Shape;512;p26"/>
          <p:cNvSpPr txBox="1">
            <a:spLocks noGrp="1"/>
          </p:cNvSpPr>
          <p:nvPr>
            <p:ph type="body" idx="4294967295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 dirty="0"/>
              <a:t>Build a 3 variations the function substring.</a:t>
            </a:r>
            <a:endParaRPr sz="1600" dirty="0"/>
          </a:p>
          <a:p>
            <a:pPr marL="914400" marR="0" lvl="1" indent="-3302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 dirty="0"/>
              <a:t>receives a String and 1 integer number (given beginning to end of string)</a:t>
            </a:r>
            <a:endParaRPr sz="1600" dirty="0"/>
          </a:p>
          <a:p>
            <a:pPr marL="914400" marR="0" lvl="1" indent="-3302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 dirty="0"/>
              <a:t>receives a String and 2 integer numbers (given beginning to given end)</a:t>
            </a:r>
            <a:endParaRPr sz="1600" dirty="0"/>
          </a:p>
          <a:p>
            <a:pPr marL="914400" marR="0" lvl="1" indent="-3302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 dirty="0"/>
              <a:t>receives a String and 1 integer number (begin of string to given end)</a:t>
            </a:r>
            <a:endParaRPr sz="1600" dirty="0"/>
          </a:p>
          <a:p>
            <a: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 sz="1600" dirty="0"/>
              <a:t>no input validation is required</a:t>
            </a:r>
            <a:endParaRPr sz="1600" dirty="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 dirty="0"/>
              <a:t>Is there a problem? </a:t>
            </a:r>
            <a:endParaRPr sz="1600" dirty="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 dirty="0"/>
              <a:t>YES .</a:t>
            </a:r>
            <a:endParaRPr sz="1600" dirty="0"/>
          </a:p>
          <a:p>
            <a:pPr marL="914400" marR="0" lvl="1" indent="-3302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 dirty="0"/>
              <a:t>The 1st and 3rd functions have problem since they both receive 2 parameters, String and int. </a:t>
            </a:r>
            <a:endParaRPr sz="1600" dirty="0"/>
          </a:p>
          <a:p>
            <a:pPr marL="914400" marR="0" lvl="1" indent="-3302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 dirty="0"/>
              <a:t>I can flip the order but this will be uncomfortable for the user. So what do we do? </a:t>
            </a:r>
            <a:endParaRPr sz="1600" dirty="0"/>
          </a:p>
          <a:p>
            <a:pPr marL="914400" marR="0" lvl="1" indent="-3302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 dirty="0"/>
              <a:t>Use a </a:t>
            </a:r>
            <a:r>
              <a:rPr lang="en-US" sz="1600" dirty="0" err="1"/>
              <a:t>boolean</a:t>
            </a:r>
            <a:r>
              <a:rPr lang="en-US" sz="1600" dirty="0"/>
              <a:t>.</a:t>
            </a:r>
            <a:endParaRPr sz="1600" dirty="0"/>
          </a:p>
          <a:p>
            <a:pPr marL="342900" lvl="0" indent="-2413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endParaRPr sz="1600" dirty="0"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endParaRPr sz="1600" dirty="0">
              <a:solidFill>
                <a:srgbClr val="00B050"/>
              </a:solidFill>
            </a:endParaRPr>
          </a:p>
        </p:txBody>
      </p:sp>
      <p:sp>
        <p:nvSpPr>
          <p:cNvPr id="513" name="Google Shape;513;p26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82;p17">
            <a:extLst>
              <a:ext uri="{FF2B5EF4-FFF2-40B4-BE49-F238E27FC236}">
                <a16:creationId xmlns:a16="http://schemas.microsoft.com/office/drawing/2014/main" id="{D7C18DEE-4B4A-101E-A344-FBACCFDA7027}"/>
              </a:ext>
            </a:extLst>
          </p:cNvPr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7"/>
          <p:cNvSpPr txBox="1">
            <a:spLocks noGrp="1"/>
          </p:cNvSpPr>
          <p:nvPr>
            <p:ph type="title" idx="4294967295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5 – Overloading Substring - Solution</a:t>
            </a: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7"/>
          <p:cNvSpPr/>
          <p:nvPr/>
        </p:nvSpPr>
        <p:spPr>
          <a:xfrm>
            <a:off x="168375" y="685488"/>
            <a:ext cx="8614200" cy="1873500"/>
          </a:xfrm>
          <a:prstGeom prst="rect">
            <a:avLst/>
          </a:prstGeom>
          <a:solidFill>
            <a:srgbClr val="DB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subs(</a:t>
            </a: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str, </a:t>
            </a: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40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String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 = "";</a:t>
            </a:r>
            <a:endParaRPr sz="16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for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start; </a:t>
            </a:r>
            <a:r>
              <a:rPr lang="en-US" sz="16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6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str.length</a:t>
            </a: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-US" sz="16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140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 +=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str.charAt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b="1" i="0" u="none" strike="noStrike" cap="none" dirty="0">
              <a:solidFill>
                <a:srgbClr val="7F00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b="1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1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2" name="Google Shape;522;p27"/>
          <p:cNvSpPr/>
          <p:nvPr/>
        </p:nvSpPr>
        <p:spPr>
          <a:xfrm>
            <a:off x="152400" y="2634875"/>
            <a:ext cx="8614200" cy="1976700"/>
          </a:xfrm>
          <a:prstGeom prst="rect">
            <a:avLst/>
          </a:prstGeom>
          <a:solidFill>
            <a:srgbClr val="DB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subs(</a:t>
            </a: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str, </a:t>
            </a: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-US" sz="1600" b="1" i="0" u="none" strike="noStrike" cap="none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40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String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 = "";</a:t>
            </a:r>
            <a:endParaRPr sz="16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for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start</a:t>
            </a: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6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6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140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 +=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str.charAt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b="1" i="0" u="none" strike="noStrike" cap="none" dirty="0">
              <a:solidFill>
                <a:srgbClr val="7F00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res;</a:t>
            </a:r>
            <a:endParaRPr sz="140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1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3" name="Google Shape;523;p27"/>
          <p:cNvSpPr/>
          <p:nvPr/>
        </p:nvSpPr>
        <p:spPr>
          <a:xfrm>
            <a:off x="168375" y="4700900"/>
            <a:ext cx="8614200" cy="1759800"/>
          </a:xfrm>
          <a:prstGeom prst="rect">
            <a:avLst/>
          </a:prstGeom>
          <a:solidFill>
            <a:srgbClr val="DB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subs(</a:t>
            </a: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str, </a:t>
            </a: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index,</a:t>
            </a:r>
            <a:r>
              <a:rPr lang="en-US" sz="16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starts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40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if </a:t>
            </a:r>
            <a:r>
              <a:rPr lang="en-US" sz="1600" b="1" i="0" u="none" strike="noStrike" cap="none" dirty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(starts){</a:t>
            </a:r>
            <a:endParaRPr sz="1600" b="1" i="0" u="none" strike="noStrike" cap="none" dirty="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subs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(str, index); </a:t>
            </a:r>
            <a:r>
              <a:rPr lang="en-US" sz="1600" b="1" i="0" u="none" strike="noStrike" cap="none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go</a:t>
            </a:r>
            <a:r>
              <a:rPr lang="en-US" sz="1600" b="1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es to A</a:t>
            </a:r>
            <a:endParaRPr sz="1600" b="1" i="0" u="none" strike="noStrike" cap="none" dirty="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6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subs(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str, 0, index); </a:t>
            </a:r>
            <a:r>
              <a:rPr lang="en-US" sz="1600" b="1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goes to B</a:t>
            </a:r>
            <a:endParaRPr sz="16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4" name="Google Shape;524;p27"/>
          <p:cNvSpPr txBox="1"/>
          <p:nvPr/>
        </p:nvSpPr>
        <p:spPr>
          <a:xfrm>
            <a:off x="8433600" y="685500"/>
            <a:ext cx="333000" cy="533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 sz="2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25" name="Google Shape;525;p27"/>
          <p:cNvSpPr txBox="1"/>
          <p:nvPr/>
        </p:nvSpPr>
        <p:spPr>
          <a:xfrm>
            <a:off x="8433600" y="2634900"/>
            <a:ext cx="333000" cy="533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 sz="2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26" name="Google Shape;526;p27"/>
          <p:cNvSpPr txBox="1"/>
          <p:nvPr/>
        </p:nvSpPr>
        <p:spPr>
          <a:xfrm>
            <a:off x="8433600" y="4687450"/>
            <a:ext cx="333000" cy="533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 sz="2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" name="Google Shape;382;p17">
            <a:extLst>
              <a:ext uri="{FF2B5EF4-FFF2-40B4-BE49-F238E27FC236}">
                <a16:creationId xmlns:a16="http://schemas.microsoft.com/office/drawing/2014/main" id="{366EFD68-9748-B474-F265-0E46C2E4ED1D}"/>
              </a:ext>
            </a:extLst>
          </p:cNvPr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p29" descr="OPENOA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29"/>
          <p:cNvSpPr txBox="1">
            <a:spLocks noGrp="1"/>
          </p:cNvSpPr>
          <p:nvPr>
            <p:ph type="ctrTitle" idx="4294967295"/>
          </p:nvPr>
        </p:nvSpPr>
        <p:spPr>
          <a:xfrm>
            <a:off x="1524000" y="1828800"/>
            <a:ext cx="61722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Documentation</a:t>
            </a:r>
            <a:endParaRPr sz="2800" b="0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3" name="Google Shape;553;p29"/>
          <p:cNvSpPr/>
          <p:nvPr/>
        </p:nvSpPr>
        <p:spPr>
          <a:xfrm>
            <a:off x="1447800" y="1600200"/>
            <a:ext cx="6172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9" descr="data:image/jpeg;base64,/9j/4AAQSkZJRgABAQAAAQABAAD/2wCEAAkGBxMTEhQUERQWFhQWGBQYGRgUGBggHBgbGBUWHxUWFxcZHCggHBolHBcXITEiJikrLi4uGB8zODMsNygtLisBCgoKDg0OGxAQGywkICQsLCwsLCwsLDAsLSwsLCwwLCwsLCwsLCwsLCwsLCwsLCwsLCwsLCwsLCwsLCwsLCwsLP/AABEIAKoBKQMBEQACEQEDEQH/xAAcAAEAAgMBAQEAAAAAAAAAAAAABAUDBgcIAQL/xABLEAACAgEBBAYHAwcJBQkAAAABAgADEQQFEiExBhNBUWFxByIyQoGRkhRSwTNDcoKhsdEIIyQ0U2JjssKDk7Ph8BUlNVRzoqPD8f/EABsBAQACAwEBAAAAAAAAAAAAAAABAwIEBQYH/8QAMxEBAAIBAgUDAwIEBwEBAAAAAAECAwQRBRIhMUEyUWETInEGsRRCgdEjM1KRocHw4RX/2gAMAwEAAhEDEQA/ALzpt0l6QU56jQ1LWPzlRNzc+YHDHkUgcw2D0i1u0NfTTrbbLkZ91qGt6pG48VYDAOOJ3cZOMdsD0D0j2pqdL1S6PQtqUwwIrdEFe7u7ow3YQTy7oFUnTLX+9sfU/q2VH8YF7tbbz0aVL/st9jNuZpqANibwyQeOPV5GBrq+lfRpgaurVaQnl9oocA+RXOYG47J2pTqalu09i2VtnDLyOOY8wYEyAgICAgICAgICB+XcAEkgAcSTyHiTArdH0j0ltxoq1FVlwUsURgSAMZJx+kIFFtLptal1lNGzdZcayV3wqrW2O1HY8R4wP1sbbm1LbUF2zVppY+s51CFlGDg9WBxOcDn2wJHSTVbVW0DQUaZ6t0Ete7Bt7LZUBezG7x8YFYu2tuL7ezdO47TXqQPkGEC86U9KqdAqPqEuNbEgvVWWWvGPWsxyHHxgZ9hdJtJrBnS3128M4U+sPND6w+IgW8BAQEBAQEBAQEBAQEBArNsdHtLqh/SKK7D2FlG8McsMOI+BgWFFW6oUEkAAZYknh3k8SfEwP3AQPjKCMHiD3wKzamxEt0z6etn06uPa02EZTvBiVIGBkjj5mBp1m2No7KP9PzrdD/5mpcW0jP55B7S494ePlA3zZ2vrvqS2lw9bgFWXkQYEmAgICAgIFBZ0nqGtfS7yjqqDdczHATLIKwTyHAsT+r3wMXRzplTrrra9Klr1Vj+sbpFTNnBRGPFj25x+GQqtT6O/tVjPtLV36lN9ilAPV1KN4lAVTixAwM5HbA2fZGwNLpRjTUVVeKIAfiecCygICAgIGrdIPR/odUd819TcDlbtOersU9hDLwPxBgZuk22rdBVUyaa3U1LwuZGBsRVXg+6eLnI48oFlsHblGspW7TWCys9o5g/dYHip8DAsYCAgICAgICAgICAgICAgICBi1OpStd6x1RR2uQB8zAq6ulGhclV1WnY8QR1ifEc4FX0p26+goou0tNdmjrbF4q9qurGFapV4YBOT4DxyA2XR62u2pLa2DVuodWB4FSMg/KBTbS6baCglX1Cs49yoNY/0VhjMq1m3aGF8laRvaYj8qi70j1/mtJqnHeRWnyDuD+yX10ea3arSvxTSU73hI0XpF0rMq3rbpixwDcnqZ7usQsq/rETDJp8mP1Quw63Bm/y7RLb1ORkcQZS2lR0t2/XodJbqbOSL6o+854Ig8ziB5m2BsXaW1dTZdUhfrLN617MinO9vBXz7SggeqMngOED0z0X2bdRSqX2o7AABaqlrrQDsRRx+Z+AgXEBAQEBAQEBAQNO13QgLq01mz7PstpYdeoXNV6Z9berGPX54I7/jA2XT7Upe2ylLEa2rdNiAjeTe9neHZmBMgICAgICAgICAgICAgICBF2pr0opsusOEqRnbyUEn90Dj1wfVP9o1uHsbiqNxSlTyrRTwyAeLcyfhj0Gk0VKV5rRvLxHE+L5MuSaY52rH/LK+krIwa0I7iq/wm79KntDkRqMsdrT/ALojbD0/EipVJ4E15U47RlccJVbSYbd6trHxTVU7Xn+qp2VsApZbTYrWaYYakO7FFyTlNwtjgeOcTUw6KtcsxaN48OnquL3yaelqX2t2mP8AtsdFKoMIqqO5QAPkJ0a0rXtDgXy3v6pmWSZq3x1BBBGQeBB5HwMiYiY2llW01neO6R0c29Zs87pDW6I8dwcX0/eahzarmSnMe73TiazQTX78fb2ev4XxqMm2LPPXxPv+W5bR2Jo9qii6xxfp09dK1YdWzn37McWIHALwxvNkHPDlPRtj09C1qErUKijAVQAAO4AcBAyQEBAQEBAQEBAQEDTOnHRayxl12gIr19A9U+7enbTaO0Ecj/0AtuhvSerX6cW1gq6nctqb2qrB7SMDx+MC9gICAgICAgICAgICAgIGo+lK3Gz3Qc7bdNX5g31lx8UDCWYa82SI+VGqvFMN7T4iWmz1kdnzOZ3nckoIFZ0kstXT2PQcOmG5ZyFOWX4jM1tVN645tTvDf4bXFbURTLHSen9UvZ+rW2pLF5OqsPiOXw5S3FeL0i0eWvqcM4ctsc+JSJYoICBFXRBXNlL2UWHm9DFS36a+y/6wM1M2ixZOsxtPw6el4vqdPG0TvHtK30fSnaNOMvVqkHMWruWHysT1c+afKc/LwuY9E/7u3p/1FS07Za7fMN46MdJ6darbm8lteOsqsGHTPLlwZTg4YEg4PiJy70tSeW0dXosWWmWvPSd4XcxWEBAQEBAQEBAQEDXOlW0l2dp7dVVpuszYjX9XhW3ThXubh6xVQP8AkMmBeaHWJdWltTB63UMrDkQRkGBngICAgICAgICAgIGDWauupC9rqiDmzkADzJgaHtn0w7OqyKTZqGH9kpC/W+AfMZE3tPw3U5/RSfz4Yzesd2pXdObtrWInUCmih+sJ394u+6wrU+qAMb29gZ5CbeHh2TDniL7dPZxuNayuPTTWO9uiwnYeGICB8ZcjB5HhImN42ZUtNbRMKboppbKqnqsUgJbYEJ95M5Vh4cZqaOl6Vmto7T0/Dp8Vy48uSuSk771jf8rqbjlEBAQECM+1F0d+n1bHdVHWu04JzVacPkDid07rjAJ9XhznM4lh5qxaI6vR/p7PaMs4/Ew6xsXbum1ab+luS1e3cPEfpLzB8xOFMTE7S9isZAQEBAQEBAQEBA/NiBgVYAgggg8iDzBHdA0ToJp7NBq9Rs1lc6fH2jS2YJVUdsPSWxgFWzgHjz8IG+wEBAQEBAQEBAQNZ9IPSxdm6U3bu/YzBKkPIsQTlj90AEnyx2y/TYLZ8kY6d5RM7Ru827d27qdY5s1VrWHJIBPqL4InJRPoOi4HptLXmvG8+8tS2WbJfR7ozZqcO2a6fve836APZ4ma+r4nbJvj0/SPM/2czW8Rx6Xp3t7e35dF0GhrpQV1KFUft8Se0+M51axV5HUajJnvz3nqkTJQQEBAQEBAQEBA0v0i67hVSOZPWN5Dgo+JJPwl2ixfW1VY8V6y9LwLBtFs0/iGn6PVWVOLKXeuwcmrYqR8RO9rOF6bVR99evvHd6Gt5r2d59EfpAfW72m1WDqK13lcDHWICASwHAOCRy5585894pw22hy8s9YntLbpfmh0ucxmQEBAQEBAq9vbfo0ihr3ILHCIqszucckRQSf3DtxCYrNp2hrzdPmz6uz9SV7y2nB+lrczLks2P4PP/p/ZnT0g6YflqtVV4tQ7D51B5HLLC2nyV71Zz6QNnYz9o/VFdpb6Am9+yNpYfTt7Shajp7vf1XSXW55PbilPDO/6+PJD5SYpMrqaTNftCus6QbTc+1paF7lrexh+uzqp+kTP6ctuvDLfzS+JtzaaHIt09w7VsqZCfAOjnd8yp8o+mm/DJ2+2Wz9GulNeqJrZWp1CDL0vzx99GHCxPEfEAyuYmHOyY7Y52tC/kKyAgICAgcx/lAaXe2fU49pNRXjw3lcH8JuaCbxqKzTvuxv26uD6PdNta2cAXQMD3Fhnj3T2vEeIc2nnHf7bdpj+zSvW0UtavfadnZQoHADAHICc2u23R89vMzaZt3fZkwIGLUahK13rGVV5ZYgDjy4mY3vWkb2nZZjxXyzy0jeWCratDHC3Vk9wdf4yuNRjntaF1tFqKxvNJTJc1SB8zI3TtO277JQQED5ImdkxG87OR7Y1puvtsPvMQPBV4Lj4DPxnc4Lh5cM5Z72l73T4ow4a448Qgs4H8Ju6jXYcHS09faO6+KzLpf8AJ/0pbaF1jD2NOQPAvYvP4KZ4Xj+fNlzVnJG0bdI/u2sUREdHoCcBaQEBAQEBA5TpbvtN12sfizu9dWfcprYqgXuDFS5794d0ux16bu5w/DFcfPPeVhLHRIHzEI2h9hJAQImu0Is3WDNXbWd6u1PbrPaQe0EcCp4EHBkWrEqM+Cuau0rrZXTrqwE2kvVMOAvRSabP7xIyaj3huA7CZRNZhws2lyYp6x09236LXVXKGpsSxTggowI48uIMxayRAQEBA0f00072yNQcZKNQw+F9eT9JM2NJblz0n5j90W7PPKICMEZHjPqWbDjy12vG8NGJmFrodbdXjq7nA+6x3l+TcvgRONl4RTvjtNf2UZdJgzeukLrT9JdSParqf9Esh/bvCad9Fqadtpc7JwLBb02mE+rpQPfotXy3G/ytma8/Wr6sc/8ADSt+n8v8t4lW9Kts03UBFFmesqJVqn9kN62fVxymjrb89IrtPePEtrhvDNRps02tHTaeu8d0u07KsUqfs65H3VRh4gkAgyZppprtMbf0a8RxWl9/umN/yibC6S11aWwWWCxqHetBvDesUEbhHeOPPwlen1UUxTE9dp2j5Wa3hd82orasbRaN5+J8s9nSi2sK9q6c1sVBFVuXTePAnhg47cTKdZeu02iNlf8A+RhvvWk25o7bx0lH2jtf/vCpkegoK3ALW4GCV3i3DAbuHbMMmef4iJjbbZfp9DX+BtS0TvM+3nx/RJ1XS4Gx0oNG6mBv3WEByexFUEkDvlt9ZabTFI7KcHBI+nFsvNvPiI7flm2d0vqZCbgyOCQVVLGBx7ysF5HxlmHV80fdExP4lVqOBZ63/wALrHzMQzWdKK/cqub9Xd/zES+L5Lemkz/75K8Az/zWiP8A3wg6npPcQQlCrntsfJ+lB+MujTanJG20V/P/AMbuHgVKTFr33mPZpq7LwPWcny4f850sOjzckUvknaPEO9No332OoVfZH/XnOhp9JixemOvuxm0y63/J60x/p1nYTQg/VFjN/nX5TxP6ivzayY9obGH0uxzhLSAgICAgRdq6sU022nlWjvx/uqT+EDmPRvTmvSadDzWqsH6RmbNez0+nry46x8LKSuICAgICAgfIRMbq+3YdBbfVOqs59ZQzVvnv3qyDmYzSJUZNLiv3hZ7K6S36R0TVub9MxCdcwHWUljhOs3Rh0JIG9gEZyc8SKrU2cnVaKcUc1esOh7wmDQfYCBrnpFo39ma1cZPUWEeYGR+0TPHO1on5JeZaDkAz6vinfHWfhoT3TqZjZKdVKLJTqZRZKbTKLJTalHcJrXpWe8MoSq9Mh5op81H8Jr2w4/aE7yzDZ9OPyVf0L/CUfRx/6YTvLDZpKxyrQeSr/CW1w4/9MI3lGsQDkB8pfTHSPEImUO2bVYiGKFdL6oQbpfVCFdLqoQbpfVDt3oE027oLX/tL3P0qi/hPmvF78+tyW+f+obmP0w6ZOazICAgICBoPTjbS6ne0GnO8CQNVYvsogwTSG7bH4AgeypJODiZVrvLa0unnLf4jujzYeiiNiEkBAQEBAQEBAh7ZCHT3dZjc6t97PLG6c5kW7Ks230539nPftm3P8b6zNZ5ro9KQwIELbdO/p70571Vg+aGB5N0R9VfIT6porc2mpPxDRt3lYUyywnVSiyU6mUWSm0yiyU6qU2SnVSiyUteUpSjWyyog3S+rFBul1UIV0vqhBul9UIV0uqhBul0TtCHoL0L6fd2Rpyebm5z8bnx/7QJ8s1d+bPefmf3b1ezeJrpICAgIHONt7ft1zNXp3arSKSrWoSLLypwwrPuVZyN4cWxwwOJspTd0NJopyfdbsxaTSpUoStQiDkqjA/8A2XRGzt0pWkbVhmhkQEBAQEBAQEBAga/THUWUaQfn39fwprw1xPgRhP8AaCYZJ6NDiGXkx8vmXT/sqfdEocFmgIHwiB5FWncZ0PNHdPpYj8J9K4Pfm0dJaeT1JlM3rMU6qUWSnUyiyU2mU2SnVSiyU6qUWSlrylKUa2WVEG6X1YoN0uqhCul9UIN0vqhCul1UIGpOAT3Ayc9uXFa3tEkd3p3oHper2do0IwRRTnzKAt+0mfK7zvaZby+mIQEBA/Ni5BHeCIHJeiyldLVW3B6QaXHc9RKt8MjI8CDNinZ6PR2i2GNltMm0QMd9u6rMeSgtw8BmGNp2jdrOl6ZGxA9ei1bI3EMqKQR3jDTDn+GnXWTaN4pOy42JtqrVKWqJyp3XRwQyHuZT++ZRaJbGLNXLHRZSVyJtLaFdCb9pwCyqMAnLMcKPnEzswyZK0jeyXDMgICBL6A0b+q1l5/N9Vp0z2YQWWEefWJ9MovPV5/X35su3s3uYNIgICB5Y6T6c16/WqezUXn4M5YfsafQP07bfRRHtM/u1MvqYKZ2LMEjSahWLAc1ODmaOPU0y2tWveO7KYmE23VLWAW5EgDHaTyGJVqM9MUb289ExG6zpmNhOqlNkpF2pWtGsf2VBJwM8B4TVy3ilZtLKE7T2hkVhyYAjyIyJXE79RhtltRU06xLQxQ53WZDkdqnjMsOWuTfl8ImNkPaOpWtd5+AyB8zgS++WuKvNZERuwWzapO8bsUG6bFUIV0uqhX6lN4bo5thfqOPxmvxK/LpMk/E/syp6oettFVuVov3VUfIAT5k3GaAgICAgc66U6L7LrhaOFOs4HuXUIpwf9pWvzr8ZZjnadnS4fn5bck9pfJc7ZAjbS/I2/wDp2f5TE9mGT0T+FR0C/wDD9N+h+JmNPSo0X+TCHUNzbThOVmkDuB2stuFJ8cY+cj+ZT6dVtXzCs1d6+v8AaNpWDU5bFeldt1ME7q9WgOfHemM/Mq7WjrzZOvwwbXvfVbM0l1ljhzbUrbhADE2Y3yMe0MZHdmJ61RltOTBW0z5j91/t5GrWlLNaaKAG6yxnAusPuqGx8yOMyt08tjNE1iIm+0efdX9G9p413UVam3UUPSz5u3iVdWA9R2AJXEis9dlWDLtm5K2mY28t3ljpPkkWHo7fF+vr/wASi7/eUhP/AKZr3jq89rq7ZpbvMGmQEBA82ekygptbVg+81b/VWv8ACe3/AExbfBePaWtm7qOmehsqfkepqFPu2jdP6Q5fMcJwcsfQ1sW8Xjb+vhbHWqU46zUovu1DfbxY5Cj4c5Xn/wAfV1p4r1n8kdKpl5uLt/OrRWuMMQpLd54nAEr1F8s3mJtFa/umNtn3Z+17DRqjvq70Bt2xMYb1CVOOXZNOmsvOG87xM18x5ZcsbwkVarVDTPqXsTBp31rCeycAqS3bw5jxlfPn+jOW0x2322No32W99+parT9UUrDoGsuYA7nqAgKhIySc+UyvfJNa8sxHvJ0Vuz9pONSKG1CahWRm3lCgoVPssFJHKRgz2jN9ObRaNiY6bqvY9Oofr+rsWpRfbg7m8WO9xzkjAkaSma3PyTtG8+C2zBtLWtbpX3wA6Wqj45ZVxxEty55y6eYt3i20kRtL9bT1x6wVK614UMztjt5BQSOM2smrt9SMNbRXp1mWMV6boun1h3zWzrZwyGXHxBAJ4zY0ertOf6NrRbpvEwi1em7JdO5VU+bIo6zV6Wv7+o06/BrUB/ZOZx6/LorfmGeL1PVs+etsgICAgIFX0m2Mur01lJO6WAKP2o6nNbjxDAGExMxO8NB2VqmsrBdd2xSyWL92xDhx5ZGQe0EGbNZ3h6XT5fq44smSV7DrKy1bqObKwHmVIESxvG9ZiGqbF0+09PRXStOmYIMBmtfjx7QFlcRaI2aGKupx0isRH+6x2LsKxGuu1FgbUXLulkGFrUD1VTPHgeOfKZRX3XYsFo5rXnrP/Cu2LsvWUUfZlpoHtD7RvniGJ9c17mS2P70xiJiNlOPDlpXkiI/L8p0avGza9N6nXV2K4yTundt3hk44ZEnlnl2T/D3+hyeYZtdszVNqKNX1NVjrU1bUs+ApLE79blSM4IHLkPlExO+5fFlm8ZJiJ6dt2TS7K1Ta6vVWipUFT1dWjE7g5qd4gb5JPHgMcJMRO+7KuLLOaMlojbZtMzbxA/fRe3c2nj+30zD40WKR8cXH5GU5I6uLxOu1os6HK3MICAgefvTRTu7VJ+/p6X+TWL/onrf0vk65KfiVGaOzUaZ6uyh+9dQXrO77S4ZfMHl8eU5fEcFsuL7PVHWPyzpO0pexKGAZ3GHsYsR3Dkq/ATV0OG9azfJH3WneU2nxDCumIusa3TtfvEbhAUgDHs4Y4Wc62K9c1rZKTbfsz36dEjQ6C7q9aGr3WtX1ApGOKMAoPhwEprgy8mWJr37J3jourdG52f1QU9Z1Cpu9u8EAI+cuy47TpeTbrsiJ+5H2ls6zOkaylr6a6gr1KRlX3RhihOG7pp5sVt6TNd4iOsMoljp0ln2umxdN1NISxcDcBGRnedV4DJ4DGeUsxY7/AF63iu0bSTPRG0D30daGod1a2xk3CueLe8CeAPPMs09s2Dmjkmd56bbInafKJqNmWfZ3yM2WWixlHZlgcZ8AJn/C5PoT0+607zCOaN2PaekIu63qhapUKy4BKkcmAPOX5dPamWMsU5omNphETvGzDpqzvluqWtcYA3QGPeTjkPCbmjpe2Wb8nLXx7sbdu793TtVVrb0dafrNq6MYyA7Of1K3IP1bs4H6kvtgrX3lbhjq9LTxLZICAgICAgcz1SgbQ14T2d+ljjkHahN/48FJ85djdnhkzyyzSx1CAgJISAgICAgIEelsa/ZxHbdcp8m0t+fhkA/CV5XM4nH2RLp0pcUgICBxD086bGs0tn36LE/3dgI/4pno/wBNX21M194lTmjo5/TPa2a6dVKLJTqZRZKbTKLJTqZTZKdVKLJSl5SmUo90sqIN0vqxQbpfVCFdLqoQbpfVCFdLqobb6GNPvbU3uyui1vqZFE8t+p79cdfz/wBL8Md3f55NeQEBAQECp6T7bXR6drSN5uC1oOdljcEQeZ5nsAJ7ITWs2naGh7M0rIpNjb9tjNZa/wB529rHgOCjwUTZrG0PS6fD9KkVTJK8gICAgICAgICB86PUdftKvHFNIju57BbahSpM9/VtaSPFZVknw43EssTMUjw6PKnLICAgcl9PunG7orO0WWp9SZ/0TtcBvy6yPmJhXl9LlVM99Zqp1UoslOplFkptMpslOqlFkp1UoslLXlKUo1ssqIN0vqxQbpfVCFdLqoQbpfVCFdLqodC9AunzqdZZ9yqhPrewn/hieK/Ud99VFfaIbOHs7VPPrSAgICAgaN6Q8/aNAX/J71wGeXWmv+b+O4LcfGZ07tzQ7fWjdCl70JAQEBAQEBAQECHrbrC1dOnUNfcSEDeyoAy9r49xRx8SVHbMb22hq6rURhr8t96NbDTR0itCWYkvZY3tW2HG87eeAAOQAAHKa7ztrTad5WsIICAgc39O9GdBU/amor+TK4P7xOjwm3LrMf5YZPTLjNM+j2aibVKLJTqZRZKbTKLJTqpTZKdVKLJS15SlKNbLKiDdL6sUG6XVQhXS+qEG6X1QhXS6qHWvQJp8UauzHFrlXPeErX8WafP+NX5tZb46NvH6XUpymZAQEBAQIO2tk1aqlqb1yjYPA4KsDlXRhxVgeIIgidurTbeievr4VXUXr2G4NXZ5MUBVj44XylkZJdDHxHJWNp6vidGdpNzbSV+P865HwwoPzj6ks54nfxCTX0GvP5XaDg/4FFSD5WdYf2yJvKi2uzW87I21eieq09Zt0+os1JTi1NyVAuo5it60XD45A5B5cM5iLzDLHr8tZ+6d4RNHqktRbKzvI4DAjtBl8Tu7tLxevNDNDIgICAgSegun6zW6q88RSlenXhyZv5y7B8jT8h3SjJPVweIZObLt7N9mDQICAgIGk+mWne2TqDjJRqH+V9e8fpLTY0tuXNSfmEW7OD0z6f4hpJtUpslOplFkptMoslOqlNkp1UoslLXlKUo1ssqIN0vqxQbpdVCFdL6oQbpfVCFdLo6Idv8AQlTjZatj8pbe3/yFf9M+ba+/Nqbz8y3Kdob7NNkQEBAQEBAQEBAQOZ7V0P2PWtUBijU71tXctn5+kef5QDxfuluO3h1eHZ9v8Of6MstdjdAp2i1zFNHS+pYHBavhUp7Q17epkdwyfCYTkiGjl1+OnSOqXboNooN59GrjuovVm+l1QH5zH6iivE481Ql23SG3LS1L8tzUK1bE+AsAz8MzOLxLcx6vFftKTrNfXUjWWOoVRkkkfADvJ5ASZmIW3y1rXeZbZ0A2e1OiQ2ArbcXvsDc1a1i26fFQVXHZu4mvLzOS3Nabe7Y5DAgICAgVXSnZX2rR6jT5ANtboCewkeqfgcSYnad4Hml9PZVY1VyGu1DhkYYPDtGeansI4ET6LoOIYtVjjaevmGpak1lKqm3ZinUyiyU2mUWSnVSmyU6qUWSlrylKUa2WVEG6X1YoN0uqhCul9UIN0vqhBsDMy11qXtc7qIoyzE8gB+M1tbr8WmxzNp6+I8sq1m0vR3QLYj6LQafT2EF0UlyOW87s7Ad4BYjPhPnd7Ta02ny21/MQgICAgICAgICAgV23ti1aurqrgcZDKykhkZfZdGHEMP4g8DCYmYneGvUej6on+lX36lRjCWFUQ/prSq7/AJNkeEmbTK6+py3ja1m3aehUUJWoVVGAqgAAdwA5SFDJAw6vSV2ru2orqex1BHyMCq0nQ/Z9TiyrR6dHHEMtSAjxHDhAu4CAgICAgIFJ0m6KaTXKBqagWHs2L6tifouOOPDl4TOmS1J5qztJs5rtb0TaqrjpL0vX7l3qP2cnUFW7eYHxna0/Hs9OmT7lU4o8Na1mydXp/wCsaS9AM+siGxOBxnfqzj9bE6ePjmC/q3hhOKWCnaVOcGxVPc53T8mxNmNdp7+m0I5Zhbae1TyYHyIkzkpPaTZYUmU2tHuJi8pVvCUW6WVmBX6ixRzIHmRLYyVjvKNlTdtOnOBYpPcp3j8lzInW4Keq0HLLJpNnarUf1bSaiwH3ihRPrs3Qfhma+TjeCnSu8/hMY5bHsr0Vay051VtenT7tX85Ye/1iAq+freU5uo47mv0x/azjFHl0fot0N0mgB6iv+cPtWud6xvNjyHgMCcXJktktzXneVkRs2GYJICAgICAgICAgICAgICAgICAgICAgICAgICAgRtZoqrAesrR+BHrqp/eIGh9IujGiWmxl0mmDYJyKawfnuyY7jgO2b2Rm3GZcE+ySO3wlsXt7oVX/AGpf/bW/W38Zh9S/vKdlhsrUu5G+7Nx94k/vmfPb3Q730U6NaJ9PWz6TTsx5lqayfmVlU9Uug7P2fVWq9XVWmBw3EUY+QkCZAQEBAQEBAQEBAQEBAQEBAQEBAQEBAQED/9k=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9" descr="data:image/png;base64,iVBORw0KGgoAAAANSUhEUgAAAUAAAAB0CAMAAADD0huXAAAAzFBMVEX////F1anMzMwAAAA1NTYmKh/j4+OsupTg4ODs7OzA0KVocVmAim7K2q35+fmnp6eJiYnQ0NDFxcW7u7tfX1+enp7z8/OapX8SEhLW1tbo6OgfHx8YGBhcY08PEQvDw8OWlpZweWA8QTNERESwv5ezs7M9PT0VGBFUVFRkZGRJSUl5eXlqamqBgYEnJycwMDBxcXFLUUCPmXY0OSyps5OWoXjO08EuKzPHzbmjrYnZ3c65wah5fXDO3LceIxbq8N7Cza4sMR9MU0I/RzIjpXKfAAAOsklEQVR4nO2dD3urOHaHtchlUTsXkAQaBExhl0Ur/ns63bY77c5s2+//nXoEjm8M5MZJbMfu8HueJI6QQbwcHR2BhBDatGnTa3Jtx4ggQj67KI8pS6VRFOE9yvevZxbeRnmuLBLTBz8wv91Dsnv8/DzFjuRNC/cIYlE8fTAAHa8rBRKZlfvSgR/AVvo5/GG07EoivCh3Pre49yeWfrVAp2hL3bk2rstmqEO/l6hRnq8cpAafq4b4uGWfW9z7E8M7pdQgDUCvEshKSYxLZGMPkR13sYWQylEN5sn72Emszy7v3YlFnFJquQDQDRovzHseg+XFKUOiyMqkDL2qRUWIkExsO6GfXd67E4sODSsArAO/830aJwAwGgF6kd91fjkCpBvANT0DiBrAJEJhHwFyOkDjW2ZfAW6t8FwZ9sM8zz3ka8RxaLUDMcFKjDNEFEe4tTxwh+AGEY1sJwm3QHAmua9AQYc8MLJMq9ZGpImR6CRyfQuRVhUlQl0GQWBDkK/Kzy7wpk2bNl1Cjj5+JFN/NzhpYsneXvmWXZbQmQs3T4jc5giB7Kb+RXAS5DnRSswncdtAPyXu3eW235isAgISkXH4bUXeyMMSyEaOSUEul04PAEUJbGOTYo9d5mAP5jcItM9vUkjby42kU65cMHEaUhFP3KRMT8o7F7Gh7weGMIZIDzSwWDd9Ch05qXFfYYqYiiIfMUhhu9EelQ+xTmLDvzcxwQxrE2OxTJ/AweMdDVuduBwZrbmcq0nUHIkWuIW1EOlUhTG3+wqhtkb7GnomWDq7EBEIA/dFjMMxS4m7HOdj3luU8ulWEQFUBNkufIihekzX26XwP4qlyeJKW/YAUEjw0MKkkCvbI+kZlIDSrKsFiaZ7VAAwYQZpbK6thSXrLek0BbLrvp0sjkb7LjLOM/GuW75JT/1Mq3PJ3leSa1VzsseDueLQytlNqFVlI7tTuknB/7RKeYi1DqLVlTudpq/rlnVdtacAqQHopHCdod+bYVUUgzLWOPFyTZcuM7elo/C65Zs03SqyEVcixrW005LwhAo8+mwnknKISNxqlCvp7HEs6i6mUJ1w52r96s4/phhsLY5K4fJiCVDU1PgUmQ0OIZIi2e/qsUY4qURT9U1vA9DcrNw1CAoZY9NB94hwxMF/OImUpqELIxccOdSY2BmkEH7jxknUX7toQpfIjjJX1kVMoimiAYApFCgvUL6DgmAoX+Y6dS5Ug6L9WId1IATfAUycXbuERk8+0ABMoHOeF0mVuc8AQnuGwkQYC5A9KbHWWgUC5fj6gWrYuK6vdNANoRuMPgUNFqnBwrwA2Y2qq52D+KBVCzXdgahntFJLF1oBOzncJGZ4emBzAChixwoTaw4wdXeZcc8x35WMcY5Ija9dg+F4EAe6Vha7loOcbPTV0J5JsDNiGjJmEfNZZhAcOiY+kJM7j63M1OKuuXoBjZ4BNLcieQBl7vnB/I8AI9R1kAfHNlRz1HhIV1aaX71wzQesPE5uc1uQDQeAWsQ7iYgaAtXGCA8mKLUHiLMMwAFJVdc9wA7TYFc7HNqR8vpPb+Lq/d/1btQXJmyKnmwLOk3CdIzyEv5Y48NVl4sx0QHnEnueZPA5y70YMeNtyju5d87izy7Bg2vsdtylyI388AdVDHdSFRbKMP7sIpwj525NkOH0s4twjtwG3+lomAcBCOXsPrsI63oUgGCC93n3+VEAIis6Y+TlJ+hhAKK2v8uG+HEAOtj/7CKs6XEAovouY8EHAnifseADAbzPWPCBAN5nLPhIAO8qFnQnQV84HT9/dnnO0h3Fgtw/qMXR+Le87YCEd+p+YsEIzxQ9xMSBO4kFBXEj3HnPVEa4FOT+ZWJB9x3fu7CHshmN8KnFpTi07l+M2Dh33/O9CwO0ZIRP50oBQHr5E764KDTEdvz2730CQLrKk0q5toGa9BdOeS27NFrfsJJfyq/5iQWxIP2affWwy91cDSCpimk86AwgZdWKRVKrUbuALzbQMhhUs3ImoCbIFtk9DaqXB6B5sbJ7WetRldkgTSwYf82u1ypOp4b2dDcrAO3TUTXEE+fPQj4CpFjn1egNTwGyLMf58vx4ETX7AWezLTTEu67FvVyeCs2xWgC0fDNWZ1geoMNBs8PlLF32ykxDPOyfmFhw/ET3OOjUspxUw26G/mQ3K2T46bMgGdmxOjdGOgLsIvhVqTlA2qV4DWCOPSnLdD/bwtokk7LDK6bJcb8EyILWWql8tMSNJcu+W5igkb/zxnRpYsHRBCXeU8lUPds/HNOXkicnNeIFgKfjIs1ISUTkOMB0HEF5/PMSQKc2URU3IeApQC/3VwBa+xQKK5WemVpWNczQnZuORbM6aJcAs8Jfc160GUpI9ha7MdvKyH9iAbGgO9Zm3EFBqmIO0E9hD6x6fty1VhgAno6LjM18AB6MM6KYHjRHqNRKrw2BfQJoTXc3zKjF0ypM4TKuAOTcXOCkmm/JmCV5jVeQYLYECHsI9E57C0MrKt+42BVPYMlBs6ePJha0zQc1eNLH3eKgSUkpa02FkN+I/wDgbFxknEoX58SLpNOHwotc2WekxGv+8wCQ4dFAzbjjeSOyCtA0qZ7CbLlBQl/GXxggGKW1BhAnLfi6ufuHMvVtMywN2VjVs9wmFkTjfhI4aj13HLB7qBAeNgDdPFiRfwR4Oi4yTpzcDEfby3BAAhU5xSURaxfh/QCzDqsV5wis8nZOkJYDuLNWsYXBNiWVmcYzU5NRGoKLHeqlCbJBP3MwT7Gg2nV5kwbz6ykrrNtoSLhFib8GsDsCPBkXaQC27bjNj6DVTxo3VFH7rSpMxwZYmGGU5wH0NO6WTYVVZmCbtFCnZw5mo/ftLlkERNT4P9ksAA7Gmmg7Tx/39LzCT7EgNYEChU0LE7TCfRuOlu+s9uvEKcDjuEgA2JhXhmTCV+CWSsuNHZanK/N8ngDaYyNSmqlA5wAEk4JWZMU17kxeWe9mAMO6NsPl1DxEz30wyiVAGijDokqWFlid5J1iQdr0hne4AMg7QMemuPQQg8uVW01HgMdxkQDQ6wmyU+pBC+3qjNUuEvXKELpjGJNj4QplqJ8DkLURz0DzOsOCXWkxbxHejB2F/aIKg+n4jHm7eWMOxYb0MGoWvtTrg5O8Uyzo4T1jWQNV9TQ3+ECLndrsWhiTAcDTcZFm7GQ7aHPbe4+rXiEniCqlV+AfAToVbobxWdc5AHkS7UDDApSXpK3G83hiFKuGZRijsa4StWgsoOXUAa4XbRRY2WlhplhQBrhoiyifZ5dVqjVci+dpKwAJR7NxkeO/PB+dnjeOoDwMpHwZIIrLxhvD73lfmOWzCzumTVoEIJbnV02+4hzNpnDZaHNwUiv7p9l6usXz2UWYYkEWdlXnLbOzHHzg6VGv0Rde3M6aeaoVGPSglQ3shbsP68mUsbelz/4/xIIQL6+X05q7jcsDxDhKnws/xu2sg1h8iAXPzX9hgMQhOpqphkI9jmIEsSA5P/+lH/i4MQ9nKp3rne4VFJtY8OxL7lwaYFaohXYPJW1DLOj1Z+buLz0dgqf4H1b0z/jPa8n3mP5LSKPGKX45M/+lJ8Xy9Kc//X6pH/Af1pLvMv3vJhb8+dz8lwf4xy+/m+vLP/4T/m6ZfK/pv5pY8G9n5r8JwN+9UIA7Tf+biQV//XLQK/k3gCvpv5pY8H9/NPqf8XQ2gG9L/xJ3OPb/+6effvrjL3gD+Pb0LznFnfsvRj9sAN8D8N9NLPhvf/n+++83gO8CCN33KBT/ugF8N8D/cksH/ecG8N0Af/gZoc0CPwLwr//xs+G3AXwvwO//YpqQDeD7AR60AdwAfkL6BvCD6aYRmfj9dQP4PoA/fveHUd/9uAF8F8Bn2gC+I/1Pz/RK/g3gB9O3W/ofTN8eKn0w/fIAH/2x5hvTLw0wK6761PvudPEH64d1GH87eojJ0Js2bdq06Tep/4dt1A1f4+LKu3wl1Qelq1u9JYp2GL+6IoKdffuKkm8tCWBbL+ebZjiTb82qfJ8qnIS3ePU08Qf8OkC3e2VVAv7im4A9jsLixXyOmeuNSj3sL+1FKjgtvbYC0mXFi/Fu5GsA5a4Pvr2fFwEG/nOA7unyTVyb7zmRJ3T7emHfpGp8mZC+aj125e5wOzd/epPWikzOUpVmVjtpvIL6pd+gUPWt45rXVdh7U0YDMG6TQCLSlVXfmSW69BD61Ivgt8qKYZo0KivzQv/+sFJcudsZgPvALE/EvlGGt2sCCOquVo9d6R/vh2v/ReVm0TKdj3OKbVz7To27rOw93mpkXsPkazIBtIs972pCsPJK5SMn6fgeZ2yoeY7b0ptmlkE+qw95VR1qbGYAajNlFJcif7kUb9eTbeDeu9IiW6Kdvz1rVakzLY3XBgQAZkiYGbLcMudOckiL8gOYrHaRG3BivGVZuGEgEIn4WIXNWhKTm4B8HFCKpzZprPpmzWAUhXZ6VoHervw6AJEIj4dovRdlJiv6iR+22DLLQ5nFkqEu54FKImJj6k5rkgAIPwmqKmnH2d+8cM28epMX/uYFelo8anxPARj8U5PxHKBbvlyKN6ssjid3xXXyRJNMx3ilEcFFC2zyI0BRFZ7DIuJWXq6fQPhFnoc+JweATQf7VysAXeT4qifPAAZmNYRLLz50qF/9lV/2xvZnAMxMNUbeMC0nBABj49BCTCD+SKavAoiyEBDu0ANAYakYOZgfW+EjQM83K2Me/NIIMNwJxNILt5dTK9xc/W2Doty9CjAYrczCllkRjOxKcJ86bxR4P7o7vJLTNCJ1G1aKmCW9oXkVbhCEGgDuFfdNsDd5IuMD0y48NiIjQLcI8osvDzfGgewWHTqSvwLQnRa1EZyKkiCXg6nEeZDFOZhScwjxbG9MzG24ItBiOBwaFC8owVrtNqSmdk47gXyu7KrjO6rs8VkFCQO2PO7HBADDW3XxXf3ORy6uU6y80WISq+3ptSyfpKa75R2Sd1q6p6sXSym07pL8815t+xA3mCz+jRg15qX1EGex6er6P6BLE5gPZuCJAAAAAElFTkSuQmCC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9" descr="data:image/png;base64,iVBORw0KGgoAAAANSUhEUgAAAUAAAAB0CAMAAADD0huXAAAAzFBMVEX////F1anMzMwAAAA1NTYmKh/j4+OsupTg4ODs7OzA0KVocVmAim7K2q35+fmnp6eJiYnQ0NDFxcW7u7tfX1+enp7z8/OapX8SEhLW1tbo6OgfHx8YGBhcY08PEQvDw8OWlpZweWA8QTNERESwv5ezs7M9PT0VGBFUVFRkZGRJSUl5eXlqamqBgYEnJycwMDBxcXFLUUCPmXY0OSyps5OWoXjO08EuKzPHzbmjrYnZ3c65wah5fXDO3LceIxbq8N7Cza4sMR9MU0I/RzIjpXKfAAAOsklEQVR4nO2dD3urOHaHtchlUTsXkAQaBExhl0Ur/ns63bY77c5s2+//nXoEjm8M5MZJbMfu8HueJI6QQbwcHR2BhBDatGnTa3Jtx4ggQj67KI8pS6VRFOE9yvevZxbeRnmuLBLTBz8wv91Dsnv8/DzFjuRNC/cIYlE8fTAAHa8rBRKZlfvSgR/AVvo5/GG07EoivCh3Pre49yeWfrVAp2hL3bk2rstmqEO/l6hRnq8cpAafq4b4uGWfW9z7E8M7pdQgDUCvEshKSYxLZGMPkR13sYWQylEN5sn72Emszy7v3YlFnFJquQDQDRovzHseg+XFKUOiyMqkDL2qRUWIkExsO6GfXd67E4sODSsArAO/830aJwAwGgF6kd91fjkCpBvANT0DiBrAJEJhHwFyOkDjW2ZfAW6t8FwZ9sM8zz3ka8RxaLUDMcFKjDNEFEe4tTxwh+AGEY1sJwm3QHAmua9AQYc8MLJMq9ZGpImR6CRyfQuRVhUlQl0GQWBDkK/Kzy7wpk2bNl1Cjj5+JFN/NzhpYsneXvmWXZbQmQs3T4jc5giB7Kb+RXAS5DnRSswncdtAPyXu3eW235isAgISkXH4bUXeyMMSyEaOSUEul04PAEUJbGOTYo9d5mAP5jcItM9vUkjby42kU65cMHEaUhFP3KRMT8o7F7Gh7weGMIZIDzSwWDd9Ch05qXFfYYqYiiIfMUhhu9EelQ+xTmLDvzcxwQxrE2OxTJ/AweMdDVuduBwZrbmcq0nUHIkWuIW1EOlUhTG3+wqhtkb7GnomWDq7EBEIA/dFjMMxS4m7HOdj3luU8ulWEQFUBNkufIihekzX26XwP4qlyeJKW/YAUEjw0MKkkCvbI+kZlIDSrKsFiaZ7VAAwYQZpbK6thSXrLek0BbLrvp0sjkb7LjLOM/GuW75JT/1Mq3PJ3leSa1VzsseDueLQytlNqFVlI7tTuknB/7RKeYi1DqLVlTudpq/rlnVdtacAqQHopHCdod+bYVUUgzLWOPFyTZcuM7elo/C65Zs03SqyEVcixrW005LwhAo8+mwnknKISNxqlCvp7HEs6i6mUJ1w52r96s4/phhsLY5K4fJiCVDU1PgUmQ0OIZIi2e/qsUY4qURT9U1vA9DcrNw1CAoZY9NB94hwxMF/OImUpqELIxccOdSY2BmkEH7jxknUX7toQpfIjjJX1kVMoimiAYApFCgvUL6DgmAoX+Y6dS5Ug6L9WId1IATfAUycXbuERk8+0ABMoHOeF0mVuc8AQnuGwkQYC5A9KbHWWgUC5fj6gWrYuK6vdNANoRuMPgUNFqnBwrwA2Y2qq52D+KBVCzXdgahntFJLF1oBOzncJGZ4emBzAChixwoTaw4wdXeZcc8x35WMcY5Ija9dg+F4EAe6Vha7loOcbPTV0J5JsDNiGjJmEfNZZhAcOiY+kJM7j63M1OKuuXoBjZ4BNLcieQBl7vnB/I8AI9R1kAfHNlRz1HhIV1aaX71wzQesPE5uc1uQDQeAWsQ7iYgaAtXGCA8mKLUHiLMMwAFJVdc9wA7TYFc7HNqR8vpPb+Lq/d/1btQXJmyKnmwLOk3CdIzyEv5Y48NVl4sx0QHnEnueZPA5y70YMeNtyju5d87izy7Bg2vsdtylyI388AdVDHdSFRbKMP7sIpwj525NkOH0s4twjtwG3+lomAcBCOXsPrsI63oUgGCC93n3+VEAIis6Y+TlJ+hhAKK2v8uG+HEAOtj/7CKs6XEAovouY8EHAnifseADAbzPWPCBAN5nLPhIAO8qFnQnQV84HT9/dnnO0h3Fgtw/qMXR+Le87YCEd+p+YsEIzxQ9xMSBO4kFBXEj3HnPVEa4FOT+ZWJB9x3fu7CHshmN8KnFpTi07l+M2Dh33/O9CwO0ZIRP50oBQHr5E764KDTEdvz2730CQLrKk0q5toGa9BdOeS27NFrfsJJfyq/5iQWxIP2affWwy91cDSCpimk86AwgZdWKRVKrUbuALzbQMhhUs3ImoCbIFtk9DaqXB6B5sbJ7WetRldkgTSwYf82u1ypOp4b2dDcrAO3TUTXEE+fPQj4CpFjn1egNTwGyLMf58vx4ETX7AWezLTTEu67FvVyeCs2xWgC0fDNWZ1geoMNBs8PlLF32ykxDPOyfmFhw/ET3OOjUspxUw26G/mQ3K2T46bMgGdmxOjdGOgLsIvhVqTlA2qV4DWCOPSnLdD/bwtokk7LDK6bJcb8EyILWWql8tMSNJcu+W5igkb/zxnRpYsHRBCXeU8lUPds/HNOXkicnNeIFgKfjIs1ISUTkOMB0HEF5/PMSQKc2URU3IeApQC/3VwBa+xQKK5WemVpWNczQnZuORbM6aJcAs8Jfc160GUpI9ha7MdvKyH9iAbGgO9Zm3EFBqmIO0E9hD6x6fty1VhgAno6LjM18AB6MM6KYHjRHqNRKrw2BfQJoTXc3zKjF0ypM4TKuAOTcXOCkmm/JmCV5jVeQYLYECHsI9E57C0MrKt+42BVPYMlBs6ePJha0zQc1eNLH3eKgSUkpa02FkN+I/wDgbFxknEoX58SLpNOHwotc2WekxGv+8wCQ4dFAzbjjeSOyCtA0qZ7CbLlBQl/GXxggGKW1BhAnLfi6ufuHMvVtMywN2VjVs9wmFkTjfhI4aj13HLB7qBAeNgDdPFiRfwR4Oi4yTpzcDEfby3BAAhU5xSURaxfh/QCzDqsV5wis8nZOkJYDuLNWsYXBNiWVmcYzU5NRGoKLHeqlCbJBP3MwT7Gg2nV5kwbz6ykrrNtoSLhFib8GsDsCPBkXaQC27bjNj6DVTxo3VFH7rSpMxwZYmGGU5wH0NO6WTYVVZmCbtFCnZw5mo/ftLlkERNT4P9ksAA7Gmmg7Tx/39LzCT7EgNYEChU0LE7TCfRuOlu+s9uvEKcDjuEgA2JhXhmTCV+CWSsuNHZanK/N8ngDaYyNSmqlA5wAEk4JWZMU17kxeWe9mAMO6NsPl1DxEz30wyiVAGijDokqWFlid5J1iQdr0hne4AMg7QMemuPQQg8uVW01HgMdxkQDQ6wmyU+pBC+3qjNUuEvXKELpjGJNj4QplqJ8DkLURz0DzOsOCXWkxbxHejB2F/aIKg+n4jHm7eWMOxYb0MGoWvtTrg5O8Uyzo4T1jWQNV9TQ3+ECLndrsWhiTAcDTcZFm7GQ7aHPbe4+rXiEniCqlV+AfAToVbobxWdc5AHkS7UDDApSXpK3G83hiFKuGZRijsa4StWgsoOXUAa4XbRRY2WlhplhQBrhoiyifZ5dVqjVci+dpKwAJR7NxkeO/PB+dnjeOoDwMpHwZIIrLxhvD73lfmOWzCzumTVoEIJbnV02+4hzNpnDZaHNwUiv7p9l6usXz2UWYYkEWdlXnLbOzHHzg6VGv0Rde3M6aeaoVGPSglQ3shbsP68mUsbelz/4/xIIQL6+X05q7jcsDxDhKnws/xu2sg1h8iAXPzX9hgMQhOpqphkI9jmIEsSA5P/+lH/i4MQ9nKp3rne4VFJtY8OxL7lwaYFaohXYPJW1DLOj1Z+buLz0dgqf4H1b0z/jPa8n3mP5LSKPGKX45M/+lJ8Xy9Kc//X6pH/Af1pLvMv3vJhb8+dz8lwf4xy+/m+vLP/4T/m6ZfK/pv5pY8G9n5r8JwN+9UIA7Tf+biQV//XLQK/k3gCvpv5pY8H9/NPqf8XQ2gG9L/xJ3OPb/+6effvrjL3gD+Pb0LznFnfsvRj9sAN8D8N9NLPhvf/n+++83gO8CCN33KBT/ugF8N8D/cksH/ecG8N0Af/gZoc0CPwLwr//xs+G3AXwvwO//YpqQDeD7AR60AdwAfkL6BvCD6aYRmfj9dQP4PoA/fveHUd/9uAF8F8Bn2gC+I/1Pz/RK/g3gB9O3W/ofTN8eKn0w/fIAH/2x5hvTLw0wK6761PvudPEH64d1GH87eojJ0Js2bdq06Tep/4dt1A1f4+LKu3wl1Qelq1u9JYp2GL+6IoKdffuKkm8tCWBbL+ebZjiTb82qfJ8qnIS3ePU08Qf8OkC3e2VVAv7im4A9jsLixXyOmeuNSj3sL+1FKjgtvbYC0mXFi/Fu5GsA5a4Pvr2fFwEG/nOA7unyTVyb7zmRJ3T7emHfpGp8mZC+aj125e5wOzd/epPWikzOUpVmVjtpvIL6pd+gUPWt45rXVdh7U0YDMG6TQCLSlVXfmSW69BD61Ivgt8qKYZo0KivzQv/+sFJcudsZgPvALE/EvlGGt2sCCOquVo9d6R/vh2v/ReVm0TKdj3OKbVz7To27rOw93mpkXsPkazIBtIs972pCsPJK5SMn6fgeZ2yoeY7b0ptmlkE+qw95VR1qbGYAajNlFJcif7kUb9eTbeDeu9IiW6Kdvz1rVakzLY3XBgQAZkiYGbLcMudOckiL8gOYrHaRG3BivGVZuGEgEIn4WIXNWhKTm4B8HFCKpzZprPpmzWAUhXZ6VoHervw6AJEIj4dovRdlJiv6iR+22DLLQ5nFkqEu54FKImJj6k5rkgAIPwmqKmnH2d+8cM28epMX/uYFelo8anxPARj8U5PxHKBbvlyKN6ssjid3xXXyRJNMx3ilEcFFC2zyI0BRFZ7DIuJWXq6fQPhFnoc+JweATQf7VysAXeT4qifPAAZmNYRLLz50qF/9lV/2xvZnAMxMNUbeMC0nBABj49BCTCD+SKavAoiyEBDu0ANAYakYOZgfW+EjQM83K2Me/NIIMNwJxNILt5dTK9xc/W2Doty9CjAYrczCllkRjOxKcJ86bxR4P7o7vJLTNCJ1G1aKmCW9oXkVbhCEGgDuFfdNsDd5IuMD0y48NiIjQLcI8osvDzfGgewWHTqSvwLQnRa1EZyKkiCXg6nEeZDFOZhScwjxbG9MzG24ItBiOBwaFC8owVrtNqSmdk47gXyu7KrjO6rs8VkFCQO2PO7HBADDW3XxXf3ORy6uU6y80WISq+3ptSyfpKa75R2Sd1q6p6sXSym07pL8815t+xA3mCz+jRg15qX1EGex6er6P6BLE5gPZuCJAAAAAElFTkSuQmCC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9" descr="data:image/png;base64,iVBORw0KGgoAAAANSUhEUgAAAQwAAABjCAMAAABZh86aAAAA8FBMVEX////q6urx8fHf79/j8eOcoJzd7t3i8OLn8+dXV1cAAADQ6NDq9Ors9ezb7dvs7Oy61bry+PLW69b4+Pi21Lbh4eH5/Pm/v79JSUmGhobK0cqTqZPKysrU09S83bw5OTmpp6dsamuTk5O4uLiCgoItLS2urq50dHTb2tqNjY2amppCQkJlZWXPz89RUVFdXV3H48cUFBQkJCRSXFKPmY+zy7ODlYOwtbC8xLyntKd2fnYQEBDZ49kvLy/K6Mpxe3Gqzqp5jHlvhW8/Tz+cu5ybt5uGnYZgcWDF0cXT4dNWXFaIk4isuKw9Qz1bZlvA2MA6nIHsAAANbUlEQVR4nO2cC2ObOBLHBU5IrNgmMaHAFi8ywog3MW1626Zp9+72drf7uH7/b3MSbwRp0+Ckvtb/Nq/xaDT6aSQgwQBw0EEHHfSNSGVSZPmu1xXhKbP5yoLWNElXjnPX64L+HdGAWKRlYRCAHARWgW3gwBGA5xseCFxqWsNA+do5PplgzD4bjj/FFtag7UB7uhYSGyWCHrqhpmXm107x6QS32xtdMYzMlf2pliiCJWDd1D0vNHVMK0a21K+d4tMJYlUVgOHDlKyJliqqpbq6uV2Taay7tGK+LxguPZoAw9B91TAqGCtLW6WrAsbme4JB10mGDUO9zTIZMxgCtkCQZQawMHAMMXO+nw30oIMO2l95VKrQnN6qbGtSxe7PT6fyMCGzBMTmmCF0r1MUz1Me4wIFhumUIKMe8nZF+3K05vUnPdkzk+Kr77MfotrevU5RnGnoq5G38+6hJsqiZgADuSZxVgF0ZKAYpmfYjgk0gm5MgAgGKADU6bGlrE3gEkfwrIzOibn2AoNej2ASRA4ICAKOB9g8qdlKhF5w54Xcg5XPPE5phbgWRpsYYlqfqYahbWzEW5dsY2RplqlCRM93HltxKHuhRlJA/wNAzzohcgjOXBsafqqFyI7cjK4OIVvFmeDd7Lx/mGU3gUZhmLJONDOHw2CEIL6h7BWIU6zaDnBgKn4+2kjhqSi4WqSzK1YGg559CmFCvyd+hgR/KusQ0RcUsrV0GVirXffPrgMUVhkmCIKprjQwzC0rRIiSNVnbwMzTeGTRs804tEkbhqpP6ff0OiUihAAC2YyomakkPgjxrvuvl4kp6J4GxRYMqFqee2MSXyAu0JMn+I0KnipBJJCwDSP0LdUMfd1QDSfWdbZRqDdY1H1gxbvuP//dAY7YV7TdBMBKBaBEmmaBGNLLAf12pepZJDgJ8K1d992TGcqCtTGg5rI5wboWURhqsA03tmBllrfBIC9Qd5OtFXX3e8ZeSYy+YLJR+niJ7IW05N6u4nrnq6QV/PFC31/K0CkeHtysxNXjnRuL6M7fzH9t0RO+J5Yc7C0McP+1syPtNYynTm2fYdg7P7v6jPYZhvr4l4hdiXsMQ3Ce7FAnC0ye77Eve0lEsR/xlKLVjSiufJsqsAn9sANCLfsn5H5BWg8+/VBkWUOiUgtEorB/krH9Bd4PXlIUhonaKNd7CWNFPPne3t84DEF2zD2AIfbZyHRZ9jIbNDLroGcvqHyHrbKKdiB+oqOubTwMxbrFPRiy6Pt8krKmZ0Tl8pHN6cbgjYIs2H1PvN1kARdU9kjm8DZ3u7ndBlX8ci+TVWvTiymiWws3zcfDSAwtUzkYsopuCZ/jamuvNkbXKqspiTO3B0ODaS9xYx2b3AYgq846hhwh2dNMZGmlpxIW34g6icOeJ3RdKNQxuzDU1l/sHcO27wFDyBRAXB6GR6w+jPVKiRw+HccTQh6GLCTTPowoDXqOK0sTXY23ykrqVzaRFC+LoS1GXLXKyBJFC90Fw1JVFyMPeMhd2y4CGqJLIKafFByYyhCMGLLbhvhlIsiEhyEIqoz6RaCi5Jbf40SDuNMeDCvx+WVCq22a+EK/sLK6tYyLRMTgZmqtuMIy4SrO7GpTkRUeBoYO0ZWQBND2DTS1t7EXBhZ2Q2SZQzDY3yCMoAdDdHpHF9mLbnos6AksTozucGQXmrbOE5JVOqCQhwGRd9vbncSktRrFvI2shr5rYR4wyW4hKjcV5GKtklnAcC1g3riE7gW2bWQYYM0OgLZ2MlNTh2Aolibo5j1gyOp62jvmy67u9TZLGUVpuOUrSww1wUl4GBssp70dVIOtjsSIYaVFoAprfseKfdXMSl/RtwNUKnBLGOzPHjate0JhbE0gqmsrSYjmJxs8BAPg24gofRi9ZUJnMXUI4go1nkZR0lv0ojKwTBxrfavxG6ifkJBvLtpQafkgtg5kwdGjhKs22aO2GqXYXyYMBvTClXhLYYSBkLqIyMg3NHFNlCEYII7zjYfbM+K4V+aahnHPutK0uLfoaZpmz6Rq2OwtPWrkQ7KYLZMcE7n0XPVirrDWgs4fTQS8YXuivwkt33BWoaUDNdUtzbX0ZHDPqMUtC7k/wFxDVt422HzY8w5j+weP5PvmPZpz5xlK/b+4+mIfrU9fAGNvRE/g+H3zLn3r1yZUohs8AQwNtQ17C0PW+uf7wxpVGcRuFExFeU+l0k3jPno4DMZD9Vra41tv7d3ftvT/K/zYf1ibnw1oOWy8GmccijngeHfvH19wLw02PzubPHsYi9Xz5UKSJicnR6dUsznVxcUz8qO0mEwmJ0fMOpsVxj/PFy1jbru4+OuaGU8aT2p7dnwpLZqYMy5m2/jfK9o515Hw6oq25mIKrz8uFkd/S0ed5m/eSax9x0i1eDiMKu1Z2e/FM7D+kc+Q9fyxg6Lo969riedDYZxXnrOm+VBM8OKqH1N4ddaPSWHQQf95fNqJ+eZsMimyb4wXz0bBkHrjpok3iMokGYzGc9bA6HsWME56MXvGDowqZgdGFZPBkCYf/uhUQAtG23qxHAejn3inXgZhzJvK4DxbMOqgwzFfXEm9mAxG7TlvwZhIH/7+8OHD20LzARgFjVEw7ki8vbzn1TLhZ6yC0Yb5pTAmrQ1rXldGN+ZbBuOv4z+MYyaE3OCHHIbUi3lxMR8Noz3EoqS5GeNgFK7z19cSV9PU9fhy0pvw4ZgURs+o5jA4I60MafL6px9q/YPCuHjzrh9zNAxuiBdsFqvRlDM2v3hzLnFFlMNoH4xmDQze86KqtraxqoyTdu9v82XCeX4eRlOt83EbaOfQSgOuf5Saeql6eXM+aRdR4ctg8MayMjjCLKbEe9YwWnNbweiwfPuc1iUHg6b0rh9zPq4yFr15KGaRGVtJ0sroVMGshLFoZ54fEo6vW2cPVfMmZsvIYEic8e2rK6kbkxmff5SkLgyW0lm/o/nFbASMhdQMsTzARWwWuSTzZdLqOrfO8mUitYqogtEzljG7xhdXi0WnBqmVVgYfc3YXjOKk66RL43QcjGbzZ7Uxo4kvirPNZuAMxmLBdT3LYSw6zalrfgbaXWezHMaiKbci9RJGZzj5MummlMNYdGH8NJ/N37/rzQ/1HQWjMzl56gyGJHUzn7/Pl4nUHU6+TPLmJ03z48sBI4XRa17AKKugosEqo1MazMoqY9GFwVJ61/ccBeNswQc8zWFwNE7nrDLyaWwZT19fL6vmJ3XzlwzGokPjNIdRY69iMhg8drpnLLo1yIz9ypidFjD4qZwdjayMdqnWMBbtKSthlFVdDyeHkS+p1ppiMBpER5+IWcJox2zBaOr/lMHgKoO6MhgLqVNaVCcjKmNZD7GKOKOJL+skKyOFwYz1wJnxpIAhdZqfVjD4mNXAGyOFsawHXhopjH7MT8BoprLEMQoGR4NGLBJv0zjKYbQzz7MsYdSZF64va6PUZFkA7sY8fXG15LgdVTA6MYdhnL5/t1wuOjAZjskoGDWNaozRj8tlO/Pc+Oa8dGzhYDAK42LSTPnL60XVXPp0TAqjMxxmZTCqmLVnDuP3ly39TptTGGUJt2gejYRR0qimoki8GU5hfH9eOTYzOWEwKkT1TL68XrYH3sRc8MYcRrejow+vrpZtwoXx+ccm4tGEjZml9G7ZplHSnJztAEZRHGzXKmBUnecJTU7fXy5r19JzUsBYthYVa/6y9pSqOZ8UMRftmJNJCaOFiI60gFHFrIwMRmcuaNAcRhlzUcU8OZF2AaPsoy7pVlGzqcgro72k6AyVMFprnHkWMJpto4nZ6igv6WKZtBYK9SxhdDrqwJDKkEcFDD7m0cNh/HpJdc7+Nbp68fNlrvO2fvsl9+xaf/3PgOc/f7kso34m5tW/fy5ito3X/xrwvP71l36e578N5Xl+efVAGMLxkAx7wOj7wYDRGDL6A+0HjYY/2NF9jYPNj4/3+E8/Bx100EEHHfQF8obvixB674URFSA33zZm9jHq5oodaQfvHY7h8G3Z/cfU+Hb1BLb242zMUAUrXde/Ng3T3sFTOdYbXRQRMk0UCIHvsltLYgRyGK6hAS9A/gqogY9t3dI2vs/edab4puf7eefI0lUw9ZXUH5GD6OOR04qjTB8XIdcW6bEAddOAJI2wroU2iNjN6DB2N9iKMTQcC0RrFxIyVaFjsxIQU5S4NntwDDARrQwKDo3KxYA6GtM+gxBu0ukDVT9gBFkiSVn5Ewdg09UdvFYzdt8RxKkmBj4K6UISNx5Y27Yj06/FQ0ts3TCLW/sFK4fhhux7/WHZpDobzIjHRwkoutlBZUz1JIFsQMQAUeTrjmiRjL0AUZKu0wCxW5ZF+rrBYBQDpzAwMvQk3yZUZtMAGvW+dxsmwbhLE9Ecf+vY6kaQBSugpU58FXrqlChrmD86CprEFhyc37+thK5g2T4Raxh2qmowT5/BiBwhGXPjFt0zxl+lKaOPJv6WfiKQwnAcsM50HQIMc8Rw5VnZVMUZu39bszaZjSBiMOK8MgKY2Xnv7B1Dqr4d90CEvX0wpjbtHSVFWsPRp94Y9a1KS1DPJkaRoX+Pd3Ou8MDpk4Dd75HFQQcddNA3q/8BkW0hf4vSmeEAAAAASUVORK5CYII=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9" descr="data:image/png;base64,iVBORw0KGgoAAAANSUhEUgAAAQwAAABjCAMAAABZh86aAAAA8FBMVEX////q6urx8fHf79/j8eOcoJzd7t3i8OLn8+dXV1cAAADQ6NDq9Ors9ezb7dvs7Oy61bry+PLW69b4+Pi21Lbh4eH5/Pm/v79JSUmGhobK0cqTqZPKysrU09S83bw5OTmpp6dsamuTk5O4uLiCgoItLS2urq50dHTb2tqNjY2amppCQkJlZWXPz89RUVFdXV3H48cUFBQkJCRSXFKPmY+zy7ODlYOwtbC8xLyntKd2fnYQEBDZ49kvLy/K6Mpxe3Gqzqp5jHlvhW8/Tz+cu5ybt5uGnYZgcWDF0cXT4dNWXFaIk4isuKw9Qz1bZlvA2MA6nIHsAAANbUlEQVR4nO2cC2ObOBLHBU5IrNgmMaHAFi8ywog3MW1626Zp9+72drf7uH7/b3MSbwRp0+Ckvtb/Nq/xaDT6aSQgwQBw0EEHHfSNSGVSZPmu1xXhKbP5yoLWNElXjnPX64L+HdGAWKRlYRCAHARWgW3gwBGA5xseCFxqWsNA+do5PplgzD4bjj/FFtag7UB7uhYSGyWCHrqhpmXm107x6QS32xtdMYzMlf2pliiCJWDd1D0vNHVMK0a21K+d4tMJYlUVgOHDlKyJliqqpbq6uV2Taay7tGK+LxguPZoAw9B91TAqGCtLW6WrAsbme4JB10mGDUO9zTIZMxgCtkCQZQawMHAMMXO+nw30oIMO2l95VKrQnN6qbGtSxe7PT6fyMCGzBMTmmCF0r1MUz1Me4wIFhumUIKMe8nZF+3K05vUnPdkzk+Kr77MfotrevU5RnGnoq5G38+6hJsqiZgADuSZxVgF0ZKAYpmfYjgk0gm5MgAgGKADU6bGlrE3gEkfwrIzOibn2AoNej2ASRA4ICAKOB9g8qdlKhF5w54Xcg5XPPE5phbgWRpsYYlqfqYahbWzEW5dsY2RplqlCRM93HltxKHuhRlJA/wNAzzohcgjOXBsafqqFyI7cjK4OIVvFmeDd7Lx/mGU3gUZhmLJONDOHw2CEIL6h7BWIU6zaDnBgKn4+2kjhqSi4WqSzK1YGg559CmFCvyd+hgR/KusQ0RcUsrV0GVirXffPrgMUVhkmCIKprjQwzC0rRIiSNVnbwMzTeGTRs804tEkbhqpP6ff0OiUihAAC2YyomakkPgjxrvuvl4kp6J4GxRYMqFqee2MSXyAu0JMn+I0KnipBJJCwDSP0LdUMfd1QDSfWdbZRqDdY1H1gxbvuP//dAY7YV7TdBMBKBaBEmmaBGNLLAf12pepZJDgJ8K1d992TGcqCtTGg5rI5wboWURhqsA03tmBllrfBIC9Qd5OtFXX3e8ZeSYy+YLJR+niJ7IW05N6u4nrnq6QV/PFC31/K0CkeHtysxNXjnRuL6M7fzH9t0RO+J5Yc7C0McP+1syPtNYynTm2fYdg7P7v6jPYZhvr4l4hdiXsMQ3Ce7FAnC0ye77Eve0lEsR/xlKLVjSiufJsqsAn9sANCLfsn5H5BWg8+/VBkWUOiUgtEorB/krH9Bd4PXlIUhonaKNd7CWNFPPne3t84DEF2zD2AIfbZyHRZ9jIbNDLroGcvqHyHrbKKdiB+oqOubTwMxbrFPRiy6Pt8krKmZ0Tl8pHN6cbgjYIs2H1PvN1kARdU9kjm8DZ3u7ndBlX8ci+TVWvTiymiWws3zcfDSAwtUzkYsopuCZ/jamuvNkbXKqspiTO3B0ODaS9xYx2b3AYgq846hhwh2dNMZGmlpxIW34g6icOeJ3RdKNQxuzDU1l/sHcO27wFDyBRAXB6GR6w+jPVKiRw+HccTQh6GLCTTPowoDXqOK0sTXY23ykrqVzaRFC+LoS1GXLXKyBJFC90Fw1JVFyMPeMhd2y4CGqJLIKafFByYyhCMGLLbhvhlIsiEhyEIqoz6RaCi5Jbf40SDuNMeDCvx+WVCq22a+EK/sLK6tYyLRMTgZmqtuMIy4SrO7GpTkRUeBoYO0ZWQBND2DTS1t7EXBhZ2Q2SZQzDY3yCMoAdDdHpHF9mLbnos6AksTozucGQXmrbOE5JVOqCQhwGRd9vbncSktRrFvI2shr5rYR4wyW4hKjcV5GKtklnAcC1g3riE7gW2bWQYYM0OgLZ2MlNTh2Aolibo5j1gyOp62jvmy67u9TZLGUVpuOUrSww1wUl4GBssp70dVIOtjsSIYaVFoAprfseKfdXMSl/RtwNUKnBLGOzPHjate0JhbE0gqmsrSYjmJxs8BAPg24gofRi9ZUJnMXUI4go1nkZR0lv0ojKwTBxrfavxG6ifkJBvLtpQafkgtg5kwdGjhKs22aO2GqXYXyYMBvTClXhLYYSBkLqIyMg3NHFNlCEYII7zjYfbM+K4V+aahnHPutK0uLfoaZpmz6Rq2OwtPWrkQ7KYLZMcE7n0XPVirrDWgs4fTQS8YXuivwkt33BWoaUDNdUtzbX0ZHDPqMUtC7k/wFxDVt422HzY8w5j+weP5PvmPZpz5xlK/b+4+mIfrU9fAGNvRE/g+H3zLn3r1yZUohs8AQwNtQ17C0PW+uf7wxpVGcRuFExFeU+l0k3jPno4DMZD9Vra41tv7d3ftvT/K/zYf1ibnw1oOWy8GmccijngeHfvH19wLw02PzubPHsYi9Xz5UKSJicnR6dUsznVxcUz8qO0mEwmJ0fMOpsVxj/PFy1jbru4+OuaGU8aT2p7dnwpLZqYMy5m2/jfK9o515Hw6oq25mIKrz8uFkd/S0ed5m/eSax9x0i1eDiMKu1Z2e/FM7D+kc+Q9fyxg6Lo969riedDYZxXnrOm+VBM8OKqH1N4ddaPSWHQQf95fNqJ+eZsMimyb4wXz0bBkHrjpok3iMokGYzGc9bA6HsWME56MXvGDowqZgdGFZPBkCYf/uhUQAtG23qxHAejn3inXgZhzJvK4DxbMOqgwzFfXEm9mAxG7TlvwZhIH/7+8OHD20LzARgFjVEw7ki8vbzn1TLhZ6yC0Yb5pTAmrQ1rXldGN+ZbBuOv4z+MYyaE3OCHHIbUi3lxMR8Noz3EoqS5GeNgFK7z19cSV9PU9fhy0pvw4ZgURs+o5jA4I60MafL6px9q/YPCuHjzrh9zNAxuiBdsFqvRlDM2v3hzLnFFlMNoH4xmDQze86KqtraxqoyTdu9v82XCeX4eRlOt83EbaOfQSgOuf5Saeql6eXM+aRdR4ctg8MayMjjCLKbEe9YwWnNbweiwfPuc1iUHg6b0rh9zPq4yFr15KGaRGVtJ0sroVMGshLFoZ54fEo6vW2cPVfMmZsvIYEic8e2rK6kbkxmff5SkLgyW0lm/o/nFbASMhdQMsTzARWwWuSTzZdLqOrfO8mUitYqogtEzljG7xhdXi0WnBqmVVgYfc3YXjOKk66RL43QcjGbzZ7Uxo4kvirPNZuAMxmLBdT3LYSw6zalrfgbaXWezHMaiKbci9RJGZzj5MummlMNYdGH8NJ/N37/rzQ/1HQWjMzl56gyGJHUzn7/Pl4nUHU6+TPLmJ03z48sBI4XRa17AKKugosEqo1MazMoqY9GFwVJ61/ccBeNswQc8zWFwNE7nrDLyaWwZT19fL6vmJ3XzlwzGokPjNIdRY69iMhg8drpnLLo1yIz9ypidFjD4qZwdjayMdqnWMBbtKSthlFVdDyeHkS+p1ppiMBpER5+IWcJox2zBaOr/lMHgKoO6MhgLqVNaVCcjKmNZD7GKOKOJL+skKyOFwYz1wJnxpIAhdZqfVjD4mNXAGyOFsawHXhopjH7MT8BoprLEMQoGR4NGLBJv0zjKYbQzz7MsYdSZF64va6PUZFkA7sY8fXG15LgdVTA6MYdhnL5/t1wuOjAZjskoGDWNaozRj8tlO/Pc+Oa8dGzhYDAK42LSTPnL60XVXPp0TAqjMxxmZTCqmLVnDuP3ly39TptTGGUJt2gejYRR0qimoki8GU5hfH9eOTYzOWEwKkT1TL68XrYH3sRc8MYcRrejow+vrpZtwoXx+ccm4tGEjZml9G7ZplHSnJztAEZRHGzXKmBUnecJTU7fXy5r19JzUsBYthYVa/6y9pSqOZ8UMRftmJNJCaOFiI60gFHFrIwMRmcuaNAcRhlzUcU8OZF2AaPsoy7pVlGzqcgro72k6AyVMFprnHkWMJpto4nZ6igv6WKZtBYK9SxhdDrqwJDKkEcFDD7m0cNh/HpJdc7+Nbp68fNlrvO2fvsl9+xaf/3PgOc/f7kso34m5tW/fy5ito3X/xrwvP71l36e578N5Xl+efVAGMLxkAx7wOj7wYDRGDL6A+0HjYY/2NF9jYPNj4/3+E8/Bx100EEHHfQF8obvixB674URFSA33zZm9jHq5oodaQfvHY7h8G3Z/cfU+Hb1BLb242zMUAUrXde/Ng3T3sFTOdYbXRQRMk0UCIHvsltLYgRyGK6hAS9A/gqogY9t3dI2vs/edab4puf7eefI0lUw9ZXUH5GD6OOR04qjTB8XIdcW6bEAddOAJI2wroU2iNjN6DB2N9iKMTQcC0RrFxIyVaFjsxIQU5S4NntwDDARrQwKDo3KxYA6GtM+gxBu0ukDVT9gBFkiSVn5Ewdg09UdvFYzdt8RxKkmBj4K6UISNx5Y27Yj06/FQ0ts3TCLW/sFK4fhhux7/WHZpDobzIjHRwkoutlBZUz1JIFsQMQAUeTrjmiRjL0AUZKu0wCxW5ZF+rrBYBQDpzAwMvQk3yZUZtMAGvW+dxsmwbhLE9Ecf+vY6kaQBSugpU58FXrqlChrmD86CprEFhyc37+thK5g2T4Raxh2qmowT5/BiBwhGXPjFt0zxl+lKaOPJv6WfiKQwnAcsM50HQIMc8Rw5VnZVMUZu39bszaZjSBiMOK8MgKY2Xnv7B1Dqr4d90CEvX0wpjbtHSVFWsPRp94Y9a1KS1DPJkaRoX+Pd3Ou8MDpk4Dd75HFQQcddNA3q/8BkW0hf4vSmeEAAAAASUVORK5CYII=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9" descr="data:image/png;base64,iVBORw0KGgoAAAANSUhEUgAAAQwAAABjCAMAAABZh86aAAAA8FBMVEX////q6urx8fHf79/j8eOcoJzd7t3i8OLn8+dXV1cAAADQ6NDq9Ors9ezb7dvs7Oy61bry+PLW69b4+Pi21Lbh4eH5/Pm/v79JSUmGhobK0cqTqZPKysrU09S83bw5OTmpp6dsamuTk5O4uLiCgoItLS2urq50dHTb2tqNjY2amppCQkJlZWXPz89RUVFdXV3H48cUFBQkJCRSXFKPmY+zy7ODlYOwtbC8xLyntKd2fnYQEBDZ49kvLy/K6Mpxe3Gqzqp5jHlvhW8/Tz+cu5ybt5uGnYZgcWDF0cXT4dNWXFaIk4isuKw9Qz1bZlvA2MA6nIHsAAANbUlEQVR4nO2cC2ObOBLHBU5IrNgmMaHAFi8ywog3MW1626Zp9+72drf7uH7/b3MSbwRp0+Ckvtb/Nq/xaDT6aSQgwQBw0EEHHfSNSGVSZPmu1xXhKbP5yoLWNElXjnPX64L+HdGAWKRlYRCAHARWgW3gwBGA5xseCFxqWsNA+do5PplgzD4bjj/FFtag7UB7uhYSGyWCHrqhpmXm107x6QS32xtdMYzMlf2pliiCJWDd1D0vNHVMK0a21K+d4tMJYlUVgOHDlKyJliqqpbq6uV2Taay7tGK+LxguPZoAw9B91TAqGCtLW6WrAsbme4JB10mGDUO9zTIZMxgCtkCQZQawMHAMMXO+nw30oIMO2l95VKrQnN6qbGtSxe7PT6fyMCGzBMTmmCF0r1MUz1Me4wIFhumUIKMe8nZF+3K05vUnPdkzk+Kr77MfotrevU5RnGnoq5G38+6hJsqiZgADuSZxVgF0ZKAYpmfYjgk0gm5MgAgGKADU6bGlrE3gEkfwrIzOibn2AoNej2ASRA4ICAKOB9g8qdlKhF5w54Xcg5XPPE5phbgWRpsYYlqfqYahbWzEW5dsY2RplqlCRM93HltxKHuhRlJA/wNAzzohcgjOXBsafqqFyI7cjK4OIVvFmeDd7Lx/mGU3gUZhmLJONDOHw2CEIL6h7BWIU6zaDnBgKn4+2kjhqSi4WqSzK1YGg559CmFCvyd+hgR/KusQ0RcUsrV0GVirXffPrgMUVhkmCIKprjQwzC0rRIiSNVnbwMzTeGTRs804tEkbhqpP6ff0OiUihAAC2YyomakkPgjxrvuvl4kp6J4GxRYMqFqee2MSXyAu0JMn+I0KnipBJJCwDSP0LdUMfd1QDSfWdbZRqDdY1H1gxbvuP//dAY7YV7TdBMBKBaBEmmaBGNLLAf12pepZJDgJ8K1d992TGcqCtTGg5rI5wboWURhqsA03tmBllrfBIC9Qd5OtFXX3e8ZeSYy+YLJR+niJ7IW05N6u4nrnq6QV/PFC31/K0CkeHtysxNXjnRuL6M7fzH9t0RO+J5Yc7C0McP+1syPtNYynTm2fYdg7P7v6jPYZhvr4l4hdiXsMQ3Ce7FAnC0ye77Eve0lEsR/xlKLVjSiufJsqsAn9sANCLfsn5H5BWg8+/VBkWUOiUgtEorB/krH9Bd4PXlIUhonaKNd7CWNFPPne3t84DEF2zD2AIfbZyHRZ9jIbNDLroGcvqHyHrbKKdiB+oqOubTwMxbrFPRiy6Pt8krKmZ0Tl8pHN6cbgjYIs2H1PvN1kARdU9kjm8DZ3u7ndBlX8ci+TVWvTiymiWws3zcfDSAwtUzkYsopuCZ/jamuvNkbXKqspiTO3B0ODaS9xYx2b3AYgq846hhwh2dNMZGmlpxIW34g6icOeJ3RdKNQxuzDU1l/sHcO27wFDyBRAXB6GR6w+jPVKiRw+HccTQh6GLCTTPowoDXqOK0sTXY23ykrqVzaRFC+LoS1GXLXKyBJFC90Fw1JVFyMPeMhd2y4CGqJLIKafFByYyhCMGLLbhvhlIsiEhyEIqoz6RaCi5Jbf40SDuNMeDCvx+WVCq22a+EK/sLK6tYyLRMTgZmqtuMIy4SrO7GpTkRUeBoYO0ZWQBND2DTS1t7EXBhZ2Q2SZQzDY3yCMoAdDdHpHF9mLbnos6AksTozucGQXmrbOE5JVOqCQhwGRd9vbncSktRrFvI2shr5rYR4wyW4hKjcV5GKtklnAcC1g3riE7gW2bWQYYM0OgLZ2MlNTh2Aolibo5j1gyOp62jvmy67u9TZLGUVpuOUrSww1wUl4GBssp70dVIOtjsSIYaVFoAprfseKfdXMSl/RtwNUKnBLGOzPHjate0JhbE0gqmsrSYjmJxs8BAPg24gofRi9ZUJnMXUI4go1nkZR0lv0ojKwTBxrfavxG6ifkJBvLtpQafkgtg5kwdGjhKs22aO2GqXYXyYMBvTClXhLYYSBkLqIyMg3NHFNlCEYII7zjYfbM+K4V+aahnHPutK0uLfoaZpmz6Rq2OwtPWrkQ7KYLZMcE7n0XPVirrDWgs4fTQS8YXuivwkt33BWoaUDNdUtzbX0ZHDPqMUtC7k/wFxDVt422HzY8w5j+weP5PvmPZpz5xlK/b+4+mIfrU9fAGNvRE/g+H3zLn3r1yZUohs8AQwNtQ17C0PW+uf7wxpVGcRuFExFeU+l0k3jPno4DMZD9Vra41tv7d3ftvT/K/zYf1ibnw1oOWy8GmccijngeHfvH19wLw02PzubPHsYi9Xz5UKSJicnR6dUsznVxcUz8qO0mEwmJ0fMOpsVxj/PFy1jbru4+OuaGU8aT2p7dnwpLZqYMy5m2/jfK9o515Hw6oq25mIKrz8uFkd/S0ed5m/eSax9x0i1eDiMKu1Z2e/FM7D+kc+Q9fyxg6Lo969riedDYZxXnrOm+VBM8OKqH1N4ddaPSWHQQf95fNqJ+eZsMimyb4wXz0bBkHrjpok3iMokGYzGc9bA6HsWME56MXvGDowqZgdGFZPBkCYf/uhUQAtG23qxHAejn3inXgZhzJvK4DxbMOqgwzFfXEm9mAxG7TlvwZhIH/7+8OHD20LzARgFjVEw7ki8vbzn1TLhZ6yC0Yb5pTAmrQ1rXldGN+ZbBuOv4z+MYyaE3OCHHIbUi3lxMR8Noz3EoqS5GeNgFK7z19cSV9PU9fhy0pvw4ZgURs+o5jA4I60MafL6px9q/YPCuHjzrh9zNAxuiBdsFqvRlDM2v3hzLnFFlMNoH4xmDQze86KqtraxqoyTdu9v82XCeX4eRlOt83EbaOfQSgOuf5Saeql6eXM+aRdR4ctg8MayMjjCLKbEe9YwWnNbweiwfPuc1iUHg6b0rh9zPq4yFr15KGaRGVtJ0sroVMGshLFoZ54fEo6vW2cPVfMmZsvIYEic8e2rK6kbkxmff5SkLgyW0lm/o/nFbASMhdQMsTzARWwWuSTzZdLqOrfO8mUitYqogtEzljG7xhdXi0WnBqmVVgYfc3YXjOKk66RL43QcjGbzZ7Uxo4kvirPNZuAMxmLBdT3LYSw6zalrfgbaXWezHMaiKbci9RJGZzj5MummlMNYdGH8NJ/N37/rzQ/1HQWjMzl56gyGJHUzn7/Pl4nUHU6+TPLmJ03z48sBI4XRa17AKKugosEqo1MazMoqY9GFwVJ61/ccBeNswQc8zWFwNE7nrDLyaWwZT19fL6vmJ3XzlwzGokPjNIdRY69iMhg8drpnLLo1yIz9ypidFjD4qZwdjayMdqnWMBbtKSthlFVdDyeHkS+p1ppiMBpER5+IWcJox2zBaOr/lMHgKoO6MhgLqVNaVCcjKmNZD7GKOKOJL+skKyOFwYz1wJnxpIAhdZqfVjD4mNXAGyOFsawHXhopjH7MT8BoprLEMQoGR4NGLBJv0zjKYbQzz7MsYdSZF64va6PUZFkA7sY8fXG15LgdVTA6MYdhnL5/t1wuOjAZjskoGDWNaozRj8tlO/Pc+Oa8dGzhYDAK42LSTPnL60XVXPp0TAqjMxxmZTCqmLVnDuP3ly39TptTGGUJt2gejYRR0qimoki8GU5hfH9eOTYzOWEwKkT1TL68XrYH3sRc8MYcRrejow+vrpZtwoXx+ccm4tGEjZml9G7ZplHSnJztAEZRHGzXKmBUnecJTU7fXy5r19JzUsBYthYVa/6y9pSqOZ8UMRftmJNJCaOFiI60gFHFrIwMRmcuaNAcRhlzUcU8OZF2AaPsoy7pVlGzqcgro72k6AyVMFprnHkWMJpto4nZ6igv6WKZtBYK9SxhdDrqwJDKkEcFDD7m0cNh/HpJdc7+Nbp68fNlrvO2fvsl9+xaf/3PgOc/f7kso34m5tW/fy5ito3X/xrwvP71l36e578N5Xl+efVAGMLxkAx7wOj7wYDRGDL6A+0HjYY/2NF9jYPNj4/3+E8/Bx100EEHHfQF8obvixB674URFSA33zZm9jHq5oodaQfvHY7h8G3Z/cfU+Hb1BLb242zMUAUrXde/Ng3T3sFTOdYbXRQRMk0UCIHvsltLYgRyGK6hAS9A/gqogY9t3dI2vs/edab4puf7eefI0lUw9ZXUH5GD6OOR04qjTB8XIdcW6bEAddOAJI2wroU2iNjN6DB2N9iKMTQcC0RrFxIyVaFjsxIQU5S4NntwDDARrQwKDo3KxYA6GtM+gxBu0ukDVT9gBFkiSVn5Ewdg09UdvFYzdt8RxKkmBj4K6UISNx5Y27Yj06/FQ0ts3TCLW/sFK4fhhux7/WHZpDobzIjHRwkoutlBZUz1JIFsQMQAUeTrjmiRjL0AUZKu0wCxW5ZF+rrBYBQDpzAwMvQk3yZUZtMAGvW+dxsmwbhLE9Ecf+vY6kaQBSugpU58FXrqlChrmD86CprEFhyc37+thK5g2T4Raxh2qmowT5/BiBwhGXPjFt0zxl+lKaOPJv6WfiKQwnAcsM50HQIMc8Rw5VnZVMUZu39bszaZjSBiMOK8MgKY2Xnv7B1Dqr4d90CEvX0wpjbtHSVFWsPRp94Y9a1KS1DPJkaRoX+Pd3Ou8MDpk4Dd75HFQQcddNA3q/8BkW0hf4vSmeEAAAAASUVORK5CYII=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9" descr="data:image/jpeg;base64,/9j/4AAQSkZJRgABAQAAAQABAAD/2wCEAAkGBxQSEhUUExQWFhQWGRsYGBgXGRwaHRkgGhsYHBobGhwaHCggHB0lHhoaIjEhJSosLi4uHh8zODMsNygtLisBCgoKDg0OGxAQGywkHyQrLCwsLCwwLiw0Ly8sNzc0LCwsLCw3Ly8sLC8uLSwsLDQsLCwtLCwsLCwsLDQsLy4wLP/AABEIAI8BYQMBIgACEQEDEQH/xAAbAAADAAMBAQAAAAAAAAAAAAAABAUCAwYHAf/EAEkQAAIBAwIDBgIHBAcGBAcAAAECAwAEERIhBRMxBhQiQVFhk9IWIzJUcYGRBzNTcyRCUnKhsbMVNHSCsrQlQ2LRRGOSwcPh8P/EABkBAQEBAQEBAAAAAAAAAAAAAAABAgMEBf/EACoRAAICAgICAQIGAwEAAAAAAAABAhESEwMhMfBBYaFRcYGR0eEyscEE/9oADAMBAAIRAxEAPwD2CiiivnHUKKKKAKKKKAKKKKAK5DtHxm5e9isLNljcx86aZ118tMkAKuQCxI8zXX1wfaCVrHiqXrqxtZoRBK6qW5TKxKswG4Ug4z//AB1HyRmXGL+84Y8Mstx3q0kkWKTWipJGX2DqybEZ8iP/AHFniXbO2gna3bmtOqq3LjieRiGGQVCg59/Sub7Y8XTiYhsrImYvNG8siq2iJEOolmIxk+Q/KqfB0xxu+2OO724B/I1uuuwWOH9qbWa3e5EmmKMkSGQFChXYhg24PtWmw7Y28sscWJo2lBMXOheMSY/sFwATjfHpXnl9w6WW34wIkdivERIVQeJlRgW0AjBIxkbHp0NV4HsrmS1zxG9ncSq8cTBMqwB+2BACoAJByRTBEs9NFefdl5OIXtu0y3qxtzZECtArrhHKjJ1A74r0Eda8x7Adq7W0tGjmkKyCaY6BG7MQZGIxhcHNZj4dFZZ4Z2oleC+juStvdWanmSIpddOkssyISCRsfDny67023bC3tobTvEzO9xHqR1iYGUqAT4FzpJ1DC77nFc2LOaW24xfSxNF3m3dIo2GH0RxvhmHkWJ6VjAh732e2O0M+dun1A6+lbxXv5EOkT9oNmSyfX85TjkciTnHIzkR6dWMedVOF9pbaeB7hH0xxlhJzAUMZX7QcNuuKj2a/+OXBx/8ACQ7/APO//wCq5O84ZLPbcejhUl2uwwUbFwrKzBdtyQp/Gpin9i2dxadtbaR41+tQTHETyROiSHyCOwwc9R6ivvEO2ltDO9uea86AExxxPIxDDOQFByPU+VcbzLG5S3WTiF9KwkjZbdgmpXUjAZRbgqFJwTnpmuj7PKf9s8SOP/Ltt/yejikLKcXbC0a1N1zCIg2g5U69ecaNGNWvPlWVh2ljncxBJ4pNBcc6F48gAZK6gAcZGRXn/Dba3aDiIu2lij/2rKySRg5jYEFH2U4G3XGKu9nuMzteNbpdC+tuQztLywpiboql18LFt9v8qOCFlfg/aSKPh6XU91zUOfrTFyy+WIVRECxz5ADrTnB+1dvcy8leZHNp1iOaN4mZf7ShwMj8K85soXXhHCpyjPFbXKyzKASQgdsvpAydPWujuuJRX/FLA2uZBbcySWYKwVFdCoTUR9piRt7UcV3+pLKkv7QbMGQLz3MLMsnLgkbRp6liFwF9/wAap3PaWBII7heZLHLjl8qNpGbIJ+yoJHQ1z3YFP6PxDI63Vx1HXwrXK9nuJzQcL4VHzZLa3lacTzomWTEsxQZKkLqO2SKYL4FnpHBu1EF07xJzEmjXU0UsbRuFO2rS4BIyRv7ikv2bcQlnsEkmcu5eQFjjOA5A6DyFcz2XmifjTNDLNOgsnHNlydR5sf2SVAI/AYq9+ydSOGx5BHjl6/32qSikv2KX+NcZS1VS6yvrOlVijaRicZ6ICR+NKcK7V284m0mRXgXVJHJG0bqME50MASNqj9vOLSxT2sRne2tZeZzZ41yQy6dCairBM77kb/lXO8Glje/v2hkmmj7gQJJc5YjVnSSoyvpgUUerFnYcK7eWdyyrC0j6gTkRPpXClirNjSrYB2J9K+cJ7e2dyyLC8jl87iJ8KQCcO2MKcDofatfYJMcHtxjH1G46b4P+NT+w8ksPAEaBMzLBIyJj7TguRkDc5ONvOjS7BTTt5a5TWtxGjsFWSW3kRCT0GtlxvVez41FLPNbqTzYNJdSpGzjKlSdmB9RXkfaHiaT8OBe9ubi6kMTPDpwkZ5iFgyLGNIGCBqJ3xXT/ALQpJLGW34jAhZihtZFHVhIpMR/JwP8ACq4IlnbcK41FctMIiW5Mhic4IGpftBSftY9RVCofYvg3c7OKJt5Ma5T6yP4nP6nH4Crlc3V9GgoooqAKKKKAKKKKAKKKKA392PrR3Y+tNUV7NMDnkxXux9aO7H1pqimmAyYr3Y+tHdj601RTTAZMV7sfWjux9aaoppgMmK92PrR3U+tNUU0wGTFFtMdMD8BX3uvuKaoppgMmK919xXwWnntn8K18b4slrEZZNRUFVwiliSxCgADruaXXj6mAzcm4wDp0cptZ9wmMke9NMRkx3ux9aBa/hSS8eUwGbk3GAdOjlNr/AB0Yzj3oHHl5HP5VxjOnRym1/joxnHvTTAZMd7sfWjuvuKnv2jURLLybnDMV0iF9Yx5lcZA96LrtGsaRuYbkiQEgLC5K48mAHhPsaaYDJlDuvuKO6+4pLiXHlhCExXD6xqHLiZsezYGx9jTd5xARw80pIwwDpRCz74/qjfz3ppgMmfRab52z64r73X3FaeH8VE0TSCOVQufC8bKxwM7KdzWjh3H1mDkQ3CaF1HmRMueuy5HiO3QU0wGTHe6/hXxbTHTA/Cl+D8aW4LBYpo9OP3sbJnOemrr0rCz48skxiEU6kEjU0TKnh/8AURjfy9aaYjJjndfcV8W0x0wPwFKDjy8/kcqfOdOvlNy/XOvGMe9CceUz8jlT5yV1mJuXsM514xj3ppgMmOd19xQbTy2xSfEuOrDIIzFO5IB1RxM67nG7AYrbxfi624UmOZ9X8KNnI/HHSmmAyZvFr+FHdfcVpn4qFgE/LlIIB0CNjJv6p1GPOix4qJYmlEcqhc+F42Vzj0U7mmmAyZuNpnrijuvuKV4RxpbjViKdNIB+tjZM5z9nPXpWPCeOrcMVEU6YGcyxMg/IsOtNMRkxzuvuKBa+4pE9oF5xh5NxkEjXym0bDP2sYxX3hPH0uHKCOaNgNX1sbJkZxtq600wGTHBafhv1261H472WF1LbPJJ9Xbyc3l6ch3AIUk52059K6OiquKKFsV7sfWjux9aaoqaYDJivdj60d2PrTVFNMBkxXux9aO7H1pqimmAyYr3Y+tHdj601RTTAZMV7sfWimqKaYDJnOdvuJ3FrZyXFu0YaLxMJUZww6YGl1wckHO/TpWu87Vi2kW2ljmuLoQrMwtocqwLMhIDP4cFTszemCTW3t7wq4u7OS3tuTql8LGZmUBeuRoRsnIGx96+WXCJzeNdTcoa7RIGVGY4dZJXONSDKYcb9eu1dSGuXtUrGF4dTxzWs1yiCPLvy+UVAJcYbx40kbk9RjeZwXttJPb2bvDJC8z26s7w/Vyc0HIh+tyBtnUc4BGxpngfZWWHuOto/6NZyW76Sxyz8jBXKjK/Vt1wem1K8P7NXogs7eXu2izlt2V0eQs6whgxZTHhWIwQASM53oCtd9sooZuVNDcRrrCc1kHLJZtKEaWLlWYgA6fPfAyaTn7RSxvfan8MV1awxjQG0rMttqGAVJy0jbknGehxiodz+z+5bw6bJ2E6zd7kDm4YCZZSmSp5YC5UEMQQuMDWSt3iXZaaQ3eGj+vurWdMltlg7trDeHZjymxjI3G48gHuJ9rFgmET211gyJEJRGpjJk0gYbXkgE77eR9KwftnEk/JlhuIsycpZHQaGZn0JjSxbDnGCVAwd8Vpn4dfG/M+m1khUqsWuSQPEhC80qgiKGRjq8RbpgZAznnYf2fXA5KlbJ2inima7cO1zNolV31FlJQnfo7DYDYHYCinbmT/xANbzKLZ5lSbkho0WKASAy/WgsSckAYyGTpk4szdrETloI555WijldYIi2hXBw7ZOlQSp8Oot7Eb1L4h2dvT/ALQii7sYL7mtqd5FkRpLdYgNIjKlQyKc5zgnbbFMw8Du7Z+Zam3YyRQRypMXUBoVK60ZFOQQQNJUdM58qAave2kCGAIk85uI3kiEMZJYIUDAhiCpGrPix9kg4OAavA+LJdwJPHqCvqGHGllKsUdWHqrKw2yNtiRvUTg3ZZ7ee2fWrLFFcrIdwWkuJY5SyruAupX2LbZA361R7I8Ke1tlhkKlhJM+VJIxJNJIvUA5w4zt1zQGXai1jlhVZZBGoliYMfMrIpVfzIA/OmbviGiaGLAPO17l1BGhQdlJ1P1/q9POlu09rHJCqyyctRLEwb1ZZFKr+ZAH50txmzdr+wkVSUjFxrYdF1RqFz+JFAN2naW0ldY47mF5HGVRZFLMN9wAcnoaS7M9s7W9LLFLHzA8iiMOrMyxsV5gA30sAGB9CK5zgfZ+SO14SvI0PFdGSYBQCoMdyCz492Tf3FVexmuGSa3ktJkJnuZVn0x8orJK7oAwfVkqw20+ooC3xXtJaWzhLi5hicjUFkkVSQSQDgnpkEZ9jWnjXGGjktY4gjd5kZAzE4XTFJJnw9c6MfnXN9rre6kumDR3j25RBbizeOIa/FrM8hYOq5ZQOq4BOCRWrhdo8MfAIpFKSIzKynqCLOfINAdRx/i0ts1uQqMks0UDdQQZCQWHkQMdKuVzHbvpZf8AHW//AFGqXajh7XFtJEqI7NpwskkkSnS6tu8QLjpnbrsDsTQFWtF5dxxLqkdUXIXUxAGWIVRk+ZJA/OuL7L9lJre5SV7a1RVDZaO7upWGVI2SVQh9N+gqz284c1xaiJY+Zme3LJgEFFnjZ8g7EaQc+1AUuG8ctrhWeCeKVEOGZHVgp9yDtWmx7TWcyyPFcwyLEuqQrIpCLgnUxB2GAdz6VyfaXs3PPJxEQqVEkdloxpAl5TzNJH4/BuCAdQK77gjasOyvD5ZL5Z5o77UkTx67mG0iXS5B0/UeJzkbA7DxHbO4HepfRkqokQsycxRqGSu3iA813G/vX2C8SSMSxsroy6lZSCGGMgg9Me9ecR9nrmOyk5SzLNEO6xbqrtEsTxK66ckYkleUbqTpHQYFeiJaiOARruFj0D3wuBQE+PtPbrBFNPLFBzIxLh5UIAOkHDA6WALqNQONx60rxbttaW72oeWPl3WsrLzFCKqoWDEk7gnCj3IqL2Z4FIsnCzND/u9g6MWUHlyHu4xv0bSJBt5Z9anWfDJ7eHh0jWssvd7i9aSOMIXCzNccshWZRg6lPXpQHoc1+vIaeMh15ZkQg5DDTqUgjyIxvUzhvaHNjFeXA0rLHHIFiSSQqJVUgYRSzEFsZA99qcv5ddlI2hk1QMdDABkyhOlgCQCOhAJqV2ZvjDwiykEUsxFrb+CEKXOY0GwZlG3U70AzYdo2nsY7uG3kkaVQVhVkDbnG7MQoA6kk194B2hNyZ4mhe3uYNOuKQhgBICY2DxkqytpPQ5Gk+xPNdkeIXVrwqOIWFxz7dY0KsEAfU51NHh/FoXJIOnOwyM5FrsVdOeYJbe7SVjzJJbhERXbZcRqkr6FAAATyA3JJJIDXCO0OpbprgxxC2uDAX1YU+CJg3i6ZMuMUzPw/N7HPrXwwumjzOplOoewxXLWt0kUfFGeFZweIBBE2MSM6WaoPECM6iCNvKunksM3sU5dQVhdDHnJOplJI6ZAxjpQFiiiigCiiigCiiigCiiigCiiigCiiigCiiigCiiigCiiigCiiigCiik73i0EJAmmijJGQHdVJHqAxG1AOUVK+ktn97tvjR/NR9JbP73b/ABo/moDV2tsmmt9KIzsskbhVKqTodW6tt5VmvEbjkFzasJQcCLmJkj11ZxWX0ls/vdv8aP5qPpLZ/e7b40fzUB8XiNxyDJ3VubnHK5iZI9dXT8qBxG45HM7q3NzjlcxM49dXT8q+/SWz+92/xo/mo+ktn97tvjR/NQGp+J3IiVxZsZCxBj5qeEeTas4OfSleMl5Y4uZw1bg7sUkaJuU3TbXkEkE7in/pLZ/e7b40fzUfSWz+92/xo/moBDjEHihkXh0c8iqCGPKDRFd1VWYZ2JONPTerF5cyLFrSEvJgfV6lB3xkajtt/wDalvpLZ/e7b40fzUfSWz+923xo/moDdw+8leJmkgMbjOELq2cDbcbDNL8O4jcOH5lq0RVcqDIjazvtsdvxNZfSWz+92/xo/mo+ktn97tvjR/NQGXB76eUtzrYwYxgl1fV1z9npisLTiNw0xR7VkjycScxCDjodI33r79JbP73b/Gj+aj6S2f3u2+NH81AfBxG45/L7q3Kzjm8xMY9dPX8qE4jcc/lm1YRZI5vMTGMddPWvv0ls/vdt8aP5qPpLZ/e7f40fzUB84lxC4jkCx2rSoQMuJEXGTuMNvtW3i17NGFMNuZieoDqun/6uta/pLZ/e7b40fzUfSWz+923xo/moDO6uZO76u765GA1Qll89mBY+E4H61o4DDyoG0WaWzbnkx8sBiBgbphd8Ab1s+ktn97t/jR/NR9JbP73bfGj+agPvCL+eTVzrYw4A05dW1dcjw9MbfrWvh95NOWS4tOXGVIOp0cNnYqVHkRWf0ls/vdt8aP5qPpLZ/e7f40fzUBOhtuXJyU4ZGsAk5gdeSF1qAVl0AZ15VcN1GB6V84dFcTXqzywGBY4WjALq+osyn+qdsYql9JbP73bfGj+aj6S2f3u2+NH81AVaKlfSWz+92/xo/mo+ktn97tvjR/NQFWipX0ls/vdv8aP5qPpLZ/e7b40fzUBVoqV9JbP73bfGj+aj6S2f3u3+NH81AVaKlfSWz+923xo/mo+ktn97tvjR/NQFWipQ7SWf3u3+NH81VQaAKKKKAQ4hxVYZII2B+vcxqwxgMEZwDvndVbf296Wv+0kEM/IldY8RCVpJGVEUM5RAWYjxMytgD09xWvtrwtrmzlSPImUCWErjPMiIePGSB9pQN9vWuLeG7ktzdyW8kTXkym4jEImmt4I0ZIljjYeKQtvr0Fl5m6kJQHaca7SxxWbXcJS4QMijRINLapViOHUMPCWP5jG1U34hEvMJljAhGZcsByxp1Zffw+HffG29eUQcHlFtxIJBdkSS2TR86ELJIFeIsdMSKMAA5GMqB4sHNUu0/OjbjMS2tzK15GvJMURZGAtVjbLjwqQVbwk6jgYBLLkD0HiHF7eBVaeeKJW+yZJFQNtnYsRnanAc9K8t7QcLnS6klcSGOWOFY9FiLwqETDRnfWni1N0wdfXIIHa9hbIw2EEZ5nhDAc1dD6dbFMpqOgacYUnKjAIBGABeooooAqET/Tp/+Ht/9S7q7UJv9+n/AJFv/qXdcub/AALHyNSTBcamAyQBk4yT0Az1J9K08SP1Mv8Acf8A6TSHaC3ZzAViLskyOSNOVVTlt2I/QU9xH9zJ/Lb/AKTXmcUkmd5RSinfmzZZN9Wn91f8hQ96gcIZFDnopYBjnpgZzXyy/dp/dX/IVKu7VnlZTEVi1o7FQpMrLggk6vCqkL5ZOnyHWwim+y8UYybyde++9jvFjtF/Oj/zpue5VBqdwq+rMAP1NKcW6Rfzo/8AOtt9nAwrMc7FdBZNj4hr29vzrKV0YirdM3xTBgGVgynoQcg/gRSFuf6ZP/It/wDUu6OA2zRxYcYYvI3udTswLY21EHJA2z0r5b/75N/It/8AUu6skk2kXkSjJpO+yjJKFBZmCqBkknAAHUknoK+hveonarhb3ELBG6I+IyMh2I8BzqGCD0zkZIONhVWzRgihyCwAzgYH6En/ADquMcE77/A24RXGpJ934/AW4WfHc/zx/oQVvuOJRIdLyxo2M4Z1U49cE9KX4X9u5/nf/hgpbi1u4MjwJIJmRQrhhpJUtpDKW6DJPTzpCKbpk4oxlKpG7tSf6Fdf8PN/ptVVjvUrtR/uV1/w83+m1VG61j4OZqa7QOELqHIyFLDURvuBnJ6H9DSPaE/VL/Ptf+5gpBLSdJpGUNl7hG1ahoMWlAwIJznZgBjrin+0P7pf59r/ANzBXSUVFqmdeWCjVO+h24u0jwXkVAempgufwyayguFdQyMGU9GUgg4ODgjbqCKX4qZOUwhH1jYVTt4dRwXOfJRk488Y8622dssSKi/ZUYH/ALn3PWs0sb+TNRwv5v338xdD/Sn/AJKf9ctMXN6keOZIiZzjWwXOOuMmlk/3p/5Kf9ctT+PWUjSl41bBt5Y8x6NRZmUhSJNtJwdxv71eOKlKm6NcMIzlUnSOg1Uhwk7S/wA6T/Ot3D4SkUaEAFUVSBkgYUDAJ3I/GtPCekv86T/Osv5OclTpDEt9GrBGkRXOMKWAJycDAJycnamA1c3xvhUjtIIulxytepQQvLPUNrBGw6aW3x+XRjrWpxikmmdOSEVFOLu/6/tfoT+Avi2iycDQKZkvo1UOZECNjSxYBTkZGDnByN6m2CBrJAU15jHhwDn02bbY7/lSlnaSqtgTG2YFKyLlcjMOnI8WCM7da1GCdtv2vUXj44yjbftN/wC+v1KfGJQ1uzKwKnQQQcgguuCCOop+acLuzBQSBucbk4A38ydqgQ2rRWARxhhgkdcapdWDjbO9NdpLYyKmmMuyyxtkacqFdGbdiMZA8uuKmCzxvq/IXHHbhfV1f/So8wBALAFjhQTjJwTgepwCfypDj5+qX+dbf9xDWjjELNLbOsTMUfUxAXIUpINOS2erDYVv4/8Aul/nW3/cQ1HFKmYnFKKafkpFvetD3qBA5kQIcYYsApz0wc4NF4oKMCusEfZwDn8jt71Es4ZY7a1UQ/XRgLqYK3LwmGYAONWRlRuOuTsN7CCats3x8cZK2/kr38oaCRlYMpjYgg5BBU7gjqKq2f7tP7q/5CoCWoitHQBgBHIfHjUSdbMTjbcknb1q/Z/u0/ur/kK68KSbo4cqSk0vBuooorucwooooAooooAooooAooooAqLd2swuXlRFdXiiTd9JBjacn+qdiJB+hq1RUlFSVMEXNx/AX4o+WtV1HcOjqIVyysv70eYI/sVzv7Y+1BsYINBId7iM5HksbB2/XAGPc13lpOJEV1OVcBgfYjIrnpiXJkeBLhVVeQuwA/ejyGP7FZ5uP4C/FHy1aNeb9iO2feuMcRty3gXHJH8k8uQ9PMkHHp+dNMRkzpr2C5fRiFRpdX3l8lOf7FMZuP4C/FHy1aqH234v3SxuJ/NI20/3iML/AIkU0xGTMs3H8Bfij5aUitrkTyS8lMPHEgHN3zG07EnwdPrB+hrT+y/jHe+GW0hbU4TluT11J4Tn9Afzrq6aYjJkXNx/AX4o+WjNx/AX4o+WuX/bH2oNjBb6CQz3EbEjyWNg7frgD8zXe2s4kRXU5VgGB9iMimmIyZBs7e5RpiYU+sk1j63oOXGm/g65Q/4Uzm4/gL8UfLVo15v2H7Z964vxG3LeBSOSv8k8uQ9PMlTj0/OmmIyZ0fGLW5mt5olhQNJE6AmXYF1KgnCdN6cJuP4C/FHy1ZoppiMmRc3H8Bfij5aU4pbXMqBRCgIkhfeXyjmjkI+x1IQge+K5y67Yae0UdpqxFyDHj1lY8wf4AAe5PrXpFNMRkyLm4/gL8UfLRm4/gL8UfLVS8uBHGzt9lFLH8AMmuE/Y32nN9bTF2JdJ5Dg9QsjF1H4DUR/h5U0xGTL6wXPOaTkrgxqmObvkM5/sf+qmM3H8Bfij5atVG7Y8WFpZXE/8ONiPxxhf8SKaYjJnzNx/AX4o+Wl7KC5TXmFTqdn2l8mP9yk/2VcZ73wy3csWdV5bk9dSbb++MV11NMRkyLm4/gL8UfLX0G4/gL8UfLXI/tU7XmxuOHIpI1TiSQ//ACwdDD8w5/T8DXoynIyOlNMRkzneG29zHEiGFSVUAkS7bf8AJTObj+AvxR8tWq847Q9sOTx6ztdRCGNlk9CZd0z+BRd/f8aaYjJnS8RguZIyghUE46y+jA/2PamSbj+AvxR8tWRRTTEZMi5uP4C/FHy0rxO2uZECiFARJE+8vlHKjn+p1IUiud4j2v0doYLTViPkNGR5F5CHXP4BAB+J9a9GppiMmRc3H8Bfij5aM3H8Bfij5atV5v2q7Y8jjlha6sRlWEvoTNlYx+TKpz7/AI00xGTOpu47h0dRCo1Ky55o8wR/Yq3bppVQfIAfoK2Citxgo+A3YUUUVohqupxGjO2dKKWOAWOFGThVBJOB0AJNTuAdo7e9Dm3Z2CHDFopI98sMDmIuSCpBxnHniqVzcLGjO7BURSzMTgKFGSSfIADNeTW/EYrjh6RxT5J4qocxOQ6rNfSFSGU5XUpyD+dAeu0jHxRDcvbYbmJEkpOBp0u0igA5znMZzt6V5pxSEWo4hbxGRbRbizEwV5GMcMiqbhgdRZQVHiI8s1odo1fiJ4QS39Dt8MrytnM0wlaOQksSsecFM4ZcAFgRQHsFFeR9j2Hf4uVPaBGEi3EUN1cXBkXlsQZEmjwmlwMuSvXTnLaTV7M3EBvI01arT648ObVlWYMonGWALEMW5e7DQrkdAaA9HooooAooqX2ha4EX9GGZM7fZ/IEOQNOeuDkDpk0Ah2n7LW1/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+Zyn5QJfG2nTq/5deFJ9iQPcVAhWRo5+bb82duSXjGkKSYow322CugYP4dW+PzoB/sjwGGyh5MKojeFpVRiRr0KpbBO2Qo8hnFXDXPdn4StxL4HXFvbA6wMgh7olcqSuwZdlJABWmO0ZuMR93XI1jmfZ+wSA+QxB+xqIK5OoLsQTQCvabsrbcQCPJGkrKU0FmYqE5iNJpwcZZQRnz23qxwq2jihSOHHKQaEAOoALsBkk9MY/KoKWbOLNo4c6VhPNyF5arguu5DplcjCKdf2X0rvVLssuIG2IBnuiMgjY3MxBwfIg5z55zQFSZwB4iAOmScddhv65rmeE9i7O0nM8cKRsNIRwzaskFWDEnxaiR1zk79ay4iZzJJzVPIE1sY/ssNpl1EaTqxgKTqUYOrBIGa18QsZ1knklYOknJVAA22J2KKF1EDSrDLADUd9sYAHV1i8gXqQMkAZONzsB+JrKuYmNxzzzl+oE0JiOFO55obBU50/uvtAEMW6jBoDXediLI3SXLwpr1azIzsHMuuNoyDny0kY/LGK6uuJu+FGIkiEhWuLclmEbFj3uFwUaMaygGssZMEYGNgTXZTltLaRlsHAJxk423wcfjigNHEbWOdHgkwyuuHTUQSp2IOkg4O4996j9luy9tYs/JjjjkkLkhCfEgkYplSf6oYDONumamwRXbpMGDLclIc7IGaNLmclchjHzGh22cAM/Veoq8ORhNah4wjLBONKgYRdcGhTp8KtpAyqkjIbBIGaA6Cp3FuGQXkZimUSxahqXJwSp6NpO+D5HzArDjrXAEfd1yeYNeNP2fPUHI8OM5KnUCFwDk4lQ8KSe3ZGiVj3m4B1qAVVrmQuy6hkErghh1yCD0NAOdjuAQ2UAjhVFJxzeWxKmRVCsRnofDv06VdqbwUfvsDAMz+WM9AT+oO9Y8ba4Bh7uuRzU5n2dk1KHyGI20FjlSSGC7EE4Amcf7HWd9Kk0sMczAhGZmY+BNfgXBwDqYny369K6GzVQiqhyqjSN9X2dsZ8yMYrk7iwkkhi5cerBlXyXluZDpk8RBTGD9YgZxnKqc1f7PD6psDAM05G2Os0m+D69c+dAUXcKCSQANyTsB+NctxPsTZSXIu5IkLbu8jO2rUOXy2BzgBQnsBW7tEbgmcaSbbu7dNLZbw4wAderBfK6SMBSDkkDTecMZWupcERmGUHKqWmMgRlOVJZlj8SKGAIBwBgAkDqhXxZASQCCRscHp54PptSV7zBbnlA8zSMY06vLpr8JPsxA9xUC3jme1k1xs1xzYXkSIhMuogZ8FnVSuxGNRBG29AZ33Yeze6W6eFNQ1SPIzNr1homjcHOwUI3sBjauqVsjI3B8xUG8s27wZDHldQbm+HCRqgDxdde7ZbSFKnO5zWgC5Xh1uLZTzhFFsdIwQg2YOQNOdm3BAzjJ2oDpq5XivYqznulmkhRpWyzMztrOkIEKb7BcDpgD8TTkFrIBfho5cSuWjxIAzgwRoRGwkzGdSNjJTGQRjfC7wMQqNG/MNkyaVYK+rwAqJFYBWz5hx652zQHSivkcgYZUgj1ByKhzW8pNg3LkzG+ZRrUaAYJEOsB8PhnXpq6Ej339l1xA2xAM9yRkY2NzMQcHyIII9jQFeiiigA1iEHoKV7waVHGouZyudFzc45etdecZxpznpv0rjuiaxZV0/40BQOgpTvBo7wab4jFjQQego0D0G3Skor7VnSytpJU4IOCOoOOhHpWfeDTdEYscopPvBo7wab4jFjlFJ94NHeDTfEYscopB74KVUsoLEhQSAWIBJCjzIAJ28hWfeDTdEYscopPvBrCe+0KWdlVVGSzEAAepJ2ApuiMWP0Un3g1h37xaNS68atORnGcZx1xnbNN0Rix+ipicTUyNEGBkRVZlHVQ2QpPpnBwPPBrf3hqbojFjlFSLLjcc2oxuGC5BbSQvhJVvERg4IIODtivltx6GQkRzxSMAWIR1c4HU4Uk43H6iruiMSxRUJO0kJz9aBpdY21Bl0u4BRW1AaS2RjPXI9RVHvDU3RGI5RSfeDR3g1N8Rixyik+8GjvBpviMWOUUn3g0d4NN8Rixyik+8GjvBpviMWOUUn3g0d4NN8Rixyik+8GtI4ohfQJE19NOoattztnPSruiVQb8FKik+8GsReblcjUACRtkA5wSPTY/pU3RJix6ik+8GjvBpviMWOUUil5nIBBIODjBweuD6HBFZd4NN0RixyikJ78INTsqr6sQB+prMXJPmKbojB+Ryik+8GjvBpviMWOUUn3g0U3xGLNVedPZjhsCyPBaXUKyxsk4Om4OqQMshLKwll1EHwsucZ6Hb0Wott2SsY5RKlrCsitqDhACD6j0NeaLo0RuO8TuIrmW0RzzLkwtasdPgUkrcgFsFtCxtJgatOtfUCl+Jz3EM7yy3NyIOcAjQ8h4UXKRokyMvNLGQlG0nqc5G+Oom4aXu0nYroijZUXHi1ufGxJHTSqgYx1fOcjGufsvZvNz3toWm1BtZQFsrjB/HYVckDh4OdaQX91FcTu0V3OvKPKKHU6oZXBQE6A2s+JV8G5Ayar9nLi9W7iWTvRt5Ayubs22zBS6GIwNnfDZUg7b+W3SHs5aGY3Bt4jMc5kKDUcrpOfXKkg+uax4X2Zs7Z+ZBbRRSYI1IoBweo9ulVyQo4mwnvXgsJe/wAuq7nMLDRGVVCtwcqNOTIOWMMTj/0nFdP2avmjF4txcF0tp9AlmKKQpiifxsAq7FzvgeVWYuFQqsaLEoWFtcYA2RvEMr6HxN+pom4VCyyo0SlZjmUEbOcKMt67Ko/IVHJMEO8ea4vZrYXElqkMULrywmqUyGXU2ZEbwLpCkAdfMdKU4Dx6aaazDuNLxXZcgALLyZYkjmHorKSwwSMN1PWuj4twO2usd4gjl09NagkdfP8AM7VjxLgFtcKizW8Uip9hWQEL+A8h7UtA4NXkvf8AZkhupFLXV6qyRGP7Ki5CMpKMD4EC56YJ88Gu/MgjiaMS65Y4tRLFeYRhgrsFA6lTvgAkH0rVcdnbV4hC9vE0SsXVCo0hmJJIHkSWP61tThESKwijVCYhCCBjCKG0L/dGo7e9G0wcbwS7u0Thcz3bzteGNZYWRAoV4WkLoFGoFNI1MSQSxOFBxS7SXL8Hmu5LuR2EVxiMpFyzh5FXWChLEY65xsNvXp+ynZC3so4isMQuEiVHmVcFjgBzk7+IjNVhwqHkmDlrySCDHjwkMSWGPckmq5KxRyfGpLiS4vVS6lhjt7WKVVjCZLss53Z1OF8G4A323GN1be1kur6GQ3U0LycOikYxcsbs4yAHjbCkkn8a7luHxEyMUXMqhJDj7aqGAU+oAZv1NJcQ7NWk4jWa2ikES6Iwyg6V2Gke2w2qZIUQeGcQWGwvrly6lp7ku0WNWVkMCFA3hDBUjAztkZPnWjsze3kfEFtrh2KyQvKFllilkGhkVSRFCnLzqYEZYEqcHwnPSWPB+W9wDpeCd+boYZKuwAdcfZKHSGGwIYvnOcjPhfZy1tmDQW8UTDO6KAfFp1b++lf0pa7BK7E4/wBntkhRzbvJJwB/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/wB4Ecp/e0nT198Vzd1a2v8As8SRhNQUNFIPtmXqvi+0W5mxB9811tIJwW3EnNEMYkzq1aRnJ8/xrpCaieng5lxru/N9fP0fv49Ei84nIkfECz6TEqaM4GlmhQ4HuXP6mvsFoz30jc6RPqYGIXTg7yeE5UnGxPr4j7Yr3XB4JX1yQozkadRUE4wRj9DisrnhUMjK7xIzJjSSNxg5GDWtka698fwdV/6ONRpKm1T6X0/j7nOWlxcCGG47wzM8oTlFV0spkZSAAA2oLls56L086ZfijiEkyYY3piXpkrz9OkevgB/LNOcE7ORQBWMcZmUsTIF38RY9T7HFNtwW3LmTkx6yQS2kZyCCDn1yAa1KcL/o3yc/Bm+rV34S+fH5fXz9CXwOzbvF03OkwJz4PDpbMcZ38Ods42I2A96tcPHhOZRL438Qxt4j4Nifs/Z/KsG4XCZedyk5o/r48XTHX8KYggVBhQFBJbA9WOSfzJJrnOWX2PNzcqn+y+F8e+0cxxRHa5nbTA3JjQqLjONBDM5UdBlhguemMeVdFwy6EsMcijSHRWA9AR02rC+4TBMQZYkcrsCwzj2pwCkpppIvLzRnCKS7Xv38/AUUUVzPMFFFFAf/2Q==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9" descr="data:image/jpeg;base64,/9j/4AAQSkZJRgABAQAAAQABAAD/2wCEAAkGBxQSEhUUExQWFhQWGRsYGBgXGRwaHRkgGhsYHBobGhwaHCggHB0lHhoaIjEhJSosLi4uHh8zODMsNygtLisBCgoKDg0OGxAQGywkHyQrLCwsLCwwLiw0Ly8sNzc0LCwsLCw3Ly8sLC8uLSwsLDQsLCwtLCwsLCwsLDQsLy4wLP/AABEIAI8BYQMBIgACEQEDEQH/xAAbAAADAAMBAQAAAAAAAAAAAAAABAUCAwYHAf/EAEkQAAIBAwIDBgIHBAcGBAcAAAECAwAEERIhBRMxBhQiQVFhk9IWIzJUcYGRBzNTcyRCUnKhsbMVNHSCsrQlQ2LRRGOSwcPh8P/EABkBAQEBAQEBAAAAAAAAAAAAAAABAgMEBf/EACoRAAICAgICAQIGAwEAAAAAAAABAhESEwMhMfBBYaFRcYGR0eEyscEE/9oADAMBAAIRAxEAPwD2CiiivnHUKKKKAKKKKAKKKKAK5DtHxm5e9isLNljcx86aZ118tMkAKuQCxI8zXX1wfaCVrHiqXrqxtZoRBK6qW5TKxKswG4Ug4z//AB1HyRmXGL+84Y8Mstx3q0kkWKTWipJGX2DqybEZ8iP/AHFniXbO2gna3bmtOqq3LjieRiGGQVCg59/Sub7Y8XTiYhsrImYvNG8siq2iJEOolmIxk+Q/KqfB0xxu+2OO724B/I1uuuwWOH9qbWa3e5EmmKMkSGQFChXYhg24PtWmw7Y28sscWJo2lBMXOheMSY/sFwATjfHpXnl9w6WW34wIkdivERIVQeJlRgW0AjBIxkbHp0NV4HsrmS1zxG9ncSq8cTBMqwB+2BACoAJByRTBEs9NFefdl5OIXtu0y3qxtzZECtArrhHKjJ1A74r0Eda8x7Adq7W0tGjmkKyCaY6BG7MQZGIxhcHNZj4dFZZ4Z2oleC+juStvdWanmSIpddOkssyISCRsfDny67023bC3tobTvEzO9xHqR1iYGUqAT4FzpJ1DC77nFc2LOaW24xfSxNF3m3dIo2GH0RxvhmHkWJ6VjAh732e2O0M+dun1A6+lbxXv5EOkT9oNmSyfX85TjkciTnHIzkR6dWMedVOF9pbaeB7hH0xxlhJzAUMZX7QcNuuKj2a/+OXBx/8ACQ7/APO//wCq5O84ZLPbcejhUl2uwwUbFwrKzBdtyQp/Gpin9i2dxadtbaR41+tQTHETyROiSHyCOwwc9R6ivvEO2ltDO9uea86AExxxPIxDDOQFByPU+VcbzLG5S3WTiF9KwkjZbdgmpXUjAZRbgqFJwTnpmuj7PKf9s8SOP/Ltt/yejikLKcXbC0a1N1zCIg2g5U69ecaNGNWvPlWVh2ljncxBJ4pNBcc6F48gAZK6gAcZGRXn/Dba3aDiIu2lij/2rKySRg5jYEFH2U4G3XGKu9nuMzteNbpdC+tuQztLywpiboql18LFt9v8qOCFlfg/aSKPh6XU91zUOfrTFyy+WIVRECxz5ADrTnB+1dvcy8leZHNp1iOaN4mZf7ShwMj8K85soXXhHCpyjPFbXKyzKASQgdsvpAydPWujuuJRX/FLA2uZBbcySWYKwVFdCoTUR9piRt7UcV3+pLKkv7QbMGQLz3MLMsnLgkbRp6liFwF9/wAap3PaWBII7heZLHLjl8qNpGbIJ+yoJHQ1z3YFP6PxDI63Vx1HXwrXK9nuJzQcL4VHzZLa3lacTzomWTEsxQZKkLqO2SKYL4FnpHBu1EF07xJzEmjXU0UsbRuFO2rS4BIyRv7ikv2bcQlnsEkmcu5eQFjjOA5A6DyFcz2XmifjTNDLNOgsnHNlydR5sf2SVAI/AYq9+ydSOGx5BHjl6/32qSikv2KX+NcZS1VS6yvrOlVijaRicZ6ICR+NKcK7V284m0mRXgXVJHJG0bqME50MASNqj9vOLSxT2sRne2tZeZzZ41yQy6dCairBM77kb/lXO8Glje/v2hkmmj7gQJJc5YjVnSSoyvpgUUerFnYcK7eWdyyrC0j6gTkRPpXClirNjSrYB2J9K+cJ7e2dyyLC8jl87iJ8KQCcO2MKcDofatfYJMcHtxjH1G46b4P+NT+w8ksPAEaBMzLBIyJj7TguRkDc5ONvOjS7BTTt5a5TWtxGjsFWSW3kRCT0GtlxvVez41FLPNbqTzYNJdSpGzjKlSdmB9RXkfaHiaT8OBe9ubi6kMTPDpwkZ5iFgyLGNIGCBqJ3xXT/ALQpJLGW34jAhZihtZFHVhIpMR/JwP8ACq4IlnbcK41FctMIiW5Mhic4IGpftBSftY9RVCofYvg3c7OKJt5Ma5T6yP4nP6nH4Crlc3V9GgoooqAKKKKAKKKKAKKKKA392PrR3Y+tNUV7NMDnkxXux9aO7H1pqimmAyYr3Y+tHdj601RTTAZMV7sfWjux9aaoppgMmK92PrR3U+tNUU0wGTFFtMdMD8BX3uvuKaoppgMmK919xXwWnntn8K18b4slrEZZNRUFVwiliSxCgADruaXXj6mAzcm4wDp0cptZ9wmMke9NMRkx3ux9aBa/hSS8eUwGbk3GAdOjlNr/AB0Yzj3oHHl5HP5VxjOnRym1/joxnHvTTAZMd7sfWjuvuKnv2jURLLybnDMV0iF9Yx5lcZA96LrtGsaRuYbkiQEgLC5K48mAHhPsaaYDJlDuvuKO6+4pLiXHlhCExXD6xqHLiZsezYGx9jTd5xARw80pIwwDpRCz74/qjfz3ppgMmfRab52z64r73X3FaeH8VE0TSCOVQufC8bKxwM7KdzWjh3H1mDkQ3CaF1HmRMueuy5HiO3QU0wGTHe6/hXxbTHTA/Cl+D8aW4LBYpo9OP3sbJnOemrr0rCz48skxiEU6kEjU0TKnh/8AURjfy9aaYjJjndfcV8W0x0wPwFKDjy8/kcqfOdOvlNy/XOvGMe9CceUz8jlT5yV1mJuXsM514xj3ppgMmOd19xQbTy2xSfEuOrDIIzFO5IB1RxM67nG7AYrbxfi624UmOZ9X8KNnI/HHSmmAyZvFr+FHdfcVpn4qFgE/LlIIB0CNjJv6p1GPOix4qJYmlEcqhc+F42Vzj0U7mmmAyZuNpnrijuvuKV4RxpbjViKdNIB+tjZM5z9nPXpWPCeOrcMVEU6YGcyxMg/IsOtNMRkxzuvuKBa+4pE9oF5xh5NxkEjXym0bDP2sYxX3hPH0uHKCOaNgNX1sbJkZxtq600wGTHBafhv1261H472WF1LbPJJ9Xbyc3l6ch3AIUk52059K6OiquKKFsV7sfWjux9aaoqaYDJivdj60d2PrTVFNMBkxXux9aO7H1pqimmAyYr3Y+tHdj601RTTAZMV7sfWimqKaYDJnOdvuJ3FrZyXFu0YaLxMJUZww6YGl1wckHO/TpWu87Vi2kW2ljmuLoQrMwtocqwLMhIDP4cFTszemCTW3t7wq4u7OS3tuTql8LGZmUBeuRoRsnIGx96+WXCJzeNdTcoa7RIGVGY4dZJXONSDKYcb9eu1dSGuXtUrGF4dTxzWs1yiCPLvy+UVAJcYbx40kbk9RjeZwXttJPb2bvDJC8z26s7w/Vyc0HIh+tyBtnUc4BGxpngfZWWHuOto/6NZyW76Sxyz8jBXKjK/Vt1wem1K8P7NXogs7eXu2izlt2V0eQs6whgxZTHhWIwQASM53oCtd9sooZuVNDcRrrCc1kHLJZtKEaWLlWYgA6fPfAyaTn7RSxvfan8MV1awxjQG0rMttqGAVJy0jbknGehxiodz+z+5bw6bJ2E6zd7kDm4YCZZSmSp5YC5UEMQQuMDWSt3iXZaaQ3eGj+vurWdMltlg7trDeHZjymxjI3G48gHuJ9rFgmET211gyJEJRGpjJk0gYbXkgE77eR9KwftnEk/JlhuIsycpZHQaGZn0JjSxbDnGCVAwd8Vpn4dfG/M+m1khUqsWuSQPEhC80qgiKGRjq8RbpgZAznnYf2fXA5KlbJ2inima7cO1zNolV31FlJQnfo7DYDYHYCinbmT/xANbzKLZ5lSbkho0WKASAy/WgsSckAYyGTpk4szdrETloI555WijldYIi2hXBw7ZOlQSp8Oot7Eb1L4h2dvT/ALQii7sYL7mtqd5FkRpLdYgNIjKlQyKc5zgnbbFMw8Du7Z+Zam3YyRQRypMXUBoVK60ZFOQQQNJUdM58qAave2kCGAIk85uI3kiEMZJYIUDAhiCpGrPix9kg4OAavA+LJdwJPHqCvqGHGllKsUdWHqrKw2yNtiRvUTg3ZZ7ee2fWrLFFcrIdwWkuJY5SyruAupX2LbZA361R7I8Ke1tlhkKlhJM+VJIxJNJIvUA5w4zt1zQGXai1jlhVZZBGoliYMfMrIpVfzIA/OmbviGiaGLAPO17l1BGhQdlJ1P1/q9POlu09rHJCqyyctRLEwb1ZZFKr+ZAH50txmzdr+wkVSUjFxrYdF1RqFz+JFAN2naW0ldY47mF5HGVRZFLMN9wAcnoaS7M9s7W9LLFLHzA8iiMOrMyxsV5gA30sAGB9CK5zgfZ+SO14SvI0PFdGSYBQCoMdyCz492Tf3FVexmuGSa3ktJkJnuZVn0x8orJK7oAwfVkqw20+ooC3xXtJaWzhLi5hicjUFkkVSQSQDgnpkEZ9jWnjXGGjktY4gjd5kZAzE4XTFJJnw9c6MfnXN9rre6kumDR3j25RBbizeOIa/FrM8hYOq5ZQOq4BOCRWrhdo8MfAIpFKSIzKynqCLOfINAdRx/i0ts1uQqMks0UDdQQZCQWHkQMdKuVzHbvpZf8AHW//AFGqXajh7XFtJEqI7NpwskkkSnS6tu8QLjpnbrsDsTQFWtF5dxxLqkdUXIXUxAGWIVRk+ZJA/OuL7L9lJre5SV7a1RVDZaO7upWGVI2SVQh9N+gqz284c1xaiJY+Zme3LJgEFFnjZ8g7EaQc+1AUuG8ctrhWeCeKVEOGZHVgp9yDtWmx7TWcyyPFcwyLEuqQrIpCLgnUxB2GAdz6VyfaXs3PPJxEQqVEkdloxpAl5TzNJH4/BuCAdQK77gjasOyvD5ZL5Z5o77UkTx67mG0iXS5B0/UeJzkbA7DxHbO4HepfRkqokQsycxRqGSu3iA813G/vX2C8SSMSxsroy6lZSCGGMgg9Me9ecR9nrmOyk5SzLNEO6xbqrtEsTxK66ckYkleUbqTpHQYFeiJaiOARruFj0D3wuBQE+PtPbrBFNPLFBzIxLh5UIAOkHDA6WALqNQONx60rxbttaW72oeWPl3WsrLzFCKqoWDEk7gnCj3IqL2Z4FIsnCzND/u9g6MWUHlyHu4xv0bSJBt5Z9anWfDJ7eHh0jWssvd7i9aSOMIXCzNccshWZRg6lPXpQHoc1+vIaeMh15ZkQg5DDTqUgjyIxvUzhvaHNjFeXA0rLHHIFiSSQqJVUgYRSzEFsZA99qcv5ddlI2hk1QMdDABkyhOlgCQCOhAJqV2ZvjDwiykEUsxFrb+CEKXOY0GwZlG3U70AzYdo2nsY7uG3kkaVQVhVkDbnG7MQoA6kk194B2hNyZ4mhe3uYNOuKQhgBICY2DxkqytpPQ5Gk+xPNdkeIXVrwqOIWFxz7dY0KsEAfU51NHh/FoXJIOnOwyM5FrsVdOeYJbe7SVjzJJbhERXbZcRqkr6FAAATyA3JJJIDXCO0OpbprgxxC2uDAX1YU+CJg3i6ZMuMUzPw/N7HPrXwwumjzOplOoewxXLWt0kUfFGeFZweIBBE2MSM6WaoPECM6iCNvKunksM3sU5dQVhdDHnJOplJI6ZAxjpQFiiiigCiiigCiiigCiiigCiiigCiiigCiiigCiiigCiiigCiiigCiik73i0EJAmmijJGQHdVJHqAxG1AOUVK+ktn97tvjR/NR9JbP73b/ABo/moDV2tsmmt9KIzsskbhVKqTodW6tt5VmvEbjkFzasJQcCLmJkj11ZxWX0ls/vdv8aP5qPpLZ/e7b40fzUB8XiNxyDJ3VubnHK5iZI9dXT8qBxG45HM7q3NzjlcxM49dXT8q+/SWz+92/xo/mo+ktn97tvjR/NQGp+J3IiVxZsZCxBj5qeEeTas4OfSleMl5Y4uZw1bg7sUkaJuU3TbXkEkE7in/pLZ/e7b40fzUfSWz+92/xo/moBDjEHihkXh0c8iqCGPKDRFd1VWYZ2JONPTerF5cyLFrSEvJgfV6lB3xkajtt/wDalvpLZ/e7b40fzUfSWz+923xo/moDdw+8leJmkgMbjOELq2cDbcbDNL8O4jcOH5lq0RVcqDIjazvtsdvxNZfSWz+92/xo/mo+ktn97tvjR/NQGXB76eUtzrYwYxgl1fV1z9npisLTiNw0xR7VkjycScxCDjodI33r79JbP73b/Gj+aj6S2f3u2+NH81AfBxG45/L7q3Kzjm8xMY9dPX8qE4jcc/lm1YRZI5vMTGMddPWvv0ls/vdt8aP5qPpLZ/e7f40fzUB84lxC4jkCx2rSoQMuJEXGTuMNvtW3i17NGFMNuZieoDqun/6uta/pLZ/e7b40fzUfSWz+923xo/moDO6uZO76u765GA1Qll89mBY+E4H61o4DDyoG0WaWzbnkx8sBiBgbphd8Ab1s+ktn97t/jR/NR9JbP73bfGj+agPvCL+eTVzrYw4A05dW1dcjw9MbfrWvh95NOWS4tOXGVIOp0cNnYqVHkRWf0ls/vdt8aP5qPpLZ/e7f40fzUBOhtuXJyU4ZGsAk5gdeSF1qAVl0AZ15VcN1GB6V84dFcTXqzywGBY4WjALq+osyn+qdsYql9JbP73bfGj+aj6S2f3u2+NH81AVaKlfSWz+92/xo/mo+ktn97tvjR/NQFWipX0ls/vdv8aP5qPpLZ/e7b40fzUBVoqV9JbP73bfGj+aj6S2f3u3+NH81AVaKlfSWz+923xo/mo+ktn97tvjR/NQFWipQ7SWf3u3+NH81VQaAKKKKAQ4hxVYZII2B+vcxqwxgMEZwDvndVbf296Wv+0kEM/IldY8RCVpJGVEUM5RAWYjxMytgD09xWvtrwtrmzlSPImUCWErjPMiIePGSB9pQN9vWuLeG7ktzdyW8kTXkym4jEImmt4I0ZIljjYeKQtvr0Fl5m6kJQHaca7SxxWbXcJS4QMijRINLapViOHUMPCWP5jG1U34hEvMJljAhGZcsByxp1Zffw+HffG29eUQcHlFtxIJBdkSS2TR86ELJIFeIsdMSKMAA5GMqB4sHNUu0/OjbjMS2tzK15GvJMURZGAtVjbLjwqQVbwk6jgYBLLkD0HiHF7eBVaeeKJW+yZJFQNtnYsRnanAc9K8t7QcLnS6klcSGOWOFY9FiLwqETDRnfWni1N0wdfXIIHa9hbIw2EEZ5nhDAc1dD6dbFMpqOgacYUnKjAIBGABeooooAqET/Tp/+Ht/9S7q7UJv9+n/AJFv/qXdcub/AALHyNSTBcamAyQBk4yT0Az1J9K08SP1Mv8Acf8A6TSHaC3ZzAViLskyOSNOVVTlt2I/QU9xH9zJ/Lb/AKTXmcUkmd5RSinfmzZZN9Wn91f8hQ96gcIZFDnopYBjnpgZzXyy/dp/dX/IVKu7VnlZTEVi1o7FQpMrLggk6vCqkL5ZOnyHWwim+y8UYybyde++9jvFjtF/Oj/zpue5VBqdwq+rMAP1NKcW6Rfzo/8AOtt9nAwrMc7FdBZNj4hr29vzrKV0YirdM3xTBgGVgynoQcg/gRSFuf6ZP/It/wDUu6OA2zRxYcYYvI3udTswLY21EHJA2z0r5b/75N/It/8AUu6skk2kXkSjJpO+yjJKFBZmCqBkknAAHUknoK+hveonarhb3ELBG6I+IyMh2I8BzqGCD0zkZIONhVWzRgihyCwAzgYH6En/ADquMcE77/A24RXGpJ934/AW4WfHc/zx/oQVvuOJRIdLyxo2M4Z1U49cE9KX4X9u5/nf/hgpbi1u4MjwJIJmRQrhhpJUtpDKW6DJPTzpCKbpk4oxlKpG7tSf6Fdf8PN/ptVVjvUrtR/uV1/w83+m1VG61j4OZqa7QOELqHIyFLDURvuBnJ6H9DSPaE/VL/Ptf+5gpBLSdJpGUNl7hG1ahoMWlAwIJznZgBjrin+0P7pf59r/ANzBXSUVFqmdeWCjVO+h24u0jwXkVAempgufwyayguFdQyMGU9GUgg4ODgjbqCKX4qZOUwhH1jYVTt4dRwXOfJRk488Y8622dssSKi/ZUYH/ALn3PWs0sb+TNRwv5v338xdD/Sn/AJKf9ctMXN6keOZIiZzjWwXOOuMmlk/3p/5Kf9ctT+PWUjSl41bBt5Y8x6NRZmUhSJNtJwdxv71eOKlKm6NcMIzlUnSOg1Uhwk7S/wA6T/Ot3D4SkUaEAFUVSBkgYUDAJ3I/GtPCekv86T/Osv5OclTpDEt9GrBGkRXOMKWAJycDAJycnamA1c3xvhUjtIIulxytepQQvLPUNrBGw6aW3x+XRjrWpxikmmdOSEVFOLu/6/tfoT+Avi2iycDQKZkvo1UOZECNjSxYBTkZGDnByN6m2CBrJAU15jHhwDn02bbY7/lSlnaSqtgTG2YFKyLlcjMOnI8WCM7da1GCdtv2vUXj44yjbftN/wC+v1KfGJQ1uzKwKnQQQcgguuCCOop+acLuzBQSBucbk4A38ydqgQ2rRWARxhhgkdcapdWDjbO9NdpLYyKmmMuyyxtkacqFdGbdiMZA8uuKmCzxvq/IXHHbhfV1f/So8wBALAFjhQTjJwTgepwCfypDj5+qX+dbf9xDWjjELNLbOsTMUfUxAXIUpINOS2erDYVv4/8Aul/nW3/cQ1HFKmYnFKKafkpFvetD3qBA5kQIcYYsApz0wc4NF4oKMCusEfZwDn8jt71Es4ZY7a1UQ/XRgLqYK3LwmGYAONWRlRuOuTsN7CCats3x8cZK2/kr38oaCRlYMpjYgg5BBU7gjqKq2f7tP7q/5CoCWoitHQBgBHIfHjUSdbMTjbcknb1q/Z/u0/ur/kK68KSbo4cqSk0vBuooorucwooooAooooAooooAooooAqLd2swuXlRFdXiiTd9JBjacn+qdiJB+hq1RUlFSVMEXNx/AX4o+WtV1HcOjqIVyysv70eYI/sVzv7Y+1BsYINBId7iM5HksbB2/XAGPc13lpOJEV1OVcBgfYjIrnpiXJkeBLhVVeQuwA/ejyGP7FZ5uP4C/FHy1aNeb9iO2feuMcRty3gXHJH8k8uQ9PMkHHp+dNMRkzpr2C5fRiFRpdX3l8lOf7FMZuP4C/FHy1aqH234v3SxuJ/NI20/3iML/AIkU0xGTMs3H8Bfij5aUitrkTyS8lMPHEgHN3zG07EnwdPrB+hrT+y/jHe+GW0hbU4TluT11J4Tn9Afzrq6aYjJkXNx/AX4o+WjNx/AX4o+WuX/bH2oNjBb6CQz3EbEjyWNg7frgD8zXe2s4kRXU5VgGB9iMimmIyZBs7e5RpiYU+sk1j63oOXGm/g65Q/4Uzm4/gL8UfLVo15v2H7Z964vxG3LeBSOSv8k8uQ9PMlTj0/OmmIyZ0fGLW5mt5olhQNJE6AmXYF1KgnCdN6cJuP4C/FHy1ZoppiMmRc3H8Bfij5aU4pbXMqBRCgIkhfeXyjmjkI+x1IQge+K5y67Yae0UdpqxFyDHj1lY8wf4AAe5PrXpFNMRkyLm4/gL8UfLRm4/gL8UfLVS8uBHGzt9lFLH8AMmuE/Y32nN9bTF2JdJ5Dg9QsjF1H4DUR/h5U0xGTL6wXPOaTkrgxqmObvkM5/sf+qmM3H8Bfij5atVG7Y8WFpZXE/8ONiPxxhf8SKaYjJnzNx/AX4o+Wl7KC5TXmFTqdn2l8mP9yk/2VcZ73wy3csWdV5bk9dSbb++MV11NMRkyLm4/gL8UfLX0G4/gL8UfLXI/tU7XmxuOHIpI1TiSQ//ACwdDD8w5/T8DXoynIyOlNMRkzneG29zHEiGFSVUAkS7bf8AJTObj+AvxR8tWq847Q9sOTx6ztdRCGNlk9CZd0z+BRd/f8aaYjJnS8RguZIyghUE46y+jA/2PamSbj+AvxR8tWRRTTEZMi5uP4C/FHy0rxO2uZECiFARJE+8vlHKjn+p1IUiud4j2v0doYLTViPkNGR5F5CHXP4BAB+J9a9GppiMmRc3H8Bfij5aM3H8Bfij5atV5v2q7Y8jjlha6sRlWEvoTNlYx+TKpz7/AI00xGTOpu47h0dRCo1Ky55o8wR/Yq3bppVQfIAfoK2Citxgo+A3YUUUVohqupxGjO2dKKWOAWOFGThVBJOB0AJNTuAdo7e9Dm3Z2CHDFopI98sMDmIuSCpBxnHniqVzcLGjO7BURSzMTgKFGSSfIADNeTW/EYrjh6RxT5J4qocxOQ6rNfSFSGU5XUpyD+dAeu0jHxRDcvbYbmJEkpOBp0u0igA5znMZzt6V5pxSEWo4hbxGRbRbizEwV5GMcMiqbhgdRZQVHiI8s1odo1fiJ4QS39Dt8MrytnM0wlaOQksSsecFM4ZcAFgRQHsFFeR9j2Hf4uVPaBGEi3EUN1cXBkXlsQZEmjwmlwMuSvXTnLaTV7M3EBvI01arT648ObVlWYMonGWALEMW5e7DQrkdAaA9HooooAooqX2ha4EX9GGZM7fZ/IEOQNOeuDkDpk0Ah2n7LW1/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+Zyn5QJfG2nTq/5deFJ9iQPcVAhWRo5+bb82duSXjGkKSYow322CugYP4dW+PzoB/sjwGGyh5MKojeFpVRiRr0KpbBO2Qo8hnFXDXPdn4StxL4HXFvbA6wMgh7olcqSuwZdlJABWmO0ZuMR93XI1jmfZ+wSA+QxB+xqIK5OoLsQTQCvabsrbcQCPJGkrKU0FmYqE5iNJpwcZZQRnz23qxwq2jihSOHHKQaEAOoALsBkk9MY/KoKWbOLNo4c6VhPNyF5arguu5DplcjCKdf2X0rvVLssuIG2IBnuiMgjY3MxBwfIg5z55zQFSZwB4iAOmScddhv65rmeE9i7O0nM8cKRsNIRwzaskFWDEnxaiR1zk79ay4iZzJJzVPIE1sY/ssNpl1EaTqxgKTqUYOrBIGa18QsZ1knklYOknJVAA22J2KKF1EDSrDLADUd9sYAHV1i8gXqQMkAZONzsB+JrKuYmNxzzzl+oE0JiOFO55obBU50/uvtAEMW6jBoDXediLI3SXLwpr1azIzsHMuuNoyDny0kY/LGK6uuJu+FGIkiEhWuLclmEbFj3uFwUaMaygGssZMEYGNgTXZTltLaRlsHAJxk423wcfjigNHEbWOdHgkwyuuHTUQSp2IOkg4O4996j9luy9tYs/JjjjkkLkhCfEgkYplSf6oYDONumamwRXbpMGDLclIc7IGaNLmclchjHzGh22cAM/Veoq8ORhNah4wjLBONKgYRdcGhTp8KtpAyqkjIbBIGaA6Cp3FuGQXkZimUSxahqXJwSp6NpO+D5HzArDjrXAEfd1yeYNeNP2fPUHI8OM5KnUCFwDk4lQ8KSe3ZGiVj3m4B1qAVVrmQuy6hkErghh1yCD0NAOdjuAQ2UAjhVFJxzeWxKmRVCsRnofDv06VdqbwUfvsDAMz+WM9AT+oO9Y8ba4Bh7uuRzU5n2dk1KHyGI20FjlSSGC7EE4Amcf7HWd9Kk0sMczAhGZmY+BNfgXBwDqYny369K6GzVQiqhyqjSN9X2dsZ8yMYrk7iwkkhi5cerBlXyXluZDpk8RBTGD9YgZxnKqc1f7PD6psDAM05G2Os0m+D69c+dAUXcKCSQANyTsB+NctxPsTZSXIu5IkLbu8jO2rUOXy2BzgBQnsBW7tEbgmcaSbbu7dNLZbw4wAderBfK6SMBSDkkDTecMZWupcERmGUHKqWmMgRlOVJZlj8SKGAIBwBgAkDqhXxZASQCCRscHp54PptSV7zBbnlA8zSMY06vLpr8JPsxA9xUC3jme1k1xs1xzYXkSIhMuogZ8FnVSuxGNRBG29AZ33Yeze6W6eFNQ1SPIzNr1homjcHOwUI3sBjauqVsjI3B8xUG8s27wZDHldQbm+HCRqgDxdde7ZbSFKnO5zWgC5Xh1uLZTzhFFsdIwQg2YOQNOdm3BAzjJ2oDpq5XivYqznulmkhRpWyzMztrOkIEKb7BcDpgD8TTkFrIBfho5cSuWjxIAzgwRoRGwkzGdSNjJTGQRjfC7wMQqNG/MNkyaVYK+rwAqJFYBWz5hx652zQHSivkcgYZUgj1ByKhzW8pNg3LkzG+ZRrUaAYJEOsB8PhnXpq6Ej339l1xA2xAM9yRkY2NzMQcHyIII9jQFeiiigA1iEHoKV7waVHGouZyudFzc45etdecZxpznpv0rjuiaxZV0/40BQOgpTvBo7wab4jFjQQego0D0G3Skor7VnSytpJU4IOCOoOOhHpWfeDTdEYscopPvBo7wab4jFjlFJ94NHeDTfEYscopB74KVUsoLEhQSAWIBJCjzIAJ28hWfeDTdEYscopPvBrCe+0KWdlVVGSzEAAepJ2ApuiMWP0Un3g1h37xaNS68atORnGcZx1xnbNN0Rix+ipicTUyNEGBkRVZlHVQ2QpPpnBwPPBrf3hqbojFjlFSLLjcc2oxuGC5BbSQvhJVvERg4IIODtivltx6GQkRzxSMAWIR1c4HU4Uk43H6iruiMSxRUJO0kJz9aBpdY21Bl0u4BRW1AaS2RjPXI9RVHvDU3RGI5RSfeDR3g1N8Rixyik+8GjvBpviMWOUUn3g0d4NN8Rixyik+8GjvBpviMWOUUn3g0d4NN8Rixyik+8GtI4ohfQJE19NOoattztnPSruiVQb8FKik+8GsReblcjUACRtkA5wSPTY/pU3RJix6ik+8GjvBpviMWOUUil5nIBBIODjBweuD6HBFZd4NN0RixyikJ78INTsqr6sQB+prMXJPmKbojB+Ryik+8GjvBpviMWOUUn3g0U3xGLNVedPZjhsCyPBaXUKyxsk4Om4OqQMshLKwll1EHwsucZ6Hb0Wott2SsY5RKlrCsitqDhACD6j0NeaLo0RuO8TuIrmW0RzzLkwtasdPgUkrcgFsFtCxtJgatOtfUCl+Jz3EM7yy3NyIOcAjQ8h4UXKRokyMvNLGQlG0nqc5G+Oom4aXu0nYroijZUXHi1ufGxJHTSqgYx1fOcjGufsvZvNz3toWm1BtZQFsrjB/HYVckDh4OdaQX91FcTu0V3OvKPKKHU6oZXBQE6A2s+JV8G5Ayar9nLi9W7iWTvRt5Ayubs22zBS6GIwNnfDZUg7b+W3SHs5aGY3Bt4jMc5kKDUcrpOfXKkg+uax4X2Zs7Z+ZBbRRSYI1IoBweo9ulVyQo4mwnvXgsJe/wAuq7nMLDRGVVCtwcqNOTIOWMMTj/0nFdP2avmjF4txcF0tp9AlmKKQpiifxsAq7FzvgeVWYuFQqsaLEoWFtcYA2RvEMr6HxN+pom4VCyyo0SlZjmUEbOcKMt67Ko/IVHJMEO8ea4vZrYXElqkMULrywmqUyGXU2ZEbwLpCkAdfMdKU4Dx6aaazDuNLxXZcgALLyZYkjmHorKSwwSMN1PWuj4twO2usd4gjl09NagkdfP8AM7VjxLgFtcKizW8Uip9hWQEL+A8h7UtA4NXkvf8AZkhupFLXV6qyRGP7Ki5CMpKMD4EC56YJ88Gu/MgjiaMS65Y4tRLFeYRhgrsFA6lTvgAkH0rVcdnbV4hC9vE0SsXVCo0hmJJIHkSWP61tThESKwijVCYhCCBjCKG0L/dGo7e9G0wcbwS7u0Thcz3bzteGNZYWRAoV4WkLoFGoFNI1MSQSxOFBxS7SXL8Hmu5LuR2EVxiMpFyzh5FXWChLEY65xsNvXp+ynZC3so4isMQuEiVHmVcFjgBzk7+IjNVhwqHkmDlrySCDHjwkMSWGPckmq5KxRyfGpLiS4vVS6lhjt7WKVVjCZLss53Z1OF8G4A323GN1be1kur6GQ3U0LycOikYxcsbs4yAHjbCkkn8a7luHxEyMUXMqhJDj7aqGAU+oAZv1NJcQ7NWk4jWa2ikES6Iwyg6V2Gke2w2qZIUQeGcQWGwvrly6lp7ku0WNWVkMCFA3hDBUjAztkZPnWjsze3kfEFtrh2KyQvKFllilkGhkVSRFCnLzqYEZYEqcHwnPSWPB+W9wDpeCd+boYZKuwAdcfZKHSGGwIYvnOcjPhfZy1tmDQW8UTDO6KAfFp1b++lf0pa7BK7E4/wBntkhRzbvJJwB/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/wB4Ecp/e0nT198Vzd1a2v8As8SRhNQUNFIPtmXqvi+0W5mxB9811tIJwW3EnNEMYkzq1aRnJ8/xrpCaieng5lxru/N9fP0fv49Ei84nIkfECz6TEqaM4GlmhQ4HuXP6mvsFoz30jc6RPqYGIXTg7yeE5UnGxPr4j7Yr3XB4JX1yQozkadRUE4wRj9DisrnhUMjK7xIzJjSSNxg5GDWtka698fwdV/6ONRpKm1T6X0/j7nOWlxcCGG47wzM8oTlFV0spkZSAAA2oLls56L086ZfijiEkyYY3piXpkrz9OkevgB/LNOcE7ORQBWMcZmUsTIF38RY9T7HFNtwW3LmTkx6yQS2kZyCCDn1yAa1KcL/o3yc/Bm+rV34S+fH5fXz9CXwOzbvF03OkwJz4PDpbMcZ38Ods42I2A96tcPHhOZRL438Qxt4j4Nifs/Z/KsG4XCZedyk5o/r48XTHX8KYggVBhQFBJbA9WOSfzJJrnOWX2PNzcqn+y+F8e+0cxxRHa5nbTA3JjQqLjONBDM5UdBlhguemMeVdFwy6EsMcijSHRWA9AR02rC+4TBMQZYkcrsCwzj2pwCkpppIvLzRnCKS7Xv38/AUUUVzPMFFFFAf/2Q==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9" descr="data:image/png;base64,iVBORw0KGgoAAAANSUhEUgAAAVUAAABkCAMAAAABg1OgAAAAilBMVEX////+/v79/f38/PwAAAD7+/sUFBTr6+ucnJzDw8Onp6dJSUllZWVXV1f4+Pjm5ubx8fHJycm7u7sxMTGJiYlra2vu7u7g4ODMzMzT09Ph4eGjo6OxsbGYmJjZ2dlRUVF2dnaDg4OPj48pKSlBQUE2NjZfX18iIiJ8fHwcHBxLS0tycnIODg48PDy6UBkmAAAgAElEQVR4nO1d65qqOhJNQiIXJQRQELmoeL+9/+tNrWB3K217Zrf+ON/MzjezT6sQkpVKpVK1UjD2WuFKMM05Z4rTB8a1+vyFMcGZwH8/v6LrHOdJbZo7XHHlaEGXCfqDCyUcTZVrqprZRwmH2Sfay9Td7XS3ZsZRihlODxaC897T0JiuSfQjtVWjB5o5vVqU5trQ74I7dDVVent/r8lMOfQcwTKuvv/66+JozrRCNwX6o6jVd228RZVgcHpI3FWFPlAVWmgqwBIddxghy7oeMq3pIiWExV6zXkcIUYcbTc2gGxU1qvcsAgz/CjRRaUfRX3aU7y9TVDQhS7UIGlfqn/roy3fcHCrcUWiL/vbjrws1gLp6fZwAqh9NFBCXXhM0QfHziFInRXcVCQChptB3ai6hQahq6qABXDQ/ALZSjuhXoB0haOgwurj5E1Xe/cMFv7YM16Ia/NmHgzNbAd1OoyuYUP3BuS30ME6X01P7nX2ldL0W0ATMUbdT5DuqNGVxx8+VZUyPR5XuoDMsTmgCdBNQE7wOZE1QLZjFJGOa5dXd7bYN+IPb2f9cdvRVWxGm99PnoxekvgTERbEnSgu6Aj2iEXinAtCzvVwnH+j5C/OpAT5RFR/fcNZs982TurgvN1u5NcxObbOYkzBBPgXqcBjJZtcFAoJA5dP1qleBNtXgUBpjp79Q++TrN/6pja69N8wsJ+MZc/pocJpQ1XBwikjqNYbPW379Jj7uv95FA+K2E0/r5yvGH5ZmvW1HMlbMohkcZr3fbx8lmtVpC8x+LJejy4JTw2ZV5bNsedR+oSPfnSVFkDRVYFQ8TYIpzU8SKFZsBsP7242erMZjOdZWD/Eo9e5+vqIKySRtoLLRarwa0wQWd7iSNtelXLRp6OpOnU0u1/b3OoWBIuW/XC3PgWK9al4pYjwoWD5uRNYu25xVO+PXbNa6uvXaOmmXDfOrdlxekSyl8mX0c235oaROuSzabhYHz1mGen6iO+JKjhZyeJKlHg326zXEXTmsSUb3qNJckKXiZaV1shxXjFDNvCnzPVV59bislmMWecl4XEBvc+F6hVlsjQPBv62FTIjBXjO/zXiyXJKSOc21FzO/1JXnUTXjlrlUTRs70A9KFwVLa/FMs/1pUceTESQaJryU54kOdm4tWSwLI0NPXsabkLVyuZBXCW4l8+XPKkDEAw/SISpZqP1Kj+d6O86mh7gaVPFhbyahpsdVuykUL2kAtlj3aqh2BYMJkMjFXlZRGjRpxdqj2cp2i6+SZnPxVhOy02gBpInuDhZkcHwzv7QM7KJZyFFLf57W7tpjQZqd5Hgit0tZFetdtdpGDIsUtXgdNuKNoDK922c083guEwLMD3Z5INlU5i59Pi9plJmHz9ENqk9kNVvtSWDH0fhAykQ2Y5LVheMPptUgKlZLthzp0ULHgyl13Fpo31BdrgqsbOxCwKV7d+PlhOr4qCdhFkg/WwXNjlAeGtKdgpbDTM4jSOrdakX2WCMrAtWw9Vax+Vad5jQ+Yhya8SWqpK+H42gTsHbuMthANO/Hm1bDAn4XqmKfRiw/TRsZ0/Tzq11USkGoGqA6ZpMjaweE5FVWrRznP1am2X5V+et0Nj3XTTgEHKN5PN4Rqm68G+tFaMKl9g9Ta4PR6rC43N3PdUFwsNJTm71iq0W+KfM0YPXcjE5OPfANye4qUQQPmRakM/PVNocRc79ekY0hZMtZcsrCkWDbrT4d3U0l6ku035pKVtm6ndFglesIcu2YOGfj3eyNaxUjOTx5Exmb3SmZz7Ngl5WyWso8I1SlRbWGrF5RTWS9H7g/1sWVO5ISE7w67Ia+Wm5VdV6PVkWV5tMNyepch2MzXU07I0qx5fH+fmaG87aVLfW9DmTppnWTTqp0rkcjQ7IarcpiV4l2bbDaZe5EjuqSUO2Z0CTry9W4Xh3dRLaVbGlKROswWc/NKaRqkuxSzwjldujS+qWEGQ2r4cTot9qrfip3lWHTjbzQarVx43QX7mZm57N0iW7XF+Z/WAZOLVP/Z5Oa5qKJIhfbyHyWCZ25zIki42oTOTo3nD5HETcR7SZpClPJenJvyHSTknQSLeJkCbjHmgb1eAr1ZKLLc6zTqrkkqg0z7OB4cZErudW8v0MjS9cspQwLrjwpFzSDQlpn56N5NiZZPSdm3kZrTIGc9BDtFNyjtHr1RQXAbw2mblutPncx91YKbOmvj/aiJ2qdjEz8LGB4W2tX2+rx0bFbbvpNwyjCb9Yyxqeb7lz/snIj7sw63f3/Y+8JA79riGPXGf5lN0Fhq5va9G3V/POXq1ljuL775aYVf1bQMeoS7wp6Zf/zWW4+s/tfvi7/LCQnQt1f8POHu+rsH47G/lXz+2KvZN8aZYe8f40tDrZs/HG57+D943vVfPTpN6j+7q6/5XnRrNlPRpPRO8pkFG5PL1WA8lINthZqxfbVSj5L8TtcAzl8Uzmm8jI8Hl+pYi3Tl+5HKy4yfbGKm8oGo99gKpxg/TYl8HRX8F8VI/2XWxHtXq/js4y3v7lLsGCl+xr6l4VQdZVSvS8/FgP27SH9b2g1pw2H8+wJXZCC868VjF2//ewDm+1iMmPEk2r++8LGk9+gymlL/LZdL6H6zRRRCAnAw0y2uvVMO9ataC04h3XOkK/tIbZx9+2zTukPJ6mNC2Djz+C0tzc7CNPAjfo542aDuG8U/r78S1D9Dir6bgHkNhRCn3ENEEaIiDn6RgN9RxWeJIS5NEJfuBJRG0c4HdrOdZ7B4f/hr7aovqv8O1G18SVE8myQCf9HUO9mFjN2K97fULVD4AiCVDk26CU0qQilVXc3thKOQ2PGxacPsJPVN3Xp34mqYyc/4inQdCRxiFvZAIawcxfh1WeoMgQFOFyoGBhuYyaI7zkKOsVBaMJGpJwvFfB/gKrVnzbmzK8BDdH93UX/1G20hH1HldvoGLwvxi5UH0FDuFE7FAWCuQx+1Y9u/D+garT1SWltpVMbmshGd7EsG5EmvJT6ebWiqyIXUXSmM4XJb9yMu66haa9F5trwaZbNbEDxWsu79ar2qRRQ3Ajl04zDCgEZgbCYqT+Dfu+7TG5R7Zy+iqup30BCIn8Kn0jm+zMd01dUYeMXqJUe5bI+8eEOVWFZG03rwQE0rb0pmlK2Pqta34ZCmyCHvy9ok8c2AIcjRolkvsixBVzMPUPYBvO9qYZLw7kutyF95UTL8IROfrSlJ6s0K6zqoA4Y2xQ/wpURdSDy44z+1B0yLPfjb6YDoRrJwUGuAkwP0u42YA6lhhgZy4KzHEUION+5Dm9R5dqiqhydzVcB/RRtB6uK4Cm2ss4vaUUNKFK5K6gD0RAududnVO1PhgWDmqyebL3dXkjSWDBciPW6IXOSFcdDTBVo/7Bgj1DV3NJRWDmoMqbNJAwkHI/NIs1qmZCyncpxQI3QOg53t36qO1RJoqEdCAoj04bu93eHEHsVfyuTQE4aZrR3lvOGnlVtVm7frwpUz0HUDEcuSVLMeBTBg6kabXufr72I2tAPrN/JqqDWs4I6Ea1b8BaqQxFuXVoVik0dXVowe0YTd35itnUB65c7WTXLcNSwcj2jflXnqS8LwYwzOjnHBZgscTpYxVajpouvGr5QpRnn7tPQc8qVS40uBoFOK0N991LXkxDknEReetbh/SOqiBOQCkp87hgZEBJmG8a7ACyWRibUPxKjaFjNICLc8VZRj0/QyWqVFeuJLuRlELLlmS1lhphaRk9s5JQd6puHf0cViOvFaitL99IC4tHcjVdTR7Ns7eUktTTNZMtOCIbq/FJ90Eceo1of6+ExC1YNIddKd3qISSmp7ZKvT/CCutOGeo+IVbr88p3eyiorwmY/mAarGT03JvE8jtHj2qIKfhFztrspBLr9juqHnNCMZcVlPZSNhlyzIvXYcoJ5QI+qdm7HvGpXBYk0K4HqvaBYVHdSjnK2mtBIBP6guUh/skAwR1lUaWQ5/1kDwLx2gqSRe31ckoSZ0TxLdjSczgxxiIATBITqKMRaU6TVN5/1Larc9atQ6uACpbgkVGl3rpWz3bP1oqNH+UCVNDM+f0eVdEPmB3PpeysECWJZ6fkYvm6S1Vra5c8sbKCPPZNVKk7jNZ4sFGKtLN4t9X6E1c+iOhMgt+TbkBYLoDrr87QsqmU8GBs7L2StLsvhcEEK0vJlCFV+rlk/rnOvAWifU49Gu6VZ12S8mMncTQ5TQoWmPyKR2srqZA4SD8LIfabILaqqPVZLqatNTpLoyTyWPlRluNeEogb1zqf9OpaAy159DvQXqpx0chokMi5TlxaGZlXqQwm1X6cGGoArszwnDIyUZ6jS4LBivA3llGSVTON41+r9FpQvi2qkHaxgs/Uiom6Wu7zvcLaoxjTZEjbYE4gem8hFvdsUsPU4a86BkiW2kM9klSN6fljqYQvIgoFZzCOaQ+7Fi9IEIF4mznYOdmSTlqzPR7xFNQvnZiuz8pKTXEbnxVi6MB1GezY8ceuwTwZTkNPYZv9otaLtKS1KtKRUKyzQ5pROOn9WYGWVDKlGyjCsIFzjnZWJB6jaLXMgswKyismVhSNzGQNJY6PI9Ecx9PlmYcggJg3QX3euqEanVTZND+e9YVMoyBM0FLbQ5UCGEe8bQ/eWleLuOl1flvrYWof28XyALSCsrFZQJP5GHhqYbk3qO1zda6E7vVrNh4tQBynCbKxaHytroG4X/Hjq/CXT7dReSKh+lhtZpRmyGJaLaUVdpbbMFqFv2ZVempGsAt7JaLJNmMuAKqyKB/YqVkNVpcPLqjDdWh0cBmta+K1eDXaRoGWsHgw2PtkCFtUevY1QNQmZxbMkY00Fgp1KchaT7oJMKaHjgKTc4T+vVrSaCJGXcdPk69ZuiGbllBlaRvNNnZNskpHGiqDAVobFacX7tMU7y6qLsQWrSmunI/8RJPF6oYbzBh4nBAUzDlvtsazyq+1YDyqXO5aTQm3iU2tZkenZ9YPMJh1vd5b1d+td+TKbSf/6ZTPNSa+SjWmYH8zAmxM5bIAGLEBFv9NXjq5pteoJK6HqWLrolX6KZlB3hOU3dswhy5d5oledzkKExO6qjrIHrYAQsjfbHJJrjJL6yPIjJtQTWUWQkWSzkhfXegM6d95QjlkolwZWM2l72t67W/rqs9ygKjAKmB1HMtCu/hT6vhwudDVfuA6Wd5AqnGw/n0CB3snq52p1dT9Sz+Sl4ZYfahfseA579dSQ4QsnAuCqVrsZ6/FoCVXVoQeauMGmWYEp83mVNrCrn9mr2Do6BrsvvyxgR3EjSNJMllSRKkpLBHAM9qDaBKUr+hSPO1TtlNRmFjnastMJF4e5tP3MogxcUssaNo6ir74k/sayUsaxVquJ6IladyF2GmlDM86YqzsRRE3HuDl2k4/2Vl3YF/4crQIyxKn1PLO/REGSR4mPqhXryCJNFfRBBarw62iBPTIE6hrtBidLWzitg5P1qIi39qqlJHPduTSoKgW+nYNJ0Q0HVWH4x/AzO2l+RJWUDd0PYjVsF+twEtzY4D8tUcI6nAk3+AluyGI3llXnPMVjsU2jCtAssv2svGCeCqqfpMZBEF9pdu9d+SwWftouQh+hL3bKdzs/S2sG0V5bdJQ1xNQ9eRSyKkA6BN+egylvL4NLUnRGqqV5859RtYrLMfDZq04KSHEay6rH/HM6xzyNLbcUb3z5swagKzBXOPQz+kwf0SQwIqgxJGsKTlMBNeOoR7sAago8W3bu031WUjC6aBW7ElVxWkDYOUH/PtoFYAxtrEXY9mKWIQTkgAdBrYCZqW0jrX8S6q63sbn6rLhlinDoVcd60rs+ig8Qe/4DjbjVTQAJssxtFwRaDPHFCREBbOh7u4QoYdc8x86N2yAPUP2KF1mvP0YVIFjFBR4K551bVTjX7y2RobufhJlQvd6OQzNY1PBo64S1XzKrGO0t9lQLFkLrQPpsyUeEpbvesQ5yYf+wZ1ggOYJ3jnTHttZeILrvuP3xNm51Yr8oZKSlqq8ff1t8mTOt/vm6n4oQj7zWf1ryc8z02+JWv4pck6ym6j0hViuroAX9ttCcuJHVX7eiWcXXSfF6Yctfea0Vofqb+x4WX5oXReQdshrt3um1/pUGIDt94NXee8pCjstX6mq9Vi5ebsX4vPfqd3VpHv4GU8UDuZKHwXuKPB/Ov7/7PKDbD/LVRhyoQ4NX2nFTzrLPq/9vZTV9IyPo1RDYWxhBqzcygtrLP1/zvfD3ovqAD/BH5R169f+CZfFH5W2o/m9Hrv+w/EX1e/kXofqu8hfVa/krq/3yb0TV0R/kTvxr4F2F7wHcr45zATeW83PcimucI+HXNilHGG4P24mPwzzKuXoE4ZKGB+9JhKU7DS1MY0O8XEeg9fEi1zpqjHU0IhSASEvkPogGMuvFUQiuOPbgkPUvWcpVF9E09gk4VGSpcOIzOHrPB8Dv8EJ2TkvVnTAyV2cPuw+pqptTUV+oUheiWTRDOzQiCxrOHXvqSQskvojMc681wAOnkQZnNssQNM9MAzKLaKJIuZGhaqiWGTzqJoqsr/UnVLV1VOroImv0OJrISGijUlkquavgVo/k0lWa56H84mvcRgMFIrA0IBGaDQcpgS+0pi7yKIoQOHbzSFk/NrXs6+DZnV6F21IJjqNy3qgGMjxeZvDsjeYJm4x8gBNMxi6JZLEYVX0hhwbw5eYysA3rzjHbk2J2hCFksSw7ytWPqMIBCS60ZkMZ2PNPiwnG2pxkm80PJThkJ3mZ0gXToSz7eVfu4lZa+X7CoqMH96gbyoOBQ9Vdewh2Uple5F7DwW7kVxaLW5aFnQxaMTnw4aQ2k0lG0MXzs2c2aULdq9LzOqY+xutzYIMoN6jyj1YwG4gANXO4rvA0H6eISRy81Z4N5oXCeZPxZW8Eyz3Z9oUV7LVYTot4vmJ8VlURSxpWUL8SsBAJqUASUv0A3j2qDuJAkW8ctrFdaJZyhP+yaDc2FxpQLoJzNT/R7DP+zutTEu6jgbVcHyr3UqKd+aKVhmaLdo+eRZGzNpjvtXVpI6D+HVXETKKYhuK8R6yl2MuTJRTm0svSZcS0uzv56Z4kMfN3ZZdw5BuqGBuu4nZSz/hoj5hGckjDGbDT87HatXSBaBJx2rrQJOdHqOL8eVQMD6y47OQwX0xYfXb9c2RPHrqTKU01COCPqIK8pstNOozZZgHIynU4Mhwcc6DagpywWGvvktMtWVr2ySv3qDZNE67NuuRIC6IrqeHzzzeBGoCW4Bg9XxposseyiuCfN5TrKYgdYEAMt6MMURUmvQicukxFms0nrj1fUdoozgNUuTCO2W7KtHbCJaTfjbxhBJWow7FFEZSECW1yoStl+4ARxBJQgkKtxxvXHOp8UG1lOR5pfo3MEKr99b63WtEMqZNoULPN2LHBoUXo2qDToDUXZFEw61CDusXVLA36S+090zLZHVepWbeIfRhRnQ1zSJkey4yagZinA+GhPumHepVwdevKPQRMWh4NY9uJXZiYLLOVB7KjVhUCvUK5IOh8KtZbvYpzCI7QUbsamdHe2NO03jqCsgXh4zDulqw63EaogR71fbVySAOUu5q564UCSWo1P4bHi4+wGUM4jKZaXxX2VitqBunsw54hSE+WA9uHLpQtS5fmQr3j2XaYJemUgHLT8pkGYNmgNpNNNvQQdeKMZBUmRr6uLeEJoRsSHsxE/VivUpPjfXhoIUDWAhmRrCJ4Jz13VSIgqEgPIrAuohVk9SOo2OMDUEtHc28e6u3SUqN4uY5wepemiliNCRCniFkhwQiA7H5nWfCEuuVJj7XpLE9rtZeTRF6aT1YHdUf1sl/0WcGi2ZVNumSbZRfTWWwxfx0G7lULmk670cthThUivcwTnhVTw+FitzOXsotiBzKCkZavA6CKb9xwoW1Q8YfVihW7oEk7VDFdTiPXzs8rqoZU5DKHecBnJKtfTIdbVJHlik13bbIaueFe28hbeYlALci2S5qBsNNaWZ12CH7jUfwbqqQBGuXOpS4u68u6UVPpaXnKnI8VStaiP2nvNQBov3I7kktNwFqDcESyiu8HbbTxoI2mgxDPZp2s/hy5VmwWkz3mDj1tTVx3prQwNI1KA+YrqQMnmlmLKdo91ACcxXI0omfRtCTJcpztyFheh/RMCqXgXuRqtYdWgKwSzI9kle7k7lJuT0Mz33fmbj1vOBbw7Z6TrCIp3EmmPjOO5eZ951kxncOKoLVEVz7o3mRuNyC7fYwicpQ82wWQmc6akz+tLP0RodZp0iXX21hZxTwr9ok1JmfUtV4Ysb8LoP9Fa1BTsCp1+5GBJFm1q2ZnxXHmrn6QVcWaZdVUCuYOao19Zfc4WK1oHETWloEX00g5M0LVEva/UL0RlGt/9fYUObrj2wHcnPpzIPNC6Y/9gZ4NHmoATZoL6S26U3fdxgjxuQ8gbea4n20AThr4almsLj7ZHCBDwN4jq2xsNmEMKOzpezDJoaV/1qtC2JC3qerEHuUBRYKMgLounLKeggqLpUpo4dbe17nmW5bFNVEDk0eSLW7XA9LQeQkNMI87obJnIKZLUEudD5uox10BHwKMa73fkGALYdMGUsMv65qtN5VNXAaGjhLTIamrHhMVLAub6xDmEVaGLocEiHsfugIbLOfZuQBapRUO4SnmtQmOEGDrQndrr/V10CZgwdCUQQfydtlw9TOqYHx8DCcIUaA5XNleHSWQ2dN8doS+OnKDKrNbABi2y6JLMufgkGzU1r4T1BZVYxP7iaJuC/UVMe/5ASwQZEOoWQE7ldM+HInJnKaIWEEzmWFfRiaBcEzT5I76hipoGDhX4ICDgaRmIANp/akrQPT4lgLvnr+KZBsOJNSm+NTgBzlOlzgRtmLG7PpiaN4ZzfvJF+94VnaviBFB4kHWMTlw/JRmC3JWYNfDLbC3dIQbDWDpLd0G2rG7IyhDkJM0qDRUq8FG1B46pMaCZvOIaYm5aXdB3UkSB2QMZAJ1umwlNFxI4QXOF+wRUD6+7wL+vOh3+qxggvTdE39Q0F1Z/fN1/1Bmh/gbCe3X5deR6w1IrW8oHKgq9kIFDkeSpxebwRpC1Wqf1wtny99yVzbvzA/A+LPz/c8LzdFIVs6LjWEzidMy78oP8LtcFjbG6rylkKxG4pW6FFDFydSXWpEPYgOH6jsKWy5+h2qZvi1/26sZQjT4AC978e1q9a4+/W61AnM/Sfz3lLEM/NfqqmQbv9qKcvB6HZ9l9Ku8K/DZvosRdLBcnBfoN7h/9zKVZ4fuvIkRtDsP/xnBR6VM8+hNJTj77uyF+2dRIUv31Vb4h8CNXmnGbdn/ijGpRbl6m15NZPZSdFODa/2yXo3O0/ellBv/ihMIG0Bjy/6GAnsVRwp+ez/ZADj8/Gorchlre173DYWNF78bDS9V77NXI9bPZ/UnRTBXVq8amtZeVc7vzea7yn7HtcYuQL2Jwg579QVMgepbGOw7ZHN4E6qwrK7HAq+ZyBj7fC/G9Xgm7we7YK+u+jqId06la1Kz65GbzxrYh4fSHnO5u5E0wM0Tulxg3X3is1JbyVfGJc5uHemO+6VXr+3/alP3H37TiJsu3bQkOjzgWdnXyNimdGlkr2+V+coLd3Wl9bU67Vi7hDpCa/v2EbzjhGaCPdZk3XeoRD+LXF+LYV0+LpxCQ3uu+Yi1zYTCrYtJ2JeFqCeeQMfRXRPgJO2qcOAOuxro8D3Aqebcnxu9PRuIkzsOXH04X0TVcfvmABxSgrsWGasVzrcK+7Ic5+slH48YQfYlMELA32//VGgSqkaIFefG8DOzSZ3ub4QnMPLqug00IMUUwEskumy5WgutgjbJWM8T+ABVrY3DdNVWCHFVnmdoVuu6jplXNwhExm1gCJO8rqdPstnA+wcf4syrp2AkVXWA7LlN22au1zbwyemkgFs9ab3P9Ng3Z667042ie3mC6ngM8Ayitfao8DWL/UfS4M9ePESVWalCnbb/OOh3rcemGLBso+6X76fYivV5IGXYxfzUB/8H7kwu9FgOZCkE+ydUu+5t05rjcK88zKEFbABphQwM081BBgRTsZfeE56V4F0vinQ+pXlVSynHNAvyuYyb89rmOq4kImGsmg8+XztwH2ER3UHKeL6BOFbD4xKOxuVx5NbDfQS+wtFSY9jk2Br2kGXxASqGOR6NIhK1bL8dI5hebUesGU1w7KY4TaZw9dbbU2/PDVSbVWJTzussaaeqiJVb6ayyUXcnn1TsNNRPY6y2uN6i0Ho+xhTf72nvZfNpjPbsjKCqGEtWb2x+Ehum+wlVksK8Hcc8PviY78OK7deRY1i8K5ACgS6YHM6BPRk4lY9QhS3NTESzy5dTEuZcLpYIeDHtSbPdzkh0AtkuacGnZX8+yT610SP+qqNdvI0DpAq920zkGCSBEG882CM2I49zibTl8UlG306ys2az9P3tmjXr415WvmzG+HcGTh7QbNZLw51/ktVTuJSVCRfGRo30QloC1nHMZAs1uD8jlAv2kPSe8AForqXb5SBpVr49+s7MPDRkFxc7P5cFwitBkIKhpPGih++o4tAuL8LNvLKvKHDY1DOznQdd4EuzmBjSidOaFYMEUh1aOtgNqr1IcjBpE5ob6IgeT5GWiJavssvT74jMiyp0SdjTjX1UeXNZS7lvWHluxGKtz+X+fKoupM8MXtYVzdOid+T6Eap55e0mGhQIiPgSKSCUyOZjS81RZmLfaYHoh+wHWe8jLMxP6sGy2fmIl/FsTFKlhTMdTElW7asXomFg6VEPZRWBSJFMpntJgzjDoWlHL2mXQdqPtnATQtGxKY0GDUJA25P5PB78ANVsV47PeSVBFRV4L4IN2wb2HRNC2JfrjKzm/XzHxA2qoknL/LjRol0ZXckoPF68VRhoG4NmOtxMn/NXMT9AJzoNtxp0Hbprj0lHC77pUCWkl3inRYSVEGrxR1Tpp/DYruX3ElwAAARzSURBVPbNDjhpsyC80KXpoWgIVaxm0dqzg/yDBsBq1G5T2QkQLcBLqByBF7O4pA5tLG1kiSMOw+dneQJn3lZWldTWSpquNnaJI5S7aYJkJEht5VDPvqPKijSge1J6rt9c9iKRFyPPIEXRgkVCtqya/utfepxAYRlwzXpicy9pmiRbv7IE2uHS8mW448npKcRbp/5Br7JCVsVgD1mlRaeWyyRGCsXpISZUbSAxTz0rcA9RRRohtk2nHmQVnAZ2kl6mwSxIzmY/MqTL2Pxc2XcCqu3E3OeyuC9Tua8HSSK7xU/OEby+aoAcb93KlRnafFJx/309kNV8Tpu1cpO74/QwmrHZsNXbUZcdUDXbS7o6mSfcle41idEinYwmertEVr1FeknPiN2asCOR0MowkcfYui9AK/sZVU1zY3Ic004HlIT1epWOMtKmFtUpzufraFRZK6V4hKpNuLC9+FurcJDSQ8r5ENwCyCo0gHIqeZ4fGwRyJ3jLx8O8Kx02qd9CVmHA67Xce9BqpAHwJhmyhKdyXIMHxzU96jt/VTdkFhvQVabTjCZuYdhsZhkBmpmmaJqIP0HVvlVPsczPs6kJTxlhnNM9hU2HRRpgMIb1zVy/QNITnj3VqzTyTTzLZ1NkcNGqKIpmhpwHFfQqQn40lxtrPuvkIaqcpnaxX1QlqqUm+u24HRdA1ZcZyMpCJOO2HUe6Q/WzKQ9Qzbfr8pRUMqOhcI9h2Kkesm5iuxDyZL3xYMUJQvlb3hUw9eyWh/T3Nf/mRx5ooT5Y8PfZAHrstS79LmziUC5cS3VAWhpmNnKspXUomci+WpD5F0L1vtyxLLoXZPJiJ8suN2qGxvgHsleljMHzR5YYwrWVD/WqwJl4+35MmD8aBAW7QYL5Y8J1oO2bMcHBhC/jpD8zEzyyV92IRyogZUhPdaOscUHUbKWZykQg3ZDrIjcuXvnyXa9iHyLsTAARQblKG5vEQdg3RBphbGaMu7v65wIcm0iEZgXk3GbpBRnSsIbkqmhcpMSxez5a/5rcOE/0KvaUYGlGEVKs2nzUWA2bBsctbDpb0B6wcSy+Zt3tjhWMXo7DH9P5EDtSELzxwz4cmXYOdk+Xx4QGbxK2Xyc2HuhVQKZZckFyLX7NpaurXUoLUWoPHXTkI93uhtF3TqC9g3fvjHTsdo/ZnB/s4zzAtxeo3suqY7ND2xQerHs4185Vadik33hNja2pSzj6hLsCpXNtBnU+s1UjC5SwWXAsBYZb5MStWXKHqiW3XDfmsGvtG4Fs/Xav9JEqW3fGon66t4IHQmfYvHTneCB+NN46mtlDE5hZgHbm9gD6e97qWv6eYuuXv6h+L/8iVN9V/qJ6LX9ltV/+R1Bl/6Oovqv8nr/6Tj6AuKdy/2FRb8m8dI7fJqq/jFxDA0Tue0pWycK8VFnWyMq82opiUGUv1vFZzP63TEs5D7fhW8pFzrfbF+rahnO5frktVMerVXyVw69QZawpgzJ4TynbIKiqF+6vvMMyebUVlfeu/qDk/wHyL6mp83ZaeQAAAABJRU5ErkJggg==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9" descr="data:image/png;base64,iVBORw0KGgoAAAANSUhEUgAAAVUAAABkCAMAAAABg1OgAAAAilBMVEX////+/v79/f38/PwAAAD7+/sUFBTr6+ucnJzDw8Onp6dJSUllZWVXV1f4+Pjm5ubx8fHJycm7u7sxMTGJiYlra2vu7u7g4ODMzMzT09Ph4eGjo6OxsbGYmJjZ2dlRUVF2dnaDg4OPj48pKSlBQUE2NjZfX18iIiJ8fHwcHBxLS0tycnIODg48PDy6UBkmAAAgAElEQVR4nO1d65qqOhJNQiIXJQRQELmoeL+9/+tNrWB3K217Zrf+ON/MzjezT6sQkpVKpVK1UjD2WuFKMM05Z4rTB8a1+vyFMcGZwH8/v6LrHOdJbZo7XHHlaEGXCfqDCyUcTZVrqprZRwmH2Sfay9Td7XS3ZsZRihlODxaC897T0JiuSfQjtVWjB5o5vVqU5trQ74I7dDVVent/r8lMOfQcwTKuvv/66+JozrRCNwX6o6jVd228RZVgcHpI3FWFPlAVWmgqwBIddxghy7oeMq3pIiWExV6zXkcIUYcbTc2gGxU1qvcsAgz/CjRRaUfRX3aU7y9TVDQhS7UIGlfqn/roy3fcHCrcUWiL/vbjrws1gLp6fZwAqh9NFBCXXhM0QfHziFInRXcVCQChptB3ai6hQahq6qABXDQ/ALZSjuhXoB0haOgwurj5E1Xe/cMFv7YM16Ia/NmHgzNbAd1OoyuYUP3BuS30ME6X01P7nX2ldL0W0ATMUbdT5DuqNGVxx8+VZUyPR5XuoDMsTmgCdBNQE7wOZE1QLZjFJGOa5dXd7bYN+IPb2f9cdvRVWxGm99PnoxekvgTERbEnSgu6Aj2iEXinAtCzvVwnH+j5C/OpAT5RFR/fcNZs982TurgvN1u5NcxObbOYkzBBPgXqcBjJZtcFAoJA5dP1qleBNtXgUBpjp79Q++TrN/6pja69N8wsJ+MZc/pocJpQ1XBwikjqNYbPW379Jj7uv95FA+K2E0/r5yvGH5ZmvW1HMlbMohkcZr3fbx8lmtVpC8x+LJejy4JTw2ZV5bNsedR+oSPfnSVFkDRVYFQ8TYIpzU8SKFZsBsP7242erMZjOdZWD/Eo9e5+vqIKySRtoLLRarwa0wQWd7iSNtelXLRp6OpOnU0u1/b3OoWBIuW/XC3PgWK9al4pYjwoWD5uRNYu25xVO+PXbNa6uvXaOmmXDfOrdlxekSyl8mX0c235oaROuSzabhYHz1mGen6iO+JKjhZyeJKlHg326zXEXTmsSUb3qNJckKXiZaV1shxXjFDNvCnzPVV59bislmMWecl4XEBvc+F6hVlsjQPBv62FTIjBXjO/zXiyXJKSOc21FzO/1JXnUTXjlrlUTRs70A9KFwVLa/FMs/1pUceTESQaJryU54kOdm4tWSwLI0NPXsabkLVyuZBXCW4l8+XPKkDEAw/SISpZqP1Kj+d6O86mh7gaVPFhbyahpsdVuykUL2kAtlj3aqh2BYMJkMjFXlZRGjRpxdqj2cp2i6+SZnPxVhOy02gBpInuDhZkcHwzv7QM7KJZyFFLf57W7tpjQZqd5Hgit0tZFetdtdpGDIsUtXgdNuKNoDK922c083guEwLMD3Z5INlU5i59Pi9plJmHz9ENqk9kNVvtSWDH0fhAykQ2Y5LVheMPptUgKlZLthzp0ULHgyl13Fpo31BdrgqsbOxCwKV7d+PlhOr4qCdhFkg/WwXNjlAeGtKdgpbDTM4jSOrdakX2WCMrAtWw9Vax+Vad5jQ+Yhya8SWqpK+H42gTsHbuMthANO/Hm1bDAn4XqmKfRiw/TRsZ0/Tzq11USkGoGqA6ZpMjaweE5FVWrRznP1am2X5V+et0Nj3XTTgEHKN5PN4Rqm68G+tFaMKl9g9Ta4PR6rC43N3PdUFwsNJTm71iq0W+KfM0YPXcjE5OPfANye4qUQQPmRakM/PVNocRc79ekY0hZMtZcsrCkWDbrT4d3U0l6ku035pKVtm6ndFglesIcu2YOGfj3eyNaxUjOTx5Exmb3SmZz7Ngl5WyWso8I1SlRbWGrF5RTWS9H7g/1sWVO5ISE7w67Ia+Wm5VdV6PVkWV5tMNyepch2MzXU07I0qx5fH+fmaG87aVLfW9DmTppnWTTqp0rkcjQ7IarcpiV4l2bbDaZe5EjuqSUO2Z0CTry9W4Xh3dRLaVbGlKROswWc/NKaRqkuxSzwjldujS+qWEGQ2r4cTot9qrfip3lWHTjbzQarVx43QX7mZm57N0iW7XF+Z/WAZOLVP/Z5Oa5qKJIhfbyHyWCZ25zIki42oTOTo3nD5HETcR7SZpClPJenJvyHSTknQSLeJkCbjHmgb1eAr1ZKLLc6zTqrkkqg0z7OB4cZErudW8v0MjS9cspQwLrjwpFzSDQlpn56N5NiZZPSdm3kZrTIGc9BDtFNyjtHr1RQXAbw2mblutPncx91YKbOmvj/aiJ2qdjEz8LGB4W2tX2+rx0bFbbvpNwyjCb9Yyxqeb7lz/snIj7sw63f3/Y+8JA79riGPXGf5lN0Fhq5va9G3V/POXq1ljuL775aYVf1bQMeoS7wp6Zf/zWW4+s/tfvi7/LCQnQt1f8POHu+rsH47G/lXz+2KvZN8aZYe8f40tDrZs/HG57+D943vVfPTpN6j+7q6/5XnRrNlPRpPRO8pkFG5PL1WA8lINthZqxfbVSj5L8TtcAzl8Uzmm8jI8Hl+pYi3Tl+5HKy4yfbGKm8oGo99gKpxg/TYl8HRX8F8VI/2XWxHtXq/js4y3v7lLsGCl+xr6l4VQdZVSvS8/FgP27SH9b2g1pw2H8+wJXZCC868VjF2//ewDm+1iMmPEk2r++8LGk9+gymlL/LZdL6H6zRRRCAnAw0y2uvVMO9ataC04h3XOkK/tIbZx9+2zTukPJ6mNC2Djz+C0tzc7CNPAjfo542aDuG8U/r78S1D9Dir6bgHkNhRCn3ENEEaIiDn6RgN9RxWeJIS5NEJfuBJRG0c4HdrOdZ7B4f/hr7aovqv8O1G18SVE8myQCf9HUO9mFjN2K97fULVD4AiCVDk26CU0qQilVXc3thKOQ2PGxacPsJPVN3Xp34mqYyc/4inQdCRxiFvZAIawcxfh1WeoMgQFOFyoGBhuYyaI7zkKOsVBaMJGpJwvFfB/gKrVnzbmzK8BDdH93UX/1G20hH1HldvoGLwvxi5UH0FDuFE7FAWCuQx+1Y9u/D+garT1SWltpVMbmshGd7EsG5EmvJT6ebWiqyIXUXSmM4XJb9yMu66haa9F5trwaZbNbEDxWsu79ar2qRRQ3Ajl04zDCgEZgbCYqT+Dfu+7TG5R7Zy+iqup30BCIn8Kn0jm+zMd01dUYeMXqJUe5bI+8eEOVWFZG03rwQE0rb0pmlK2Pqta34ZCmyCHvy9ok8c2AIcjRolkvsixBVzMPUPYBvO9qYZLw7kutyF95UTL8IROfrSlJ6s0K6zqoA4Y2xQ/wpURdSDy44z+1B0yLPfjb6YDoRrJwUGuAkwP0u42YA6lhhgZy4KzHEUION+5Dm9R5dqiqhydzVcB/RRtB6uK4Cm2ss4vaUUNKFK5K6gD0RAududnVO1PhgWDmqyebL3dXkjSWDBciPW6IXOSFcdDTBVo/7Bgj1DV3NJRWDmoMqbNJAwkHI/NIs1qmZCyncpxQI3QOg53t36qO1RJoqEdCAoj04bu93eHEHsVfyuTQE4aZrR3lvOGnlVtVm7frwpUz0HUDEcuSVLMeBTBg6kabXufr72I2tAPrN/JqqDWs4I6Ea1b8BaqQxFuXVoVik0dXVowe0YTd35itnUB65c7WTXLcNSwcj2jflXnqS8LwYwzOjnHBZgscTpYxVajpouvGr5QpRnn7tPQc8qVS40uBoFOK0N991LXkxDknEReetbh/SOqiBOQCkp87hgZEBJmG8a7ACyWRibUPxKjaFjNICLc8VZRj0/QyWqVFeuJLuRlELLlmS1lhphaRk9s5JQd6puHf0cViOvFaitL99IC4tHcjVdTR7Ns7eUktTTNZMtOCIbq/FJ90Eceo1of6+ExC1YNIddKd3qISSmp7ZKvT/CCutOGeo+IVbr88p3eyiorwmY/mAarGT03JvE8jtHj2qIKfhFztrspBLr9juqHnNCMZcVlPZSNhlyzIvXYcoJ5QI+qdm7HvGpXBYk0K4HqvaBYVHdSjnK2mtBIBP6guUh/skAwR1lUaWQ5/1kDwLx2gqSRe31ckoSZ0TxLdjSczgxxiIATBITqKMRaU6TVN5/1Larc9atQ6uACpbgkVGl3rpWz3bP1oqNH+UCVNDM+f0eVdEPmB3PpeysECWJZ6fkYvm6S1Vra5c8sbKCPPZNVKk7jNZ4sFGKtLN4t9X6E1c+iOhMgt+TbkBYLoDrr87QsqmU8GBs7L2StLsvhcEEK0vJlCFV+rlk/rnOvAWifU49Gu6VZ12S8mMncTQ5TQoWmPyKR2srqZA4SD8LIfabILaqqPVZLqatNTpLoyTyWPlRluNeEogb1zqf9OpaAy159DvQXqpx0chokMi5TlxaGZlXqQwm1X6cGGoArszwnDIyUZ6jS4LBivA3llGSVTON41+r9FpQvi2qkHaxgs/Uiom6Wu7zvcLaoxjTZEjbYE4gem8hFvdsUsPU4a86BkiW2kM9klSN6fljqYQvIgoFZzCOaQ+7Fi9IEIF4mznYOdmSTlqzPR7xFNQvnZiuz8pKTXEbnxVi6MB1GezY8ceuwTwZTkNPYZv9otaLtKS1KtKRUKyzQ5pROOn9WYGWVDKlGyjCsIFzjnZWJB6jaLXMgswKyismVhSNzGQNJY6PI9Ecx9PlmYcggJg3QX3euqEanVTZND+e9YVMoyBM0FLbQ5UCGEe8bQ/eWleLuOl1flvrYWof28XyALSCsrFZQJP5GHhqYbk3qO1zda6E7vVrNh4tQBynCbKxaHytroG4X/Hjq/CXT7dReSKh+lhtZpRmyGJaLaUVdpbbMFqFv2ZVempGsAt7JaLJNmMuAKqyKB/YqVkNVpcPLqjDdWh0cBmta+K1eDXaRoGWsHgw2PtkCFtUevY1QNQmZxbMkY00Fgp1KchaT7oJMKaHjgKTc4T+vVrSaCJGXcdPk69ZuiGbllBlaRvNNnZNskpHGiqDAVobFacX7tMU7y6qLsQWrSmunI/8RJPF6oYbzBh4nBAUzDlvtsazyq+1YDyqXO5aTQm3iU2tZkenZ9YPMJh1vd5b1d+td+TKbSf/6ZTPNSa+SjWmYH8zAmxM5bIAGLEBFv9NXjq5pteoJK6HqWLrolX6KZlB3hOU3dswhy5d5oledzkKExO6qjrIHrYAQsjfbHJJrjJL6yPIjJtQTWUWQkWSzkhfXegM6d95QjlkolwZWM2l72t67W/rqs9ygKjAKmB1HMtCu/hT6vhwudDVfuA6Wd5AqnGw/n0CB3snq52p1dT9Sz+Sl4ZYfahfseA579dSQ4QsnAuCqVrsZ6/FoCVXVoQeauMGmWYEp83mVNrCrn9mr2Do6BrsvvyxgR3EjSNJMllSRKkpLBHAM9qDaBKUr+hSPO1TtlNRmFjnastMJF4e5tP3MogxcUssaNo6ir74k/sayUsaxVquJ6IladyF2GmlDM86YqzsRRE3HuDl2k4/2Vl3YF/4crQIyxKn1PLO/REGSR4mPqhXryCJNFfRBBarw62iBPTIE6hrtBidLWzitg5P1qIi39qqlJHPduTSoKgW+nYNJ0Q0HVWH4x/AzO2l+RJWUDd0PYjVsF+twEtzY4D8tUcI6nAk3+AluyGI3llXnPMVjsU2jCtAssv2svGCeCqqfpMZBEF9pdu9d+SwWftouQh+hL3bKdzs/S2sG0V5bdJQ1xNQ9eRSyKkA6BN+egylvL4NLUnRGqqV5859RtYrLMfDZq04KSHEay6rH/HM6xzyNLbcUb3z5swagKzBXOPQz+kwf0SQwIqgxJGsKTlMBNeOoR7sAago8W3bu031WUjC6aBW7ElVxWkDYOUH/PtoFYAxtrEXY9mKWIQTkgAdBrYCZqW0jrX8S6q63sbn6rLhlinDoVcd60rs+ig8Qe/4DjbjVTQAJssxtFwRaDPHFCREBbOh7u4QoYdc8x86N2yAPUP2KF1mvP0YVIFjFBR4K551bVTjX7y2RobufhJlQvd6OQzNY1PBo64S1XzKrGO0t9lQLFkLrQPpsyUeEpbvesQ5yYf+wZ1ggOYJ3jnTHttZeILrvuP3xNm51Yr8oZKSlqq8ff1t8mTOt/vm6n4oQj7zWf1ryc8z02+JWv4pck6ym6j0hViuroAX9ttCcuJHVX7eiWcXXSfF6Yctfea0Vofqb+x4WX5oXReQdshrt3um1/pUGIDt94NXee8pCjstX6mq9Vi5ebsX4vPfqd3VpHv4GU8UDuZKHwXuKPB/Ov7/7PKDbD/LVRhyoQ4NX2nFTzrLPq/9vZTV9IyPo1RDYWxhBqzcygtrLP1/zvfD3ovqAD/BH5R169f+CZfFH5W2o/m9Hrv+w/EX1e/kXofqu8hfVa/krq/3yb0TV0R/kTvxr4F2F7wHcr45zATeW83PcimucI+HXNilHGG4P24mPwzzKuXoE4ZKGB+9JhKU7DS1MY0O8XEeg9fEi1zpqjHU0IhSASEvkPogGMuvFUQiuOPbgkPUvWcpVF9E09gk4VGSpcOIzOHrPB8Dv8EJ2TkvVnTAyV2cPuw+pqptTUV+oUheiWTRDOzQiCxrOHXvqSQskvojMc681wAOnkQZnNssQNM9MAzKLaKJIuZGhaqiWGTzqJoqsr/UnVLV1VOroImv0OJrISGijUlkquavgVo/k0lWa56H84mvcRgMFIrA0IBGaDQcpgS+0pi7yKIoQOHbzSFk/NrXs6+DZnV6F21IJjqNy3qgGMjxeZvDsjeYJm4x8gBNMxi6JZLEYVX0hhwbw5eYysA3rzjHbk2J2hCFksSw7ytWPqMIBCS60ZkMZ2PNPiwnG2pxkm80PJThkJ3mZ0gXToSz7eVfu4lZa+X7CoqMH96gbyoOBQ9Vdewh2Uple5F7DwW7kVxaLW5aFnQxaMTnw4aQ2k0lG0MXzs2c2aULdq9LzOqY+xutzYIMoN6jyj1YwG4gANXO4rvA0H6eISRy81Z4N5oXCeZPxZW8Eyz3Z9oUV7LVYTot4vmJ8VlURSxpWUL8SsBAJqUASUv0A3j2qDuJAkW8ctrFdaJZyhP+yaDc2FxpQLoJzNT/R7DP+zutTEu6jgbVcHyr3UqKd+aKVhmaLdo+eRZGzNpjvtXVpI6D+HVXETKKYhuK8R6yl2MuTJRTm0svSZcS0uzv56Z4kMfN3ZZdw5BuqGBuu4nZSz/hoj5hGckjDGbDT87HatXSBaBJx2rrQJOdHqOL8eVQMD6y47OQwX0xYfXb9c2RPHrqTKU01COCPqIK8pstNOozZZgHIynU4Mhwcc6DagpywWGvvktMtWVr2ySv3qDZNE67NuuRIC6IrqeHzzzeBGoCW4Bg9XxposseyiuCfN5TrKYgdYEAMt6MMURUmvQicukxFms0nrj1fUdoozgNUuTCO2W7KtHbCJaTfjbxhBJWow7FFEZSECW1yoStl+4ARxBJQgkKtxxvXHOp8UG1lOR5pfo3MEKr99b63WtEMqZNoULPN2LHBoUXo2qDToDUXZFEw61CDusXVLA36S+090zLZHVepWbeIfRhRnQ1zSJkey4yagZinA+GhPumHepVwdevKPQRMWh4NY9uJXZiYLLOVB7KjVhUCvUK5IOh8KtZbvYpzCI7QUbsamdHe2NO03jqCsgXh4zDulqw63EaogR71fbVySAOUu5q564UCSWo1P4bHi4+wGUM4jKZaXxX2VitqBunsw54hSE+WA9uHLpQtS5fmQr3j2XaYJemUgHLT8pkGYNmgNpNNNvQQdeKMZBUmRr6uLeEJoRsSHsxE/VivUpPjfXhoIUDWAhmRrCJ4Jz13VSIgqEgPIrAuohVk9SOo2OMDUEtHc28e6u3SUqN4uY5wepemiliNCRCniFkhwQiA7H5nWfCEuuVJj7XpLE9rtZeTRF6aT1YHdUf1sl/0WcGi2ZVNumSbZRfTWWwxfx0G7lULmk670cthThUivcwTnhVTw+FitzOXsotiBzKCkZavA6CKb9xwoW1Q8YfVihW7oEk7VDFdTiPXzs8rqoZU5DKHecBnJKtfTIdbVJHlik13bbIaueFe28hbeYlALci2S5qBsNNaWZ12CH7jUfwbqqQBGuXOpS4u68u6UVPpaXnKnI8VStaiP2nvNQBov3I7kktNwFqDcESyiu8HbbTxoI2mgxDPZp2s/hy5VmwWkz3mDj1tTVx3prQwNI1KA+YrqQMnmlmLKdo91ACcxXI0omfRtCTJcpztyFheh/RMCqXgXuRqtYdWgKwSzI9kle7k7lJuT0Mz33fmbj1vOBbw7Z6TrCIp3EmmPjOO5eZ951kxncOKoLVEVz7o3mRuNyC7fYwicpQ82wWQmc6akz+tLP0RodZp0iXX21hZxTwr9ok1JmfUtV4Ysb8LoP9Fa1BTsCp1+5GBJFm1q2ZnxXHmrn6QVcWaZdVUCuYOao19Zfc4WK1oHETWloEX00g5M0LVEva/UL0RlGt/9fYUObrj2wHcnPpzIPNC6Y/9gZ4NHmoATZoL6S26U3fdxgjxuQ8gbea4n20AThr4almsLj7ZHCBDwN4jq2xsNmEMKOzpezDJoaV/1qtC2JC3qerEHuUBRYKMgLounLKeggqLpUpo4dbe17nmW5bFNVEDk0eSLW7XA9LQeQkNMI87obJnIKZLUEudD5uox10BHwKMa73fkGALYdMGUsMv65qtN5VNXAaGjhLTIamrHhMVLAub6xDmEVaGLocEiHsfugIbLOfZuQBapRUO4SnmtQmOEGDrQndrr/V10CZgwdCUQQfydtlw9TOqYHx8DCcIUaA5XNleHSWQ2dN8doS+OnKDKrNbABi2y6JLMufgkGzU1r4T1BZVYxP7iaJuC/UVMe/5ASwQZEOoWQE7ldM+HInJnKaIWEEzmWFfRiaBcEzT5I76hipoGDhX4ICDgaRmIANp/akrQPT4lgLvnr+KZBsOJNSm+NTgBzlOlzgRtmLG7PpiaN4ZzfvJF+94VnaviBFB4kHWMTlw/JRmC3JWYNfDLbC3dIQbDWDpLd0G2rG7IyhDkJM0qDRUq8FG1B46pMaCZvOIaYm5aXdB3UkSB2QMZAJ1umwlNFxI4QXOF+wRUD6+7wL+vOh3+qxggvTdE39Q0F1Z/fN1/1Bmh/gbCe3X5deR6w1IrW8oHKgq9kIFDkeSpxebwRpC1Wqf1wtny99yVzbvzA/A+LPz/c8LzdFIVs6LjWEzidMy78oP8LtcFjbG6rylkKxG4pW6FFDFydSXWpEPYgOH6jsKWy5+h2qZvi1/26sZQjT4AC978e1q9a4+/W61AnM/Sfz3lLEM/NfqqmQbv9qKcvB6HZ9l9Ku8K/DZvosRdLBcnBfoN7h/9zKVZ4fuvIkRtDsP/xnBR6VM8+hNJTj77uyF+2dRIUv31Vb4h8CNXmnGbdn/ijGpRbl6m15NZPZSdFODa/2yXo3O0/ellBv/ihMIG0Bjy/6GAnsVRwp+ez/ZADj8/Gorchlre173DYWNF78bDS9V77NXI9bPZ/UnRTBXVq8amtZeVc7vzea7yn7HtcYuQL2Jwg579QVMgepbGOw7ZHN4E6qwrK7HAq+ZyBj7fC/G9Xgm7we7YK+u+jqId06la1Kz65GbzxrYh4fSHnO5u5E0wM0Tulxg3X3is1JbyVfGJc5uHemO+6VXr+3/alP3H37TiJsu3bQkOjzgWdnXyNimdGlkr2+V+coLd3Wl9bU67Vi7hDpCa/v2EbzjhGaCPdZk3XeoRD+LXF+LYV0+LpxCQ3uu+Yi1zYTCrYtJ2JeFqCeeQMfRXRPgJO2qcOAOuxro8D3Aqebcnxu9PRuIkzsOXH04X0TVcfvmABxSgrsWGasVzrcK+7Ic5+slH48YQfYlMELA32//VGgSqkaIFefG8DOzSZ3ub4QnMPLqug00IMUUwEskumy5WgutgjbJWM8T+ABVrY3DdNVWCHFVnmdoVuu6jplXNwhExm1gCJO8rqdPstnA+wcf4syrp2AkVXWA7LlN22au1zbwyemkgFs9ab3P9Ng3Z667042ie3mC6ngM8Ayitfao8DWL/UfS4M9ePESVWalCnbb/OOh3rcemGLBso+6X76fYivV5IGXYxfzUB/8H7kwu9FgOZCkE+ydUu+5t05rjcK88zKEFbABphQwM081BBgRTsZfeE56V4F0vinQ+pXlVSynHNAvyuYyb89rmOq4kImGsmg8+XztwH2ER3UHKeL6BOFbD4xKOxuVx5NbDfQS+wtFSY9jk2Br2kGXxASqGOR6NIhK1bL8dI5hebUesGU1w7KY4TaZw9dbbU2/PDVSbVWJTzussaaeqiJVb6ayyUXcnn1TsNNRPY6y2uN6i0Ho+xhTf72nvZfNpjPbsjKCqGEtWb2x+Ehum+wlVksK8Hcc8PviY78OK7deRY1i8K5ACgS6YHM6BPRk4lY9QhS3NTESzy5dTEuZcLpYIeDHtSbPdzkh0AtkuacGnZX8+yT610SP+qqNdvI0DpAq920zkGCSBEG882CM2I49zibTl8UlG306ys2az9P3tmjXr415WvmzG+HcGTh7QbNZLw51/ktVTuJSVCRfGRo30QloC1nHMZAs1uD8jlAv2kPSe8AForqXb5SBpVr49+s7MPDRkFxc7P5cFwitBkIKhpPGih++o4tAuL8LNvLKvKHDY1DOznQdd4EuzmBjSidOaFYMEUh1aOtgNqr1IcjBpE5ob6IgeT5GWiJavssvT74jMiyp0SdjTjX1UeXNZS7lvWHluxGKtz+X+fKoupM8MXtYVzdOid+T6Eap55e0mGhQIiPgSKSCUyOZjS81RZmLfaYHoh+wHWe8jLMxP6sGy2fmIl/FsTFKlhTMdTElW7asXomFg6VEPZRWBSJFMpntJgzjDoWlHL2mXQdqPtnATQtGxKY0GDUJA25P5PB78ANVsV47PeSVBFRV4L4IN2wb2HRNC2JfrjKzm/XzHxA2qoknL/LjRol0ZXckoPF68VRhoG4NmOtxMn/NXMT9AJzoNtxp0Hbprj0lHC77pUCWkl3inRYSVEGrxR1Tpp/DYruX3ElwAAARzSURBVPbNDjhpsyC80KXpoWgIVaxm0dqzg/yDBsBq1G5T2QkQLcBLqByBF7O4pA5tLG1kiSMOw+dneQJn3lZWldTWSpquNnaJI5S7aYJkJEht5VDPvqPKijSge1J6rt9c9iKRFyPPIEXRgkVCtqya/utfepxAYRlwzXpicy9pmiRbv7IE2uHS8mW448npKcRbp/5Br7JCVsVgD1mlRaeWyyRGCsXpISZUbSAxTz0rcA9RRRohtk2nHmQVnAZ2kl6mwSxIzmY/MqTL2Pxc2XcCqu3E3OeyuC9Tua8HSSK7xU/OEby+aoAcb93KlRnafFJx/309kNV8Tpu1cpO74/QwmrHZsNXbUZcdUDXbS7o6mSfcle41idEinYwmertEVr1FeknPiN2asCOR0MowkcfYui9AK/sZVU1zY3Ic004HlIT1epWOMtKmFtUpzufraFRZK6V4hKpNuLC9+FurcJDSQ8r5ENwCyCo0gHIqeZ4fGwRyJ3jLx8O8Kx02qd9CVmHA67Xce9BqpAHwJhmyhKdyXIMHxzU96jt/VTdkFhvQVabTjCZuYdhsZhkBmpmmaJqIP0HVvlVPsczPs6kJTxlhnNM9hU2HRRpgMIb1zVy/QNITnj3VqzTyTTzLZ1NkcNGqKIpmhpwHFfQqQn40lxtrPuvkIaqcpnaxX1QlqqUm+u24HRdA1ZcZyMpCJOO2HUe6Q/WzKQ9Qzbfr8pRUMqOhcI9h2Kkesm5iuxDyZL3xYMUJQvlb3hUw9eyWh/T3Nf/mRx5ooT5Y8PfZAHrstS79LmziUC5cS3VAWhpmNnKspXUomci+WpD5F0L1vtyxLLoXZPJiJ8suN2qGxvgHsleljMHzR5YYwrWVD/WqwJl4+35MmD8aBAW7QYL5Y8J1oO2bMcHBhC/jpD8zEzyyV92IRyogZUhPdaOscUHUbKWZykQg3ZDrIjcuXvnyXa9iHyLsTAARQblKG5vEQdg3RBphbGaMu7v65wIcm0iEZgXk3GbpBRnSsIbkqmhcpMSxez5a/5rcOE/0KvaUYGlGEVKs2nzUWA2bBsctbDpb0B6wcSy+Zt3tjhWMXo7DH9P5EDtSELzxwz4cmXYOdk+Xx4QGbxK2Xyc2HuhVQKZZckFyLX7NpaurXUoLUWoPHXTkI93uhtF3TqC9g3fvjHTsdo/ZnB/s4zzAtxeo3suqY7ND2xQerHs4185Vadik33hNja2pSzj6hLsCpXNtBnU+s1UjC5SwWXAsBYZb5MStWXKHqiW3XDfmsGvtG4Fs/Xav9JEqW3fGon66t4IHQmfYvHTneCB+NN46mtlDE5hZgHbm9gD6e97qWv6eYuuXv6h+L/8iVN9V/qJ6LX9ltV/+R1Bl/6Oovqv8nr/6Tj6AuKdy/2FRb8m8dI7fJqq/jFxDA0Tue0pWycK8VFnWyMq82opiUGUv1vFZzP63TEs5D7fhW8pFzrfbF+rahnO5frktVMerVXyVw69QZawpgzJ4TynbIKiqF+6vvMMyebUVlfeu/qDk/wHyL6mp83ZaeQAAAABJRU5ErkJggg==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9" descr="data:image/jpeg;base64,/9j/4AAQSkZJRgABAQAAAQABAAD/2wCEAAkGBxISERUUExEVFBQWGB8VGRcYFhMUHBkVFhQWGBgYFxcYHygiGBwlGxgaITYjJSkrLzMwGB8zODMsNygtLi0BCgoKDg0OGhAQGywkHyQtLCwsLCw0LCwsLCwsLCwsLCwsLCwsLCwsLCwsLCwsLCwsKywsLSwsLCwsLCssLCwsK//AABEIAI8BYQMBIgACEQEDEQH/xAAbAAEAAwEBAQEAAAAAAAAAAAAAAgMEBQEGB//EAEMQAAEDAwIDBAcFBwMCBwEAAAEAAhEDEiEEMRNBUQUiYaEVMlJicYGRI0JTc8EGFJOxs9LTM5SycvAkQ1SCksLhFv/EABgBAQEBAQEAAAAAAAAAAAAAAAABAwQC/8QAIREBAAEEAgMBAQEAAAAAAAAAAAECERNRFCEDEkExMgT/2gAMAwEAAhEDEQA/AP2x7ivLylTdRQSvKXlRRBK8peVFEEryl5UUQSvKXlRRBK8peVFUDVsuLZMt37roGAYL4tBgzEyg03lLyqmVWkkAzabT4GAY+hC9Dx1H1HPZBZeUvKp47b7LhdExzhWIJXlLyoogleUvKzafVsfNpJAxJa4AzMWuIAftuJVlOq1zQ4HBEztj5oLbyl5ULh1Gf03XjagJIBBLTB8DAMH5EH5oLLyl5UUQSvKXlVVqrWNLnGAP+9huZxCgNS20OkgHq1zTl1uWuAIz4INF5S8qtzwNyB8/mjngTJ2yfD4oLLyl5VVGq14uaZGfqCQR4EEER4KaCV5S8qKq1FdrBLjuYEAuJPQNaCScE46FBfeUvKoOpZ3ZMXmACCDJaXQQcjutJzGysLh1H/eEE7yl5VVSq1oJJwN9zH0UgZyNkE7yl5UUQSvKXlRRBK8peVFEEryvWOMqClT3QWovUQU1N1FSqbqKAiIgIiICLxzgASSABkk4AA3JK8pVGuEtcHA7EEEfUIJKL6gG5heucAJJgDmcLJ2gcD4H9F4rq9YulU2ho47faC59bSghzRVaGOeKlpZd3g9r4JuEtLm7ROd1krVwxpc51rRuTgBeVNSGtuc8Bu9xIAztkrn5E6Z5JB2IwNLRWw5oa6WThtOwRkR12PTC9d2FRlxvAuuxa2AXnUGR4jjkf+wKNbVNY29zwGjNxIiOsoNSLrLhdF1s5tJgGOkpyJ0ZJdE0GcbiX4m62Pv8PhzM7W8o35rZx2+0FwxqRcW3i4CS2RIHUjovBqQXFgcLgJLZyAdjCcidGSXd47faCcdvtBcZrjn4/ooVtSGRc4Nk2icS47AeKcidJkldU7ODmNYazbWNsb3Mhttszd64EQ4ARnBlVnsZhcCaoLQQ60smXAURkk7RSGI5nKjV1IbFzw242iSBLjsBO58F5V1IbFzgLiGiTEuOwHinInS5JXafsekxzSHjulpHdAiyJA6TGV0aIY11R183uDo6QxrP/rPzXJp6kOLg1wJaYMZg9D4r2nqA6bXAwYMEGD0PQ+CcidGSXb47faCcdvtBcKlqQ6614NptdB2cIkHocj6qxrjA+CcmdJkl09WGvbbfBkOB3hzHBzTHMSBhYamgD3h76rSQ4Owy3LZAaCXGGQfV9rM8ln/eRdZd3out52zE/CU/eRdZeL4utkTbMTG8TzTkTpcklPsOn9+o18AAdwYDRRA3JzFIfUrXodCylNlQXFpbcWjcuc4OInvRMfJYnatocWl4Dg28iRIaN3fBet1QLbw8WxN04jrPROROjJLraK2mxrbwSNzBEkkkkiTkkyc7kq/jt9oLhjUgtvDwWxNwIIgc5CMrhzQ5rpa4AgjIIMEEH4JyZ0mSXc47faCz6sNfYQ8Ncx1wJFwy1zSCJE4cefRc9zjKrZqQXOaHAubFwG4kSJ6YTkTpckvdT2O2pl1YT3jIZBJqMc03Ge8AXd0chjO6k7sem43OqNL7i64MAyXvfiSSIL+vJQZqQSWh4Lm+sAQSJ2kclB2uYLpqAWYdkd2dp6JyJ0ZJbtLoadOkabXN7zQ0yyQYptYSWgiZA681t07mtY1t91rQ2TuYAEnxK41XUhrbnPDW9SQBnxKVtU1jS9zw1oyXEiI6ynInRkl3eO32grFwmuJcz/qH8wu6tvF5Jru9UVXERFq9iIiApU91FSp7oLkREFNTdRUqm6igIiICIiDP2hpzUpVKYMF7HMBPIuaRPmub6HqXEcU2kk3XPDhcXuJgYJJeBPIU2/LtIg5Gn7NrCm4VKoqPLmOEhzWwyoKpbGYFxe0H2bAZLc2VKFlJjMd1sYwMAbeC6axdo7D5/os/L/EvNf4+Wr9mVOJVqBzXX2w2LfUexwk/AET4/Jb9ZQc9oggOa5rxORLXAwYiRy+h5LTb73klvveS4Lywu57tGWaXgs7xFLhAk2z3LJJzHVX02OFVxjuljRM/eaXyLfg7dabfe8kt97yS8l2CnoCK5qXCDJiMy9tNpkztFMcufgrRTdxroFoZaDOSS6TjlstVvveSW+95FLyXG8/j+i4uj7Mq0yCXNqfbCqYlgANE03QM8+9HvHfc9oDfPPp4Jb73kUibJDD2loTViHAYcwyCe48sJIzh3cEHxKt7QpucGhoH+oxxkxDWVGvPx228Vpt97yS33vJLyt2bRU3NvDgIvc4GZkOcTty3UdJp3tfVc4tIe4OAAIIhjW5k59UH5rXb73klvveSXlLsukpuDqpcAA58tzPdFNjAT09U4UtbRL6VoIBIG4uEXZBHiJE8pnOy0W+95IBgZ8kv2Od2XpH0rWuN4bRZTL5Ml1MvzaZOQ4HfqpjQnjcS4WzfEGb+GKcTPq2iYjdbrfe8kt97yT2lbsGt0z3vMAW8F7ASfvVCyMRgd3fxWgh5pQIZUtgT3w10YJ2uhX2+95Jb73kly7PpKJp0w0AEgE4JEuJLiZPMk5PUlR0FEso02Oi5rGtMGRIABg81qt97yXjh4+SiMPb2gfXpmmx4YSTktu+64AjIghxDp92MTIt0dN7XVLgIc4OBBmfs2NOOWWla3Nz63kV5b73kreVuwaHs806jnXSDdaIM/aVXVXXGcwXQPALytQqF1RwaN6Vou34VQvM47szC6FvveSW+95JeS7PrKRfTc0YLhG7hE75aQfoqdbp3HTOpthzjTNMTDBJZbOBjrAW633vJLfe8kvJd4z1mf9Q/mF31wWDvNzPeHLxXeXV/m/JaeL6IiLpaiIiApU91FSp7oLkREFNTdRUqm6igIiICIiDN2k9zaNVzJvFNxbAk3BhLYHPPJcyl2hXaSwsueC6AZ72ahbD2tDYDQwzH/mAbjPcRByKXaVWpQrVBScwsY4sDmkOc4Nc5ptPItNMxyJc05aVq7Q2HwP6LasXaWw+az8v8S81/j5bW9rEPrU2gBzKZcHSCZAZgsI98Z2843doVDTovcHgOa0kOcARIGJAgST8MlXvbIILZBwQRII8QvWCBAaQBgACIHguG8dMLwqvupy127ZubacxykELPpK7nVCCcClTfED1qhqyTifuDn1WyowOBDm3A7gtkH4grwUhN1nei2bc29J6eCXLsI1j/AN54eLdojNvDu4k9L+4tD6jhXY2e65jzEDdjqQBBifvnn0WmT0P0KhwxddZ3oi63MdJ3hS5dY3n8f0XGo9qmq4sb3LaoZIIcS0teZhw7plhEELsN54O/Q9FCrTDhDmXDeC2cjY5SEhk7Y1ZpMa4Oa37Sm03CZa6q1r4yIIYXGcxacK3tCo5rA5ro7zOhkOqNaQZHQ8vBaZPQ/QqFSmHRcyYMiWzBGxE7FFV6dxL6kkkBwaBiAOGxxiBOS47kqrR6ouq1mFzTY4WgYIaWAkHJmDInC0tpgEkMguiSG5MCBJ5wFOT0P0KdDNp6juJUaTIFpG2LgZGBtjmrNXX4dIvP3Wz058zy+KkymBJDIJMmGxJ6nqVMbDB26FPqOd2drXVi13qg0g8tBa4XOc4EF0SYt5Qp1dWRqadO5trqb3R969rqVuZ5tc/EfcPRazTBcHWd4YBtyAeQKnJ6H6FWZhbwyamq5tRoBwWPMQIllkEYn7x5r2jVIoB73n1Li4gYlskwBGOkcleaQuus70RNuY6T08F7SYGgBrLQNgGwB8AFLl2fs6o59IFzgSZyLdrjbMSLoiYxMr3QVS6k0uMnInA2eRy+C0OE4IJB8CotYAAGtgDYAQAPAcklLs/bev4FN1S24jZpNsmCYugxtz5wNyF7pKxc+p3paC0NHdiDTa6ZiSe91ha3HOx+hVYpgEuDO8cE25IG0nml4srNQ1ROoqUy9pDWMcANwS6oHA5zFrTy9YdVXra728WHHDWFuG90ve9pjGfVG85XQk9D9CqzQabvsx3vW7nrRtdjPzVvBeENa8spuN0ED1iWNz4l3dE/TKpbWe7TB8lrzSDyQAIdZce66YzyP/6tjRAgNIAxEHZeVaYcCHMuB3BbIPxBUiS6VM95nxH6Lvrgs9ZuD6w5eK7y6v8AN9aeL6IiLpaiIiApU91FSp7oLkREFNTdRUqm6igIiICIiCrV1xTpveQSGNLyBvDWkmPoslHtmkWyXW7+8O6XAm5siDa6M5g9CtleiHscxwlrgWkbYcIPkVn9GUri605MkSbSc7t23c4/FxKCz98YQ63vluSBAPrOacuIAgscMn7pWfU1Q9jHCQHNuE4MEAiRyK9pdkUW0nUmtLWP9YBzpMBo3JnIbnrLiZkzLXiAB4HdZ+X+Jea/xxtRrmsukklouLRExjaYHMc+YVj6pDZtcTHqi2fhkx5rFqOyWudUeHODntt5ED1OW/3BieZ6rVqtNxKZY4nIAJbicgnBnB2IM4JC4OumAzWB1IVWBzmuaHgCAS0iRhxEY6wvKWsDn2AO9RtQnEAPLg0bzPdPKMbqb6RstDoMRcRdyiSBE/KFTQ0dlS4OwabaZEfhlxBmffOI6J0JjWt4hp5kc4xNodbPW0g/D5qf7x37IdlpcDiCAWgjeZFw5c1WNE3iGpmTmJxdaG3R1tAHwUzRPED5wGloEe0Wkkmc+qOXVOjpc07/AB/RZqmvaNpebwyGxIcRObiOQlaW8/iP5LkaPRUzcaNQkitLpAdFRlzXNMQZgxJPIbqwQ6Or1QptuIcRMEiDAPMydvhJzsmq1PDAJDiC4NxGLnBoJkjEkbSqO1BT+z4jyz7RobBGahkNBBBByfqAdwFdrKBe0AOtFzXHEyGuDoGRGQM5UHtDU3F4AcLDbJiCYBNsGcSNwEo6kOc9omWG0yIyQCI6iCvNPQLXPN0hzrgIiDABzOdugVGhFPi1rKjnODgKjSRDXcNrmgQMdwt5oNFHU3Oe2HAsjeMgiQRBOMc4VpfDQSYAGVTR05a97i6b4xEQGggDcyc7qWooh9O0kgOEY3T6iFPWtc8NbLpYH3CLYJIGZmTB5clJ2qAqBhDpcCQcQSMkbzMZ2jxWfR9nCk4WuNoYGQQJgOc4QREesRt0V37oOLxLnTbZGIiScCJGTyOYE7BOle1NXa8MIdlpeDiIbEjeZyOXzXtDUXUw+1wkXBptuiJAwSJjxUKumLnh12AxzAI5vtkzPujEL2lpiKQplxPdsub3DERIyYMJ0JafVB7Lmh3MW4m5pLS3eJkEbx4pQr8RjXgEB0GDEjOxgkJp6FjAxp2EAkDHSQ2Bj5LzTULKbWzNoiYic7xySRbqq7WAuc61o3J2HxVdLU3Pe0B3cgE4gktDoGZ2I5c1DtTQtrtLHzad4IzgiDIIIg/ruAV7ptMWOebpDoMEZBaxrJJG8ho5DmnQ9Zqgahpw4EC7MQWzEiD16wq63aAbxAWv+zDXfd7weXAW56tIzCnQ0ga97w5xLyCQYIECBGJAjlMZPUqmvoC41TfF7WtHd9WwucJz3suPROhpr6ixheQYAkiWgj5kxj4qNTVgUuKA5wtvgABxBE7OIgx1Uq1IuYWlxEiCQB84DgR9ZVdTSfY8JhtFlgJBfDQLeonHinQ0sPeZ8R/MLvLgUx3mfEfzC766v831p4/oiIulqIiIClT3UVKnuguREQU1N1FSqbqKAiIgIiICIiAqNVpr4yR8FeikxExaUmLud6KHtnyT0UPbPkuiizw0aecdLneih7Z8k9FD2z5LoomGjRjpc70UPbPknooe2fJdFEw0aPSlzx2UPbPkvn/2R/ZMaYaj/wARUqcTUPqG4NEOJ7xEdcL7BYuzNqn5r/8Akriojqy+kPnP2w/ZNupbp/t6lPh6inUFoae/da0melx+q7/ooe2fJWdq+qz82n/UatqT4qLWselLneih7bvJcD9n/wBlBS1WtqfvFR/FqNJaQ2BFNrhEdA+34NC+wWLQ/wCrqPzG/wBCkkeKiOrEUQr9FD2z5L30UPbPkugimGjSelLneih7Z8k9FD2z5LoomGjRjpc70UPbPknooe2fJdFEw0aMdLneih7Z8k9FD2z5LoomGjR6Uueeyh7Z8l56JHtnyXRRMNGjHS53ooe2fJPRQ9s+S6KJho0Y6XO9FD2z5J6KHtnyXRRMNGjHSwM7LAINxwZ5clvRF7poin8eopiPwREXpRERAUqe6ipU90FyIiCmpuoqVTdRQEREBERAREQEREBERAREQEREBYuzNqn5r/8AktqxdmbVPzX/APJA7V9Vn5tP+o1bVi7V9Vn5tP8AqNW1AWLQ/wCrqPzG/wBCktqxVNAb3ObXqU7yCQ0USJDQ2e+wnZo5oNqLD+41P/V1v/jpf8St02nc10ur1Kg6OFED49xjTPzQaA4GQCCRuOnx6ICuK3s+s2mxjLWuaILw8tL3QYqOhue93i0zJcd+dNLszVABnEApgR3XuaQI04tECR6lXM/f8TAfQouNpOz9Q1zS6qSGluL3md75B9aeU7coUdRo9Vc61/dc47vdIaalI7REBrXtAEetmTLkHbBSV89puzNSxjGh+GgNt4tQ90NYHBrt5Ja6CZtD8RCnqNFqAW2ucQXQRxXyG2m2XxIAIExud5koO8ixdk6Z9OmWvdc697puc6Q97nCJ9XBi3YQtqAiIgIiICIiAiIgIiIClT3UVKnuguREQU1N1FSqbqKAiIgIiICIiAiIgIiICIiAiIgLF2ZtU/Nf/AMltXL02p4ZqB1Or/qOcC2lUcCHGQQWghBp7TovcwcMNLmvY+HOLQQ14JFwa4jA6KHF1X4ND/cVP8C99JN/DrfwK39qekm/h1v4Fb+1B5xdV+DQ/3FT/AAJxdV+DQ/3FT/AvfSTfw638Ct/anpJv4db+BW/tQecXVfg0P9xU/wACt0r6xd9pTptb1bVe8z0g0248ZVfpJv4db+BW/tVun1YeYDag596nUYPq4ASg4mhr6tga1zSS4NPeFSpkimCC7FhniEg4baOoW3SavUuFS+kKZa02yHODnRAIDSTaHNfgCS11M4MhZKf7SRcXsJBBqMtaWTSiq4E3nvG2nMjHfA5ErZS7bYX2WOnicIRBDngMMNOJ7pc7HKk/ogy1e0NQbRY5nquLuDVMN+w5A5y6qLZmGjoVZQ7Q1JID6VmJMU6jwHWtPDmRmbu/6uBkzAtq9utaXAsdhxaMt71rnNdAGcWE/DOMqr/+jb+DUzFoFri64UCBA2xXZ5/MM+p1+qAqMY37QUy4RTee8WVrXSXENFzGw07yQF9DTMgHw6FvLocj4FGOkAxEiYxz+CkgIiICIiAiIgIiICIiAiIgKVPdRUqe6C5ERBTU3UVY5krzhoIIp8NOGgginw04aCCKfDThoIIp8NOGgginw04aCCKfDThoIIp8NOGgginw04aCCKfDThoIIp8NOGgginw04aCnhN9kbRsNunwUBpWB1waAZJxjLt3EDBPic5PUzp4acNBQ+gx27GnM5AOd5yjqLSCC1pBwQQCCMYI+Q+gV/DThoKwF6p8NOGgginw04aCCKfDThoIIp8NOGgginw04aCCKfDThoIIp8NOGggpU917w161kILEXiIP/2Q==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9" descr="data:image/png;base64,iVBORw0KGgoAAAANSUhEUgAAAPkAAADKCAMAAABQfxahAAAA5FBMVEX////N7vY/Pz/U9/9LS0toaGjz8/M8Pj82RknI6fJhXl0zOz329vadnZ35+fnNzc3e3t5ERETo6Oh6enoAAAC1tbFJSULb//9AqcxWUVDh398+SEtMWFusy9Juamm72eBXZWhicXUrKytoaWM1NTJ2dnZXV1isrKzFxsLq6+cSDw4xMSy6urbV1dWcnZlZW1EAlsEfHx+MjYlDRDt0dmwiIx6Dg39kZV6SkpFWWE1zaGTR5/BvutW14e6Cg3u/v8AMDQGKyuAhIhkAkr+HxNsaGw8QGBktLiURJis7PDHo8/cyMjJHTlW8AAALIElEQVR4nO2dC3vaOBaGTwioDWNLQmCmMLN0N8bIbrDdOsSGnZk67W6abfP//89K5mJBSOO0jBMsf+0DOpaT6EWWfI4uBqBWrVq1atWqVUsVsSzClqnhvnwfrxLYZGWVqRRFFkDAs2ST7DthhNap2C+pTKWIdeSrm6WDveS5zEqRp93sDQecQ+CnAbTAjMw5txkecUeixtR3uI2BT5sUm4Ebp1P+vGU+jNxm9hZTcFhAvC6McGpCH4gJC4PNQF4JaALcdadg0jnnEbQrAQ7Qo+JlOPEg8gPfi8EBwiGRLzZmH0GSY1uQBy6YLJZ9XDx/5iIfSOSGk8CnMe2Cw6FDL10eGV+ZFeNLSkJxgsPpJcQBa1B7TjvcjL2B9dyFPowwlfctJKoeIUBDJITFP/HfMGS3jpB4k1k0e8EIDPToL61Vq1atFy3Wfu4SHF6UFJB715z4RU48ojBm3jSLiIFf6Lzz40HvHfbXkdZhf1+tWrVq/bjixcLDcWzgJOyLSGwRekAsQEk4ABgtQsRbgbTE3bwdJsgfxQiFCxtgIizRn1EWLhyAfphgygPXWyzi5yYqqtZQlJsQQY0bgscDPHIEGBgdgKYHMMVRV0RoTWEJUp+lYwBPWB1DnIR6XFgTgIaI7wKHu8I6mr5dkA8vRNHZmlzgrckH0gI6zsmFLzdZkUtrMluTi88hyIbvhsdE7grSVgrGmpxIcrQhH6Q5OZ71WE5u8kAhtxotdGzkiXhzHyJ35Djbps4Nq7MhZxeeHIpakwPw9pGRs3OAsZeT+yq5Gciz8qsdenhNTuO42WcKufxFR0UONpe1tW7nPL7gw3U7R725yXPyqR9NllbWw0Gg9HCE2POj6uF8AcQlnCd6somPMCE+YcgTn0OTIkMEaD4gKj6HzhABmcszqSBvePISYExYE3nJIPAj2SH4RxPNcjvJ+jFjZos7cWDbayvKLWRLa27b2fXu2bZoAZE9U6zYnmXXgJfYwfNw1KpVq1atjUZNVe3i1kDVdp753FCF9GrLahS2Xp+e5Drbuoej4/BlirMeN3kgvU2KwQ+C1VKPSpOTzvlqnte4FZ5oM2owRKJVY6wyOc2WQWQy+sJbjcB1ROihAfkgX9YmyUciEO8BWBqQN/OkJL8kupJ3U0CftSRPHdnUdSSHaNHGevRwKvn1R1HdcuBo1l+t39OEHBjLxljAYJ6xPKIL+X11ftB6/etprpPtsbfjID/vNHJ1esWtX1S9U/PGTklkj6mu8/3SpJ3jYB6IVwP8aK5BrKbe1S4oZU7PBeTrEKvteDIIdeVsr44+HDg1uVRN/lTrKMlHU6wlud9yRm39YrWbWZQlNIzVvE2sttpeqgv5fenrt9ex2lOt469zTdo5juIAhgQDiePVFusyyANjk0zj+LHdHjzuiq6YIPFzcST74SjObkhIpp60/GgrVvPYcGReI2MYlHg/v/M2Sc9rP7KrHS59CtDmH6g4eSwnBK+onCWa3gAMvVv8yE+ruufDgQzSy/ThGp4lYHwrlUZXkDPLwoDocCrPtixxFaRyV6/P5Rn9JZxceAd9SX6R/dJm9jb+OfKxXy55J+Q9ChFx5N90BHmQ8gGQXmsSAe1ZqQuOyfswbRMuSPuybQy5XIG6Ipe0bTkx9LPkjmws5dY5BHMAdy537ktyINNb8JswDMGWlW30iN9D6ThbJp6RU96Q/cGGXBT3Rmb+FPk86yVKJUeC3LhK+Zq8yf1bua6YJrCQHwTr8YAbQLvXbEUuuzdQyBdJ0pP7/n+G3L/CyCiXfOzihp+2wbSX5KgH/g2QBGgIVgcbCK590XVTBG13RW4sF5fnV3u2xvrnyF3HabnlxmpdLp9F0bV5S3QwXHR2PDQjzgIQ/4En4oJno7CL01YiL0d5XaJ+P9sOk/dwANmBHya/sT9mCZK83FgtTJJVKrJvsruaPVsdmM1+lBwQWq6YkU9PWB55eeQGWj+9YVVatHugqGq/fb/OXykS8VhBq7Ebqyl5dw/Fat/+ODzd9/R98ldq3f36S1Hr9LetOv9dtc5GD/ytPz4dnu57eoRcba+nvxS1Tn7baue/b1kPkf/5fHWOY0f4iykCMuuuAocyyd88pWM+gNS72tjzUJdfD7G3jtVKJH/7598Pu6X7EUvk5j7cIcj/OilC/vY/fzfprnbJaSBLdiDy07NPf75/c9JU8k7P/r2nFN/++/5bCbBb2iVnfMwORf7pfaY379+o2rZWKrlf30cOYMYHq/O/RJUXqvPn0A45RtCyDtrO//pUqJ2Xr92VA4uFfJTdtPy+vXSp5J+TZazmhperWE0TcjCM5YAHNoyVV6EL+X2V6beXrZcTq5UtveJz4Z6S9fCFXvNq8zTtrSez1Fhtlo3DeeDa9vIJxpUjH9p5WdS72lc5kJX2MEZlzquVqRYDZ8/VnnmvxuC8wmuj/Cnw9TDALnmLjStMHpkQrOepd8inEZyXPMdSpswU2g+Q22HYs6tLztrN6Tp9P0q9qvDVDtle66X2xOdV3a9m9pOLMLne07fj22Q5RZXHapUipxhbwofb084BY7xOrI5UilwoyL5wYCm9/HY0yh/wodcaSJwSs1jEUrU6b03TuZ6xGlf6MLVvt0WsxijFblLVWM2ZjDr7IpZLA8G5I+IZxKt4Pwf5tVCYruNz5VndmSezbK9V9eGQh8iK3Nr14T5kXyJUSXLigD2a9ZfPpW3dKZPWS++VvaMVJQckH6iw7OHme8izB5lWk3xLkZmnl3OpxlXJK37LFFXS7/JkRt5N5FrqqpJ3g3znwFasFq5itUUlYzUpozvY48nsUdXI2x2+qXS9/HbiW5vtInrFaq45iYtd7VWrc0fZIKRXO8d8E55v9e2hXDORcuYmYbo8VDXyyCLddXorVsMGtOYklR/N8lDFyOUI5HDPOJz0ZMiylFX1ZAKe2g+MtwejdqeyEYvQNNjXziX5fJB9C0llyQXhA7PIfA5wXVFy9Plmjlubgu6Qs2tvWtUZRU4huthMKN6bV/PtqKoziuJOTSkM986r5bHa6it9K0XOb79ejb/uWyG0R9UiZ1LWj8w0PMFvf5jceCGjUY/FagPlYfuT3qSgNej9puqdmtfRdg0kPo46r1Q735Hat/eTj4brEuqGi9VtTxNyEath3+m2BiKmqeL9fEf3Vwg5VY5YFN0j92XfqyW53K6mJXmaFUxH8uVTW3QktzKHXjNy/HUTq/WrGKvtqPbh9qshV4Su9QTr9cmZoraax46D/LytqPWuVdBqf/ld1Qc1a3IcsdoPx+d1rHYc7Rxfir6dzbl+fbtxKejvaGxqdz/PxtuvYKrHqrD7zwS8luXUkBz1yZWlJTk3Ad1oSU7GHh/pR34JGIhtgnbjcLi/2a+m2djrHmlMjlEuXNhCr8/ebnT2tq3mHUmsdue0cjnvClqj0Zd/qvqg5rXqWO25VbdzWK2Z8Ltplde3K9rxZOjAa6b6eTKCPJpmyyA1JOcx8M9akoM9mN/qSS58166W5IjQ86F+5JfYwEHMAFd1ffuW7u1pEKrungZVpftwR7ISsIFYLvSqqMVev1U1UfPocZDfdVV9KGx9+ZeqczXLqWO155b2sdoiDAG7vlwUZukVq10AsNGAAx2j1lQrTyb7Dp+AQ8SBXWpJPiFg9LQkb2tLPucw7OtBPlg+fUCQI56MuD/225qMRtFOhn6LkeES4mIaEcCGDrEapL0WBvho2/khN0kq+qywbRn+w3kHIT95mbHa93U+pLmGH4pa9H//UNVR80j78T/7AsRUHPoEa6hqO+9JX3xXq1atWrX26f8uDnJGw5XGhAAAAABJRU5ErkJggg==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9" descr="data:image/png;base64,iVBORw0KGgoAAAANSUhEUgAAAVIAAACVCAMAAAA9kYJlAAAAw1BMVEX///9mZmbDw8PAwMD5+fno6Oh9fX2Pj4/s7OyVlZW3t7fLy8t1dXXi4uLx8fGdnZ3U1NSIiIhubm6tra0AAADc3NzR0dHe3t6zs7N3d3djY2NbW1unp6dvb2+MjIygoKBNTU1CQkI5OTn/7u7/4OD/9vZVVVX/V1f/YGA1NTVJSUn/vr7/rq4mJib/p6f/lZX/T0//3Nz/0tL/fn7/ubn/dHT/jIwkJCT/lpYYGBj/RUUaGhr/Hx//AAD/aWn/xMT/OjpjCFaOAAAOdElEQVR4nO2dC3ubOBaGD0jCgIy4mfvNdhK3yTSdTjvTdmd3O/v/f9VK2NjEwRcaYnDK97QJtk8EvNb1HEkAjBp1lcJyJ+r7Nk7KQ93c6EYoOHwqK5LRiyUvLsfmJxV3cJt1OYdPZYVdXHDWRSKvKqnj9I4hdV/5BANRP0gNj9Gi8xMMRD0gnSg4Rbas1z7CGtszpocq5RFpTRuklqdbrmzqKeYvsG8xC/sYIcqAH2NKVcOnRKWYfyRjL6L47BMMRGukeOlIXho//1hkHrlNi3BGLqUIMIY1KWM2C3SP9xQ0pJPZzNNljjQLDWYHoISh6ynyHtKraZ7MWGWQAuiZjhTTxihzmTJN1Xnigu0DuEp6XnqnkdKCqtv3DB25hla4molMosspR8qCnIKhpcwNUQF2uNdP6LpYda/NFeoi26SgPkZ2kGqBvowUZqouIGaUucScTs5L7zRSwvPj9j0DIYyRb1GKGCmPdeLx3/w/KTx+VTxL753gJ5u1y6kq+NLKd+5tNY+KVJqG+SQyvQVd+Whll1WerSjnpdddJ4opWtPbkSbtN2UD09X1SzOQkyNDtAHo6pDyE5BYP23Xn64RKWDF7iKpV9JTpP5+Y4APOX5Us/n9Cw1IQ8foIrHXENs4dlTfUwNmQe57QPwACOUdcM/H4tCjAdZCr7QjssG74D54/gQMXy2Pn+hSY3zedHaR2iuIzta/01lCbKxBrLuBNnNAQxSHGcJIAyuRNWOSlkiZhnJiKtQrdIU8zhZQKHvZ+NU9UdPNbywNtDdVbJBSvyCm7HiJPwl0y2Q2z63IDEBWfOZYGu9L2qJ/rmrWxHBT1U9pTDU/wG5KniZ4DOkymr5Y0axKDmsKPnyy/qQs17+pzguzTnmP2wdZt8AIZd7rlrGuI5by99RNwfdCj7/v8R44Va3QZ4jbPtElh+BoiL0pFp1GgCTrpM1OF/VqGPF+c9q/5LBrL8RlHUVY0YZW+DO1awSX9r0V8bCYsviSXf3XkZ/QS5/ymPz8+pGC4XTS3+1Irv4GkALkynB8U4rxJpBCKJHTRpcRr9rfBFLw4i4noVje5huy/LZtn29f1BP1mmLKmVGHM2Rm2mp9FH5r65zReFvZEMJ7kXoLYBaZetroHFkO4BRrcczTiw1IY+/ejR7vF2bxEGcMK9nySIlIQMTxpC4V9+fLQCuvk3Qs4YtFCsgR4MTg+R9CXc8j5BAJ55Tda9rh7844M5x0LSLd9KYMnj2N0AafF+CYgBpBgXRzSh1igyZjWV8djimgM+PIVyNm510ko6+mihpFiWcoM0nHtrJK4od5dO988x8y/zF3DntqtaE6cX9eYdyFsx+XQeHyvzgUP/H6eP3vsJzhdJA7k9Xr8LRzj8kgpGZFf34UfdCR25+XGfXGNBvMIK5jyXEbn3mHepvlvpTX09QJv7sR3OCE80kfhb8Y/mqXF8iVOhqetpE92OkanchaXb43lQwrZtO51OzSg8O3XJWuhTWFgXfB4UzeU0fjktJj4l4wqyaXO1V/Mqbxt4vVb94bc+w1ClvKbFbObbv7/etNiz+8+/yh1Yn+/HrLy8S5rkX84cvnVskPSBjl82UsatPvHz+/vzv/D//59K7NeT58veX2k3Or0s8f7z61+YKHJrWMyP3+D/zVAincvm9zjs83t/+5a+HYu/nyd5uLGaa+vypSuPnfRyDR+fZ/fLptlf4Q9fXPmzYFvyXSP979Vk4zOVO/3cKPq61Mt7r58b7NTfz2/t37FrXd908/fkB8drn//P79xxYX88tKHf5CzGsTPbDCZtRPyxzUlMw3IeWtxkh6Ex6r0q5F39o0k5rSSStpWgfm+cRMsqZP2iU+yYdZHydMbSEWhm3s2cRvfNvOV4ZMnr8ft7kWVQ2Gs9j489c/t8ct67SW+82ZzdElNFs+NE1ZnDa8d0RsMEhvPt3+9U/1oiVS1G4t2gGkZDZrnAR6vUjfwYdtNu0FKcya3c8j0tM6hNRtHuBfL9K/4WvPSA/oapHCx3dftp67GlI7DsBNMhXsBzG0cSQCRZJh0JY7MDWkduJBmMQM0nsx8dZZqeCuGGBzvpuwXkOa87f1VaxCuhDm2twCN9YYaA878xpSdyFDuJIMcB9Ei2iuKOix5IF2v1utPSCkddWQcoQ4ZinvhEuCRMKAJGByhsnupmtIuTlLsOvywaW4aUcFVtyLAu3sIiA1pEoA7AHrJv8uhLliiR047JBz3M2EriE1dYClqmscvnCs2j5gBGH+JPXhI3UMwBFGboVUBeJAeBApN2cSyBxKRNcvYe0EPYDUA7wqHVDlN6D4Yva0WGySNSPl6c6ZMJ+USMUptEfUP1IC3okg8nGk0mmkbg0pTlohVeeiK3UMqa/VkQKV+kc6T+PGLc522kMqUVEWK6Rq7AlcR5D6tl5DGjxY7BjS2M/dHVJ2nxN8FCnV0h1SZhvpAAq+o6ETezI8rUshELeyrUvBKiuyg3UpGKYIxm/rUrMQS0QO1qVANGFe1aWkKDTvWF1qaC6ukHIjpIn9RntHOqcnApE1pHm8QWfPRYs/rdbuaovGFj+vSKdLAWW6Wk+nxOaqscWfVB2B9EGYm6sNGm3e2OKHD5uhrzsXZaCoJhZqy55bfNmiJwblY7+0pe5d60QgckTaUqGenAiXj0hbSs3NMZd2q3mhnNhlrhd/6SFdA9Ij67Y3ilXSQqrrtrFXJ7SVudTmWgjxOllV3Faue2L0NDe1NsqyNtZmYrcyX7S6Fs3uY7K/HaYNp8W1+UuvW/CLXbQei0odVwfrnwxXL9dqMZmvTKOHgo8TwM8XFd79+O9uVt7FmqdpRrDyb96/l+/L0RMfwEZ2ZIB+3zh6Oke91KWZYTV887efekBaDkgdMVKqBqTqFGz30ID0HPWC1LOVhv017971gVTQjMQodOuJAuvRO+Q2OUe9ILWtxk0bekO6/lEhpQtB+MqQJlh97ty7+f6f37cTcmtIKW9MiMy7XWEqmgy9YGAJh5A4qFRDujWXy0ZI54MKQ+dfIHJ3Pbc95567FDjtDdJg5hQHc6lnWkCQKk4j0vCLAIyCd1/0Ypd6L0glzX0e3r27vb3dtvl1556MsbTkN2msxF3MfVBjK6JAFs3OPRmzSMSR1EQwimVgyYzDZ0mjcy/iRoZhqICzEqkO2DACJpyoW5u6c0/DEM8ssQuvGFIrLsYTahZAVj079+5D7URhqrugRWYri+Y29nTCqw8wETzWLmjx10cCJSjfHCNNHMiTTSUfmrtst+eCFm1Y3auP4rB/f6lwKh+3eOrVf4L0dOwJIN8hPREoOUcnkJLJpH+kp/UMqfixRXosQrrOpeIGd+G8cjl4h0jFiSukmIIVXxtSwuu5xcqt8PAcZyYOPoiU8HtarFJ+5wJpRkB1lsKXmHWClCfklKlvg87TWIQdrgqpNNkMH8N7QeKhej6f/u/m5infmNNyOLSyN+byshOkVdSGzsvmKdqkpH+7JqRqsOnDGuVjwEj1khi7vm0N6dZ8fUC8BvOfR8qCzTeklsltX26vCq4B6TkaXdCnNSLtXCPSzjUi7VwtkdJ2iziKdgvGrsAFfYYW7TZans9bmS+TNtbOY6vEpeTEfK+eNObSTvTh3fdt526sS7vQ7Sf4Ms7V71R3N3ef+l33dEhXixRu3n3fHo9Iu9DN398bY0+70DpueLlWDWmTeRmnr5nXkD4zx89TryOtPquZ4z3z4SD94/evX5piT9LUgDyLDTDLR408KCqOpisC6azZE5UZoGUJAf1fwhM1lxiezhhg97HREyUSnjj8h/5YBkqSAJQoIuB+aw6ULHzQplMP0H3piYot/jKW+cUM0hNV30bsqb+UOWAWO38piSHlDOND/lKiQFFU/lIVsDUXWbHZX6oEIkjg5rU4vnQkjm/qYmKHO9n5S4HgVBumv9RylrXCs+/VD8Qs8XNXlAB499b5K0q4+YLW4/je4Th+6dUnYhHPLlCSLvUhIsXF46y+y+Ue0mAlmJ2NlCzE/dbWPR0OlAikZO1OrpBayzJ7H0RqPAjz2iIdKxkiUqpLs1Xt9VOkZOaIZ9JWSFlmiqfBHkRqzCRhXkVImftoWkeQGjx1axfHN2ZRGBxBqvLUrdoinSRV3CEiBSal9SupN08eYM+zOMnyySUimK9aojivmpsna2OOHXnz15Zn8RFo3IzUL83JOqIvsior/xqkZqRpZW5XOduw+HXgeHhIpxbUNw6tIdWrHcTNiagSU3sTYN8ewBOkejXdKiyjqmm0DmXgdLIb2NeQbs3Xp0FKtWYn35nXkFKFVubCUFY2JNPabkgDQUqVde+x0tjVf6nw/rMdR6Qvlbm/W/CI9IXynj1NcVxR8kI5zzzIkniE2NkSubSNuem1Sj1rY42xOgCk4fO1EEullZKklfnCaWX+2MpayXpZpPNEasPOti2fvHL0SXgNZ2yXetvdIvvfXdJ+o89V609Wy9p/1CnhpIdHOr1thePuyx1LXb3xB1ZdXtEw90+9YqFf4VFAl1Xyth/914MmJzaPGNVW3rjneimmdyKRlGOdOtmvIUvx6YvlP/CU0ABcNoOQ1Un9l4lYbxcJvQVZ5z6v76gcgHx0l2xUQ0os/9QeWofkgPV2n5neVhukqkaBRiitjydxvg+YHlrRnMF+BO8XVpVLDR1kRPRyQIllynxMmRwiBjJVMZJJQJGhIoypr2MrQ3tD+ShtfCrAr6ka0m3oncz+FSCPysikOpnNPN23GIkQYZMAbB2lhu3vIVVWF3xM89C1QcrqEyyCUA+N3Ew1LTSNEKVIR6plIxzYpuq6YQpKutdPkDwYValCSukOKaGUl3DPsyzK1PJYVgP+m/9Xi0DGYO07nMZxU00tO1HMbvQxn9gL+tdSZ/3SUZVGpJ1rRNq5RqSdqzO3yahKViSjF0te9H0bQxKWO1HftzFq1KgD+j9utQQwFk0MmQAAAABJRU5ErkJggg==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9" descr="data:image/png;base64,iVBORw0KGgoAAAANSUhEUgAAAVIAAACVCAMAAAA9kYJlAAAAw1BMVEX///9mZmbDw8PAwMD5+fno6Oh9fX2Pj4/s7OyVlZW3t7fLy8t1dXXi4uLx8fGdnZ3U1NSIiIhubm6tra0AAADc3NzR0dHe3t6zs7N3d3djY2NbW1unp6dvb2+MjIygoKBNTU1CQkI5OTn/7u7/4OD/9vZVVVX/V1f/YGA1NTVJSUn/vr7/rq4mJib/p6f/lZX/T0//3Nz/0tL/fn7/ubn/dHT/jIwkJCT/lpYYGBj/RUUaGhr/Hx//AAD/aWn/xMT/OjpjCFaOAAAOdElEQVR4nO2dC3ubOBaGD0jCgIy4mfvNdhK3yTSdTjvTdmd3O/v/f9VK2NjEwRcaYnDK97QJtk8EvNb1HEkAjBp1lcJyJ+r7Nk7KQ93c6EYoOHwqK5LRiyUvLsfmJxV3cJt1OYdPZYVdXHDWRSKvKqnj9I4hdV/5BANRP0gNj9Gi8xMMRD0gnSg4Rbas1z7CGtszpocq5RFpTRuklqdbrmzqKeYvsG8xC/sYIcqAH2NKVcOnRKWYfyRjL6L47BMMRGukeOlIXho//1hkHrlNi3BGLqUIMIY1KWM2C3SP9xQ0pJPZzNNljjQLDWYHoISh6ynyHtKraZ7MWGWQAuiZjhTTxihzmTJN1Xnigu0DuEp6XnqnkdKCqtv3DB25hla4molMosspR8qCnIKhpcwNUQF2uNdP6LpYda/NFeoi26SgPkZ2kGqBvowUZqouIGaUucScTs5L7zRSwvPj9j0DIYyRb1GKGCmPdeLx3/w/KTx+VTxL753gJ5u1y6kq+NLKd+5tNY+KVJqG+SQyvQVd+Whll1WerSjnpdddJ4opWtPbkSbtN2UD09X1SzOQkyNDtAHo6pDyE5BYP23Xn64RKWDF7iKpV9JTpP5+Y4APOX5Us/n9Cw1IQ8foIrHXENs4dlTfUwNmQe57QPwACOUdcM/H4tCjAdZCr7QjssG74D54/gQMXy2Pn+hSY3zedHaR2iuIzta/01lCbKxBrLuBNnNAQxSHGcJIAyuRNWOSlkiZhnJiKtQrdIU8zhZQKHvZ+NU9UdPNbywNtDdVbJBSvyCm7HiJPwl0y2Q2z63IDEBWfOZYGu9L2qJ/rmrWxHBT1U9pTDU/wG5KniZ4DOkymr5Y0axKDmsKPnyy/qQs17+pzguzTnmP2wdZt8AIZd7rlrGuI5by99RNwfdCj7/v8R44Va3QZ4jbPtElh+BoiL0pFp1GgCTrpM1OF/VqGPF+c9q/5LBrL8RlHUVY0YZW+DO1awSX9r0V8bCYsviSXf3XkZ/QS5/ymPz8+pGC4XTS3+1Irv4GkALkynB8U4rxJpBCKJHTRpcRr9rfBFLw4i4noVje5huy/LZtn29f1BP1mmLKmVGHM2Rm2mp9FH5r65zReFvZEMJ7kXoLYBaZetroHFkO4BRrcczTiw1IY+/ejR7vF2bxEGcMK9nySIlIQMTxpC4V9+fLQCuvk3Qs4YtFCsgR4MTg+R9CXc8j5BAJ55Tda9rh7844M5x0LSLd9KYMnj2N0AafF+CYgBpBgXRzSh1igyZjWV8djimgM+PIVyNm510ko6+mihpFiWcoM0nHtrJK4od5dO988x8y/zF3DntqtaE6cX9eYdyFsx+XQeHyvzgUP/H6eP3vsJzhdJA7k9Xr8LRzj8kgpGZFf34UfdCR25+XGfXGNBvMIK5jyXEbn3mHepvlvpTX09QJv7sR3OCE80kfhb8Y/mqXF8iVOhqetpE92OkanchaXb43lQwrZtO51OzSg8O3XJWuhTWFgXfB4UzeU0fjktJj4l4wqyaXO1V/Mqbxt4vVb94bc+w1ClvKbFbObbv7/etNiz+8+/yh1Yn+/HrLy8S5rkX84cvnVskPSBjl82UsatPvHz+/vzv/D//59K7NeT58veX2k3Or0s8f7z61+YKHJrWMyP3+D/zVAincvm9zjs83t/+5a+HYu/nyd5uLGaa+vypSuPnfRyDR+fZ/fLptlf4Q9fXPmzYFvyXSP979Vk4zOVO/3cKPq61Mt7r58b7NTfz2/t37FrXd908/fkB8drn//P79xxYX88tKHf5CzGsTPbDCZtRPyxzUlMw3IeWtxkh6Ex6r0q5F39o0k5rSSStpWgfm+cRMsqZP2iU+yYdZHydMbSEWhm3s2cRvfNvOV4ZMnr8ft7kWVQ2Gs9j489c/t8ct67SW+82ZzdElNFs+NE1ZnDa8d0RsMEhvPt3+9U/1oiVS1G4t2gGkZDZrnAR6vUjfwYdtNu0FKcya3c8j0tM6hNRtHuBfL9K/4WvPSA/oapHCx3dftp67GlI7DsBNMhXsBzG0cSQCRZJh0JY7MDWkduJBmMQM0nsx8dZZqeCuGGBzvpuwXkOa87f1VaxCuhDm2twCN9YYaA878xpSdyFDuJIMcB9Ei2iuKOix5IF2v1utPSCkddWQcoQ4ZinvhEuCRMKAJGByhsnupmtIuTlLsOvywaW4aUcFVtyLAu3sIiA1pEoA7AHrJv8uhLliiR047JBz3M2EriE1dYClqmscvnCs2j5gBGH+JPXhI3UMwBFGboVUBeJAeBApN2cSyBxKRNcvYe0EPYDUA7wqHVDlN6D4Yva0WGySNSPl6c6ZMJ+USMUptEfUP1IC3okg8nGk0mmkbg0pTlohVeeiK3UMqa/VkQKV+kc6T+PGLc522kMqUVEWK6Rq7AlcR5D6tl5DGjxY7BjS2M/dHVJ2nxN8FCnV0h1SZhvpAAq+o6ETezI8rUshELeyrUvBKiuyg3UpGKYIxm/rUrMQS0QO1qVANGFe1aWkKDTvWF1qaC6ukHIjpIn9RntHOqcnApE1pHm8QWfPRYs/rdbuaovGFj+vSKdLAWW6Wk+nxOaqscWfVB2B9EGYm6sNGm3e2OKHD5uhrzsXZaCoJhZqy55bfNmiJwblY7+0pe5d60QgckTaUqGenAiXj0hbSs3NMZd2q3mhnNhlrhd/6SFdA9Ij67Y3ilXSQqrrtrFXJ7SVudTmWgjxOllV3Faue2L0NDe1NsqyNtZmYrcyX7S6Fs3uY7K/HaYNp8W1+UuvW/CLXbQei0odVwfrnwxXL9dqMZmvTKOHgo8TwM8XFd79+O9uVt7FmqdpRrDyb96/l+/L0RMfwEZ2ZIB+3zh6Oke91KWZYTV887efekBaDkgdMVKqBqTqFGz30ID0HPWC1LOVhv017971gVTQjMQodOuJAuvRO+Q2OUe9ILWtxk0bekO6/lEhpQtB+MqQJlh97ty7+f6f37cTcmtIKW9MiMy7XWEqmgy9YGAJh5A4qFRDujWXy0ZI54MKQ+dfIHJ3Pbc95567FDjtDdJg5hQHc6lnWkCQKk4j0vCLAIyCd1/0Ypd6L0glzX0e3r27vb3dtvl1556MsbTkN2msxF3MfVBjK6JAFs3OPRmzSMSR1EQwimVgyYzDZ0mjcy/iRoZhqICzEqkO2DACJpyoW5u6c0/DEM8ssQuvGFIrLsYTahZAVj079+5D7URhqrugRWYri+Y29nTCqw8wETzWLmjx10cCJSjfHCNNHMiTTSUfmrtst+eCFm1Y3auP4rB/f6lwKh+3eOrVf4L0dOwJIN8hPREoOUcnkJLJpH+kp/UMqfixRXosQrrOpeIGd+G8cjl4h0jFiSukmIIVXxtSwuu5xcqt8PAcZyYOPoiU8HtarFJ+5wJpRkB1lsKXmHWClCfklKlvg87TWIQdrgqpNNkMH8N7QeKhej6f/u/m5infmNNyOLSyN+byshOkVdSGzsvmKdqkpH+7JqRqsOnDGuVjwEj1khi7vm0N6dZ8fUC8BvOfR8qCzTeklsltX26vCq4B6TkaXdCnNSLtXCPSzjUi7VwtkdJ2iziKdgvGrsAFfYYW7TZans9bmS+TNtbOY6vEpeTEfK+eNObSTvTh3fdt526sS7vQ7Sf4Ms7V71R3N3ef+l33dEhXixRu3n3fHo9Iu9DN398bY0+70DpueLlWDWmTeRmnr5nXkD4zx89TryOtPquZ4z3z4SD94/evX5piT9LUgDyLDTDLR408KCqOpisC6azZE5UZoGUJAf1fwhM1lxiezhhg97HREyUSnjj8h/5YBkqSAJQoIuB+aw6ULHzQplMP0H3piYot/jKW+cUM0hNV30bsqb+UOWAWO38piSHlDOND/lKiQFFU/lIVsDUXWbHZX6oEIkjg5rU4vnQkjm/qYmKHO9n5S4HgVBumv9RylrXCs+/VD8Qs8XNXlAB499b5K0q4+YLW4/je4Th+6dUnYhHPLlCSLvUhIsXF46y+y+Ue0mAlmJ2NlCzE/dbWPR0OlAikZO1OrpBayzJ7H0RqPAjz2iIdKxkiUqpLs1Xt9VOkZOaIZ9JWSFlmiqfBHkRqzCRhXkVImftoWkeQGjx1axfHN2ZRGBxBqvLUrdoinSRV3CEiBSal9SupN08eYM+zOMnyySUimK9aojivmpsna2OOHXnz15Zn8RFo3IzUL83JOqIvsior/xqkZqRpZW5XOduw+HXgeHhIpxbUNw6tIdWrHcTNiagSU3sTYN8ewBOkejXdKiyjqmm0DmXgdLIb2NeQbs3Xp0FKtWYn35nXkFKFVubCUFY2JNPabkgDQUqVde+x0tjVf6nw/rMdR6Qvlbm/W/CI9IXynj1NcVxR8kI5zzzIkniE2NkSubSNuem1Sj1rY42xOgCk4fO1EEullZKklfnCaWX+2MpayXpZpPNEasPOti2fvHL0SXgNZ2yXetvdIvvfXdJ+o89V609Wy9p/1CnhpIdHOr1thePuyx1LXb3xB1ZdXtEw90+9YqFf4VFAl1Xyth/914MmJzaPGNVW3rjneimmdyKRlGOdOtmvIUvx6YvlP/CU0ABcNoOQ1Un9l4lYbxcJvQVZ5z6v76gcgHx0l2xUQ0os/9QeWofkgPV2n5neVhukqkaBRiitjydxvg+YHlrRnMF+BO8XVpVLDR1kRPRyQIllynxMmRwiBjJVMZJJQJGhIoypr2MrQ3tD+ShtfCrAr6ka0m3oncz+FSCPysikOpnNPN23GIkQYZMAbB2lhu3vIVVWF3xM89C1QcrqEyyCUA+N3Ew1LTSNEKVIR6plIxzYpuq6YQpKutdPkDwYValCSukOKaGUl3DPsyzK1PJYVgP+m/9Xi0DGYO07nMZxU00tO1HMbvQxn9gL+tdSZ/3SUZVGpJ1rRNq5RqSdqzO3yahKViSjF0te9H0bQxKWO1HftzFq1KgD+j9utQQwFk0MmQAAAABJRU5ErkJggg==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9" descr="data:image/jpeg;base64,/9j/4AAQSkZJRgABAQAAAQABAAD/2wCEAAkGBxQSEBAPEhAQEhQQFRAREBYXFBUUERYQFRIYGRQRFxUYHSggGBwlHBUTITMiJTUrLi4uGCEzODc4NygtLi0BCgoKDg0OFg8PFDAdICQsLDcsNyw3LCwsLCw3LDgsLC0sNDcrKy43LCwsLCs3LDcrKy4sLCssMCs4LDgsKyssLP/AABEIAMIBAwMBIgACEQEDEQH/xAAbAAEBAAMBAQEAAAAAAAAAAAAABAEDBQIGB//EAEMQAAICAQIBBwcKBQMDBQAAAAECAAMRBBIhBRMxMkFTcwYUIjNRk7MVI1JhcZGSodLTQ2KBstFCY3IWwfAkgoOxwv/EABYBAQEBAAAAAAAAAAAAAAAAAAACAf/EABoRAQEBAQADAAAAAAAAAAAAAAABAhESITH/2gAMAwEAAhEDEQA/AP3GIiAiJo11btVYtbit2VgjldwVyp2vtyN2Dg4yIEnJHLCag3BVdeZsav0gBvUcBcmCcoxDAE4ztMwOVyNQunei2vnOcFTnmzW5rGTgK5ZeGSNwHR9mZuSvJtNNaj0PYEFC6Z0d7LSy1sDQQzsdgTNwwBx5z6op5GtOpuvtursWxXrQCuyuyqg4xXXYLPRyQGZgAzEDiAqhQ963l3Ze+nTTX3NVVVqLDXzWBXa9qrgO6ljmlzgfV2nE91+UNBUWG1BWyaZ633dYajPNYXp9LHD25xJbOQrV1Fl2n1CViyijTEWV2XuBVZc4cObQSTz5HpZ6o+yedL5LrVzS12YSldAiKRltmkDgAtniSHHHsxA6FPL+mfO3UVHaj2N6WAETHOEk9G3cu76ORnGYbl7ThQxuUAvzQBzu53YX5vZjduKDcBjiOM5d3knvpNLXcC3KLEhOP/q72tHAkj0d2OPWx2ZxN2l8nSr0WM2nDU3m883S1Ycea207TusY5+dJz7BjHbA6VXLFDtWqWo5tVLE25YFHzsbI4ANg4z04M01cv0baS9taNctbKNwPB22plhwALeiCcZPASCjybdLKHW5F5rbvKpYttiq7tzbsLNjJ6ZGGVsZJGCQRpr8k3VBWNQux6NNptRmolmShnIashxzZIscHO7HAjjnIdmrlqhnatbkLJzoYZ6DUcWD7VPSOkZE8HlusmoId/OWig9Ksjmtn9JSMj0VB/wDcDILvJtjUa11DVtzuvuFiLh1OqF2NvHgyc8Dnt29meHjk/wAmWRxY1tWeequ2pUyJ6FL17QGdjx35ySeiB0+V+WE05oV1djdYtfogHYpIBufJGEBZASM43jszF/L2nRrFe9FNJRbcngjOUCKx6ATzleB27pJyt5NpqbbHuss2tQdMio9lW1XJNzEow37sVcD0c39c11eTr8262XI726nRauxxXtBfTjTbht3HG46bIOfR3DpxxDprytSWVOcwzDKghgT6G/aMji23LbenAPCehyrT6J56vDrU6ncMFbXCVEHo9JiAPaeici/ycdtYmqN6lUv84CmtjYB5s1XMiwvhUyxbgvT9pJx5N8k2VV2uPm3stGxbFVzXoq7Tzen+bbHBWt28Tt5wZzggh9JmcjTeUlD1c+XZEy4y6MuNhIZjw4KMdboHbOsBPltV5LWvWKvOa9q+dqqmlim29wyuy84N1icQG6MM3o8YHWr5eqN9mmZwro1aLk8GNlYZMezOSBnpKnExpuX6Wrqd3FZtAZVJyQC20FiOCjPDJwMznf8ATD7tvnCc01mhtsXmvnC2kFZTa+/ADNUhOQeGQOPGaf8Ao7BU76XzTXp7RbS1iMldljKVAsXafnrAQdwPo+w5D6yJgTMBERAREQEREBERAREQEREBERAREQEREBERARE53lG9y6PVNpxm8U3GgAAnnQh2YB4E5xwgdGJ8Y/KGnqoL6PUlmB09d7tbZeaqmvVbLrUdiFdVLklsYwS3BSJJqOVrSwuSznWq0nLR09irkXCt9KarAi8HPSMqMNgkDDYgffRPkLuXnuvrr02oTm7dUlHOIEf5s8n3XNsYgqx3ovHiBxHtElPLmqWukm5WfUUh880oSt11enpJVekhlvJIJPEcMDhA+5ifD8qcvW0GxX1Xo0W3VnHMLq7sUUW1itHXZYRzrqVUBm9DHbn7cGBmIiAiIgIiICIiAiIgIiICIiAiIgIiICIiAiIgIiIGCZiuwMAVIIPQQcj75y/KrTtZpLa1Uvu2b0ABNlIsU3VAHp3Vh1x9cn8lqSG1lgrauq7UCzToyNUQnm1Ku3NMAUzYlpwQCck9sDvREwYGEsDZwQcHBwc4PsnqfOeSexbNeldNlSHULZWDp7aKynm1KEpvRQfTrs4D7eggn6OAnhbVJKhgSOkZGQPrE9z5XTqlnKWRp3p83Nu1/NrV5+2xPnHN4TZzYHtOXYA8Nq7g+qiIgeGtUEKWUE9AyMn7BPc+V8rtOtj0otVj2rZpnGNMWRlS9WCtqduKtu1m6wIz0HOD9VARE1W3hSq4Y7t2CFJAwM+kR0f16TA2xJtLrA5AC2LlK7fSrZOD5wvpDrjacr0jIz0iUwETBM5/KLtZTalJYMUcI6kAB8cNrHt+vogdDMzmfMX1awuTusCBwyBTQLAoW1ek+i2d1RIYYBzjozN/J9OrW5N7jm/SawKFYFi9pOSx3KMGnbjOMEEQO/mMzgaSiwNUxS47b9dzhLnHMvbZzfos3pDBrxgHAGB7JDotJeaNu2/nN+mYMzsMKunp3ZLODjcLM43HOeHGB9dEg5EVhUwbdnntURuzu2HU2Gvp442lcD2Yl8BERAREQEREBESLlnXeb6e/UbS3M12WbQQCxVSQoJ4DJGM/XAtmnV3FFyqhiWRQCdo9JgM5APtkPJOusay+i5axZTzTZQtsauxSVOG4ghlsGOPAA9uBZruqviVfEWB53293V71v243293V71v25VECFdTaXZOaq9FUb1rf6iw7v+X85s3293V71v25mv19nh0/32ymBLvt7ur3rftzXVqbWLjmqvQYKfnW+grd3/NLpNpOvf4g+DXAb7e7q9637cxvt7ur3rftyqIENWptYuOaq9BgvrW4+grZ9X/NNu+3u6vet+3Gk69/iD4NcpgS77e7q9637c8U6i1t3zVXosV9a3Z2+rlsm0X8TxHgN9vd1e9b9uY3293V71v25VPFlgUZJwBA0c5b3dXvW/bmq3V2A45uoseIUWtux7fV8B9Z4TcSz9GUX2nrn7Aer/Xj9XbNtVIUYAx2n2k+0npJ+2GJKN1hcWADYwXaCWQ+grZJIGet0dHCXASfSde/xB8GuUw0iIgIiICIiAiIgIiICIiAmjW6VbqrKbFDJarV2L2FGUhhw+omb4gQ8m8mrTzhD2WPaVLvY25ztUKo4AAAAdAA6STxJJ267qr4lXxFlMl5SQMgBGQXpyP8A5FgVRJvMa/oD85nzGv6A/OB5T11nh0/3Wz5/Q6PVtrxbdbv06raadvoV7jhQprzknDMQxz0dPGdKzSIb3rCjLJST05Cb7cn+vR/XPZL10FY4BAJeN3HeT7E2dUybSde/xB8GuZ8xr+gPzk2k0Ve+/wBAesHwa5CnRiT+Y1/QH5x5jX9AfnAxpOvf4g+DXKZztLoq99/oD1g+DXKfMa/oD84FEm0f8TxHnC8q+V6dElZNYZrHA25482COcbp7AeH1kSnknTV3Lzq7SjOXTaTxU8QS3b2cB+cu41MzVnqp8p3jqveSSEG4jgT/AKR9p7T9Q/KE0/EMx3MPuH/Edn/39c8pyfWAAK1AHAAcAB7J68xr+gPzkKURJ/Ma/oD848xr+gPzgY0nXv8AEHwa5TI9BWFa8AYHOD4NcsgIiICIiAiIgIiICIiAiIgJ4uUlSAxUkEBhgkHHAgHhw+ue55dAQVIyCCD9h6YHL8l77H0+bbGsdLtZUXIRWZatVbWpIQBc7UXoAl2u6q/86viCeeT+TqqFK01rWrEsQowCxOS32kkn+scpOFQE54PT0AsfWL2DiYFU82OACT0DifsEn8+X2W+5t/TND61WYDFu1cFvmret0qvV7On8MD1oweetLZyyUnHsG63A+7GfrzL5za9avPWcLfV0/wAK36Vv8sp8+X2W+5t/TApk2k69/iD4NcefL7Lfc2/pk2k1q77+FvrB/Ct7mv8AlgdKJN58vst9zb+mPPl9lvubf0wGk69/iD4NcpnN0utXffwt9YP4Vvc1/wAsp8+X2W+5t/TA3GoEhiASOg4GR/WadF/E8R48+X2W+5t/TJ9HrV9Phb13/hW/pgdGJN58vst9zb+mPPl9lvubf0wKYk3ny+y33Nv6Y8+X2W+5t/TAaTr3+IPg1ymR8n2BmvIz6wdKlT6mvsYAyyAiIgIiICIiAiIgIk+v1iU1PdYSErBZiFZzj6lUEk/UBNOi5WqtWxlcgVNstDq9TI20NhlsAK+iykZ6QwMC6Jr59fpL/pPSOhjhT/U9EwdSgIBdQWJVRkZLDpA9p+qBtiJJyq9a0XNc5SpUc2sGZCtYU7mDoQy4GeIwR2QK5PruqviVfEE4nkVelld9tVyvXZburrF3PNSnNoNjNubazEF9meG/HTmdrXdVfEq+IIGy+zaOAyTwUe1j0f07T9QMzRXtGOnpJPaSeJM1VekxfsX0U/8A03/b+n1ymBLX6+zw6f7rZQpz2TRX6+zw6f77ZTASXSde/wAQfBrlUm0nXv8AEHwa4FMRECXSde/xB8GuVSbSde/xB8GuUwEm0X8TxHlMm0X8TxHgUxEQERECbSde/wAQfBrlMm0nXv8AEHwa5TAREQEREBERAREQOb5R6BtRpb6FIDWrtHpFe0f6l4j7ROG/k3YjtzYS2samrWBbbHZ7DzLVPVbYyszBPmrEY7uKqvAKDProgfDW+SFrV017qlBXUm8DJCNztl2irqO0ZWmyzgSBwQcOwU1eT96+auFpFoCNqn3g1s76hrtQorepiRuewqylGJIzjE+wiAiJ5dwoLEgAAkk8AAOkkwPU53LNh2qqhiWerq43bRYuSMkDtA6e3PZKatbW6GxLEdBnLKwZeHTxE0Wodoc8GaynI9gFgwv9Mn+pMDYl7AADT2gDAHGro/HM+dN3Fv31frlUQObXqW56z5i31dPbV9K3+eUedN3Fv31frma/X2eHT/fbKYEvnLdxb99X65PpNS2+/wCYt9YO2rua/wCedKTaTr3+IPg1wMedN3Fv31frjzpu4t++r9cqiBzdLqW33/MW+sHbV3Nf88o86buLfvq/XM6Tr3+IPg1ymBL503cW/fV+uT6LVNhzzFvF7O2rsYqf9ftBnSkvJ3UPiX/GeA86buLfvq/XHnTdxb99X65VECXzpu4t++r9cedN3Fv31frlUQI+T3Ja8lSvzg4HGfU1/RJEsk2k69/iD4NcpgIiICIiAiIgIiICIiAiIgJq1TYRiVLgAkqBksMdUA9JPsm2ar7do4cScBR7WPQP/OzMD5zyZ0rC3V5FpR7a7N9qJXbYwqRQClYAAXaMZVW4DII4nv63qr4lXxBNtFe0Y6T0k+0npM0cpA7F2kA85VxILD1g7ARAriS7Le8q9037kzst7yr3TfuQFfr7PDp/vtlM5taW89Z85V6un+E30rf9yU7Le8q9037kCmTaTr3+IPg1zGy3vKvdN+5J9Ilu+/5yr1g/hN3Nf+5A6USbZb3lXum/cjZb3lXum/cgNJ17/EHwa5TObpUt33/OVesH8Ju5r/3JTst7yr3TfuQKZLyd1D4l/wAZ5nZb3lXum/ck3J6W7D85V6y/+E3fP/uQOlEm2W95V7pv3I2W95V7pv3IFMSbZb3lXum/cjZb3lXum/cgNJ17/EHwa5TI+Twd1+4gnnBxAKj1NfYSZZAREQEREBERAREQEREBERASar02Ldi5Cfb0M3/YfVn2z1qH6EBwXzx7Qo6zfmB9pEzduWtubVWZVPNqW2IWA9FSwB2jOBnBx7DA3SfXdVfEq+IswbLcnFaY3VgHnDnYQN7Y28COOB2+0TOu6q+JV8RYFERECav19nh0/wB9spk1fr7PDp/vtlMBJtJ17/EHwa5TJtJ17/EHwa4FMRECbSde/wAQfBrlMm0nXv8AEHwa5TASXk7qHxL/AIzyqS8ndQ+Jf8Z4FUREBERAm0nXv8QfBrlMm0nXv8QfBrlMBERAREQEREBERARBnEt8pqlr3tuDc3batePTZa1djgD2it8fZA7c82OACTwAySfYB0mce7ylpRmDll2hScqwOSbQQVxkY5lj/UY6Z65T5VCNzZrZzlNoDAbm2WW449GFpY/WcCB0dOvS5HFscPYo6q/mT9pM3ziHygHz+2otzCNYfSA3KK67BjP8to6e0To0avdY9e3GxKrM54EWFwPsIKN+UCqT67qr4lXxFlEl5SsCoGYhQHqyScAfOL2mBVEl+Uau+q/Gv+Y+Uae+q/Gv+YGa/X2eHT/fbKZzU19XPWHnasFKgDvXGQ1mRnP1j75R8o099V+Nf8wKpNpOvf4g+DXMfKNPfVfjX/Mn0uvqDXE21cXBHprxHNVjI48eIP3QOlEl+Uae+q/Gv+Y+Uae+q/Gv+YGdJ17/ABB8GuUzm6XlCrff89VxsGPTXua/rlHyjT31X41/zAqkvJ3UPiX/ABnj5Rp76r8a/wCZPyfyhVsPz1XrL/8AWvbcxHbA6USX5Rp76r8a/wCY+Uae+q/Gv+YFUSX5Rp76r8a/5j5Rp76r8a/5gZ0nXv8AEHwa5TI+T7VZr2VgwNgwQQR6mvtEsgIiICIiAiIgIiICQWci0NndSjZDAg8Rhg4IweHRbaPsdvaZfECL5Jp7pc8DniGzljnd09Nj/buMzfyZW5cugbeEBB4j0dwBHs4OwPtBxLIgc/5HrLWsQTz2RYMnaVKouMdgxWolGn0aozOucstacST6CbtoGf8Am33yiICIiAiIgIiICIiAiIgMREQEREBERAREQGIiICIiAiIgIiICIiAiIgIiICIiAiIgIiICIiAiIgIiICIiAiIgIiICIiAiIgIiICIiAiIgIiIH/9k=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9" descr="data:image/jpeg;base64,/9j/4AAQSkZJRgABAQAAAQABAAD/2wCEAAkGBxISEhUTExMTFhUXFh4aFxgWGBwXGBcYGRUYFxcWFhgYKCggGhslGxsXITEhJSkrLjAvGB8zODMtOCktLi4BCgoKBQUFDgUFDisZExkrKysrKysrKysrKysrKysrKysrKysrKysrKysrKysrKysrKysrKysrKysrKysrKysrK//AABEIAMEBBQMBIgACEQEDEQH/xAAbAAEAAwEBAQEAAAAAAAAAAAAAAwQFAgEGB//EAEMQAAIBAgMFBAUKBAYCAwEAAAECEQADBBIhBRMiMUEyUVORFDNhcdIGFSNCUnOBkrLRQ2Khs4KTscHC8GNyJKLhB//EABQBAQAAAAAAAAAAAAAAAAAAAAD/xAAUEQEAAAAAAAAAAAAAAAAAAAAA/9oADAMBAAIRAxEAPwD9MbFXFuuwvWstyJG8XNaKXFAyhiVJa2XJ0EFV0Mkj27tK4FUi9akJxAvbMvqYGXkshVnucnQia+kpQfP429bYpL2WYWypfeIsOSkONZEQx07/AGmuLGNuZQLt+y3C2bI9sBiVgCDJyzJGoPfX0dKD5tMfckjfWgsHLFy0SDoBM84Et01IBPWuUxlzKJxCZ4bMRcs6EshAtlgYHaHEDy9xH01KDJ2XjiXZXu22k8MMnPM+ihdYy5OcmZrWpSgUpSgUpSgUpSgUpSgUpSgUpSgUpSgUpSgUpSgUpSgUpSgUpSgUpSgUpSgxDti5oBaklwJOfQbxgx0TshBIb2rI611tHF3F3hVyMrsAIWIGFNwcxPag/gK2aibDoTJVSe8gTyI/0JH4mgo3cW6B+0+W6q8uLKVtsdEUz2j05dZqq+2brAqtm4rspCnKWCvmCa5soIE55kAgGNa2rdtVEKAB3AR/pXdBmWNo3Gso4tHMdHVsylWUww0UyMwMHkRBEg1xjtrvbJAss+oAy5pkgEk8MBBJkz05VrUoMzC7SuNeNtrDKsSH4sp5lhqoAIDWdJ1LuBO7aq9nbFwtl3X14k54jOgJHANIYweuQz1rbpQZV69dz8Lab4ArlE5ctuYaDAEsxkSehFQWMXcIX6RpzoIyAgjJad8xA0kM3dqREQa2hbAkgDXnpz0jXv0AH4VzbsqvZVRoBoANAIA06AUFbZuKzjKTLKiliRBObNryC/VPL26CrtcogAAAAAEADQAdwFdUClKUClKUClKUClKUClKUClKUClKUClKUClKUClKUFJdoAIXuQgDsuhLaK5WeQ7prhttWQJzNzIMIxgqVVgYGhBZRB76jfYtszK2YMyDZQzmmZ75kz3zXa7M5SykglgWtqTLGSZ6f/goJV2lbJftQi5mJUxAZ1MdSQUb+kTNVrm1yRcNtM27tF+PNblgzrk1UxqjSfdAMyJbOzcnZ3ayIOW0okEliNOkkn3k1yNkqAyxahlysN0sMokhSOo1bT2nvoIrW3kLwRCQgVtSxuNnLJkA0yhdTPPMCBFWRta1rq2kCMjTJZVAAjXV0/MKiOyFnNFqZmd0kzLNM98sx97HvrxdjIOQtDSPUpy4dPdwp+Ve4UE1ra1pioBbjErKMA0ZZgkc+IaexvsmL1ZybMggqyiCWAFtQMxGUtp9aJE9xNaCjTXU0HtKUoFKUoFKUoFKUoFKUoFKUoFKUoFKUoFKUoFKUoFKUoFKUoFKUoFKUoKWI2ittirA/Vj25y2vuGU+3Q1VvbdQG3AlWuZXJMZAYVWEA5pdrY5jRmM8JFdnBi7cukmIcDRLZ5W1IJLKSTxt1610NjrBGYw0SMlnXL2Z4NY6UGlSs9rptXFD3WKsjHiCjVWQCMoH2jU/p9r7a0FmlVvT7X21oMfa+2tBZrMfbVtZzBgQrMRoYCXAjDnzBI9/Sa+f+Tv8A/UNmYxlS3eZLjcrd1GU6wIzCUmTGjVs4LZqtaRy0Sik8FmBpm04NBJJoLWG2mr33s6CFlTPbggXIH8pZAfa3sr3aG01suisCc4aIBLFlymABz4c7H2Ia4w+z1hWS40AEKVW0IBPEFhNJPOu8Jh1JdWCvkYKpZVnLlt3ANABAbXQdBQePtZABwuSSMqjLLAzDDWI0PWQASQBrXWB2kLjFcrKYBExqMltiNOo3gHd3E6x7c2VZJByKIM8IAn36c/bz566mZrWDtoZW2imIkKAY00kdNB5CgnpXhYDnXjuFBJIAAkk6AAcyTQdUqO5iEUAllAPIk6HSdPwBP4V5axCNorA6A6HoSQD5g+RoJaVyrgkgESOY7p5TXVApXisCJBkeymYTHXu98x/ofKg9pXD3VUgEgFjCyYzGC0DvMAmPYa4uYpFOUuoOmhOusx55W8jQTUqE4u3AOdYJIBnmVzZh7xlaf/U17axCNorA6A6HoSQD5g+VBLSleKwIBGoPI0HtKjS8rFgGUlTDAEHKcoaG7jlZTB6MD1qNMbaPJ1PIaEfWAK+ciPfQWKVCcXbnLnWSxUCRJYLmKgdSF1juqS1cDAMpBBEgjUEHUEUHVKUoFKUoKfo9wM5R0AZgYZCxByKvMMPs91dbu/4lr/Lb46tUoKtrDvnDu6mFKgKhXtFTJJY/Z/rVqleM0f8Ae8xQe0rxjGp5VCMZbKLcDAo4BVhqCG7JEdIMz3a0HGz9m2LC5bFm1aX7NtFQd/JQBUGz7yHD2xmTW0o1II7A5jqPZVqzi0YgA6kSJBGgMHn1BIkcxIqDZVhdxa4V9WvQfZFB7gFt2kCB0gEnQgAZmLQonRRMAdAAK6wLAteIII3g5fdW6n3CfZXyFUcObge8ES3l3giXK/wbfQKf9aDSpVXeX/Dtf5jfBXz3y0x21bdq2cBh7N26bsMrPmXJkeSc27jiy65qDd2rPAFnNm0gAnsNMSygc+/8KyE2de0B3uXKVIy29VNzORrcI5DKAQQASABNS7HxGNc2zjLFi00mN1da4ScrSGUoAukcmb8K+goPnxhLos27Jt3GClhP0SkW2S4igDOQSqso9uWasYQXULfROZXn9H2muO7cOfQDMOtbFKDBxuFu3LmfLeUDkoyAaDRiRcBLAzH1YZgVMgilfwN8sENl2Qq3S0EUlAuqm7M820kEsZywDW9sq4zBizXDxcO8TI2XKo5ZV6yfx17hdoMfZqXLUzbcggaKEUSCZJm4ZJkD3KKhxiXLrPkW4vZU6ISGUMwM7wa8amR9kfhvVVwfbvfeD+zboMO7s2+3W7IbOnDahXlSSQbmvZPLL23mcxq3jbNy47fRXApRRM2yf4quIziOF9DPPp37dUt5c30cWUjll4MoXVs0dvMQInlrHM0GfctXWRUNi5BuXC0Nb0W4LoEcWp4109/4zYLeoxJs3CCOYNsSzXHduHOYHEI1Na9KCjiMawRibNwAKSZ3ZEAayA+vurIOAv8A/l7KDspzRIB9bzzS3f0mtvavqLv3bfpNWqDDwGGu23dst1s6jMItAbyWJcQ/UNEGTCqJ0FRWsPeCpNl5GTSbfDDo9zizcWqCNB7fZu4ksEYoJbKcoPVo0HnUWznYoMxY6kAuuViASAWWBB/AUFBd7mB3LgLdZwJtnMChUCc4y6se/lU2Au3EtW1axclUUGGtkSFAMHNyrSpQZ2J2utqN4lxJ5TlMxz7BPeOffSsr5afwv8X/AApQfTUpSgUpSgVBi8PnCiYh1aYk8LA6d08p7ianrl3A594HKeZjpQYyfJ8AAb1oylSOUqzFnWQZEzAjkOXfVgbLi1ugxZc5PETIRmJKA6nhDED3Ae2tFrgAkkAASTOgA5n3VEmMQojgkq+XKQDrnjLpEjn15daCGxhGW4GJB4Wk8iS7IeXIABRXeyvUWvu1/SK6w+NR8uUtxKWEqymAcpkMBBBIBB1HdVTZeCXc2tbnq1/i3Psj20GnVXB9u994P7NunoK99z/NufFVbCX0tveWLpi4PqXH52rZ7UGfOg06VTubTtqCxF0ACSd1c0A1P1auUFXGBgUZVLQTIUqDqpE8RAp6U/gXfO38de426y5SoJ4tQASSMpPTlrGp0rM9PxDDLumUspGYKwyvnyqwzAgApLweWWDzFBpelP4F3zt/HT0p/Au+dv46p2MTcNuxvcyOXK3OmYqlwZh/KzKGA6ggEdK62ZdYBQ7OWFi2WDTmzcQJKjqSDyGsUFr0p/Au+dv46elP4F3zt/HVTF4u8lwhLZZdJJBgQswveSOvKVgwSKrXtq3uyoAaGOY2ng8IKgJMqS0gSYORj7KDU9KfwLvnb+OoLF24rXCbNzieRrb5btF14+9TXWysQ7AhwdANSjJznSG5kQDI+17NeMdi7qM2RCwAWBlaPrlhI6wFEjlmFBY9KfwLvnb+OnpT+Bd87fx1l4jHYkwVtsBbuZnAUg3LZhcoBBkgM50I4rS6wxq1jLjb0hWaRuTC66G84eRrAyjU+znQWvSn8C752/jp6U/gXfO38dULl5zbXI5zG7dVeLmQL+RZPOCo591T7Nds5BLdmQGmQu9uBCQdQSoGp1Ma60HuOu3Htugs3JZGAk24kqQJ46n9KfwLvnb+OrDnQ+7un+g1PurGG0b4A+hY8KHstJOTM4/2B79INBo+lP4F3zt/HT0p/Au+dv46qbNv3jcui4GysBctkjsgyu65CCAquQSTNxhyAqCzfbKpzuQRh8pJMEs0OFP15WCefOg0vSn8C752/jp6U/gXfO38dVRcYuOJoF5g4GoC7poDfZHYPTnNW9mOWs2mJkm2pJ5zKgzNBkbewd3EZMtsrlmc5XWY5ZSe6lfQUoFKUoFKUoFQYvDC4ACSIdW0jUqwYDUHQx019tT0oMVPk4ggb29ABBEoMylizAkKDxSQYIPdHOrdjZ27QIrswF0uM5kgM5YqCBMCSBMnlJNX6TQU8PgijKcxYKriTGYl3DknKANI7utdbK9Ra+7X9IqyDWZstL25tfSWvVr/AA2+yP56DUqrg+3e+8H9m3Td3/Etf5bfHUeAYhroZlLbwSQMo9Vb6EmNPbQSbUE2boHht+k1kfKX5aYPAoly/c4HfJKceU5WaWC6xwxIB1Irf3g7x51Xx+zrN8KL1q3cCtmUXFDgNBGYBuRgkT7aDH2dt/BbQ3ZsXbV9QSSsajhYAsjgEdeYrY+bbHg2vyL+1c3lVWtAAAAmANB2DVreDvHnQV/m2x4Nr8i/tT5tseDa/Iv7VY3g7x503g7x50GfhMLZfNOHRSrQQVQ/VVtCP/aPeD76mOysPIO4syORyLInnBipcNbS2IU6TOrFufPViTUu8HePOgr/ADbY8G1+Rf2qthNnWc136K3pcEcC6fRWz3Vo7wd486q4S4M97UesHX/w26Dr5tseDa/Iv7VX9HsZ8m4t905FjNlLZY59kTNaG8HePOot2mbPpmiOf+3KfbzoOPm2z4Nr8i/tT5tseDa/Iv7VY3g7x503g7x50GbtPZ9kWbpFq2CLbRwL9k+yrXzbY8G1+Rf2rnatwbi7qPVt1/lNWt4O8edBTv4LDorMbVqFBJ4F5ASeleYbB2XE7i2DJBBRdCDBEjnVxmUiCQQeYMa1xZVEEKRGp1MmSZMk6nWgj+bbHg2vyL+1Pm2x4Nr8i/tVjeDvHnTeDvHnQfL/ACssJb3eRVSc05QFmMsTHPrXld/LNh9FqPrf8K9oPp6UpQKUpQKr422zBcsSHUmTHCGBboZMTA7+oirFKDDXCYyAC9vVSrHM2mZjLKMupVYjUctTUuHwLrYS0yowS5ChezugxFuQ3LKuUHny61r0oMvZ+DZHUlFXgfMUMrLujADQHo3T+pNWtleotfdr+kVarL2Xin3Nr6G76tetv7I/noNSqGHwyM94lFJ3g1IBPqbdS+lP4F3zt/HXOz2JN0lSp3g0MSPorf2SR/Wgi2rg7e5u/Rp6tvqj7JrRqrtX1F37tv0mrVBXxbJwh1DS0CVLawT0BjQHnWe+OwmUsotmELgZQuYBskAsAJzwuvU1a2nbLlE4NWM51LDRG6Aj/s1AmySCGG4BBkHdNMk5ie31IBPeQO6gJdsvbtXLdq2wu9nRR9Rn7ufCRHfXWByOSDZtrAnSDPG6aaDQ5QQeobpXPzW2UKrWlUOzwtogFnzFyePXMXcnrLE867tbPuLMPbAKhY3bQACTpxz17+goPL13Do+R0tqTGXhBLTz0A0j/AHHfUd3GYVVkpznQWWLaLmMrlkaa6xXRwO8JbNh3MwTuydQMpE5/wiom2GSwbNbGhBAtmCCACDxzBAUROoUCgt4MWbgkW1BHMFIPWDqBI0Oo00rm++HQkOiAKFk5NOMsBrERwnWffGksPgXtzkayJiYtNyEwO37T51B6G91rmfcGGC62mMjdgieP/wAjj8TQc4naGEQ2xlt8d3d6hVKnRdQ0E8bW10nW4vTWpsWURmAsW2yqpPIE5i4gCNTwwB1LDlzrn5o0ZYsQ4AYbowwHIEZ/YPKvbuBZ3Oa5ZLZRwm2dAC8NGefrMO6g5u3baoHNm32nUiBoLYuEkaazk5ac/ZUuDFtyQbNsQNdAeIOyMOQ0ldD1nkK8GzrsKN4hh2bW2dS+fMDxcuM/0rqzgrqGVe0NIjdmBqWJ7cySTNBZbCWhru0/KD/QCqK4rCwJW2NFJ4DpnEqZI5e3zipccb623bPaOVGMbtuik/bqE7G9mH5AepPILkH1/s6UHuAxOHuveRbdubTQRCEkajPA5DOtxdYM2z0iuEurwzh7QkIdCDAuMF14R1OneAeUQbFvAOpkGyCECSLTTkGoXt8udQWNmNlUrctEcJzC2TnyZcpJDweyvKOyKCXgzAbm3BuFJ0+qjNJEdSpEfj7Kmwlm29tH3SDMoaIBiQDExrUYwNyZ3lsnMWE2zwkrlOXj7p5zzNd4fDXkVUFy3CqAJtmYAgTx0FlMMg5Io9wApWNtrad/D5NbTZp+owiI/mPfXtBu0pSgUpSgVXxtxlC5ZMuoMAnQsAeXIAaydNPbVilBiLtS+QPoWBKmOBgA5Yi3PcIAJnlPPpXdi/c3CC4zq4uC2zMAGcqxUOIGXjgNAEcUVsUoMvAXnzorEyUckEmYFxd2SCARoSJIBMa1a2V6i192v6RVqsvZe0bIs2vpbXq1+uv2R7aDUqrg+3e+8H9m3T5yseNa/Ov71Wwa52usl45TcEZchGlq2NCQevtoNC9aDKVbkwIPTQiDXzHy0+Rg2hbtW/Sb1nd3d5mUlmPA6ZVJIyni569RGtbWNS4lt3F15VCwkJEgEieGtCg+f2LsP0Tdp6Rir+p4sRc3jdljoYH/AEV9BVfFWcxU5yhB0Iy6yCI4gf8AorhrDAEm84A5ki3p/wDWgt0qlcXKAWxDAHkTuwDpOkr3TXlsZtFxDEwDpuzoZg6LyMHX2GgkwGHKBpCAs0nJy0VVHQRwqoj2VaqoLLEkC+8jmItyJ5Tw6V16M/jXPJPhoLNVcH2733g/s268WwxEi85HsFv4a4t4Qhmi+8sQxEW9OEKDGXlw/wBDQXqqHCne55Ec/bOXLH/rEn30aywgG+4kwJFvUwTA4dTAJ/Co3IVspxJDGNDuwdSQumXqQY9xoL9KoSIB9JMEkA/RwSs5gOHUjK0j+U91e2hm7OILaBtN2eEzDaLyMHX2Ggk2r6i79236TVqqV/As6spvXIYEGAnIiD9WukssQCL7kHUEC2QR3jhoJ8TazoyzGZSJHSRE1xg7RVYMSWJ05asTAqJbRMgX2OUw0C3oYBg8Ohgg+4iord1W1GKkGIg2j2uz069O+g0aVnlgDl9JMklYm3OYLnKxl5hdY7takt2iwDLfcgiQQLZBB1BBC6igxflp/C/xf8KVpY7YwvRvLlw5ZiMg5xPJfYKUGpSlKBSlKBUOJvZADHNlX3ZmCyfP+tTVy9sNEgGDIkTBHIj20GYNu2iJAecrMBGpKsVyiJ1JEDv6V1Y2oWsJdgBpy3FAZ8rKSLqqIDMQVYDSToY6VcGDt6fRppEcI0jlHdFdNhkIiI4s2nDxTM6c/b30FPZ+0GuFZUCRc01kG3dCczEyCOmhB51Psr1Fr7tf0iptyubNGsEczyJk6ctSBr7Kh2V6i192v6RQWqq4Pt3vvB/Zt1aqrg+3e+8H9m3QNq+ou/dt+k1aqDHWi9t0ESyMBPKSCBNfN/LTae1LNu22Cwtq9cN0KyliwyZHMmcgXiC6z/rQbu1CeDKxBzaQpaeBtNCvv17vxGSMBe5NduFSpVhupzKz5o4nKzl4dQdCdBUmxsXjLhtnF4a3h2kwEvb0nhbnCgL5n9voKDCsWriW7Vsh33bHiyZeArcRARm1KqygmROUnSYqXBBrZIy3DwABisyxd2MgtmMSNSZPeTJrYpQYWNw9x7mdWuoPshD0GhYhgSQeXSCQQdCKWIwd9iEO9ZMrCQpCgsgXiG8zGCC0ayWjhia3dl3GYMWZm4uEsuQxlHSB9bMR7CJq7QZGzFe1IbOwIEAIRBlpPE7c5Ggjs1DjBcuM+7e4nZEZGOVlDNPbA1zodB9Xr03aq4Pt3vvB/Zt0GFe2debU3bmZXz2zuZCvKyWzOSRAYQpXS44JM1exitcduG4qlU1jWUa4TEMNeJTrI5yDWzVLePvo1y90cOULJbNHazECJ5dOtBn3EZkVDbuCblwtAEhbgvAHnqeNdKnwJZGMo50OoWAWa47kASSAMw61rUoKWIxoCMSlwAKSTlmABqdDPlWQcHiPGudlB6tuaJE+s6tLf0151tbV9Rd+7b9Jq1QYWzsO9p7jE3GFxQWXdBfpZYtcBB5EFVgyYReIxXNu04CnJck7oERoBbZWMksQeTRlA7Ws8xt4lmCMUEsFOUd5jQedRbPdinEWOpALDKxAJAJECCfcKCiC+YHI4C3WeMs5gUZQAcwy6t1nl+NT4C8VtW1a3clUUHSdQoBrQpQUMTte3bjeZ1nlKnWOfKe8UrI+Wn8L/F/wpQfTUpSgUpSgUpSgUpSgVVXZ9sAAZgBoAHcADoAJq1SgzcBhFKkkufpLg9Y/IXXAHPuAq9ZsqghRzMmSSSeUknU6AeVQ7N7B+8uf3nq1QKUpQVcZmDIyozQTIUqDqpE8RA509KfwLvnb+OvcdeZcpAJ4tQASYyk9JjUDU1mfOd9hlFm4CykBgh4Xz5Vbi4Yyy8EwMsSZoNL0p/Au+dv46elP4F3zt/HVJMbdNqyWDLcLlWUjJmZUucp5KzKCPYRXezcRclhcLSFkqQJje3QrZUnmoHlQWvSn8C752/jp6U/gXfO38dVMZjbqXSEts66SSGgcMlVIBJJ5z2ZUgkEiq13a96MqpDQTmNq5HZBUZNCCWJUa65WjuoNT0p/Au+dv46gw924GuE2LnE4I1t8t2i/b7wa62ViXcEODIAMlGSZLaQwEkQDp9qOknjHY25bZsqM4AWAFYj+IWEgc4VR7Mw07wselP4F3zt/HT0p/Au+dv46y8RtO/oVtXQEuS4CHjtmBlAYSTxMeGTNoTAbSxtDEXRcZbcmFtnKuWQDcfMQGjmFiekad9Bc9KfwLvnb+OnpT+Bd87fx1QuYl92uR5Y3bqr2eLKL+Re7Qqv5detWNm3mLEMzdmYYQY3lwIxEAglQOfdQMdduPadRYuSyMBrb5lSB9ep/Sn8C752/jqw50Pu7p/oNT7qxhtW8APobh4UPYaSSgZxoPw5aHpQaPpT+Bd87fx09KfwLvnb+OqezMVda5dFxXCkC5aLLAVTK7vTrwhyG4pukQABVbDYu9CszNlIsZG4MrZrkPqNSWUgnQAaR3kNX0p/Au+dv46elP4F3zt/HVbfMXWHaN8wYAAgKLTQGMcInKeY1NWtmXC1m0xOYtbUk6akqDOmmtBj7fwl7EZMtphlmczJ1y8oY91K+hpQKUpQKUpQKUpQKUpQKUpQZuBx1pVYNctgi5ckFgCPpX6GrHzlY8a1+df3q1Sgq/OVjxrX51/esr5QfLLA4JFuX7yhGfICk3IOVm1CSY4TrHdW/VLamycPiVVcRZt3lVswW4odQ0ETDaTBPnQZuD25gscyCxesXwCSyqwYrwtBZDqOvMVq/NtjwbX5F/auGsqjWlRVVQWgKAAOA8gKu0FX5tseDa/Iv7U+bbHg2vyL+1WqUGbhMNYfN/8dFKtBDIk9lWnhnow/rUjbHwxYOcPZLKCFY21kA8wDEiYHlVjC4ZbYhc0TOrM2p56sSfbU1BV+bbHg2vyL+1VsLs+yWuzat6OAOBdBurZgad5PnWnVXB9u994P7VugfNtjwbX5F/aq/o+H3mTcJ3ZsiRmgtl75yiZiPbOlaVRHDLnzxxR3mPfl5Zo0mJiRyoIfmyx4Nr8i/tXvzbY8G1+Rf2q1SgzNp7PsizdItWwRbYghFBBynUaVZ+bbHg2vyL+1Nq+ou/dt+k1aoKV7A4dVLG1ahQSeBeQEnpXGGwdh1ncW11IIKJIIMEGJHkTV91BBBAIIgg6gjqDXFiyEGVZjU6ksZJkyWkmgg+bbHg2vyL+1e/NtjwbX5F/arVKD5b5VWltbvdqEnNOQZZjLExz5nzpXfy0/hf4v8AhSg+mpSlApSlApSlApSlApSlApSlApSlBg/LH1Sfef8AFq+RpSgUpSgUpSgUFeUoPaUpQKUpQDSlKBSlKBSlKDR2P9b8P96UpQf/2Q==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0" name="Google Shape;570;p29" descr="https://lh3.googleusercontent.com/Hec-S6hVk7FdQXe_nzj5z5QTYTV6Mx3351Kv_T93IC5b6yL_WfHHG3WGcj4fwkg8g-lHTC_5EuUoHqlkRgI2MlLRhz9dMLdI-9LTdESD4VOWeQpOg3U5hIJc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38400" y="2971800"/>
            <a:ext cx="403860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0"/>
          <p:cNvSpPr txBox="1">
            <a:spLocks noGrp="1"/>
          </p:cNvSpPr>
          <p:nvPr>
            <p:ph type="title" idx="4294967295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JavaDoc</a:t>
            </a:r>
            <a:endParaRPr/>
          </a:p>
        </p:txBody>
      </p:sp>
      <p:sp>
        <p:nvSpPr>
          <p:cNvPr id="577" name="Google Shape;577;p30"/>
          <p:cNvSpPr txBox="1">
            <a:spLocks noGrp="1"/>
          </p:cNvSpPr>
          <p:nvPr>
            <p:ph type="body" idx="4294967295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 JavaDoc utility allows for easier writing and maintaining of code documentation.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Used to generate HTML documentation of classes or packages after parsing the comments.</a:t>
            </a:r>
            <a:endParaRPr/>
          </a:p>
          <a:p>
            <a:pPr marL="914400" marR="0" lvl="1" indent="-3302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/>
              <a:t>Html documentation of API (Application Programming Interface) is done via JavaDoc</a:t>
            </a:r>
            <a:endParaRPr/>
          </a:p>
          <a:p>
            <a:pPr marL="914400" marR="0" lvl="1" indent="-3302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Math API</a:t>
            </a:r>
            <a:endParaRPr/>
          </a:p>
          <a:p>
            <a:pPr marL="914400" marR="0" lvl="1" indent="-3302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String API</a:t>
            </a:r>
            <a:endParaRPr/>
          </a:p>
          <a:p>
            <a:pPr marL="742950" lvl="1" indent="-200025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1350"/>
              <a:buNone/>
            </a:pP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JavaDoc comments </a:t>
            </a:r>
            <a:r>
              <a:rPr lang="en-US" b="1"/>
              <a:t>must</a:t>
            </a:r>
            <a:r>
              <a:rPr lang="en-US"/>
              <a:t> be provided for every public method.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578" name="Google Shape;578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14850" y="3340100"/>
            <a:ext cx="1143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30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82;p17">
            <a:extLst>
              <a:ext uri="{FF2B5EF4-FFF2-40B4-BE49-F238E27FC236}">
                <a16:creationId xmlns:a16="http://schemas.microsoft.com/office/drawing/2014/main" id="{80D7C157-1D53-0447-EDA1-57C6C4505852}"/>
              </a:ext>
            </a:extLst>
          </p:cNvPr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1"/>
          <p:cNvSpPr txBox="1">
            <a:spLocks noGrp="1"/>
          </p:cNvSpPr>
          <p:nvPr>
            <p:ph type="title" idx="4294967295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JavaDoc</a:t>
            </a:r>
            <a:endParaRPr/>
          </a:p>
        </p:txBody>
      </p:sp>
      <p:sp>
        <p:nvSpPr>
          <p:cNvPr id="586" name="Google Shape;586;p31"/>
          <p:cNvSpPr txBox="1">
            <a:spLocks noGrp="1"/>
          </p:cNvSpPr>
          <p:nvPr>
            <p:ph type="body" idx="4294967295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 JavaDoc comments always start with a “/**” and end with “*/”.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The comment block ALWAYS precedes the feature it describes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587" name="Google Shape;58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4850" y="3340100"/>
            <a:ext cx="1143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31"/>
          <p:cNvSpPr/>
          <p:nvPr/>
        </p:nvSpPr>
        <p:spPr>
          <a:xfrm>
            <a:off x="454275" y="1844062"/>
            <a:ext cx="73152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   	/**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b="1" i="0" u="none" strike="noStrike" cap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Say hi.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b="1" i="0" u="none" strike="noStrike" cap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b="1" i="0" u="none" strike="noStrike" cap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void hi(){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System.out.print(“hi”);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}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31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82;p17">
            <a:extLst>
              <a:ext uri="{FF2B5EF4-FFF2-40B4-BE49-F238E27FC236}">
                <a16:creationId xmlns:a16="http://schemas.microsoft.com/office/drawing/2014/main" id="{6704F6C6-856A-48F5-ABA4-D867876B6D19}"/>
              </a:ext>
            </a:extLst>
          </p:cNvPr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2"/>
          <p:cNvSpPr txBox="1">
            <a:spLocks noGrp="1"/>
          </p:cNvSpPr>
          <p:nvPr>
            <p:ph type="title" idx="4294967295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JavaDoc</a:t>
            </a:r>
            <a:endParaRPr/>
          </a:p>
        </p:txBody>
      </p:sp>
      <p:sp>
        <p:nvSpPr>
          <p:cNvPr id="596" name="Google Shape;596;p32"/>
          <p:cNvSpPr txBox="1">
            <a:spLocks noGrp="1"/>
          </p:cNvSpPr>
          <p:nvPr>
            <p:ph type="body" idx="4294967295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JavaDoc tags exist for special descriptions. Tags appear after ‘@’ at the bottom of the code block.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Some tag examples:</a:t>
            </a:r>
            <a:endParaRPr/>
          </a:p>
          <a:p>
            <a:pPr marL="742950" lvl="1" indent="-301625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/>
              <a:t>@param – a parameter for a function</a:t>
            </a:r>
            <a:endParaRPr/>
          </a:p>
          <a:p>
            <a:pPr marL="742950" lvl="1" indent="-301625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/>
              <a:t>@return – the return value of a function</a:t>
            </a:r>
            <a:endParaRPr/>
          </a:p>
          <a:p>
            <a:pPr marL="742950" lvl="1" indent="-301625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/>
              <a:t>@author – the author of a class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597" name="Google Shape;59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4850" y="3340100"/>
            <a:ext cx="1143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32"/>
          <p:cNvSpPr/>
          <p:nvPr/>
        </p:nvSpPr>
        <p:spPr>
          <a:xfrm>
            <a:off x="228600" y="3081278"/>
            <a:ext cx="7772400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b="1" i="0" u="none" strike="noStrike" cap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/**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b="1" i="0" u="none" strike="noStrike" cap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Increase a counter by 2.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b="1" i="0" u="none" strike="noStrike" cap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>
                <a:solidFill>
                  <a:srgbClr val="7F9FBF"/>
                </a:solidFill>
                <a:latin typeface="Courier New"/>
                <a:ea typeface="Courier New"/>
                <a:cs typeface="Courier New"/>
                <a:sym typeface="Courier New"/>
              </a:rPr>
              <a:t>@param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1800" b="1" i="0" u="none" strike="noStrike" cap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the counter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b="1" i="0" u="none" strike="noStrike" cap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>
                <a:solidFill>
                  <a:srgbClr val="7F9FBF"/>
                </a:solidFill>
                <a:latin typeface="Courier New"/>
                <a:ea typeface="Courier New"/>
                <a:cs typeface="Courier New"/>
                <a:sym typeface="Courier New"/>
              </a:rPr>
              <a:t>@return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strike="noStrike" cap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b="1" i="0" u="none" strike="noStrike" cap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b="1" i="0" u="none" strike="noStrike" cap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int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addCount(</a:t>
            </a:r>
            <a:r>
              <a:rPr lang="en-US" sz="1800" b="1" i="0" u="none" strike="noStrike" cap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count) {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800" b="1" i="0" u="none" strike="noStrike" cap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newCount =  count + 2;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800" b="1" i="0" u="none" strike="noStrike" cap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newCount;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32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82;p17">
            <a:extLst>
              <a:ext uri="{FF2B5EF4-FFF2-40B4-BE49-F238E27FC236}">
                <a16:creationId xmlns:a16="http://schemas.microsoft.com/office/drawing/2014/main" id="{E3DFE124-CF8E-58D7-6100-2266830DD993}"/>
              </a:ext>
            </a:extLst>
          </p:cNvPr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862deaf86c_0_323"/>
          <p:cNvSpPr txBox="1"/>
          <p:nvPr/>
        </p:nvSpPr>
        <p:spPr>
          <a:xfrm>
            <a:off x="76200" y="6602412"/>
            <a:ext cx="189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48</a:t>
            </a:fld>
            <a:endParaRPr/>
          </a:p>
        </p:txBody>
      </p:sp>
      <p:pic>
        <p:nvPicPr>
          <p:cNvPr id="605" name="Google Shape;605;g2862deaf86c_0_323" descr="Google Shape;8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7011988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g2862deaf86c_0_323"/>
          <p:cNvSpPr txBox="1">
            <a:spLocks noGrp="1"/>
          </p:cNvSpPr>
          <p:nvPr>
            <p:ph type="title" idx="4294967295"/>
          </p:nvPr>
        </p:nvSpPr>
        <p:spPr>
          <a:xfrm>
            <a:off x="1447800" y="1828800"/>
            <a:ext cx="61722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025" tIns="46025" rIns="4602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Baumans"/>
              <a:buNone/>
            </a:pPr>
            <a:r>
              <a:rPr lang="en-US" sz="48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Baumans"/>
                <a:cs typeface="Arial" panose="020B0604020202020204" pitchFamily="34" charset="0"/>
                <a:sym typeface="Baumans"/>
              </a:rPr>
              <a:t>VS </a:t>
            </a:r>
            <a:r>
              <a:rPr lang="en-US" sz="4800" dirty="0">
                <a:solidFill>
                  <a:srgbClr val="000000"/>
                </a:solidFill>
                <a:latin typeface="Arial" panose="020B0604020202020204" pitchFamily="34" charset="0"/>
                <a:ea typeface="Baumans"/>
                <a:cs typeface="Arial" panose="020B0604020202020204" pitchFamily="34" charset="0"/>
                <a:sym typeface="Baumans"/>
              </a:rPr>
              <a:t>Code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07" name="Google Shape;607;g2862deaf86c_0_323" descr="Google Shape;9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9000" y="3009900"/>
            <a:ext cx="2133601" cy="2135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862deaf86c_0_346"/>
          <p:cNvSpPr txBox="1"/>
          <p:nvPr/>
        </p:nvSpPr>
        <p:spPr>
          <a:xfrm>
            <a:off x="76200" y="6602412"/>
            <a:ext cx="189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49</a:t>
            </a:fld>
            <a:endParaRPr/>
          </a:p>
        </p:txBody>
      </p:sp>
      <p:sp>
        <p:nvSpPr>
          <p:cNvPr id="631" name="Google Shape;631;g2862deaf86c_0_346"/>
          <p:cNvSpPr txBox="1">
            <a:spLocks noGrp="1"/>
          </p:cNvSpPr>
          <p:nvPr>
            <p:ph type="title" idx="4294967295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025" tIns="46025" rIns="4602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VS Code – Writing your first program </a:t>
            </a:r>
            <a:endParaRPr/>
          </a:p>
        </p:txBody>
      </p:sp>
      <p:sp>
        <p:nvSpPr>
          <p:cNvPr id="632" name="Google Shape;632;g2862deaf86c_0_346"/>
          <p:cNvSpPr txBox="1"/>
          <p:nvPr/>
        </p:nvSpPr>
        <p:spPr>
          <a:xfrm>
            <a:off x="274637" y="838200"/>
            <a:ext cx="8518500" cy="6733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025" tIns="46025" rIns="46025" bIns="460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With IDE, you can press play and run your java code. </a:t>
            </a:r>
            <a:endParaRPr sz="1600" b="0" i="0" u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600"/>
              </a:buClr>
              <a:buSzPts val="200"/>
              <a:buFont typeface="Helvetica Neue"/>
              <a:buChar char="■"/>
            </a:pPr>
            <a:r>
              <a:rPr lang="en-US" sz="1600" b="0" i="0" u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can run your code using the ▶️ button (marked above)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33" name="Google Shape;633;g2862deaf86c_0_346"/>
          <p:cNvSpPr txBox="1"/>
          <p:nvPr/>
        </p:nvSpPr>
        <p:spPr>
          <a:xfrm>
            <a:off x="76200" y="6677025"/>
            <a:ext cx="4800600" cy="152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4" name="Google Shape;634;g2862deaf86c_0_346" descr="Google Shape;13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62" y="2343150"/>
            <a:ext cx="8880476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g2862deaf86c_0_346"/>
          <p:cNvSpPr txBox="1"/>
          <p:nvPr/>
        </p:nvSpPr>
        <p:spPr>
          <a:xfrm>
            <a:off x="8382000" y="2343150"/>
            <a:ext cx="304800" cy="260400"/>
          </a:xfrm>
          <a:prstGeom prst="rect">
            <a:avLst/>
          </a:prstGeom>
          <a:noFill/>
          <a:ln w="5715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82;p17">
            <a:extLst>
              <a:ext uri="{FF2B5EF4-FFF2-40B4-BE49-F238E27FC236}">
                <a16:creationId xmlns:a16="http://schemas.microsoft.com/office/drawing/2014/main" id="{58A1AFF4-9D79-588E-ACAC-22D36716FC7C}"/>
              </a:ext>
            </a:extLst>
          </p:cNvPr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 txBox="1">
            <a:spLocks noGrp="1"/>
          </p:cNvSpPr>
          <p:nvPr>
            <p:ph type="title" idx="4294967295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Question 1 - Another Solution </a:t>
            </a:r>
            <a:endParaRPr dirty="0"/>
          </a:p>
        </p:txBody>
      </p:sp>
      <p:sp>
        <p:nvSpPr>
          <p:cNvPr id="380" name="Google Shape;380;p17"/>
          <p:cNvSpPr txBox="1">
            <a:spLocks noGrp="1"/>
          </p:cNvSpPr>
          <p:nvPr>
            <p:ph type="body" idx="4294967295"/>
          </p:nvPr>
        </p:nvSpPr>
        <p:spPr>
          <a:xfrm>
            <a:off x="304800" y="762000"/>
            <a:ext cx="86106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/>
          </a:p>
          <a:p>
            <a:pPr marL="34290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Noto Sans"/>
              <a:buNone/>
            </a:pPr>
            <a:endParaRPr sz="1600"/>
          </a:p>
          <a:p>
            <a:pPr marL="34290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Noto Sans"/>
              <a:buNone/>
            </a:pPr>
            <a:endParaRPr sz="1600"/>
          </a:p>
        </p:txBody>
      </p:sp>
      <p:sp>
        <p:nvSpPr>
          <p:cNvPr id="381" name="Google Shape;381;p17"/>
          <p:cNvSpPr/>
          <p:nvPr/>
        </p:nvSpPr>
        <p:spPr>
          <a:xfrm>
            <a:off x="152400" y="695417"/>
            <a:ext cx="8534400" cy="5262900"/>
          </a:xfrm>
          <a:prstGeom prst="rect">
            <a:avLst/>
          </a:prstGeom>
          <a:solidFill>
            <a:srgbClr val="DB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LongestSequence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 (String[] </a:t>
            </a:r>
            <a:r>
              <a:rPr lang="en-US" sz="10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-US" sz="10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000" b="0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[0];</a:t>
            </a:r>
            <a:endParaRPr sz="1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initialize the longest char to some arbitrary value.</a:t>
            </a:r>
            <a:endParaRPr sz="1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000" b="1" i="0" u="none" strike="noStrike" cap="none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 b="1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maxLength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1;</a:t>
            </a:r>
            <a:endParaRPr sz="1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curLength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1;</a:t>
            </a:r>
            <a:endParaRPr sz="10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loop over the text, if the current letter is equal to the previous letter, increase </a:t>
            </a:r>
            <a:r>
              <a:rPr lang="en-US" sz="1000" b="0" i="0" u="none" strike="noStrike" cap="none" dirty="0" err="1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curLength</a:t>
            </a:r>
            <a:r>
              <a:rPr lang="en-US" sz="1000" b="0" i="0" u="none" strike="noStrike" cap="none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, save the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000" b="0" i="0" u="none" strike="noStrike" cap="none" dirty="0" err="1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maxLength</a:t>
            </a:r>
            <a:r>
              <a:rPr lang="en-US" sz="1000" b="0" i="0" u="none" strike="noStrike" cap="none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and which letter appears in the longest sequence 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0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0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1 ; </a:t>
            </a:r>
            <a:r>
              <a:rPr lang="en-US" sz="10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0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.length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; 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1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 char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curChar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0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.charAt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0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 char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prevChar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0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.charAt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0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i-1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0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curChar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0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prevChar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0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curLength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++;</a:t>
            </a:r>
            <a:endParaRPr sz="1200" b="1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0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curLength</a:t>
            </a:r>
            <a:r>
              <a:rPr lang="en-US" sz="10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 = 1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	</a:t>
            </a:r>
            <a:endParaRPr sz="10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0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 if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0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curLength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0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maxLength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0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maxLength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0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curLength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 b="1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longest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0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.charAt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0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0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	</a:t>
            </a:r>
            <a:endParaRPr sz="1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print the longest sequence</a:t>
            </a:r>
            <a:endParaRPr sz="1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en-US" sz="1000" b="1" i="1" u="none" strike="noStrike" cap="none" dirty="0" err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000" b="1" i="1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</a:t>
            </a:r>
            <a:r>
              <a:rPr lang="en-US" sz="1000" b="1" i="1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000" b="1" i="1" u="none" strike="noStrike" cap="none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"The longest sequence of identical letters is : "</a:t>
            </a:r>
            <a:r>
              <a:rPr lang="en-US" sz="1000" b="1" i="1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00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sz="1000" b="1" i="0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0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maxLength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000" b="1" i="0" u="none" strike="noStrike" cap="none" dirty="0" err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-US" sz="1000" b="1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en-US" sz="1000" b="1" i="1" u="none" strike="noStrike" cap="none" dirty="0" err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000" b="1" i="1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</a:t>
            </a:r>
            <a:r>
              <a:rPr lang="en-US" sz="1000" b="1" i="1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000" b="1" i="1" u="none" strike="noStrike" cap="none" dirty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-US" sz="1000" b="1" i="1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en-US" sz="1000" b="1" i="1" u="none" strike="noStrike" cap="none" dirty="0" err="1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000" b="1" i="1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</a:t>
            </a:r>
            <a:r>
              <a:rPr lang="en-US" sz="1000" b="1" i="1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-US" sz="1000" b="0" i="0" u="none" strike="noStrike" cap="none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// convention </a:t>
            </a:r>
            <a:endParaRPr sz="1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2" name="Google Shape;382;p17"/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7"/>
          <p:cNvSpPr txBox="1">
            <a:spLocks noGrp="1"/>
          </p:cNvSpPr>
          <p:nvPr>
            <p:ph type="body" idx="4294967295"/>
          </p:nvPr>
        </p:nvSpPr>
        <p:spPr>
          <a:xfrm>
            <a:off x="6011000" y="2743200"/>
            <a:ext cx="2566200" cy="2971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There is more than one correct solution. to every problem </a:t>
            </a:r>
            <a:endParaRPr sz="160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A way to improve yourself is see code written by other people which has a different way of thinking and see their solution (if it is correct).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endParaRPr sz="16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4784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862deaf86c_0_375"/>
          <p:cNvSpPr txBox="1"/>
          <p:nvPr/>
        </p:nvSpPr>
        <p:spPr>
          <a:xfrm>
            <a:off x="76200" y="6602412"/>
            <a:ext cx="273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fld>
            <a:endParaRPr/>
          </a:p>
        </p:txBody>
      </p:sp>
      <p:sp>
        <p:nvSpPr>
          <p:cNvPr id="663" name="Google Shape;663;g2862deaf86c_0_375"/>
          <p:cNvSpPr txBox="1">
            <a:spLocks noGrp="1"/>
          </p:cNvSpPr>
          <p:nvPr>
            <p:ph type="title" idx="4294967295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025" tIns="46025" rIns="4602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VS Code – command line arguments</a:t>
            </a:r>
            <a:endParaRPr/>
          </a:p>
        </p:txBody>
      </p:sp>
      <p:sp>
        <p:nvSpPr>
          <p:cNvPr id="664" name="Google Shape;664;g2862deaf86c_0_375"/>
          <p:cNvSpPr txBox="1"/>
          <p:nvPr/>
        </p:nvSpPr>
        <p:spPr>
          <a:xfrm>
            <a:off x="274637" y="838200"/>
            <a:ext cx="8518500" cy="79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025" tIns="46025" rIns="46025" bIns="460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"/>
              <a:buFont typeface="Helvetica Neue"/>
              <a:buChar char="■"/>
            </a:pPr>
            <a:r>
              <a:rPr lang="en-US" sz="1600" b="0" i="0" u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run your program with command line arguments:</a:t>
            </a:r>
            <a:endParaRPr dirty="0"/>
          </a:p>
          <a:p>
            <a:pPr marL="800100" marR="0" lvl="1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600"/>
              </a:buClr>
              <a:buSzPts val="200"/>
              <a:buFont typeface="Helvetica Neue"/>
              <a:buChar char="■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Click run-&gt;open configurations</a:t>
            </a:r>
            <a:endParaRPr dirty="0"/>
          </a:p>
          <a:p>
            <a:pPr marL="800100" marR="0" lvl="1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600"/>
              </a:buClr>
              <a:buSzPts val="200"/>
              <a:buFont typeface="Helvetica Neue"/>
              <a:buChar char="■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file named “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launch.json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 will pop up</a:t>
            </a:r>
            <a:endParaRPr dirty="0"/>
          </a:p>
          <a:p>
            <a:pPr marL="800100" marR="0" lvl="1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600"/>
              </a:buClr>
              <a:buSzPts val="200"/>
              <a:buFont typeface="Helvetica Neue"/>
              <a:buChar char="■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At the end of this configuration file, add the line: "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args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": ”your arguments”:</a:t>
            </a:r>
            <a:endParaRPr dirty="0"/>
          </a:p>
          <a:p>
            <a:pPr marL="800100" marR="0" lvl="1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600"/>
              </a:buClr>
              <a:buSzPts val="200"/>
              <a:buFont typeface="Helvetica Neue"/>
              <a:buChar char="■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the command line argument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Rotem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 dirty="0"/>
          </a:p>
          <a:p>
            <a:pPr marL="800100" marR="0" lvl="1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600"/>
              </a:buClr>
              <a:buSzPts val="200"/>
              <a:buFont typeface="Helvetica Neue"/>
              <a:buChar char="■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Running the program with the play button will now run it with the written arguments 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5" name="Google Shape;665;g2862deaf86c_0_375"/>
          <p:cNvSpPr txBox="1"/>
          <p:nvPr/>
        </p:nvSpPr>
        <p:spPr>
          <a:xfrm>
            <a:off x="76200" y="6677025"/>
            <a:ext cx="4800600" cy="152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6" name="Google Shape;666;g2862deaf86c_0_375" descr="Google Shape;16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1040" y="2577065"/>
            <a:ext cx="3200400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82;p17">
            <a:extLst>
              <a:ext uri="{FF2B5EF4-FFF2-40B4-BE49-F238E27FC236}">
                <a16:creationId xmlns:a16="http://schemas.microsoft.com/office/drawing/2014/main" id="{E32E9BA9-8DE2-E495-9F6B-4EDD23D3A75B}"/>
              </a:ext>
            </a:extLst>
          </p:cNvPr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2862deaf86c_0_383"/>
          <p:cNvSpPr txBox="1"/>
          <p:nvPr/>
        </p:nvSpPr>
        <p:spPr>
          <a:xfrm>
            <a:off x="76200" y="6602412"/>
            <a:ext cx="261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51</a:t>
            </a:fld>
            <a:endParaRPr/>
          </a:p>
        </p:txBody>
      </p:sp>
      <p:sp>
        <p:nvSpPr>
          <p:cNvPr id="672" name="Google Shape;672;g2862deaf86c_0_383"/>
          <p:cNvSpPr txBox="1">
            <a:spLocks noGrp="1"/>
          </p:cNvSpPr>
          <p:nvPr>
            <p:ph type="title" idx="4294967295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025" tIns="46025" rIns="4602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VS Code – Debugging</a:t>
            </a:r>
            <a:endParaRPr/>
          </a:p>
        </p:txBody>
      </p:sp>
      <p:sp>
        <p:nvSpPr>
          <p:cNvPr id="673" name="Google Shape;673;g2862deaf86c_0_383"/>
          <p:cNvSpPr txBox="1"/>
          <p:nvPr/>
        </p:nvSpPr>
        <p:spPr>
          <a:xfrm>
            <a:off x="274637" y="838200"/>
            <a:ext cx="8518500" cy="6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025" tIns="46025" rIns="46025" bIns="460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"/>
              <a:buFont typeface="Helvetica Neue"/>
              <a:buChar char="■"/>
            </a:pPr>
            <a:r>
              <a:rPr lang="en-US" sz="16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Programs can be debugged using breakpoints (marked by a red circle)</a:t>
            </a:r>
            <a:endParaRPr/>
          </a:p>
          <a:p>
            <a:pPr marL="800100" marR="0" lvl="1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600"/>
              </a:buClr>
              <a:buSzPts val="200"/>
              <a:buFont typeface="Helvetica Neue"/>
              <a:buChar char="■"/>
            </a:pPr>
            <a:r>
              <a:rPr lang="en-US" sz="16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 a breakpoint by pressing on the left of the row</a:t>
            </a:r>
            <a:endParaRPr/>
          </a:p>
          <a:p>
            <a:pPr marL="800100" marR="0" lvl="1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600"/>
              </a:buClr>
              <a:buSzPts val="200"/>
              <a:buFont typeface="Helvetica Neue"/>
              <a:buChar char="■"/>
            </a:pPr>
            <a:r>
              <a:rPr lang="en-US" sz="16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Run on debug mode by clicking the small arrow on the right of the play button and choose “Debug Java”</a:t>
            </a:r>
            <a:endParaRPr/>
          </a:p>
          <a:p>
            <a:pPr marL="800100" marR="0" lvl="1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600"/>
              </a:buClr>
              <a:buSzPts val="200"/>
              <a:buFont typeface="Helvetica Neue"/>
              <a:buChar char="■"/>
            </a:pPr>
            <a:r>
              <a:rPr lang="en-US" sz="16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debugger will stop at the line of the break point</a:t>
            </a:r>
            <a:endParaRPr/>
          </a:p>
          <a:p>
            <a:pPr marL="800100" marR="0" lvl="1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600"/>
              </a:buClr>
              <a:buSzPts val="200"/>
              <a:buFont typeface="Helvetica Neue"/>
              <a:buChar char="■"/>
            </a:pPr>
            <a:r>
              <a:rPr lang="en-US" sz="16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values of the variables at the moment of the break will appear:</a:t>
            </a:r>
            <a:endParaRPr/>
          </a:p>
          <a:p>
            <a:pPr marL="800100" marR="0" lvl="1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4" name="Google Shape;674;g2862deaf86c_0_383"/>
          <p:cNvSpPr txBox="1"/>
          <p:nvPr/>
        </p:nvSpPr>
        <p:spPr>
          <a:xfrm>
            <a:off x="76200" y="6677025"/>
            <a:ext cx="4800600" cy="152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5" name="Google Shape;675;g2862deaf86c_0_383" descr="Google Shape;17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" y="1600200"/>
            <a:ext cx="7924800" cy="17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g2862deaf86c_0_383" descr="Google Shape;17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200" y="3733800"/>
            <a:ext cx="2019300" cy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g2862deaf86c_0_383" descr="Google Shape;178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" y="5384800"/>
            <a:ext cx="79248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82;p17">
            <a:extLst>
              <a:ext uri="{FF2B5EF4-FFF2-40B4-BE49-F238E27FC236}">
                <a16:creationId xmlns:a16="http://schemas.microsoft.com/office/drawing/2014/main" id="{24979CE4-32A7-E6C2-614D-1EBE838013E0}"/>
              </a:ext>
            </a:extLst>
          </p:cNvPr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862deaf86c_0_393"/>
          <p:cNvSpPr txBox="1"/>
          <p:nvPr/>
        </p:nvSpPr>
        <p:spPr>
          <a:xfrm>
            <a:off x="76200" y="6602412"/>
            <a:ext cx="273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52</a:t>
            </a:fld>
            <a:endParaRPr/>
          </a:p>
        </p:txBody>
      </p:sp>
      <p:sp>
        <p:nvSpPr>
          <p:cNvPr id="683" name="Google Shape;683;g2862deaf86c_0_393"/>
          <p:cNvSpPr txBox="1">
            <a:spLocks noGrp="1"/>
          </p:cNvSpPr>
          <p:nvPr>
            <p:ph type="title" idx="4294967295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025" tIns="46025" rIns="4602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VS Code – Debugging</a:t>
            </a:r>
            <a:endParaRPr/>
          </a:p>
        </p:txBody>
      </p:sp>
      <p:sp>
        <p:nvSpPr>
          <p:cNvPr id="684" name="Google Shape;684;g2862deaf86c_0_393"/>
          <p:cNvSpPr txBox="1"/>
          <p:nvPr/>
        </p:nvSpPr>
        <p:spPr>
          <a:xfrm>
            <a:off x="274637" y="838200"/>
            <a:ext cx="8518500" cy="5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025" tIns="46025" rIns="46025" bIns="460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"/>
              <a:buFont typeface="Helvetica Neue"/>
              <a:buChar char="■"/>
            </a:pPr>
            <a:r>
              <a:rPr lang="en-US" sz="16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can continue to the next breakpoint or step one line: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600"/>
              </a:buClr>
              <a:buSzPts val="200"/>
              <a:buFont typeface="Helvetica Neue"/>
              <a:buChar char="■"/>
            </a:pPr>
            <a:r>
              <a:rPr lang="en-US" sz="16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can change the values of your variables and experiment with different lines of code by using the “DEBUG CONSOLE”</a:t>
            </a:r>
            <a:endParaRPr/>
          </a:p>
          <a:p>
            <a:pPr marL="241300" marR="0" lvl="1" indent="3175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85" name="Google Shape;685;g2862deaf86c_0_393"/>
          <p:cNvSpPr txBox="1"/>
          <p:nvPr/>
        </p:nvSpPr>
        <p:spPr>
          <a:xfrm>
            <a:off x="76200" y="6677025"/>
            <a:ext cx="4800600" cy="152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6" name="Google Shape;686;g2862deaf86c_0_393" descr="Google Shape;18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8250" y="1371600"/>
            <a:ext cx="4241800" cy="12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g2862deaf86c_0_393" descr="Google Shape;18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3200" y="3810000"/>
            <a:ext cx="3340100" cy="259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82;p17">
            <a:extLst>
              <a:ext uri="{FF2B5EF4-FFF2-40B4-BE49-F238E27FC236}">
                <a16:creationId xmlns:a16="http://schemas.microsoft.com/office/drawing/2014/main" id="{AC931C12-90C4-A661-01F8-E5DB56CBEC42}"/>
              </a:ext>
            </a:extLst>
          </p:cNvPr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1"/>
          <p:cNvSpPr txBox="1">
            <a:spLocks noGrp="1"/>
          </p:cNvSpPr>
          <p:nvPr>
            <p:ph type="title" idx="4294967295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Question 2 – Substrings</a:t>
            </a:r>
            <a:endParaRPr dirty="0"/>
          </a:p>
        </p:txBody>
      </p:sp>
      <p:sp>
        <p:nvSpPr>
          <p:cNvPr id="600" name="Google Shape;600;p41"/>
          <p:cNvSpPr txBox="1">
            <a:spLocks noGrp="1"/>
          </p:cNvSpPr>
          <p:nvPr>
            <p:ph type="body" idx="4294967295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 dirty="0"/>
              <a:t>A substring of a string, is any string which is wholly contained in the original string.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 dirty="0"/>
              <a:t>Examples:</a:t>
            </a:r>
            <a:endParaRPr dirty="0"/>
          </a:p>
          <a:p>
            <a:pPr marL="914400" marR="0" lvl="1" indent="-3302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 dirty="0"/>
              <a:t>“kawa” is a substring of “kawa banga”</a:t>
            </a:r>
            <a:endParaRPr sz="1600" dirty="0"/>
          </a:p>
          <a:p>
            <a:pPr marL="914400" marR="0" lvl="1" indent="-3302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 dirty="0"/>
              <a:t>“banga” is a substring of “kawa banga”</a:t>
            </a:r>
            <a:endParaRPr sz="1600" dirty="0"/>
          </a:p>
          <a:p>
            <a:pPr marL="914400" marR="0" lvl="1" indent="-3302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 dirty="0"/>
              <a:t>“</a:t>
            </a:r>
            <a:r>
              <a:rPr lang="en-US" sz="1600" dirty="0" err="1"/>
              <a:t>wa</a:t>
            </a:r>
            <a:r>
              <a:rPr lang="en-US" sz="1600" dirty="0"/>
              <a:t> </a:t>
            </a:r>
            <a:r>
              <a:rPr lang="en-US" sz="1600" dirty="0" err="1"/>
              <a:t>ba</a:t>
            </a:r>
            <a:r>
              <a:rPr lang="en-US" sz="1600" dirty="0"/>
              <a:t>” is a substring of “kawa banga”</a:t>
            </a:r>
            <a:endParaRPr sz="1600" dirty="0"/>
          </a:p>
          <a:p>
            <a:pPr marL="914400" marR="0" lvl="1" indent="-3302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 dirty="0"/>
              <a:t>“hi” is not a substring of “kawa banga”</a:t>
            </a:r>
            <a:endParaRPr sz="1600" dirty="0"/>
          </a:p>
          <a:p>
            <a:pPr marL="914400" marR="0" lvl="1" indent="-3302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 dirty="0"/>
              <a:t>“</a:t>
            </a:r>
            <a:r>
              <a:rPr lang="en-US" sz="1600" dirty="0" err="1"/>
              <a:t>kawabanga</a:t>
            </a:r>
            <a:r>
              <a:rPr lang="en-US" sz="1600" dirty="0"/>
              <a:t>” is not a substring of “kawa banga”</a:t>
            </a:r>
            <a:endParaRPr sz="1600" dirty="0"/>
          </a:p>
          <a:p>
            <a:pPr marL="34290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 dirty="0"/>
              <a:t>Design a program which does the following:</a:t>
            </a:r>
            <a:endParaRPr dirty="0"/>
          </a:p>
          <a:p>
            <a:pPr marL="914400" marR="0" lvl="1" indent="-3302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 dirty="0"/>
              <a:t>Receives two non-empty strings from the users.</a:t>
            </a:r>
            <a:endParaRPr sz="1600" dirty="0"/>
          </a:p>
          <a:p>
            <a:pPr marL="914400" marR="0" lvl="1" indent="-3302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 dirty="0"/>
              <a:t>Checks if the first string is a substring of the second. </a:t>
            </a:r>
            <a:endParaRPr sz="1600" dirty="0"/>
          </a:p>
          <a:p>
            <a:pPr marL="914400" marR="0" lvl="1" indent="-3302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Char char="●"/>
            </a:pPr>
            <a:r>
              <a:rPr lang="en-US" sz="1600" dirty="0"/>
              <a:t>Lets the user know.</a:t>
            </a:r>
            <a:endParaRPr sz="1600" dirty="0">
              <a:solidFill>
                <a:srgbClr val="00B050"/>
              </a:solidFill>
            </a:endParaRPr>
          </a:p>
        </p:txBody>
      </p:sp>
      <p:sp>
        <p:nvSpPr>
          <p:cNvPr id="601" name="Google Shape;601;p41"/>
          <p:cNvSpPr/>
          <p:nvPr/>
        </p:nvSpPr>
        <p:spPr>
          <a:xfrm>
            <a:off x="152400" y="6652725"/>
            <a:ext cx="5029200" cy="19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779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2"/>
          <p:cNvSpPr txBox="1">
            <a:spLocks noGrp="1"/>
          </p:cNvSpPr>
          <p:nvPr>
            <p:ph type="title" idx="4294967295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Question 2 - Solution</a:t>
            </a:r>
            <a:endParaRPr dirty="0"/>
          </a:p>
        </p:txBody>
      </p:sp>
      <p:sp>
        <p:nvSpPr>
          <p:cNvPr id="608" name="Google Shape;608;p42"/>
          <p:cNvSpPr txBox="1">
            <a:spLocks noGrp="1"/>
          </p:cNvSpPr>
          <p:nvPr>
            <p:ph type="body" idx="4294967295"/>
          </p:nvPr>
        </p:nvSpPr>
        <p:spPr>
          <a:xfrm>
            <a:off x="228600" y="838200"/>
            <a:ext cx="86106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/>
          </a:p>
          <a:p>
            <a:pPr marL="34290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Noto Sans"/>
              <a:buNone/>
            </a:pPr>
            <a:endParaRPr sz="1600"/>
          </a:p>
        </p:txBody>
      </p:sp>
      <p:sp>
        <p:nvSpPr>
          <p:cNvPr id="609" name="Google Shape;609;p42"/>
          <p:cNvSpPr txBox="1"/>
          <p:nvPr/>
        </p:nvSpPr>
        <p:spPr>
          <a:xfrm>
            <a:off x="304799" y="685800"/>
            <a:ext cx="8762999" cy="5756100"/>
          </a:xfrm>
          <a:prstGeom prst="rect">
            <a:avLst/>
          </a:prstGeom>
          <a:solidFill>
            <a:srgbClr val="DB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lang="en-US" sz="145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-US" sz="14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IsSubstring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5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2573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lang="en-US" sz="145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5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45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main(String[] </a:t>
            </a:r>
            <a:r>
              <a:rPr lang="en-US" sz="145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14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45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String a = </a:t>
            </a:r>
            <a:r>
              <a:rPr lang="en-US" sz="14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[0];</a:t>
            </a:r>
            <a:endParaRPr sz="145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50" b="0" i="1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b = </a:t>
            </a:r>
            <a:r>
              <a:rPr lang="en-US" sz="14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[1];</a:t>
            </a:r>
            <a:endParaRPr sz="145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50" b="1" i="0" u="none" strike="noStrike" cap="non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1450" b="0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isSub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5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5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5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50" b="0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lastIndex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b.length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– </a:t>
            </a:r>
            <a:r>
              <a:rPr lang="en-US" sz="14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a.length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+ 1;</a:t>
            </a:r>
            <a:endParaRPr sz="145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5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45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50" b="0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sz="14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4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lastIndex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&amp;&amp; !</a:t>
            </a:r>
            <a:r>
              <a:rPr lang="en-US" sz="14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isSub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; </a:t>
            </a:r>
            <a:r>
              <a:rPr lang="en-US" sz="14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++){</a:t>
            </a:r>
            <a:endParaRPr sz="145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45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4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a.charAt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(0) == </a:t>
            </a:r>
            <a:r>
              <a:rPr lang="en-US" sz="14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b.charAt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)){</a:t>
            </a:r>
            <a:endParaRPr lang="en-US" sz="145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4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isSub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50" b="1" dirty="0">
                <a:solidFill>
                  <a:srgbClr val="7F0055"/>
                </a:solidFill>
                <a:latin typeface="Consolas"/>
                <a:cs typeface="Consolas"/>
                <a:sym typeface="Consolas"/>
              </a:rPr>
              <a:t>true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5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45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450" b="1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50" b="0" i="0" u="none" strike="noStrike" cap="non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 = 0; j &lt; </a:t>
            </a:r>
            <a:r>
              <a:rPr lang="en-US" sz="14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a.length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&amp;&amp; </a:t>
            </a:r>
            <a:r>
              <a:rPr lang="en-US" sz="14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isSub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; </a:t>
            </a:r>
            <a:r>
              <a:rPr lang="en-US" sz="14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45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4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isSub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-US" sz="14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a.charAt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(j) == </a:t>
            </a:r>
            <a:r>
              <a:rPr lang="en-US" sz="14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b.charAt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j));</a:t>
            </a:r>
            <a:endParaRPr sz="145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endParaRPr sz="145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 }</a:t>
            </a:r>
            <a:endParaRPr sz="145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45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5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isSub</a:t>
            </a:r>
            <a:r>
              <a:rPr lang="en-US" sz="145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	</a:t>
            </a:r>
            <a:endParaRPr sz="145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5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5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5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0" name="Google Shape;610;p42"/>
          <p:cNvSpPr/>
          <p:nvPr/>
        </p:nvSpPr>
        <p:spPr>
          <a:xfrm>
            <a:off x="152400" y="6652725"/>
            <a:ext cx="5029200" cy="19438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5609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3" descr="OPENOA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165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3"/>
          <p:cNvSpPr txBox="1">
            <a:spLocks noGrp="1"/>
          </p:cNvSpPr>
          <p:nvPr>
            <p:ph type="ctrTitle" idx="4294967295"/>
          </p:nvPr>
        </p:nvSpPr>
        <p:spPr>
          <a:xfrm>
            <a:off x="1524000" y="1828800"/>
            <a:ext cx="61722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endParaRPr sz="28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Computer Science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Reichman University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1447800" y="1600200"/>
            <a:ext cx="6172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737373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Recitation</a:t>
            </a:r>
            <a:r>
              <a:rPr lang="en-US" sz="2000" b="0" i="0" u="none" strike="noStrike" cap="none">
                <a:solidFill>
                  <a:srgbClr val="737373"/>
                </a:solidFill>
                <a:latin typeface="Comic Sans MS"/>
                <a:ea typeface="Comic Sans MS"/>
                <a:cs typeface="Comic Sans MS"/>
                <a:sym typeface="Comic Sans MS"/>
              </a:rPr>
              <a:t> 3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 descr="data:image/jpeg;base64,/9j/4AAQSkZJRgABAQAAAQABAAD/2wCEAAkGBxMTEhQUERQWFhQWGBQYGRgUGBggHBgbGBUWHxUWFxcZHCggHBolHBcXITEiJikrLi4uGB8zODMsNygtLisBCgoKDg0OGxAQGywkICQsLCwsLCwsLDAsLSwsLCwwLCwsLCwsLCwsLCwsLCwsLCwsLCwsLCwsLCwsLCwsLCwsLP/AABEIAKoBKQMBEQACEQEDEQH/xAAcAAEAAgMBAQEAAAAAAAAAAAAABAUDBgcIAQL/xABLEAACAgEBBAYHAwcJBQkAAAABAgADEQQFEiExBhNBUWFxByIyQoGRkhRSwTNDcoKhsdEIIyQ0U2JjssKDk7Ph8BUlNVRzoqPD8f/EABsBAQACAwEBAAAAAAAAAAAAAAABAwIEBQYH/8QAMxEBAAIBAgUDAwIEBwEBAAAAAAECAwQRBRIhMUEyUWETInEGsRRCgdEjM1KRocHw4RX/2gAMAwEAAhEDEQA/ALzpt0l6QU56jQ1LWPzlRNzc+YHDHkUgcw2D0i1u0NfTTrbbLkZ91qGt6pG48VYDAOOJ3cZOMdsD0D0j2pqdL1S6PQtqUwwIrdEFe7u7ow3YQTy7oFUnTLX+9sfU/q2VH8YF7tbbz0aVL/st9jNuZpqANibwyQeOPV5GBrq+lfRpgaurVaQnl9oocA+RXOYG47J2pTqalu09i2VtnDLyOOY8wYEyAgICAgICAgICB+XcAEkgAcSTyHiTArdH0j0ltxoq1FVlwUsURgSAMZJx+kIFFtLptal1lNGzdZcayV3wqrW2O1HY8R4wP1sbbm1LbUF2zVppY+s51CFlGDg9WBxOcDn2wJHSTVbVW0DQUaZ6t0Ete7Bt7LZUBezG7x8YFYu2tuL7ezdO47TXqQPkGEC86U9KqdAqPqEuNbEgvVWWWvGPWsxyHHxgZ9hdJtJrBnS3128M4U+sPND6w+IgW8BAQEBAQEBAQEBAQEBArNsdHtLqh/SKK7D2FlG8McsMOI+BgWFFW6oUEkAAZYknh3k8SfEwP3AQPjKCMHiD3wKzamxEt0z6etn06uPa02EZTvBiVIGBkjj5mBp1m2No7KP9PzrdD/5mpcW0jP55B7S494ePlA3zZ2vrvqS2lw9bgFWXkQYEmAgICAgIFBZ0nqGtfS7yjqqDdczHATLIKwTyHAsT+r3wMXRzplTrrra9Klr1Vj+sbpFTNnBRGPFj25x+GQqtT6O/tVjPtLV36lN9ilAPV1KN4lAVTixAwM5HbA2fZGwNLpRjTUVVeKIAfiecCygICAgIGrdIPR/odUd819TcDlbtOersU9hDLwPxBgZuk22rdBVUyaa3U1LwuZGBsRVXg+6eLnI48oFlsHblGspW7TWCys9o5g/dYHip8DAsYCAgICAgICAgICAgICAgICBi1OpStd6x1RR2uQB8zAq6ulGhclV1WnY8QR1ifEc4FX0p26+goou0tNdmjrbF4q9qurGFapV4YBOT4DxyA2XR62u2pLa2DVuodWB4FSMg/KBTbS6baCglX1Cs49yoNY/0VhjMq1m3aGF8laRvaYj8qi70j1/mtJqnHeRWnyDuD+yX10ea3arSvxTSU73hI0XpF0rMq3rbpixwDcnqZ7usQsq/rETDJp8mP1Quw63Bm/y7RLb1ORkcQZS2lR0t2/XodJbqbOSL6o+854Ig8ziB5m2BsXaW1dTZdUhfrLN617MinO9vBXz7SggeqMngOED0z0X2bdRSqX2o7AABaqlrrQDsRRx+Z+AgXEBAQEBAQEBAQNO13QgLq01mz7PstpYdeoXNV6Z9berGPX54I7/jA2XT7Upe2ylLEa2rdNiAjeTe9neHZmBMgICAgICAgICAgICAgICBF2pr0opsusOEqRnbyUEn90Dj1wfVP9o1uHsbiqNxSlTyrRTwyAeLcyfhj0Gk0VKV5rRvLxHE+L5MuSaY52rH/LK+krIwa0I7iq/wm79KntDkRqMsdrT/ALojbD0/EipVJ4E15U47RlccJVbSYbd6trHxTVU7Xn+qp2VsApZbTYrWaYYakO7FFyTlNwtjgeOcTUw6KtcsxaN48OnquL3yaelqX2t2mP8AtsdFKoMIqqO5QAPkJ0a0rXtDgXy3v6pmWSZq3x1BBBGQeBB5HwMiYiY2llW01neO6R0c29Zs87pDW6I8dwcX0/eahzarmSnMe73TiazQTX78fb2ev4XxqMm2LPPXxPv+W5bR2Jo9qii6xxfp09dK1YdWzn37McWIHALwxvNkHPDlPRtj09C1qErUKijAVQAAO4AcBAyQEBAQEBAQEBAQEDTOnHRayxl12gIr19A9U+7enbTaO0Ecj/0AtuhvSerX6cW1gq6nctqb2qrB7SMDx+MC9gICAgICAgICAgICAgIGo+lK3Gz3Qc7bdNX5g31lx8UDCWYa82SI+VGqvFMN7T4iWmz1kdnzOZ3nckoIFZ0kstXT2PQcOmG5ZyFOWX4jM1tVN645tTvDf4bXFbURTLHSen9UvZ+rW2pLF5OqsPiOXw5S3FeL0i0eWvqcM4ctsc+JSJYoICBFXRBXNlL2UWHm9DFS36a+y/6wM1M2ixZOsxtPw6el4vqdPG0TvHtK30fSnaNOMvVqkHMWruWHysT1c+afKc/LwuY9E/7u3p/1FS07Za7fMN46MdJ6darbm8lteOsqsGHTPLlwZTg4YEg4PiJy70tSeW0dXosWWmWvPSd4XcxWEBAQEBAQEBAQEDXOlW0l2dp7dVVpuszYjX9XhW3ThXubh6xVQP8AkMmBeaHWJdWltTB63UMrDkQRkGBngICAgICAgICAgIGDWauupC9rqiDmzkADzJgaHtn0w7OqyKTZqGH9kpC/W+AfMZE3tPw3U5/RSfz4Yzesd2pXdObtrWInUCmih+sJ394u+6wrU+qAMb29gZ5CbeHh2TDniL7dPZxuNayuPTTWO9uiwnYeGICB8ZcjB5HhImN42ZUtNbRMKboppbKqnqsUgJbYEJ95M5Vh4cZqaOl6Vmto7T0/Dp8Vy48uSuSk771jf8rqbjlEBAQECM+1F0d+n1bHdVHWu04JzVacPkDid07rjAJ9XhznM4lh5qxaI6vR/p7PaMs4/Ew6xsXbum1ab+luS1e3cPEfpLzB8xOFMTE7S9isZAQEBAQEBAQEBA/NiBgVYAgggg8iDzBHdA0ToJp7NBq9Rs1lc6fH2jS2YJVUdsPSWxgFWzgHjz8IG+wEBAQEBAQEBAQNZ9IPSxdm6U3bu/YzBKkPIsQTlj90AEnyx2y/TYLZ8kY6d5RM7Ru827d27qdY5s1VrWHJIBPqL4InJRPoOi4HptLXmvG8+8tS2WbJfR7ozZqcO2a6fve836APZ4ma+r4nbJvj0/SPM/2czW8Rx6Xp3t7e35dF0GhrpQV1KFUft8Se0+M51axV5HUajJnvz3nqkTJQQEBAQEBAQEBA0v0i67hVSOZPWN5Dgo+JJPwl2ixfW1VY8V6y9LwLBtFs0/iGn6PVWVOLKXeuwcmrYqR8RO9rOF6bVR99evvHd6Gt5r2d59EfpAfW72m1WDqK13lcDHWICASwHAOCRy5585894pw22hy8s9YntLbpfmh0ucxmQEBAQEBAq9vbfo0ihr3ILHCIqszucckRQSf3DtxCYrNp2hrzdPmz6uz9SV7y2nB+lrczLks2P4PP/p/ZnT0g6YflqtVV4tQ7D51B5HLLC2nyV71Zz6QNnYz9o/VFdpb6Am9+yNpYfTt7Shajp7vf1XSXW55PbilPDO/6+PJD5SYpMrqaTNftCus6QbTc+1paF7lrexh+uzqp+kTP6ctuvDLfzS+JtzaaHIt09w7VsqZCfAOjnd8yp8o+mm/DJ2+2Wz9GulNeqJrZWp1CDL0vzx99GHCxPEfEAyuYmHOyY7Y52tC/kKyAgICAgcx/lAaXe2fU49pNRXjw3lcH8JuaCbxqKzTvuxv26uD6PdNta2cAXQMD3Fhnj3T2vEeIc2nnHf7bdpj+zSvW0UtavfadnZQoHADAHICc2u23R89vMzaZt3fZkwIGLUahK13rGVV5ZYgDjy4mY3vWkb2nZZjxXyzy0jeWCratDHC3Vk9wdf4yuNRjntaF1tFqKxvNJTJc1SB8zI3TtO277JQQED5ImdkxG87OR7Y1puvtsPvMQPBV4Lj4DPxnc4Lh5cM5Z72l73T4ow4a448Qgs4H8Ju6jXYcHS09faO6+KzLpf8AJ/0pbaF1jD2NOQPAvYvP4KZ4Xj+fNlzVnJG0bdI/u2sUREdHoCcBaQEBAQEBA5TpbvtN12sfizu9dWfcprYqgXuDFS5794d0ux16bu5w/DFcfPPeVhLHRIHzEI2h9hJAQImu0Is3WDNXbWd6u1PbrPaQe0EcCp4EHBkWrEqM+Cuau0rrZXTrqwE2kvVMOAvRSabP7xIyaj3huA7CZRNZhws2lyYp6x09236LXVXKGpsSxTggowI48uIMxayRAQEBA0f00072yNQcZKNQw+F9eT9JM2NJblz0n5j90W7PPKICMEZHjPqWbDjy12vG8NGJmFrodbdXjq7nA+6x3l+TcvgRONl4RTvjtNf2UZdJgzeukLrT9JdSParqf9Esh/bvCad9Fqadtpc7JwLBb02mE+rpQPfotXy3G/ytma8/Wr6sc/8ADSt+n8v8t4lW9Kts03UBFFmesqJVqn9kN62fVxymjrb89IrtPePEtrhvDNRps02tHTaeu8d0u07KsUqfs65H3VRh4gkAgyZppprtMbf0a8RxWl9/umN/yibC6S11aWwWWCxqHetBvDesUEbhHeOPPwlen1UUxTE9dp2j5Wa3hd82orasbRaN5+J8s9nSi2sK9q6c1sVBFVuXTePAnhg47cTKdZeu02iNlf8A+RhvvWk25o7bx0lH2jtf/vCpkegoK3ALW4GCV3i3DAbuHbMMmef4iJjbbZfp9DX+BtS0TvM+3nx/RJ1XS4Gx0oNG6mBv3WEByexFUEkDvlt9ZabTFI7KcHBI+nFsvNvPiI7flm2d0vqZCbgyOCQVVLGBx7ysF5HxlmHV80fdExP4lVqOBZ63/wALrHzMQzWdKK/cqub9Xd/zES+L5Lemkz/75K8Az/zWiP8A3wg6npPcQQlCrntsfJ+lB+MujTanJG20V/P/AMbuHgVKTFr33mPZpq7LwPWcny4f850sOjzckUvknaPEO9No332OoVfZH/XnOhp9JixemOvuxm0y63/J60x/p1nYTQg/VFjN/nX5TxP6ivzayY9obGH0uxzhLSAgICAgRdq6sU022nlWjvx/uqT+EDmPRvTmvSadDzWqsH6RmbNez0+nry46x8LKSuICAgICAgfIRMbq+3YdBbfVOqs59ZQzVvnv3qyDmYzSJUZNLiv3hZ7K6S36R0TVub9MxCdcwHWUljhOs3Rh0JIG9gEZyc8SKrU2cnVaKcUc1esOh7wmDQfYCBrnpFo39ma1cZPUWEeYGR+0TPHO1on5JeZaDkAz6vinfHWfhoT3TqZjZKdVKLJTqZRZKbTKLJTalHcJrXpWe8MoSq9Mh5op81H8Jr2w4/aE7yzDZ9OPyVf0L/CUfRx/6YTvLDZpKxyrQeSr/CW1w4/9MI3lGsQDkB8pfTHSPEImUO2bVYiGKFdL6oQbpfVCFdLqoQbpfVDt3oE027oLX/tL3P0qi/hPmvF78+tyW+f+obmP0w6ZOazICAgICBoPTjbS6ne0GnO8CQNVYvsogwTSG7bH4AgeypJODiZVrvLa0unnLf4jujzYeiiNiEkBAQEBAQEBAh7ZCHT3dZjc6t97PLG6c5kW7Ks230539nPftm3P8b6zNZ5ro9KQwIELbdO/p70571Vg+aGB5N0R9VfIT6porc2mpPxDRt3lYUyywnVSiyU6mUWSm0yiyU6qU2SnVSiyUteUpSjWyyog3S+rFBul1UIV0vqhBul9UIV0uqhBul0TtCHoL0L6fd2Rpyebm5z8bnx/7QJ8s1d+bPefmf3b1ezeJrpICAgIHONt7ft1zNXp3arSKSrWoSLLypwwrPuVZyN4cWxwwOJspTd0NJopyfdbsxaTSpUoStQiDkqjA/8A2XRGzt0pWkbVhmhkQEBAQEBAQEBAga/THUWUaQfn39fwprw1xPgRhP8AaCYZJ6NDiGXkx8vmXT/sqfdEocFmgIHwiB5FWncZ0PNHdPpYj8J9K4Pfm0dJaeT1JlM3rMU6qUWSnUyiyU2mU2SnVSiyU6qUWSlrylKUa2WVEG6X1YoN0uqhCul9UIN0vqhCul1UIGpOAT3Ayc9uXFa3tEkd3p3oHper2do0IwRRTnzKAt+0mfK7zvaZby+mIQEBA/Ni5BHeCIHJeiyldLVW3B6QaXHc9RKt8MjI8CDNinZ6PR2i2GNltMm0QMd9u6rMeSgtw8BmGNp2jdrOl6ZGxA9ei1bI3EMqKQR3jDTDn+GnXWTaN4pOy42JtqrVKWqJyp3XRwQyHuZT++ZRaJbGLNXLHRZSVyJtLaFdCb9pwCyqMAnLMcKPnEzswyZK0jeyXDMgICBL6A0b+q1l5/N9Vp0z2YQWWEefWJ9MovPV5/X35su3s3uYNIgICB5Y6T6c16/WqezUXn4M5YfsafQP07bfRRHtM/u1MvqYKZ2LMEjSahWLAc1ODmaOPU0y2tWveO7KYmE23VLWAW5EgDHaTyGJVqM9MUb289ExG6zpmNhOqlNkpF2pWtGsf2VBJwM8B4TVy3ilZtLKE7T2hkVhyYAjyIyJXE79RhtltRU06xLQxQ53WZDkdqnjMsOWuTfl8ImNkPaOpWtd5+AyB8zgS++WuKvNZERuwWzapO8bsUG6bFUIV0uqhX6lN4bo5thfqOPxmvxK/LpMk/E/syp6oettFVuVov3VUfIAT5k3GaAgICAgc66U6L7LrhaOFOs4HuXUIpwf9pWvzr8ZZjnadnS4fn5bck9pfJc7ZAjbS/I2/wDp2f5TE9mGT0T+FR0C/wDD9N+h+JmNPSo0X+TCHUNzbThOVmkDuB2stuFJ8cY+cj+ZT6dVtXzCs1d6+v8AaNpWDU5bFeldt1ME7q9WgOfHemM/Mq7WjrzZOvwwbXvfVbM0l1ljhzbUrbhADE2Y3yMe0MZHdmJ61RltOTBW0z5j91/t5GrWlLNaaKAG6yxnAusPuqGx8yOMyt08tjNE1iIm+0efdX9G9p413UVam3UUPSz5u3iVdWA9R2AJXEis9dlWDLtm5K2mY28t3ljpPkkWHo7fF+vr/wASi7/eUhP/AKZr3jq89rq7ZpbvMGmQEBA82ekygptbVg+81b/VWv8ACe3/AExbfBePaWtm7qOmehsqfkepqFPu2jdP6Q5fMcJwcsfQ1sW8Xjb+vhbHWqU46zUovu1DfbxY5Cj4c5Xn/wAfV1p4r1n8kdKpl5uLt/OrRWuMMQpLd54nAEr1F8s3mJtFa/umNtn3Z+17DRqjvq70Bt2xMYb1CVOOXZNOmsvOG87xM18x5ZcsbwkVarVDTPqXsTBp31rCeycAqS3bw5jxlfPn+jOW0x2322No32W99+parT9UUrDoGsuYA7nqAgKhIySc+UyvfJNa8sxHvJ0Vuz9pONSKG1CahWRm3lCgoVPssFJHKRgz2jN9ObRaNiY6bqvY9Oofr+rsWpRfbg7m8WO9xzkjAkaSma3PyTtG8+C2zBtLWtbpX3wA6Wqj45ZVxxEty55y6eYt3i20kRtL9bT1x6wVK614UMztjt5BQSOM2smrt9SMNbRXp1mWMV6boun1h3zWzrZwyGXHxBAJ4zY0ertOf6NrRbpvEwi1em7JdO5VU+bIo6zV6Wv7+o06/BrUB/ZOZx6/LorfmGeL1PVs+etsgICAgIFX0m2Mur01lJO6WAKP2o6nNbjxDAGExMxO8NB2VqmsrBdd2xSyWL92xDhx5ZGQe0EGbNZ3h6XT5fq44smSV7DrKy1bqObKwHmVIESxvG9ZiGqbF0+09PRXStOmYIMBmtfjx7QFlcRaI2aGKupx0isRH+6x2LsKxGuu1FgbUXLulkGFrUD1VTPHgeOfKZRX3XYsFo5rXnrP/Cu2LsvWUUfZlpoHtD7RvniGJ9c17mS2P70xiJiNlOPDlpXkiI/L8p0avGza9N6nXV2K4yTundt3hk44ZEnlnl2T/D3+hyeYZtdszVNqKNX1NVjrU1bUs+ApLE79blSM4IHLkPlExO+5fFlm8ZJiJ6dt2TS7K1Ta6vVWipUFT1dWjE7g5qd4gb5JPHgMcJMRO+7KuLLOaMlojbZtMzbxA/fRe3c2nj+30zD40WKR8cXH5GU5I6uLxOu1os6HK3MICAgefvTRTu7VJ+/p6X+TWL/onrf0vk65KfiVGaOzUaZ6uyh+9dQXrO77S4ZfMHl8eU5fEcFsuL7PVHWPyzpO0pexKGAZ3GHsYsR3Dkq/ATV0OG9azfJH3WneU2nxDCumIusa3TtfvEbhAUgDHs4Y4Wc62K9c1rZKTbfsz36dEjQ6C7q9aGr3WtX1ApGOKMAoPhwEprgy8mWJr37J3jourdG52f1QU9Z1Cpu9u8EAI+cuy47TpeTbrsiJ+5H2ls6zOkaylr6a6gr1KRlX3RhihOG7pp5sVt6TNd4iOsMoljp0ln2umxdN1NISxcDcBGRnedV4DJ4DGeUsxY7/AF63iu0bSTPRG0D30daGod1a2xk3CueLe8CeAPPMs09s2Dmjkmd56bbInafKJqNmWfZ3yM2WWixlHZlgcZ8AJn/C5PoT0+607zCOaN2PaekIu63qhapUKy4BKkcmAPOX5dPamWMsU5omNphETvGzDpqzvluqWtcYA3QGPeTjkPCbmjpe2Wb8nLXx7sbdu793TtVVrb0dafrNq6MYyA7Of1K3IP1bs4H6kvtgrX3lbhjq9LTxLZICAgICAgcz1SgbQ14T2d+ljjkHahN/48FJ85djdnhkzyyzSx1CAgJISAgICAgIEelsa/ZxHbdcp8m0t+fhkA/CV5XM4nH2RLp0pcUgICBxD086bGs0tn36LE/3dgI/4pno/wBNX21M194lTmjo5/TPa2a6dVKLJTqZRZKbTKLJTqZTZKdVKLJSl5SmUo90sqIN0vqxQbpfVCFdLqoQbpfVCFdLqobb6GNPvbU3uyui1vqZFE8t+p79cdfz/wBL8Md3f55NeQEBAQECp6T7bXR6drSN5uC1oOdljcEQeZ5nsAJ7ITWs2naGh7M0rIpNjb9tjNZa/wB529rHgOCjwUTZrG0PS6fD9KkVTJK8gICAgICAgICB86PUdftKvHFNIju57BbahSpM9/VtaSPFZVknw43EssTMUjw6PKnLICAgcl9PunG7orO0WWp9SZ/0TtcBvy6yPmJhXl9LlVM99Zqp1UoslOplFkptMpslOqlFkp1UoslLXlKUo1ssqIN0vqxQbpfVCFdLqoQbpfVCFdLqodC9AunzqdZZ9yqhPrewn/hieK/Ud99VFfaIbOHs7VPPrSAgICAgaN6Q8/aNAX/J71wGeXWmv+b+O4LcfGZ07tzQ7fWjdCl70JAQEBAQEBAQECHrbrC1dOnUNfcSEDeyoAy9r49xRx8SVHbMb22hq6rURhr8t96NbDTR0itCWYkvZY3tW2HG87eeAAOQAAHKa7ztrTad5WsIICAgc39O9GdBU/amor+TK4P7xOjwm3LrMf5YZPTLjNM+j2aibVKLJTqZRZKbTKLJTqpTZKdVKLJS15SlKNbLKiDdL6sUG6XVQhXS+qEG6X1QhXS6qHWvQJp8UauzHFrlXPeErX8WafP+NX5tZb46NvH6XUpymZAQEBAQIO2tk1aqlqb1yjYPA4KsDlXRhxVgeIIgidurTbeievr4VXUXr2G4NXZ5MUBVj44XylkZJdDHxHJWNp6vidGdpNzbSV+P865HwwoPzj6ks54nfxCTX0GvP5XaDg/4FFSD5WdYf2yJvKi2uzW87I21eieq09Zt0+os1JTi1NyVAuo5it60XD45A5B5cM5iLzDLHr8tZ+6d4RNHqktRbKzvI4DAjtBl8Tu7tLxevNDNDIgICAgSegun6zW6q88RSlenXhyZv5y7B8jT8h3SjJPVweIZObLt7N9mDQICAgIGk+mWne2TqDjJRqH+V9e8fpLTY0tuXNSfmEW7OD0z6f4hpJtUpslOplFkptMoslOqlNkp1UoslLXlKUo1ssqIN0vqxQbpdVCFdL6oQbpfVCFdLo6Idv8AQlTjZatj8pbe3/yFf9M+ba+/Nqbz8y3Kdob7NNkQEBAQEBAQEBAQOZ7V0P2PWtUBijU71tXctn5+kef5QDxfuluO3h1eHZ9v8Of6MstdjdAp2i1zFNHS+pYHBavhUp7Q17epkdwyfCYTkiGjl1+OnSOqXboNooN59GrjuovVm+l1QH5zH6iivE481Ql23SG3LS1L8tzUK1bE+AsAz8MzOLxLcx6vFftKTrNfXUjWWOoVRkkkfADvJ5ASZmIW3y1rXeZbZ0A2e1OiQ2ArbcXvsDc1a1i26fFQVXHZu4mvLzOS3Nabe7Y5DAgICAgVXSnZX2rR6jT5ANtboCewkeqfgcSYnad4Hml9PZVY1VyGu1DhkYYPDtGeansI4ET6LoOIYtVjjaevmGpak1lKqm3ZinUyiyU2mUWSnVSmyU6qUWSlrylKUa2WVEG6X1YoN0uqhCul9UIN0vqhBsDMy11qXtc7qIoyzE8gB+M1tbr8WmxzNp6+I8sq1m0vR3QLYj6LQafT2EF0UlyOW87s7Ad4BYjPhPnd7Ta02ny21/MQgICAgICAgICAgV23ti1aurqrgcZDKykhkZfZdGHEMP4g8DCYmYneGvUej6on+lX36lRjCWFUQ/prSq7/AJNkeEmbTK6+py3ja1m3aehUUJWoVVGAqgAAdwA5SFDJAw6vSV2ru2orqex1BHyMCq0nQ/Z9TiyrR6dHHEMtSAjxHDhAu4CAgICAgIFJ0m6KaTXKBqagWHs2L6tifouOOPDl4TOmS1J5qztJs5rtb0TaqrjpL0vX7l3qP2cnUFW7eYHxna0/Hs9OmT7lU4o8Na1mydXp/wCsaS9AM+siGxOBxnfqzj9bE6ePjmC/q3hhOKWCnaVOcGxVPc53T8mxNmNdp7+m0I5Zhbae1TyYHyIkzkpPaTZYUmU2tHuJi8pVvCUW6WVmBX6ixRzIHmRLYyVjvKNlTdtOnOBYpPcp3j8lzInW4Keq0HLLJpNnarUf1bSaiwH3ihRPrs3Qfhma+TjeCnSu8/hMY5bHsr0Vay051VtenT7tX85Ye/1iAq+freU5uo47mv0x/azjFHl0fot0N0mgB6iv+cPtWud6xvNjyHgMCcXJktktzXneVkRs2GYJICAgICAgICAgICAgICAgICAgICAgICAgICAgRtZoqrAesrR+BHrqp/eIGh9IujGiWmxl0mmDYJyKawfnuyY7jgO2b2Rm3GZcE+ySO3wlsXt7oVX/AGpf/bW/W38Zh9S/vKdlhsrUu5G+7Nx94k/vmfPb3Q730U6NaJ9PWz6TTsx5lqayfmVlU9Uug7P2fVWq9XVWmBw3EUY+QkCZAQEBAQEBAQEBAQEBAQEBAQEBAQEBAQED/9k=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 descr="data:image/png;base64,iVBORw0KGgoAAAANSUhEUgAAAUAAAAB0CAMAAADD0huXAAAAzFBMVEX////F1anMzMwAAAA1NTYmKh/j4+OsupTg4ODs7OzA0KVocVmAim7K2q35+fmnp6eJiYnQ0NDFxcW7u7tfX1+enp7z8/OapX8SEhLW1tbo6OgfHx8YGBhcY08PEQvDw8OWlpZweWA8QTNERESwv5ezs7M9PT0VGBFUVFRkZGRJSUl5eXlqamqBgYEnJycwMDBxcXFLUUCPmXY0OSyps5OWoXjO08EuKzPHzbmjrYnZ3c65wah5fXDO3LceIxbq8N7Cza4sMR9MU0I/RzIjpXKfAAAOsklEQVR4nO2dD3urOHaHtchlUTsXkAQaBExhl0Ur/ns63bY77c5s2+//nXoEjm8M5MZJbMfu8HueJI6QQbwcHR2BhBDatGnTa3Jtx4ggQj67KI8pS6VRFOE9yvevZxbeRnmuLBLTBz8wv91Dsnv8/DzFjuRNC/cIYlE8fTAAHa8rBRKZlfvSgR/AVvo5/GG07EoivCh3Pre49yeWfrVAp2hL3bk2rstmqEO/l6hRnq8cpAafq4b4uGWfW9z7E8M7pdQgDUCvEshKSYxLZGMPkR13sYWQylEN5sn72Emszy7v3YlFnFJquQDQDRovzHseg+XFKUOiyMqkDL2qRUWIkExsO6GfXd67E4sODSsArAO/830aJwAwGgF6kd91fjkCpBvANT0DiBrAJEJhHwFyOkDjW2ZfAW6t8FwZ9sM8zz3ka8RxaLUDMcFKjDNEFEe4tTxwh+AGEY1sJwm3QHAmua9AQYc8MLJMq9ZGpImR6CRyfQuRVhUlQl0GQWBDkK/Kzy7wpk2bNl1Cjj5+JFN/NzhpYsneXvmWXZbQmQs3T4jc5giB7Kb+RXAS5DnRSswncdtAPyXu3eW235isAgISkXH4bUXeyMMSyEaOSUEul04PAEUJbGOTYo9d5mAP5jcItM9vUkjby42kU65cMHEaUhFP3KRMT8o7F7Gh7weGMIZIDzSwWDd9Ch05qXFfYYqYiiIfMUhhu9EelQ+xTmLDvzcxwQxrE2OxTJ/AweMdDVuduBwZrbmcq0nUHIkWuIW1EOlUhTG3+wqhtkb7GnomWDq7EBEIA/dFjMMxS4m7HOdj3luU8ulWEQFUBNkufIihekzX26XwP4qlyeJKW/YAUEjw0MKkkCvbI+kZlIDSrKsFiaZ7VAAwYQZpbK6thSXrLek0BbLrvp0sjkb7LjLOM/GuW75JT/1Mq3PJ3leSa1VzsseDueLQytlNqFVlI7tTuknB/7RKeYi1DqLVlTudpq/rlnVdtacAqQHopHCdod+bYVUUgzLWOPFyTZcuM7elo/C65Zs03SqyEVcixrW005LwhAo8+mwnknKISNxqlCvp7HEs6i6mUJ1w52r96s4/phhsLY5K4fJiCVDU1PgUmQ0OIZIi2e/qsUY4qURT9U1vA9DcrNw1CAoZY9NB94hwxMF/OImUpqELIxccOdSY2BmkEH7jxknUX7toQpfIjjJX1kVMoimiAYApFCgvUL6DgmAoX+Y6dS5Ug6L9WId1IATfAUycXbuERk8+0ABMoHOeF0mVuc8AQnuGwkQYC5A9KbHWWgUC5fj6gWrYuK6vdNANoRuMPgUNFqnBwrwA2Y2qq52D+KBVCzXdgahntFJLF1oBOzncJGZ4emBzAChixwoTaw4wdXeZcc8x35WMcY5Ija9dg+F4EAe6Vha7loOcbPTV0J5JsDNiGjJmEfNZZhAcOiY+kJM7j63M1OKuuXoBjZ4BNLcieQBl7vnB/I8AI9R1kAfHNlRz1HhIV1aaX71wzQesPE5uc1uQDQeAWsQ7iYgaAtXGCA8mKLUHiLMMwAFJVdc9wA7TYFc7HNqR8vpPb+Lq/d/1btQXJmyKnmwLOk3CdIzyEv5Y48NVl4sx0QHnEnueZPA5y70YMeNtyju5d87izy7Bg2vsdtylyI388AdVDHdSFRbKMP7sIpwj525NkOH0s4twjtwG3+lomAcBCOXsPrsI63oUgGCC93n3+VEAIis6Y+TlJ+hhAKK2v8uG+HEAOtj/7CKs6XEAovouY8EHAnifseADAbzPWPCBAN5nLPhIAO8qFnQnQV84HT9/dnnO0h3Fgtw/qMXR+Le87YCEd+p+YsEIzxQ9xMSBO4kFBXEj3HnPVEa4FOT+ZWJB9x3fu7CHshmN8KnFpTi07l+M2Dh33/O9CwO0ZIRP50oBQHr5E764KDTEdvz2730CQLrKk0q5toGa9BdOeS27NFrfsJJfyq/5iQWxIP2affWwy91cDSCpimk86AwgZdWKRVKrUbuALzbQMhhUs3ImoCbIFtk9DaqXB6B5sbJ7WetRldkgTSwYf82u1ypOp4b2dDcrAO3TUTXEE+fPQj4CpFjn1egNTwGyLMf58vx4ETX7AWezLTTEu67FvVyeCs2xWgC0fDNWZ1geoMNBs8PlLF32ykxDPOyfmFhw/ET3OOjUspxUw26G/mQ3K2T46bMgGdmxOjdGOgLsIvhVqTlA2qV4DWCOPSnLdD/bwtokk7LDK6bJcb8EyILWWql8tMSNJcu+W5igkb/zxnRpYsHRBCXeU8lUPds/HNOXkicnNeIFgKfjIs1ISUTkOMB0HEF5/PMSQKc2URU3IeApQC/3VwBa+xQKK5WemVpWNczQnZuORbM6aJcAs8Jfc160GUpI9ha7MdvKyH9iAbGgO9Zm3EFBqmIO0E9hD6x6fty1VhgAno6LjM18AB6MM6KYHjRHqNRKrw2BfQJoTXc3zKjF0ypM4TKuAOTcXOCkmm/JmCV5jVeQYLYECHsI9E57C0MrKt+42BVPYMlBs6ePJha0zQc1eNLH3eKgSUkpa02FkN+I/wDgbFxknEoX58SLpNOHwotc2WekxGv+8wCQ4dFAzbjjeSOyCtA0qZ7CbLlBQl/GXxggGKW1BhAnLfi6ufuHMvVtMywN2VjVs9wmFkTjfhI4aj13HLB7qBAeNgDdPFiRfwR4Oi4yTpzcDEfby3BAAhU5xSURaxfh/QCzDqsV5wis8nZOkJYDuLNWsYXBNiWVmcYzU5NRGoKLHeqlCbJBP3MwT7Gg2nV5kwbz6ykrrNtoSLhFib8GsDsCPBkXaQC27bjNj6DVTxo3VFH7rSpMxwZYmGGU5wH0NO6WTYVVZmCbtFCnZw5mo/ftLlkERNT4P9ksAA7Gmmg7Tx/39LzCT7EgNYEChU0LE7TCfRuOlu+s9uvEKcDjuEgA2JhXhmTCV+CWSsuNHZanK/N8ngDaYyNSmqlA5wAEk4JWZMU17kxeWe9mAMO6NsPl1DxEz30wyiVAGijDokqWFlid5J1iQdr0hne4AMg7QMemuPQQg8uVW01HgMdxkQDQ6wmyU+pBC+3qjNUuEvXKELpjGJNj4QplqJ8DkLURz0DzOsOCXWkxbxHejB2F/aIKg+n4jHm7eWMOxYb0MGoWvtTrg5O8Uyzo4T1jWQNV9TQ3+ECLndrsWhiTAcDTcZFm7GQ7aHPbe4+rXiEniCqlV+AfAToVbobxWdc5AHkS7UDDApSXpK3G83hiFKuGZRijsa4StWgsoOXUAa4XbRRY2WlhplhQBrhoiyifZ5dVqjVci+dpKwAJR7NxkeO/PB+dnjeOoDwMpHwZIIrLxhvD73lfmOWzCzumTVoEIJbnV02+4hzNpnDZaHNwUiv7p9l6usXz2UWYYkEWdlXnLbOzHHzg6VGv0Rde3M6aeaoVGPSglQ3shbsP68mUsbelz/4/xIIQL6+X05q7jcsDxDhKnws/xu2sg1h8iAXPzX9hgMQhOpqphkI9jmIEsSA5P/+lH/i4MQ9nKp3rne4VFJtY8OxL7lwaYFaohXYPJW1DLOj1Z+buLz0dgqf4H1b0z/jPa8n3mP5LSKPGKX45M/+lJ8Xy9Kc//X6pH/Af1pLvMv3vJhb8+dz8lwf4xy+/m+vLP/4T/m6ZfK/pv5pY8G9n5r8JwN+9UIA7Tf+biQV//XLQK/k3gCvpv5pY8H9/NPqf8XQ2gG9L/xJ3OPb/+6effvrjL3gD+Pb0LznFnfsvRj9sAN8D8N9NLPhvf/n+++83gO8CCN33KBT/ugF8N8D/cksH/ecG8N0Af/gZoc0CPwLwr//xs+G3AXwvwO//YpqQDeD7AR60AdwAfkL6BvCD6aYRmfj9dQP4PoA/fveHUd/9uAF8F8Bn2gC+I/1Pz/RK/g3gB9O3W/ofTN8eKn0w/fIAH/2x5hvTLw0wK6761PvudPEH64d1GH87eojJ0Js2bdq06Tep/4dt1A1f4+LKu3wl1Qelq1u9JYp2GL+6IoKdffuKkm8tCWBbL+ebZjiTb82qfJ8qnIS3ePU08Qf8OkC3e2VVAv7im4A9jsLixXyOmeuNSj3sL+1FKjgtvbYC0mXFi/Fu5GsA5a4Pvr2fFwEG/nOA7unyTVyb7zmRJ3T7emHfpGp8mZC+aj125e5wOzd/epPWikzOUpVmVjtpvIL6pd+gUPWt45rXVdh7U0YDMG6TQCLSlVXfmSW69BD61Ivgt8qKYZo0KivzQv/+sFJcudsZgPvALE/EvlGGt2sCCOquVo9d6R/vh2v/ReVm0TKdj3OKbVz7To27rOw93mpkXsPkazIBtIs972pCsPJK5SMn6fgeZ2yoeY7b0ptmlkE+qw95VR1qbGYAajNlFJcif7kUb9eTbeDeu9IiW6Kdvz1rVakzLY3XBgQAZkiYGbLcMudOckiL8gOYrHaRG3BivGVZuGEgEIn4WIXNWhKTm4B8HFCKpzZprPpmzWAUhXZ6VoHervw6AJEIj4dovRdlJiv6iR+22DLLQ5nFkqEu54FKImJj6k5rkgAIPwmqKmnH2d+8cM28epMX/uYFelo8anxPARj8U5PxHKBbvlyKN6ssjid3xXXyRJNMx3ilEcFFC2zyI0BRFZ7DIuJWXq6fQPhFnoc+JweATQf7VysAXeT4qifPAAZmNYRLLz50qF/9lV/2xvZnAMxMNUbeMC0nBABj49BCTCD+SKavAoiyEBDu0ANAYakYOZgfW+EjQM83K2Me/NIIMNwJxNILt5dTK9xc/W2Doty9CjAYrczCllkRjOxKcJ86bxR4P7o7vJLTNCJ1G1aKmCW9oXkVbhCEGgDuFfdNsDd5IuMD0y48NiIjQLcI8osvDzfGgewWHTqSvwLQnRa1EZyKkiCXg6nEeZDFOZhScwjxbG9MzG24ItBiOBwaFC8owVrtNqSmdk47gXyu7KrjO6rs8VkFCQO2PO7HBADDW3XxXf3ORy6uU6y80WISq+3ptSyfpKa75R2Sd1q6p6sXSym07pL8815t+xA3mCz+jRg15qX1EGex6er6P6BLE5gPZuCJAAAAAElFTkSuQmCC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 descr="data:image/png;base64,iVBORw0KGgoAAAANSUhEUgAAAUAAAAB0CAMAAADD0huXAAAAzFBMVEX////F1anMzMwAAAA1NTYmKh/j4+OsupTg4ODs7OzA0KVocVmAim7K2q35+fmnp6eJiYnQ0NDFxcW7u7tfX1+enp7z8/OapX8SEhLW1tbo6OgfHx8YGBhcY08PEQvDw8OWlpZweWA8QTNERESwv5ezs7M9PT0VGBFUVFRkZGRJSUl5eXlqamqBgYEnJycwMDBxcXFLUUCPmXY0OSyps5OWoXjO08EuKzPHzbmjrYnZ3c65wah5fXDO3LceIxbq8N7Cza4sMR9MU0I/RzIjpXKfAAAOsklEQVR4nO2dD3urOHaHtchlUTsXkAQaBExhl0Ur/ns63bY77c5s2+//nXoEjm8M5MZJbMfu8HueJI6QQbwcHR2BhBDatGnTa3Jtx4ggQj67KI8pS6VRFOE9yvevZxbeRnmuLBLTBz8wv91Dsnv8/DzFjuRNC/cIYlE8fTAAHa8rBRKZlfvSgR/AVvo5/GG07EoivCh3Pre49yeWfrVAp2hL3bk2rstmqEO/l6hRnq8cpAafq4b4uGWfW9z7E8M7pdQgDUCvEshKSYxLZGMPkR13sYWQylEN5sn72Emszy7v3YlFnFJquQDQDRovzHseg+XFKUOiyMqkDL2qRUWIkExsO6GfXd67E4sODSsArAO/830aJwAwGgF6kd91fjkCpBvANT0DiBrAJEJhHwFyOkDjW2ZfAW6t8FwZ9sM8zz3ka8RxaLUDMcFKjDNEFEe4tTxwh+AGEY1sJwm3QHAmua9AQYc8MLJMq9ZGpImR6CRyfQuRVhUlQl0GQWBDkK/Kzy7wpk2bNl1Cjj5+JFN/NzhpYsneXvmWXZbQmQs3T4jc5giB7Kb+RXAS5DnRSswncdtAPyXu3eW235isAgISkXH4bUXeyMMSyEaOSUEul04PAEUJbGOTYo9d5mAP5jcItM9vUkjby42kU65cMHEaUhFP3KRMT8o7F7Gh7weGMIZIDzSwWDd9Ch05qXFfYYqYiiIfMUhhu9EelQ+xTmLDvzcxwQxrE2OxTJ/AweMdDVuduBwZrbmcq0nUHIkWuIW1EOlUhTG3+wqhtkb7GnomWDq7EBEIA/dFjMMxS4m7HOdj3luU8ulWEQFUBNkufIihekzX26XwP4qlyeJKW/YAUEjw0MKkkCvbI+kZlIDSrKsFiaZ7VAAwYQZpbK6thSXrLek0BbLrvp0sjkb7LjLOM/GuW75JT/1Mq3PJ3leSa1VzsseDueLQytlNqFVlI7tTuknB/7RKeYi1DqLVlTudpq/rlnVdtacAqQHopHCdod+bYVUUgzLWOPFyTZcuM7elo/C65Zs03SqyEVcixrW005LwhAo8+mwnknKISNxqlCvp7HEs6i6mUJ1w52r96s4/phhsLY5K4fJiCVDU1PgUmQ0OIZIi2e/qsUY4qURT9U1vA9DcrNw1CAoZY9NB94hwxMF/OImUpqELIxccOdSY2BmkEH7jxknUX7toQpfIjjJX1kVMoimiAYApFCgvUL6DgmAoX+Y6dS5Ug6L9WId1IATfAUycXbuERk8+0ABMoHOeF0mVuc8AQnuGwkQYC5A9KbHWWgUC5fj6gWrYuK6vdNANoRuMPgUNFqnBwrwA2Y2qq52D+KBVCzXdgahntFJLF1oBOzncJGZ4emBzAChixwoTaw4wdXeZcc8x35WMcY5Ija9dg+F4EAe6Vha7loOcbPTV0J5JsDNiGjJmEfNZZhAcOiY+kJM7j63M1OKuuXoBjZ4BNLcieQBl7vnB/I8AI9R1kAfHNlRz1HhIV1aaX71wzQesPE5uc1uQDQeAWsQ7iYgaAtXGCA8mKLUHiLMMwAFJVdc9wA7TYFc7HNqR8vpPb+Lq/d/1btQXJmyKnmwLOk3CdIzyEv5Y48NVl4sx0QHnEnueZPA5y70YMeNtyju5d87izy7Bg2vsdtylyI388AdVDHdSFRbKMP7sIpwj525NkOH0s4twjtwG3+lomAcBCOXsPrsI63oUgGCC93n3+VEAIis6Y+TlJ+hhAKK2v8uG+HEAOtj/7CKs6XEAovouY8EHAnifseADAbzPWPCBAN5nLPhIAO8qFnQnQV84HT9/dnnO0h3Fgtw/qMXR+Le87YCEd+p+YsEIzxQ9xMSBO4kFBXEj3HnPVEa4FOT+ZWJB9x3fu7CHshmN8KnFpTi07l+M2Dh33/O9CwO0ZIRP50oBQHr5E764KDTEdvz2730CQLrKk0q5toGa9BdOeS27NFrfsJJfyq/5iQWxIP2affWwy91cDSCpimk86AwgZdWKRVKrUbuALzbQMhhUs3ImoCbIFtk9DaqXB6B5sbJ7WetRldkgTSwYf82u1ypOp4b2dDcrAO3TUTXEE+fPQj4CpFjn1egNTwGyLMf58vx4ETX7AWezLTTEu67FvVyeCs2xWgC0fDNWZ1geoMNBs8PlLF32ykxDPOyfmFhw/ET3OOjUspxUw26G/mQ3K2T46bMgGdmxOjdGOgLsIvhVqTlA2qV4DWCOPSnLdD/bwtokk7LDK6bJcb8EyILWWql8tMSNJcu+W5igkb/zxnRpYsHRBCXeU8lUPds/HNOXkicnNeIFgKfjIs1ISUTkOMB0HEF5/PMSQKc2URU3IeApQC/3VwBa+xQKK5WemVpWNczQnZuORbM6aJcAs8Jfc160GUpI9ha7MdvKyH9iAbGgO9Zm3EFBqmIO0E9hD6x6fty1VhgAno6LjM18AB6MM6KYHjRHqNRKrw2BfQJoTXc3zKjF0ypM4TKuAOTcXOCkmm/JmCV5jVeQYLYECHsI9E57C0MrKt+42BVPYMlBs6ePJha0zQc1eNLH3eKgSUkpa02FkN+I/wDgbFxknEoX58SLpNOHwotc2WekxGv+8wCQ4dFAzbjjeSOyCtA0qZ7CbLlBQl/GXxggGKW1BhAnLfi6ufuHMvVtMywN2VjVs9wmFkTjfhI4aj13HLB7qBAeNgDdPFiRfwR4Oi4yTpzcDEfby3BAAhU5xSURaxfh/QCzDqsV5wis8nZOkJYDuLNWsYXBNiWVmcYzU5NRGoKLHeqlCbJBP3MwT7Gg2nV5kwbz6ykrrNtoSLhFib8GsDsCPBkXaQC27bjNj6DVTxo3VFH7rSpMxwZYmGGU5wH0NO6WTYVVZmCbtFCnZw5mo/ftLlkERNT4P9ksAA7Gmmg7Tx/39LzCT7EgNYEChU0LE7TCfRuOlu+s9uvEKcDjuEgA2JhXhmTCV+CWSsuNHZanK/N8ngDaYyNSmqlA5wAEk4JWZMU17kxeWe9mAMO6NsPl1DxEz30wyiVAGijDokqWFlid5J1iQdr0hne4AMg7QMemuPQQg8uVW01HgMdxkQDQ6wmyU+pBC+3qjNUuEvXKELpjGJNj4QplqJ8DkLURz0DzOsOCXWkxbxHejB2F/aIKg+n4jHm7eWMOxYb0MGoWvtTrg5O8Uyzo4T1jWQNV9TQ3+ECLndrsWhiTAcDTcZFm7GQ7aHPbe4+rXiEniCqlV+AfAToVbobxWdc5AHkS7UDDApSXpK3G83hiFKuGZRijsa4StWgsoOXUAa4XbRRY2WlhplhQBrhoiyifZ5dVqjVci+dpKwAJR7NxkeO/PB+dnjeOoDwMpHwZIIrLxhvD73lfmOWzCzumTVoEIJbnV02+4hzNpnDZaHNwUiv7p9l6usXz2UWYYkEWdlXnLbOzHHzg6VGv0Rde3M6aeaoVGPSglQ3shbsP68mUsbelz/4/xIIQL6+X05q7jcsDxDhKnws/xu2sg1h8iAXPzX9hgMQhOpqphkI9jmIEsSA5P/+lH/i4MQ9nKp3rne4VFJtY8OxL7lwaYFaohXYPJW1DLOj1Z+buLz0dgqf4H1b0z/jPa8n3mP5LSKPGKX45M/+lJ8Xy9Kc//X6pH/Af1pLvMv3vJhb8+dz8lwf4xy+/m+vLP/4T/m6ZfK/pv5pY8G9n5r8JwN+9UIA7Tf+biQV//XLQK/k3gCvpv5pY8H9/NPqf8XQ2gG9L/xJ3OPb/+6effvrjL3gD+Pb0LznFnfsvRj9sAN8D8N9NLPhvf/n+++83gO8CCN33KBT/ugF8N8D/cksH/ecG8N0Af/gZoc0CPwLwr//xs+G3AXwvwO//YpqQDeD7AR60AdwAfkL6BvCD6aYRmfj9dQP4PoA/fveHUd/9uAF8F8Bn2gC+I/1Pz/RK/g3gB9O3W/ofTN8eKn0w/fIAH/2x5hvTLw0wK6761PvudPEH64d1GH87eojJ0Js2bdq06Tep/4dt1A1f4+LKu3wl1Qelq1u9JYp2GL+6IoKdffuKkm8tCWBbL+ebZjiTb82qfJ8qnIS3ePU08Qf8OkC3e2VVAv7im4A9jsLixXyOmeuNSj3sL+1FKjgtvbYC0mXFi/Fu5GsA5a4Pvr2fFwEG/nOA7unyTVyb7zmRJ3T7emHfpGp8mZC+aj125e5wOzd/epPWikzOUpVmVjtpvIL6pd+gUPWt45rXVdh7U0YDMG6TQCLSlVXfmSW69BD61Ivgt8qKYZo0KivzQv/+sFJcudsZgPvALE/EvlGGt2sCCOquVo9d6R/vh2v/ReVm0TKdj3OKbVz7To27rOw93mpkXsPkazIBtIs972pCsPJK5SMn6fgeZ2yoeY7b0ptmlkE+qw95VR1qbGYAajNlFJcif7kUb9eTbeDeu9IiW6Kdvz1rVakzLY3XBgQAZkiYGbLcMudOckiL8gOYrHaRG3BivGVZuGEgEIn4WIXNWhKTm4B8HFCKpzZprPpmzWAUhXZ6VoHervw6AJEIj4dovRdlJiv6iR+22DLLQ5nFkqEu54FKImJj6k5rkgAIPwmqKmnH2d+8cM28epMX/uYFelo8anxPARj8U5PxHKBbvlyKN6ssjid3xXXyRJNMx3ilEcFFC2zyI0BRFZ7DIuJWXq6fQPhFnoc+JweATQf7VysAXeT4qifPAAZmNYRLLz50qF/9lV/2xvZnAMxMNUbeMC0nBABj49BCTCD+SKavAoiyEBDu0ANAYakYOZgfW+EjQM83K2Me/NIIMNwJxNILt5dTK9xc/W2Doty9CjAYrczCllkRjOxKcJ86bxR4P7o7vJLTNCJ1G1aKmCW9oXkVbhCEGgDuFfdNsDd5IuMD0y48NiIjQLcI8osvDzfGgewWHTqSvwLQnRa1EZyKkiCXg6nEeZDFOZhScwjxbG9MzG24ItBiOBwaFC8owVrtNqSmdk47gXyu7KrjO6rs8VkFCQO2PO7HBADDW3XxXf3ORy6uU6y80WISq+3ptSyfpKa75R2Sd1q6p6sXSym07pL8815t+xA3mCz+jRg15qX1EGex6er6P6BLE5gPZuCJAAAAAElFTkSuQmCC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 descr="data:image/png;base64,iVBORw0KGgoAAAANSUhEUgAAAQwAAABjCAMAAABZh86aAAAA8FBMVEX////q6urx8fHf79/j8eOcoJzd7t3i8OLn8+dXV1cAAADQ6NDq9Ors9ezb7dvs7Oy61bry+PLW69b4+Pi21Lbh4eH5/Pm/v79JSUmGhobK0cqTqZPKysrU09S83bw5OTmpp6dsamuTk5O4uLiCgoItLS2urq50dHTb2tqNjY2amppCQkJlZWXPz89RUVFdXV3H48cUFBQkJCRSXFKPmY+zy7ODlYOwtbC8xLyntKd2fnYQEBDZ49kvLy/K6Mpxe3Gqzqp5jHlvhW8/Tz+cu5ybt5uGnYZgcWDF0cXT4dNWXFaIk4isuKw9Qz1bZlvA2MA6nIHsAAANbUlEQVR4nO2cC2ObOBLHBU5IrNgmMaHAFi8ywog3MW1626Zp9+72drf7uH7/b3MSbwRp0+Ckvtb/Nq/xaDT6aSQgwQBw0EEHHfSNSGVSZPmu1xXhKbP5yoLWNElXjnPX64L+HdGAWKRlYRCAHARWgW3gwBGA5xseCFxqWsNA+do5PplgzD4bjj/FFtag7UB7uhYSGyWCHrqhpmXm107x6QS32xtdMYzMlf2pliiCJWDd1D0vNHVMK0a21K+d4tMJYlUVgOHDlKyJliqqpbq6uV2Taay7tGK+LxguPZoAw9B91TAqGCtLW6WrAsbme4JB10mGDUO9zTIZMxgCtkCQZQawMHAMMXO+nw30oIMO2l95VKrQnN6qbGtSxe7PT6fyMCGzBMTmmCF0r1MUz1Me4wIFhumUIKMe8nZF+3K05vUnPdkzk+Kr77MfotrevU5RnGnoq5G38+6hJsqiZgADuSZxVgF0ZKAYpmfYjgk0gm5MgAgGKADU6bGlrE3gEkfwrIzOibn2AoNej2ASRA4ICAKOB9g8qdlKhF5w54Xcg5XPPE5phbgWRpsYYlqfqYahbWzEW5dsY2RplqlCRM93HltxKHuhRlJA/wNAzzohcgjOXBsafqqFyI7cjK4OIVvFmeDd7Lx/mGU3gUZhmLJONDOHw2CEIL6h7BWIU6zaDnBgKn4+2kjhqSi4WqSzK1YGg559CmFCvyd+hgR/KusQ0RcUsrV0GVirXffPrgMUVhkmCIKprjQwzC0rRIiSNVnbwMzTeGTRs804tEkbhqpP6ff0OiUihAAC2YyomakkPgjxrvuvl4kp6J4GxRYMqFqee2MSXyAu0JMn+I0KnipBJJCwDSP0LdUMfd1QDSfWdbZRqDdY1H1gxbvuP//dAY7YV7TdBMBKBaBEmmaBGNLLAf12pepZJDgJ8K1d992TGcqCtTGg5rI5wboWURhqsA03tmBllrfBIC9Qd5OtFXX3e8ZeSYy+YLJR+niJ7IW05N6u4nrnq6QV/PFC31/K0CkeHtysxNXjnRuL6M7fzH9t0RO+J5Yc7C0McP+1syPtNYynTm2fYdg7P7v6jPYZhvr4l4hdiXsMQ3Ce7FAnC0ye77Eve0lEsR/xlKLVjSiufJsqsAn9sANCLfsn5H5BWg8+/VBkWUOiUgtEorB/krH9Bd4PXlIUhonaKNd7CWNFPPne3t84DEF2zD2AIfbZyHRZ9jIbNDLroGcvqHyHrbKKdiB+oqOubTwMxbrFPRiy6Pt8krKmZ0Tl8pHN6cbgjYIs2H1PvN1kARdU9kjm8DZ3u7ndBlX8ci+TVWvTiymiWws3zcfDSAwtUzkYsopuCZ/jamuvNkbXKqspiTO3B0ODaS9xYx2b3AYgq846hhwh2dNMZGmlpxIW34g6icOeJ3RdKNQxuzDU1l/sHcO27wFDyBRAXB6GR6w+jPVKiRw+HccTQh6GLCTTPowoDXqOK0sTXY23ykrqVzaRFC+LoS1GXLXKyBJFC90Fw1JVFyMPeMhd2y4CGqJLIKafFByYyhCMGLLbhvhlIsiEhyEIqoz6RaCi5Jbf40SDuNMeDCvx+WVCq22a+EK/sLK6tYyLRMTgZmqtuMIy4SrO7GpTkRUeBoYO0ZWQBND2DTS1t7EXBhZ2Q2SZQzDY3yCMoAdDdHpHF9mLbnos6AksTozucGQXmrbOE5JVOqCQhwGRd9vbncSktRrFvI2shr5rYR4wyW4hKjcV5GKtklnAcC1g3riE7gW2bWQYYM0OgLZ2MlNTh2Aolibo5j1gyOp62jvmy67u9TZLGUVpuOUrSww1wUl4GBssp70dVIOtjsSIYaVFoAprfseKfdXMSl/RtwNUKnBLGOzPHjate0JhbE0gqmsrSYjmJxs8BAPg24gofRi9ZUJnMXUI4go1nkZR0lv0ojKwTBxrfavxG6ifkJBvLtpQafkgtg5kwdGjhKs22aO2GqXYXyYMBvTClXhLYYSBkLqIyMg3NHFNlCEYII7zjYfbM+K4V+aahnHPutK0uLfoaZpmz6Rq2OwtPWrkQ7KYLZMcE7n0XPVirrDWgs4fTQS8YXuivwkt33BWoaUDNdUtzbX0ZHDPqMUtC7k/wFxDVt422HzY8w5j+weP5PvmPZpz5xlK/b+4+mIfrU9fAGNvRE/g+H3zLn3r1yZUohs8AQwNtQ17C0PW+uf7wxpVGcRuFExFeU+l0k3jPno4DMZD9Vra41tv7d3ftvT/K/zYf1ibnw1oOWy8GmccijngeHfvH19wLw02PzubPHsYi9Xz5UKSJicnR6dUsznVxcUz8qO0mEwmJ0fMOpsVxj/PFy1jbru4+OuaGU8aT2p7dnwpLZqYMy5m2/jfK9o515Hw6oq25mIKrz8uFkd/S0ed5m/eSax9x0i1eDiMKu1Z2e/FM7D+kc+Q9fyxg6Lo969riedDYZxXnrOm+VBM8OKqH1N4ddaPSWHQQf95fNqJ+eZsMimyb4wXz0bBkHrjpok3iMokGYzGc9bA6HsWME56MXvGDowqZgdGFZPBkCYf/uhUQAtG23qxHAejn3inXgZhzJvK4DxbMOqgwzFfXEm9mAxG7TlvwZhIH/7+8OHD20LzARgFjVEw7ki8vbzn1TLhZ6yC0Yb5pTAmrQ1rXldGN+ZbBuOv4z+MYyaE3OCHHIbUi3lxMR8Noz3EoqS5GeNgFK7z19cSV9PU9fhy0pvw4ZgURs+o5jA4I60MafL6px9q/YPCuHjzrh9zNAxuiBdsFqvRlDM2v3hzLnFFlMNoH4xmDQze86KqtraxqoyTdu9v82XCeX4eRlOt83EbaOfQSgOuf5Saeql6eXM+aRdR4ctg8MayMjjCLKbEe9YwWnNbweiwfPuc1iUHg6b0rh9zPq4yFr15KGaRGVtJ0sroVMGshLFoZ54fEo6vW2cPVfMmZsvIYEic8e2rK6kbkxmff5SkLgyW0lm/o/nFbASMhdQMsTzARWwWuSTzZdLqOrfO8mUitYqogtEzljG7xhdXi0WnBqmVVgYfc3YXjOKk66RL43QcjGbzZ7Uxo4kvirPNZuAMxmLBdT3LYSw6zalrfgbaXWezHMaiKbci9RJGZzj5MummlMNYdGH8NJ/N37/rzQ/1HQWjMzl56gyGJHUzn7/Pl4nUHU6+TPLmJ03z48sBI4XRa17AKKugosEqo1MazMoqY9GFwVJ61/ccBeNswQc8zWFwNE7nrDLyaWwZT19fL6vmJ3XzlwzGokPjNIdRY69iMhg8drpnLLo1yIz9ypidFjD4qZwdjayMdqnWMBbtKSthlFVdDyeHkS+p1ppiMBpER5+IWcJox2zBaOr/lMHgKoO6MhgLqVNaVCcjKmNZD7GKOKOJL+skKyOFwYz1wJnxpIAhdZqfVjD4mNXAGyOFsawHXhopjH7MT8BoprLEMQoGR4NGLBJv0zjKYbQzz7MsYdSZF64va6PUZFkA7sY8fXG15LgdVTA6MYdhnL5/t1wuOjAZjskoGDWNaozRj8tlO/Pc+Oa8dGzhYDAK42LSTPnL60XVXPp0TAqjMxxmZTCqmLVnDuP3ly39TptTGGUJt2gejYRR0qimoki8GU5hfH9eOTYzOWEwKkT1TL68XrYH3sRc8MYcRrejow+vrpZtwoXx+ccm4tGEjZml9G7ZplHSnJztAEZRHGzXKmBUnecJTU7fXy5r19JzUsBYthYVa/6y9pSqOZ8UMRftmJNJCaOFiI60gFHFrIwMRmcuaNAcRhlzUcU8OZF2AaPsoy7pVlGzqcgro72k6AyVMFprnHkWMJpto4nZ6igv6WKZtBYK9SxhdDrqwJDKkEcFDD7m0cNh/HpJdc7+Nbp68fNlrvO2fvsl9+xaf/3PgOc/f7kso34m5tW/fy5ito3X/xrwvP71l36e578N5Xl+efVAGMLxkAx7wOj7wYDRGDL6A+0HjYY/2NF9jYPNj4/3+E8/Bx100EEHHfQF8obvixB674URFSA33zZm9jHq5oodaQfvHY7h8G3Z/cfU+Hb1BLb242zMUAUrXde/Ng3T3sFTOdYbXRQRMk0UCIHvsltLYgRyGK6hAS9A/gqogY9t3dI2vs/edab4puf7eefI0lUw9ZXUH5GD6OOR04qjTB8XIdcW6bEAddOAJI2wroU2iNjN6DB2N9iKMTQcC0RrFxIyVaFjsxIQU5S4NntwDDARrQwKDo3KxYA6GtM+gxBu0ukDVT9gBFkiSVn5Ewdg09UdvFYzdt8RxKkmBj4K6UISNx5Y27Yj06/FQ0ts3TCLW/sFK4fhhux7/WHZpDobzIjHRwkoutlBZUz1JIFsQMQAUeTrjmiRjL0AUZKu0wCxW5ZF+rrBYBQDpzAwMvQk3yZUZtMAGvW+dxsmwbhLE9Ecf+vY6kaQBSugpU58FXrqlChrmD86CprEFhyc37+thK5g2T4Raxh2qmowT5/BiBwhGXPjFt0zxl+lKaOPJv6WfiKQwnAcsM50HQIMc8Rw5VnZVMUZu39bszaZjSBiMOK8MgKY2Xnv7B1Dqr4d90CEvX0wpjbtHSVFWsPRp94Y9a1KS1DPJkaRoX+Pd3Ou8MDpk4Dd75HFQQcddNA3q/8BkW0hf4vSmeEAAAAASUVORK5CYII=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 descr="data:image/png;base64,iVBORw0KGgoAAAANSUhEUgAAAQwAAABjCAMAAABZh86aAAAA8FBMVEX////q6urx8fHf79/j8eOcoJzd7t3i8OLn8+dXV1cAAADQ6NDq9Ors9ezb7dvs7Oy61bry+PLW69b4+Pi21Lbh4eH5/Pm/v79JSUmGhobK0cqTqZPKysrU09S83bw5OTmpp6dsamuTk5O4uLiCgoItLS2urq50dHTb2tqNjY2amppCQkJlZWXPz89RUVFdXV3H48cUFBQkJCRSXFKPmY+zy7ODlYOwtbC8xLyntKd2fnYQEBDZ49kvLy/K6Mpxe3Gqzqp5jHlvhW8/Tz+cu5ybt5uGnYZgcWDF0cXT4dNWXFaIk4isuKw9Qz1bZlvA2MA6nIHsAAANbUlEQVR4nO2cC2ObOBLHBU5IrNgmMaHAFi8ywog3MW1626Zp9+72drf7uH7/b3MSbwRp0+Ckvtb/Nq/xaDT6aSQgwQBw0EEHHfSNSGVSZPmu1xXhKbP5yoLWNElXjnPX64L+HdGAWKRlYRCAHARWgW3gwBGA5xseCFxqWsNA+do5PplgzD4bjj/FFtag7UB7uhYSGyWCHrqhpmXm107x6QS32xtdMYzMlf2pliiCJWDd1D0vNHVMK0a21K+d4tMJYlUVgOHDlKyJliqqpbq6uV2Taay7tGK+LxguPZoAw9B91TAqGCtLW6WrAsbme4JB10mGDUO9zTIZMxgCtkCQZQawMHAMMXO+nw30oIMO2l95VKrQnN6qbGtSxe7PT6fyMCGzBMTmmCF0r1MUz1Me4wIFhumUIKMe8nZF+3K05vUnPdkzk+Kr77MfotrevU5RnGnoq5G38+6hJsqiZgADuSZxVgF0ZKAYpmfYjgk0gm5MgAgGKADU6bGlrE3gEkfwrIzOibn2AoNej2ASRA4ICAKOB9g8qdlKhF5w54Xcg5XPPE5phbgWRpsYYlqfqYahbWzEW5dsY2RplqlCRM93HltxKHuhRlJA/wNAzzohcgjOXBsafqqFyI7cjK4OIVvFmeDd7Lx/mGU3gUZhmLJONDOHw2CEIL6h7BWIU6zaDnBgKn4+2kjhqSi4WqSzK1YGg559CmFCvyd+hgR/KusQ0RcUsrV0GVirXffPrgMUVhkmCIKprjQwzC0rRIiSNVnbwMzTeGTRs804tEkbhqpP6ff0OiUihAAC2YyomakkPgjxrvuvl4kp6J4GxRYMqFqee2MSXyAu0JMn+I0KnipBJJCwDSP0LdUMfd1QDSfWdbZRqDdY1H1gxbvuP//dAY7YV7TdBMBKBaBEmmaBGNLLAf12pepZJDgJ8K1d992TGcqCtTGg5rI5wboWURhqsA03tmBllrfBIC9Qd5OtFXX3e8ZeSYy+YLJR+niJ7IW05N6u4nrnq6QV/PFC31/K0CkeHtysxNXjnRuL6M7fzH9t0RO+J5Yc7C0McP+1syPtNYynTm2fYdg7P7v6jPYZhvr4l4hdiXsMQ3Ce7FAnC0ye77Eve0lEsR/xlKLVjSiufJsqsAn9sANCLfsn5H5BWg8+/VBkWUOiUgtEorB/krH9Bd4PXlIUhonaKNd7CWNFPPne3t84DEF2zD2AIfbZyHRZ9jIbNDLroGcvqHyHrbKKdiB+oqOubTwMxbrFPRiy6Pt8krKmZ0Tl8pHN6cbgjYIs2H1PvN1kARdU9kjm8DZ3u7ndBlX8ci+TVWvTiymiWws3zcfDSAwtUzkYsopuCZ/jamuvNkbXKqspiTO3B0ODaS9xYx2b3AYgq846hhwh2dNMZGmlpxIW34g6icOeJ3RdKNQxuzDU1l/sHcO27wFDyBRAXB6GR6w+jPVKiRw+HccTQh6GLCTTPowoDXqOK0sTXY23ykrqVzaRFC+LoS1GXLXKyBJFC90Fw1JVFyMPeMhd2y4CGqJLIKafFByYyhCMGLLbhvhlIsiEhyEIqoz6RaCi5Jbf40SDuNMeDCvx+WVCq22a+EK/sLK6tYyLRMTgZmqtuMIy4SrO7GpTkRUeBoYO0ZWQBND2DTS1t7EXBhZ2Q2SZQzDY3yCMoAdDdHpHF9mLbnos6AksTozucGQXmrbOE5JVOqCQhwGRd9vbncSktRrFvI2shr5rYR4wyW4hKjcV5GKtklnAcC1g3riE7gW2bWQYYM0OgLZ2MlNTh2Aolibo5j1gyOp62jvmy67u9TZLGUVpuOUrSww1wUl4GBssp70dVIOtjsSIYaVFoAprfseKfdXMSl/RtwNUKnBLGOzPHjate0JhbE0gqmsrSYjmJxs8BAPg24gofRi9ZUJnMXUI4go1nkZR0lv0ojKwTBxrfavxG6ifkJBvLtpQafkgtg5kwdGjhKs22aO2GqXYXyYMBvTClXhLYYSBkLqIyMg3NHFNlCEYII7zjYfbM+K4V+aahnHPutK0uLfoaZpmz6Rq2OwtPWrkQ7KYLZMcE7n0XPVirrDWgs4fTQS8YXuivwkt33BWoaUDNdUtzbX0ZHDPqMUtC7k/wFxDVt422HzY8w5j+weP5PvmPZpz5xlK/b+4+mIfrU9fAGNvRE/g+H3zLn3r1yZUohs8AQwNtQ17C0PW+uf7wxpVGcRuFExFeU+l0k3jPno4DMZD9Vra41tv7d3ftvT/K/zYf1ibnw1oOWy8GmccijngeHfvH19wLw02PzubPHsYi9Xz5UKSJicnR6dUsznVxcUz8qO0mEwmJ0fMOpsVxj/PFy1jbru4+OuaGU8aT2p7dnwpLZqYMy5m2/jfK9o515Hw6oq25mIKrz8uFkd/S0ed5m/eSax9x0i1eDiMKu1Z2e/FM7D+kc+Q9fyxg6Lo969riedDYZxXnrOm+VBM8OKqH1N4ddaPSWHQQf95fNqJ+eZsMimyb4wXz0bBkHrjpok3iMokGYzGc9bA6HsWME56MXvGDowqZgdGFZPBkCYf/uhUQAtG23qxHAejn3inXgZhzJvK4DxbMOqgwzFfXEm9mAxG7TlvwZhIH/7+8OHD20LzARgFjVEw7ki8vbzn1TLhZ6yC0Yb5pTAmrQ1rXldGN+ZbBuOv4z+MYyaE3OCHHIbUi3lxMR8Noz3EoqS5GeNgFK7z19cSV9PU9fhy0pvw4ZgURs+o5jA4I60MafL6px9q/YPCuHjzrh9zNAxuiBdsFqvRlDM2v3hzLnFFlMNoH4xmDQze86KqtraxqoyTdu9v82XCeX4eRlOt83EbaOfQSgOuf5Saeql6eXM+aRdR4ctg8MayMjjCLKbEe9YwWnNbweiwfPuc1iUHg6b0rh9zPq4yFr15KGaRGVtJ0sroVMGshLFoZ54fEo6vW2cPVfMmZsvIYEic8e2rK6kbkxmff5SkLgyW0lm/o/nFbASMhdQMsTzARWwWuSTzZdLqOrfO8mUitYqogtEzljG7xhdXi0WnBqmVVgYfc3YXjOKk66RL43QcjGbzZ7Uxo4kvirPNZuAMxmLBdT3LYSw6zalrfgbaXWezHMaiKbci9RJGZzj5MummlMNYdGH8NJ/N37/rzQ/1HQWjMzl56gyGJHUzn7/Pl4nUHU6+TPLmJ03z48sBI4XRa17AKKugosEqo1MazMoqY9GFwVJ61/ccBeNswQc8zWFwNE7nrDLyaWwZT19fL6vmJ3XzlwzGokPjNIdRY69iMhg8drpnLLo1yIz9ypidFjD4qZwdjayMdqnWMBbtKSthlFVdDyeHkS+p1ppiMBpER5+IWcJox2zBaOr/lMHgKoO6MhgLqVNaVCcjKmNZD7GKOKOJL+skKyOFwYz1wJnxpIAhdZqfVjD4mNXAGyOFsawHXhopjH7MT8BoprLEMQoGR4NGLBJv0zjKYbQzz7MsYdSZF64va6PUZFkA7sY8fXG15LgdVTA6MYdhnL5/t1wuOjAZjskoGDWNaozRj8tlO/Pc+Oa8dGzhYDAK42LSTPnL60XVXPp0TAqjMxxmZTCqmLVnDuP3ly39TptTGGUJt2gejYRR0qimoki8GU5hfH9eOTYzOWEwKkT1TL68XrYH3sRc8MYcRrejow+vrpZtwoXx+ccm4tGEjZml9G7ZplHSnJztAEZRHGzXKmBUnecJTU7fXy5r19JzUsBYthYVa/6y9pSqOZ8UMRftmJNJCaOFiI60gFHFrIwMRmcuaNAcRhlzUcU8OZF2AaPsoy7pVlGzqcgro72k6AyVMFprnHkWMJpto4nZ6igv6WKZtBYK9SxhdDrqwJDKkEcFDD7m0cNh/HpJdc7+Nbp68fNlrvO2fvsl9+xaf/3PgOc/f7kso34m5tW/fy5ito3X/xrwvP71l36e578N5Xl+efVAGMLxkAx7wOj7wYDRGDL6A+0HjYY/2NF9jYPNj4/3+E8/Bx100EEHHfQF8obvixB674URFSA33zZm9jHq5oodaQfvHY7h8G3Z/cfU+Hb1BLb242zMUAUrXde/Ng3T3sFTOdYbXRQRMk0UCIHvsltLYgRyGK6hAS9A/gqogY9t3dI2vs/edab4puf7eefI0lUw9ZXUH5GD6OOR04qjTB8XIdcW6bEAddOAJI2wroU2iNjN6DB2N9iKMTQcC0RrFxIyVaFjsxIQU5S4NntwDDARrQwKDo3KxYA6GtM+gxBu0ukDVT9gBFkiSVn5Ewdg09UdvFYzdt8RxKkmBj4K6UISNx5Y27Yj06/FQ0ts3TCLW/sFK4fhhux7/WHZpDobzIjHRwkoutlBZUz1JIFsQMQAUeTrjmiRjL0AUZKu0wCxW5ZF+rrBYBQDpzAwMvQk3yZUZtMAGvW+dxsmwbhLE9Ecf+vY6kaQBSugpU58FXrqlChrmD86CprEFhyc37+thK5g2T4Raxh2qmowT5/BiBwhGXPjFt0zxl+lKaOPJv6WfiKQwnAcsM50HQIMc8Rw5VnZVMUZu39bszaZjSBiMOK8MgKY2Xnv7B1Dqr4d90CEvX0wpjbtHSVFWsPRp94Y9a1KS1DPJkaRoX+Pd3Ou8MDpk4Dd75HFQQcddNA3q/8BkW0hf4vSmeEAAAAASUVORK5CYII=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 descr="data:image/png;base64,iVBORw0KGgoAAAANSUhEUgAAAQwAAABjCAMAAABZh86aAAAA8FBMVEX////q6urx8fHf79/j8eOcoJzd7t3i8OLn8+dXV1cAAADQ6NDq9Ors9ezb7dvs7Oy61bry+PLW69b4+Pi21Lbh4eH5/Pm/v79JSUmGhobK0cqTqZPKysrU09S83bw5OTmpp6dsamuTk5O4uLiCgoItLS2urq50dHTb2tqNjY2amppCQkJlZWXPz89RUVFdXV3H48cUFBQkJCRSXFKPmY+zy7ODlYOwtbC8xLyntKd2fnYQEBDZ49kvLy/K6Mpxe3Gqzqp5jHlvhW8/Tz+cu5ybt5uGnYZgcWDF0cXT4dNWXFaIk4isuKw9Qz1bZlvA2MA6nIHsAAANbUlEQVR4nO2cC2ObOBLHBU5IrNgmMaHAFi8ywog3MW1626Zp9+72drf7uH7/b3MSbwRp0+Ckvtb/Nq/xaDT6aSQgwQBw0EEHHfSNSGVSZPmu1xXhKbP5yoLWNElXjnPX64L+HdGAWKRlYRCAHARWgW3gwBGA5xseCFxqWsNA+do5PplgzD4bjj/FFtag7UB7uhYSGyWCHrqhpmXm107x6QS32xtdMYzMlf2pliiCJWDd1D0vNHVMK0a21K+d4tMJYlUVgOHDlKyJliqqpbq6uV2Taay7tGK+LxguPZoAw9B91TAqGCtLW6WrAsbme4JB10mGDUO9zTIZMxgCtkCQZQawMHAMMXO+nw30oIMO2l95VKrQnN6qbGtSxe7PT6fyMCGzBMTmmCF0r1MUz1Me4wIFhumUIKMe8nZF+3K05vUnPdkzk+Kr77MfotrevU5RnGnoq5G38+6hJsqiZgADuSZxVgF0ZKAYpmfYjgk0gm5MgAgGKADU6bGlrE3gEkfwrIzOibn2AoNej2ASRA4ICAKOB9g8qdlKhF5w54Xcg5XPPE5phbgWRpsYYlqfqYahbWzEW5dsY2RplqlCRM93HltxKHuhRlJA/wNAzzohcgjOXBsafqqFyI7cjK4OIVvFmeDd7Lx/mGU3gUZhmLJONDOHw2CEIL6h7BWIU6zaDnBgKn4+2kjhqSi4WqSzK1YGg559CmFCvyd+hgR/KusQ0RcUsrV0GVirXffPrgMUVhkmCIKprjQwzC0rRIiSNVnbwMzTeGTRs804tEkbhqpP6ff0OiUihAAC2YyomakkPgjxrvuvl4kp6J4GxRYMqFqee2MSXyAu0JMn+I0KnipBJJCwDSP0LdUMfd1QDSfWdbZRqDdY1H1gxbvuP//dAY7YV7TdBMBKBaBEmmaBGNLLAf12pepZJDgJ8K1d992TGcqCtTGg5rI5wboWURhqsA03tmBllrfBIC9Qd5OtFXX3e8ZeSYy+YLJR+niJ7IW05N6u4nrnq6QV/PFC31/K0CkeHtysxNXjnRuL6M7fzH9t0RO+J5Yc7C0McP+1syPtNYynTm2fYdg7P7v6jPYZhvr4l4hdiXsMQ3Ce7FAnC0ye77Eve0lEsR/xlKLVjSiufJsqsAn9sANCLfsn5H5BWg8+/VBkWUOiUgtEorB/krH9Bd4PXlIUhonaKNd7CWNFPPne3t84DEF2zD2AIfbZyHRZ9jIbNDLroGcvqHyHrbKKdiB+oqOubTwMxbrFPRiy6Pt8krKmZ0Tl8pHN6cbgjYIs2H1PvN1kARdU9kjm8DZ3u7ndBlX8ci+TVWvTiymiWws3zcfDSAwtUzkYsopuCZ/jamuvNkbXKqspiTO3B0ODaS9xYx2b3AYgq846hhwh2dNMZGmlpxIW34g6icOeJ3RdKNQxuzDU1l/sHcO27wFDyBRAXB6GR6w+jPVKiRw+HccTQh6GLCTTPowoDXqOK0sTXY23ykrqVzaRFC+LoS1GXLXKyBJFC90Fw1JVFyMPeMhd2y4CGqJLIKafFByYyhCMGLLbhvhlIsiEhyEIqoz6RaCi5Jbf40SDuNMeDCvx+WVCq22a+EK/sLK6tYyLRMTgZmqtuMIy4SrO7GpTkRUeBoYO0ZWQBND2DTS1t7EXBhZ2Q2SZQzDY3yCMoAdDdHpHF9mLbnos6AksTozucGQXmrbOE5JVOqCQhwGRd9vbncSktRrFvI2shr5rYR4wyW4hKjcV5GKtklnAcC1g3riE7gW2bWQYYM0OgLZ2MlNTh2Aolibo5j1gyOp62jvmy67u9TZLGUVpuOUrSww1wUl4GBssp70dVIOtjsSIYaVFoAprfseKfdXMSl/RtwNUKnBLGOzPHjate0JhbE0gqmsrSYjmJxs8BAPg24gofRi9ZUJnMXUI4go1nkZR0lv0ojKwTBxrfavxG6ifkJBvLtpQafkgtg5kwdGjhKs22aO2GqXYXyYMBvTClXhLYYSBkLqIyMg3NHFNlCEYII7zjYfbM+K4V+aahnHPutK0uLfoaZpmz6Rq2OwtPWrkQ7KYLZMcE7n0XPVirrDWgs4fTQS8YXuivwkt33BWoaUDNdUtzbX0ZHDPqMUtC7k/wFxDVt422HzY8w5j+weP5PvmPZpz5xlK/b+4+mIfrU9fAGNvRE/g+H3zLn3r1yZUohs8AQwNtQ17C0PW+uf7wxpVGcRuFExFeU+l0k3jPno4DMZD9Vra41tv7d3ftvT/K/zYf1ibnw1oOWy8GmccijngeHfvH19wLw02PzubPHsYi9Xz5UKSJicnR6dUsznVxcUz8qO0mEwmJ0fMOpsVxj/PFy1jbru4+OuaGU8aT2p7dnwpLZqYMy5m2/jfK9o515Hw6oq25mIKrz8uFkd/S0ed5m/eSax9x0i1eDiMKu1Z2e/FM7D+kc+Q9fyxg6Lo969riedDYZxXnrOm+VBM8OKqH1N4ddaPSWHQQf95fNqJ+eZsMimyb4wXz0bBkHrjpok3iMokGYzGc9bA6HsWME56MXvGDowqZgdGFZPBkCYf/uhUQAtG23qxHAejn3inXgZhzJvK4DxbMOqgwzFfXEm9mAxG7TlvwZhIH/7+8OHD20LzARgFjVEw7ki8vbzn1TLhZ6yC0Yb5pTAmrQ1rXldGN+ZbBuOv4z+MYyaE3OCHHIbUi3lxMR8Noz3EoqS5GeNgFK7z19cSV9PU9fhy0pvw4ZgURs+o5jA4I60MafL6px9q/YPCuHjzrh9zNAxuiBdsFqvRlDM2v3hzLnFFlMNoH4xmDQze86KqtraxqoyTdu9v82XCeX4eRlOt83EbaOfQSgOuf5Saeql6eXM+aRdR4ctg8MayMjjCLKbEe9YwWnNbweiwfPuc1iUHg6b0rh9zPq4yFr15KGaRGVtJ0sroVMGshLFoZ54fEo6vW2cPVfMmZsvIYEic8e2rK6kbkxmff5SkLgyW0lm/o/nFbASMhdQMsTzARWwWuSTzZdLqOrfO8mUitYqogtEzljG7xhdXi0WnBqmVVgYfc3YXjOKk66RL43QcjGbzZ7Uxo4kvirPNZuAMxmLBdT3LYSw6zalrfgbaXWezHMaiKbci9RJGZzj5MummlMNYdGH8NJ/N37/rzQ/1HQWjMzl56gyGJHUzn7/Pl4nUHU6+TPLmJ03z48sBI4XRa17AKKugosEqo1MazMoqY9GFwVJ61/ccBeNswQc8zWFwNE7nrDLyaWwZT19fL6vmJ3XzlwzGokPjNIdRY69iMhg8drpnLLo1yIz9ypidFjD4qZwdjayMdqnWMBbtKSthlFVdDyeHkS+p1ppiMBpER5+IWcJox2zBaOr/lMHgKoO6MhgLqVNaVCcjKmNZD7GKOKOJL+skKyOFwYz1wJnxpIAhdZqfVjD4mNXAGyOFsawHXhopjH7MT8BoprLEMQoGR4NGLBJv0zjKYbQzz7MsYdSZF64va6PUZFkA7sY8fXG15LgdVTA6MYdhnL5/t1wuOjAZjskoGDWNaozRj8tlO/Pc+Oa8dGzhYDAK42LSTPnL60XVXPp0TAqjMxxmZTCqmLVnDuP3ly39TptTGGUJt2gejYRR0qimoki8GU5hfH9eOTYzOWEwKkT1TL68XrYH3sRc8MYcRrejow+vrpZtwoXx+ccm4tGEjZml9G7ZplHSnJztAEZRHGzXKmBUnecJTU7fXy5r19JzUsBYthYVa/6y9pSqOZ8UMRftmJNJCaOFiI60gFHFrIwMRmcuaNAcRhlzUcU8OZF2AaPsoy7pVlGzqcgro72k6AyVMFprnHkWMJpto4nZ6igv6WKZtBYK9SxhdDrqwJDKkEcFDD7m0cNh/HpJdc7+Nbp68fNlrvO2fvsl9+xaf/3PgOc/f7kso34m5tW/fy5ito3X/xrwvP71l36e578N5Xl+efVAGMLxkAx7wOj7wYDRGDL6A+0HjYY/2NF9jYPNj4/3+E8/Bx100EEHHfQF8obvixB674URFSA33zZm9jHq5oodaQfvHY7h8G3Z/cfU+Hb1BLb242zMUAUrXde/Ng3T3sFTOdYbXRQRMk0UCIHvsltLYgRyGK6hAS9A/gqogY9t3dI2vs/edab4puf7eefI0lUw9ZXUH5GD6OOR04qjTB8XIdcW6bEAddOAJI2wroU2iNjN6DB2N9iKMTQcC0RrFxIyVaFjsxIQU5S4NntwDDARrQwKDo3KxYA6GtM+gxBu0ukDVT9gBFkiSVn5Ewdg09UdvFYzdt8RxKkmBj4K6UISNx5Y27Yj06/FQ0ts3TCLW/sFK4fhhux7/WHZpDobzIjHRwkoutlBZUz1JIFsQMQAUeTrjmiRjL0AUZKu0wCxW5ZF+rrBYBQDpzAwMvQk3yZUZtMAGvW+dxsmwbhLE9Ecf+vY6kaQBSugpU58FXrqlChrmD86CprEFhyc37+thK5g2T4Raxh2qmowT5/BiBwhGXPjFt0zxl+lKaOPJv6WfiKQwnAcsM50HQIMc8Rw5VnZVMUZu39bszaZjSBiMOK8MgKY2Xnv7B1Dqr4d90CEvX0wpjbtHSVFWsPRp94Y9a1KS1DPJkaRoX+Pd3Ou8MDpk4Dd75HFQQcddNA3q/8BkW0hf4vSmeEAAAAASUVORK5CYII=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 descr="data:image/jpeg;base64,/9j/4AAQSkZJRgABAQAAAQABAAD/2wCEAAkGBxQSEhUUExQWFhQWGRsYGBgXGRwaHRkgGhsYHBobGhwaHCggHB0lHhoaIjEhJSosLi4uHh8zODMsNygtLisBCgoKDg0OGxAQGywkHyQrLCwsLCwwLiw0Ly8sNzc0LCwsLCw3Ly8sLC8uLSwsLDQsLCwtLCwsLCwsLDQsLy4wLP/AABEIAI8BYQMBIgACEQEDEQH/xAAbAAADAAMBAQAAAAAAAAAAAAAABAUCAwYHAf/EAEkQAAIBAwIDBgIHBAcGBAcAAAECAwAEERIhBRMxBhQiQVFhk9IWIzJUcYGRBzNTcyRCUnKhsbMVNHSCsrQlQ2LRRGOSwcPh8P/EABkBAQEBAQEBAAAAAAAAAAAAAAABAgMEBf/EACoRAAICAgICAQIGAwEAAAAAAAABAhESEwMhMfBBYaFRcYGR0eEyscEE/9oADAMBAAIRAxEAPwD2CiiivnHUKKKKAKKKKAKKKKAK5DtHxm5e9isLNljcx86aZ118tMkAKuQCxI8zXX1wfaCVrHiqXrqxtZoRBK6qW5TKxKswG4Ug4z//AB1HyRmXGL+84Y8Mstx3q0kkWKTWipJGX2DqybEZ8iP/AHFniXbO2gna3bmtOqq3LjieRiGGQVCg59/Sub7Y8XTiYhsrImYvNG8siq2iJEOolmIxk+Q/KqfB0xxu+2OO724B/I1uuuwWOH9qbWa3e5EmmKMkSGQFChXYhg24PtWmw7Y28sscWJo2lBMXOheMSY/sFwATjfHpXnl9w6WW34wIkdivERIVQeJlRgW0AjBIxkbHp0NV4HsrmS1zxG9ncSq8cTBMqwB+2BACoAJByRTBEs9NFefdl5OIXtu0y3qxtzZECtArrhHKjJ1A74r0Eda8x7Adq7W0tGjmkKyCaY6BG7MQZGIxhcHNZj4dFZZ4Z2oleC+juStvdWanmSIpddOkssyISCRsfDny67023bC3tobTvEzO9xHqR1iYGUqAT4FzpJ1DC77nFc2LOaW24xfSxNF3m3dIo2GH0RxvhmHkWJ6VjAh732e2O0M+dun1A6+lbxXv5EOkT9oNmSyfX85TjkciTnHIzkR6dWMedVOF9pbaeB7hH0xxlhJzAUMZX7QcNuuKj2a/+OXBx/8ACQ7/APO//wCq5O84ZLPbcejhUl2uwwUbFwrKzBdtyQp/Gpin9i2dxadtbaR41+tQTHETyROiSHyCOwwc9R6ivvEO2ltDO9uea86AExxxPIxDDOQFByPU+VcbzLG5S3WTiF9KwkjZbdgmpXUjAZRbgqFJwTnpmuj7PKf9s8SOP/Ltt/yejikLKcXbC0a1N1zCIg2g5U69ecaNGNWvPlWVh2ljncxBJ4pNBcc6F48gAZK6gAcZGRXn/Dba3aDiIu2lij/2rKySRg5jYEFH2U4G3XGKu9nuMzteNbpdC+tuQztLywpiboql18LFt9v8qOCFlfg/aSKPh6XU91zUOfrTFyy+WIVRECxz5ADrTnB+1dvcy8leZHNp1iOaN4mZf7ShwMj8K85soXXhHCpyjPFbXKyzKASQgdsvpAydPWujuuJRX/FLA2uZBbcySWYKwVFdCoTUR9piRt7UcV3+pLKkv7QbMGQLz3MLMsnLgkbRp6liFwF9/wAap3PaWBII7heZLHLjl8qNpGbIJ+yoJHQ1z3YFP6PxDI63Vx1HXwrXK9nuJzQcL4VHzZLa3lacTzomWTEsxQZKkLqO2SKYL4FnpHBu1EF07xJzEmjXU0UsbRuFO2rS4BIyRv7ikv2bcQlnsEkmcu5eQFjjOA5A6DyFcz2XmifjTNDLNOgsnHNlydR5sf2SVAI/AYq9+ydSOGx5BHjl6/32qSikv2KX+NcZS1VS6yvrOlVijaRicZ6ICR+NKcK7V284m0mRXgXVJHJG0bqME50MASNqj9vOLSxT2sRne2tZeZzZ41yQy6dCairBM77kb/lXO8Glje/v2hkmmj7gQJJc5YjVnSSoyvpgUUerFnYcK7eWdyyrC0j6gTkRPpXClirNjSrYB2J9K+cJ7e2dyyLC8jl87iJ8KQCcO2MKcDofatfYJMcHtxjH1G46b4P+NT+w8ksPAEaBMzLBIyJj7TguRkDc5ONvOjS7BTTt5a5TWtxGjsFWSW3kRCT0GtlxvVez41FLPNbqTzYNJdSpGzjKlSdmB9RXkfaHiaT8OBe9ubi6kMTPDpwkZ5iFgyLGNIGCBqJ3xXT/ALQpJLGW34jAhZihtZFHVhIpMR/JwP8ACq4IlnbcK41FctMIiW5Mhic4IGpftBSftY9RVCofYvg3c7OKJt5Ma5T6yP4nP6nH4Crlc3V9GgoooqAKKKKAKKKKAKKKKA392PrR3Y+tNUV7NMDnkxXux9aO7H1pqimmAyYr3Y+tHdj601RTTAZMV7sfWjux9aaoppgMmK92PrR3U+tNUU0wGTFFtMdMD8BX3uvuKaoppgMmK919xXwWnntn8K18b4slrEZZNRUFVwiliSxCgADruaXXj6mAzcm4wDp0cptZ9wmMke9NMRkx3ux9aBa/hSS8eUwGbk3GAdOjlNr/AB0Yzj3oHHl5HP5VxjOnRym1/joxnHvTTAZMd7sfWjuvuKnv2jURLLybnDMV0iF9Yx5lcZA96LrtGsaRuYbkiQEgLC5K48mAHhPsaaYDJlDuvuKO6+4pLiXHlhCExXD6xqHLiZsezYGx9jTd5xARw80pIwwDpRCz74/qjfz3ppgMmfRab52z64r73X3FaeH8VE0TSCOVQufC8bKxwM7KdzWjh3H1mDkQ3CaF1HmRMueuy5HiO3QU0wGTHe6/hXxbTHTA/Cl+D8aW4LBYpo9OP3sbJnOemrr0rCz48skxiEU6kEjU0TKnh/8AURjfy9aaYjJjndfcV8W0x0wPwFKDjy8/kcqfOdOvlNy/XOvGMe9CceUz8jlT5yV1mJuXsM514xj3ppgMmOd19xQbTy2xSfEuOrDIIzFO5IB1RxM67nG7AYrbxfi624UmOZ9X8KNnI/HHSmmAyZvFr+FHdfcVpn4qFgE/LlIIB0CNjJv6p1GPOix4qJYmlEcqhc+F42Vzj0U7mmmAyZuNpnrijuvuKV4RxpbjViKdNIB+tjZM5z9nPXpWPCeOrcMVEU6YGcyxMg/IsOtNMRkxzuvuKBa+4pE9oF5xh5NxkEjXym0bDP2sYxX3hPH0uHKCOaNgNX1sbJkZxtq600wGTHBafhv1261H472WF1LbPJJ9Xbyc3l6ch3AIUk52059K6OiquKKFsV7sfWjux9aaoqaYDJivdj60d2PrTVFNMBkxXux9aO7H1pqimmAyYr3Y+tHdj601RTTAZMV7sfWimqKaYDJnOdvuJ3FrZyXFu0YaLxMJUZww6YGl1wckHO/TpWu87Vi2kW2ljmuLoQrMwtocqwLMhIDP4cFTszemCTW3t7wq4u7OS3tuTql8LGZmUBeuRoRsnIGx96+WXCJzeNdTcoa7RIGVGY4dZJXONSDKYcb9eu1dSGuXtUrGF4dTxzWs1yiCPLvy+UVAJcYbx40kbk9RjeZwXttJPb2bvDJC8z26s7w/Vyc0HIh+tyBtnUc4BGxpngfZWWHuOto/6NZyW76Sxyz8jBXKjK/Vt1wem1K8P7NXogs7eXu2izlt2V0eQs6whgxZTHhWIwQASM53oCtd9sooZuVNDcRrrCc1kHLJZtKEaWLlWYgA6fPfAyaTn7RSxvfan8MV1awxjQG0rMttqGAVJy0jbknGehxiodz+z+5bw6bJ2E6zd7kDm4YCZZSmSp5YC5UEMQQuMDWSt3iXZaaQ3eGj+vurWdMltlg7trDeHZjymxjI3G48gHuJ9rFgmET211gyJEJRGpjJk0gYbXkgE77eR9KwftnEk/JlhuIsycpZHQaGZn0JjSxbDnGCVAwd8Vpn4dfG/M+m1khUqsWuSQPEhC80qgiKGRjq8RbpgZAznnYf2fXA5KlbJ2inima7cO1zNolV31FlJQnfo7DYDYHYCinbmT/xANbzKLZ5lSbkho0WKASAy/WgsSckAYyGTpk4szdrETloI555WijldYIi2hXBw7ZOlQSp8Oot7Eb1L4h2dvT/ALQii7sYL7mtqd5FkRpLdYgNIjKlQyKc5zgnbbFMw8Du7Z+Zam3YyRQRypMXUBoVK60ZFOQQQNJUdM58qAave2kCGAIk85uI3kiEMZJYIUDAhiCpGrPix9kg4OAavA+LJdwJPHqCvqGHGllKsUdWHqrKw2yNtiRvUTg3ZZ7ee2fWrLFFcrIdwWkuJY5SyruAupX2LbZA361R7I8Ke1tlhkKlhJM+VJIxJNJIvUA5w4zt1zQGXai1jlhVZZBGoliYMfMrIpVfzIA/OmbviGiaGLAPO17l1BGhQdlJ1P1/q9POlu09rHJCqyyctRLEwb1ZZFKr+ZAH50txmzdr+wkVSUjFxrYdF1RqFz+JFAN2naW0ldY47mF5HGVRZFLMN9wAcnoaS7M9s7W9LLFLHzA8iiMOrMyxsV5gA30sAGB9CK5zgfZ+SO14SvI0PFdGSYBQCoMdyCz492Tf3FVexmuGSa3ktJkJnuZVn0x8orJK7oAwfVkqw20+ooC3xXtJaWzhLi5hicjUFkkVSQSQDgnpkEZ9jWnjXGGjktY4gjd5kZAzE4XTFJJnw9c6MfnXN9rre6kumDR3j25RBbizeOIa/FrM8hYOq5ZQOq4BOCRWrhdo8MfAIpFKSIzKynqCLOfINAdRx/i0ts1uQqMks0UDdQQZCQWHkQMdKuVzHbvpZf8AHW//AFGqXajh7XFtJEqI7NpwskkkSnS6tu8QLjpnbrsDsTQFWtF5dxxLqkdUXIXUxAGWIVRk+ZJA/OuL7L9lJre5SV7a1RVDZaO7upWGVI2SVQh9N+gqz284c1xaiJY+Zme3LJgEFFnjZ8g7EaQc+1AUuG8ctrhWeCeKVEOGZHVgp9yDtWmx7TWcyyPFcwyLEuqQrIpCLgnUxB2GAdz6VyfaXs3PPJxEQqVEkdloxpAl5TzNJH4/BuCAdQK77gjasOyvD5ZL5Z5o77UkTx67mG0iXS5B0/UeJzkbA7DxHbO4HepfRkqokQsycxRqGSu3iA813G/vX2C8SSMSxsroy6lZSCGGMgg9Me9ecR9nrmOyk5SzLNEO6xbqrtEsTxK66ckYkleUbqTpHQYFeiJaiOARruFj0D3wuBQE+PtPbrBFNPLFBzIxLh5UIAOkHDA6WALqNQONx60rxbttaW72oeWPl3WsrLzFCKqoWDEk7gnCj3IqL2Z4FIsnCzND/u9g6MWUHlyHu4xv0bSJBt5Z9anWfDJ7eHh0jWssvd7i9aSOMIXCzNccshWZRg6lPXpQHoc1+vIaeMh15ZkQg5DDTqUgjyIxvUzhvaHNjFeXA0rLHHIFiSSQqJVUgYRSzEFsZA99qcv5ddlI2hk1QMdDABkyhOlgCQCOhAJqV2ZvjDwiykEUsxFrb+CEKXOY0GwZlG3U70AzYdo2nsY7uG3kkaVQVhVkDbnG7MQoA6kk194B2hNyZ4mhe3uYNOuKQhgBICY2DxkqytpPQ5Gk+xPNdkeIXVrwqOIWFxz7dY0KsEAfU51NHh/FoXJIOnOwyM5FrsVdOeYJbe7SVjzJJbhERXbZcRqkr6FAAATyA3JJJIDXCO0OpbprgxxC2uDAX1YU+CJg3i6ZMuMUzPw/N7HPrXwwumjzOplOoewxXLWt0kUfFGeFZweIBBE2MSM6WaoPECM6iCNvKunksM3sU5dQVhdDHnJOplJI6ZAxjpQFiiiigCiiigCiiigCiiigCiiigCiiigCiiigCiiigCiiigCiiigCiik73i0EJAmmijJGQHdVJHqAxG1AOUVK+ktn97tvjR/NR9JbP73b/ABo/moDV2tsmmt9KIzsskbhVKqTodW6tt5VmvEbjkFzasJQcCLmJkj11ZxWX0ls/vdv8aP5qPpLZ/e7b40fzUB8XiNxyDJ3VubnHK5iZI9dXT8qBxG45HM7q3NzjlcxM49dXT8q+/SWz+92/xo/mo+ktn97tvjR/NQGp+J3IiVxZsZCxBj5qeEeTas4OfSleMl5Y4uZw1bg7sUkaJuU3TbXkEkE7in/pLZ/e7b40fzUfSWz+92/xo/moBDjEHihkXh0c8iqCGPKDRFd1VWYZ2JONPTerF5cyLFrSEvJgfV6lB3xkajtt/wDalvpLZ/e7b40fzUfSWz+923xo/moDdw+8leJmkgMbjOELq2cDbcbDNL8O4jcOH5lq0RVcqDIjazvtsdvxNZfSWz+92/xo/mo+ktn97tvjR/NQGXB76eUtzrYwYxgl1fV1z9npisLTiNw0xR7VkjycScxCDjodI33r79JbP73b/Gj+aj6S2f3u2+NH81AfBxG45/L7q3Kzjm8xMY9dPX8qE4jcc/lm1YRZI5vMTGMddPWvv0ls/vdt8aP5qPpLZ/e7f40fzUB84lxC4jkCx2rSoQMuJEXGTuMNvtW3i17NGFMNuZieoDqun/6uta/pLZ/e7b40fzUfSWz+923xo/moDO6uZO76u765GA1Qll89mBY+E4H61o4DDyoG0WaWzbnkx8sBiBgbphd8Ab1s+ktn97t/jR/NR9JbP73bfGj+agPvCL+eTVzrYw4A05dW1dcjw9MbfrWvh95NOWS4tOXGVIOp0cNnYqVHkRWf0ls/vdt8aP5qPpLZ/e7f40fzUBOhtuXJyU4ZGsAk5gdeSF1qAVl0AZ15VcN1GB6V84dFcTXqzywGBY4WjALq+osyn+qdsYql9JbP73bfGj+aj6S2f3u2+NH81AVaKlfSWz+92/xo/mo+ktn97tvjR/NQFWipX0ls/vdv8aP5qPpLZ/e7b40fzUBVoqV9JbP73bfGj+aj6S2f3u3+NH81AVaKlfSWz+923xo/mo+ktn97tvjR/NQFWipQ7SWf3u3+NH81VQaAKKKKAQ4hxVYZII2B+vcxqwxgMEZwDvndVbf296Wv+0kEM/IldY8RCVpJGVEUM5RAWYjxMytgD09xWvtrwtrmzlSPImUCWErjPMiIePGSB9pQN9vWuLeG7ktzdyW8kTXkym4jEImmt4I0ZIljjYeKQtvr0Fl5m6kJQHaca7SxxWbXcJS4QMijRINLapViOHUMPCWP5jG1U34hEvMJljAhGZcsByxp1Zffw+HffG29eUQcHlFtxIJBdkSS2TR86ELJIFeIsdMSKMAA5GMqB4sHNUu0/OjbjMS2tzK15GvJMURZGAtVjbLjwqQVbwk6jgYBLLkD0HiHF7eBVaeeKJW+yZJFQNtnYsRnanAc9K8t7QcLnS6klcSGOWOFY9FiLwqETDRnfWni1N0wdfXIIHa9hbIw2EEZ5nhDAc1dD6dbFMpqOgacYUnKjAIBGABeooooAqET/Tp/+Ht/9S7q7UJv9+n/AJFv/qXdcub/AALHyNSTBcamAyQBk4yT0Az1J9K08SP1Mv8Acf8A6TSHaC3ZzAViLskyOSNOVVTlt2I/QU9xH9zJ/Lb/AKTXmcUkmd5RSinfmzZZN9Wn91f8hQ96gcIZFDnopYBjnpgZzXyy/dp/dX/IVKu7VnlZTEVi1o7FQpMrLggk6vCqkL5ZOnyHWwim+y8UYybyde++9jvFjtF/Oj/zpue5VBqdwq+rMAP1NKcW6Rfzo/8AOtt9nAwrMc7FdBZNj4hr29vzrKV0YirdM3xTBgGVgynoQcg/gRSFuf6ZP/It/wDUu6OA2zRxYcYYvI3udTswLY21EHJA2z0r5b/75N/It/8AUu6skk2kXkSjJpO+yjJKFBZmCqBkknAAHUknoK+hveonarhb3ELBG6I+IyMh2I8BzqGCD0zkZIONhVWzRgihyCwAzgYH6En/ADquMcE77/A24RXGpJ934/AW4WfHc/zx/oQVvuOJRIdLyxo2M4Z1U49cE9KX4X9u5/nf/hgpbi1u4MjwJIJmRQrhhpJUtpDKW6DJPTzpCKbpk4oxlKpG7tSf6Fdf8PN/ptVVjvUrtR/uV1/w83+m1VG61j4OZqa7QOELqHIyFLDURvuBnJ6H9DSPaE/VL/Ptf+5gpBLSdJpGUNl7hG1ahoMWlAwIJznZgBjrin+0P7pf59r/ANzBXSUVFqmdeWCjVO+h24u0jwXkVAempgufwyayguFdQyMGU9GUgg4ODgjbqCKX4qZOUwhH1jYVTt4dRwXOfJRk488Y8622dssSKi/ZUYH/ALn3PWs0sb+TNRwv5v338xdD/Sn/AJKf9ctMXN6keOZIiZzjWwXOOuMmlk/3p/5Kf9ctT+PWUjSl41bBt5Y8x6NRZmUhSJNtJwdxv71eOKlKm6NcMIzlUnSOg1Uhwk7S/wA6T/Ot3D4SkUaEAFUVSBkgYUDAJ3I/GtPCekv86T/Osv5OclTpDEt9GrBGkRXOMKWAJycDAJycnamA1c3xvhUjtIIulxytepQQvLPUNrBGw6aW3x+XRjrWpxikmmdOSEVFOLu/6/tfoT+Avi2iycDQKZkvo1UOZECNjSxYBTkZGDnByN6m2CBrJAU15jHhwDn02bbY7/lSlnaSqtgTG2YFKyLlcjMOnI8WCM7da1GCdtv2vUXj44yjbftN/wC+v1KfGJQ1uzKwKnQQQcgguuCCOop+acLuzBQSBucbk4A38ydqgQ2rRWARxhhgkdcapdWDjbO9NdpLYyKmmMuyyxtkacqFdGbdiMZA8uuKmCzxvq/IXHHbhfV1f/So8wBALAFjhQTjJwTgepwCfypDj5+qX+dbf9xDWjjELNLbOsTMUfUxAXIUpINOS2erDYVv4/8Aul/nW3/cQ1HFKmYnFKKafkpFvetD3qBA5kQIcYYsApz0wc4NF4oKMCusEfZwDn8jt71Es4ZY7a1UQ/XRgLqYK3LwmGYAONWRlRuOuTsN7CCats3x8cZK2/kr38oaCRlYMpjYgg5BBU7gjqKq2f7tP7q/5CoCWoitHQBgBHIfHjUSdbMTjbcknb1q/Z/u0/ur/kK68KSbo4cqSk0vBuooorucwooooAooooAooooAooooAqLd2swuXlRFdXiiTd9JBjacn+qdiJB+hq1RUlFSVMEXNx/AX4o+WtV1HcOjqIVyysv70eYI/sVzv7Y+1BsYINBId7iM5HksbB2/XAGPc13lpOJEV1OVcBgfYjIrnpiXJkeBLhVVeQuwA/ejyGP7FZ5uP4C/FHy1aNeb9iO2feuMcRty3gXHJH8k8uQ9PMkHHp+dNMRkzpr2C5fRiFRpdX3l8lOf7FMZuP4C/FHy1aqH234v3SxuJ/NI20/3iML/AIkU0xGTMs3H8Bfij5aUitrkTyS8lMPHEgHN3zG07EnwdPrB+hrT+y/jHe+GW0hbU4TluT11J4Tn9Afzrq6aYjJkXNx/AX4o+WjNx/AX4o+WuX/bH2oNjBb6CQz3EbEjyWNg7frgD8zXe2s4kRXU5VgGB9iMimmIyZBs7e5RpiYU+sk1j63oOXGm/g65Q/4Uzm4/gL8UfLVo15v2H7Z964vxG3LeBSOSv8k8uQ9PMlTj0/OmmIyZ0fGLW5mt5olhQNJE6AmXYF1KgnCdN6cJuP4C/FHy1ZoppiMmRc3H8Bfij5aU4pbXMqBRCgIkhfeXyjmjkI+x1IQge+K5y67Yae0UdpqxFyDHj1lY8wf4AAe5PrXpFNMRkyLm4/gL8UfLRm4/gL8UfLVS8uBHGzt9lFLH8AMmuE/Y32nN9bTF2JdJ5Dg9QsjF1H4DUR/h5U0xGTL6wXPOaTkrgxqmObvkM5/sf+qmM3H8Bfij5atVG7Y8WFpZXE/8ONiPxxhf8SKaYjJnzNx/AX4o+Wl7KC5TXmFTqdn2l8mP9yk/2VcZ73wy3csWdV5bk9dSbb++MV11NMRkyLm4/gL8UfLX0G4/gL8UfLXI/tU7XmxuOHIpI1TiSQ//ACwdDD8w5/T8DXoynIyOlNMRkzneG29zHEiGFSVUAkS7bf8AJTObj+AvxR8tWq847Q9sOTx6ztdRCGNlk9CZd0z+BRd/f8aaYjJnS8RguZIyghUE46y+jA/2PamSbj+AvxR8tWRRTTEZMi5uP4C/FHy0rxO2uZECiFARJE+8vlHKjn+p1IUiud4j2v0doYLTViPkNGR5F5CHXP4BAB+J9a9GppiMmRc3H8Bfij5aM3H8Bfij5atV5v2q7Y8jjlha6sRlWEvoTNlYx+TKpz7/AI00xGTOpu47h0dRCo1Ky55o8wR/Yq3bppVQfIAfoK2Citxgo+A3YUUUVohqupxGjO2dKKWOAWOFGThVBJOB0AJNTuAdo7e9Dm3Z2CHDFopI98sMDmIuSCpBxnHniqVzcLGjO7BURSzMTgKFGSSfIADNeTW/EYrjh6RxT5J4qocxOQ6rNfSFSGU5XUpyD+dAeu0jHxRDcvbYbmJEkpOBp0u0igA5znMZzt6V5pxSEWo4hbxGRbRbizEwV5GMcMiqbhgdRZQVHiI8s1odo1fiJ4QS39Dt8MrytnM0wlaOQksSsecFM4ZcAFgRQHsFFeR9j2Hf4uVPaBGEi3EUN1cXBkXlsQZEmjwmlwMuSvXTnLaTV7M3EBvI01arT648ObVlWYMonGWALEMW5e7DQrkdAaA9HooooAooqX2ha4EX9GGZM7fZ/IEOQNOeuDkDpk0Ah2n7LW1/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+Zyn5QJfG2nTq/5deFJ9iQPcVAhWRo5+bb82duSXjGkKSYow322CugYP4dW+PzoB/sjwGGyh5MKojeFpVRiRr0KpbBO2Qo8hnFXDXPdn4StxL4HXFvbA6wMgh7olcqSuwZdlJABWmO0ZuMR93XI1jmfZ+wSA+QxB+xqIK5OoLsQTQCvabsrbcQCPJGkrKU0FmYqE5iNJpwcZZQRnz23qxwq2jihSOHHKQaEAOoALsBkk9MY/KoKWbOLNo4c6VhPNyF5arguu5DplcjCKdf2X0rvVLssuIG2IBnuiMgjY3MxBwfIg5z55zQFSZwB4iAOmScddhv65rmeE9i7O0nM8cKRsNIRwzaskFWDEnxaiR1zk79ay4iZzJJzVPIE1sY/ssNpl1EaTqxgKTqUYOrBIGa18QsZ1knklYOknJVAA22J2KKF1EDSrDLADUd9sYAHV1i8gXqQMkAZONzsB+JrKuYmNxzzzl+oE0JiOFO55obBU50/uvtAEMW6jBoDXediLI3SXLwpr1azIzsHMuuNoyDny0kY/LGK6uuJu+FGIkiEhWuLclmEbFj3uFwUaMaygGssZMEYGNgTXZTltLaRlsHAJxk423wcfjigNHEbWOdHgkwyuuHTUQSp2IOkg4O4996j9luy9tYs/JjjjkkLkhCfEgkYplSf6oYDONumamwRXbpMGDLclIc7IGaNLmclchjHzGh22cAM/Veoq8ORhNah4wjLBONKgYRdcGhTp8KtpAyqkjIbBIGaA6Cp3FuGQXkZimUSxahqXJwSp6NpO+D5HzArDjrXAEfd1yeYNeNP2fPUHI8OM5KnUCFwDk4lQ8KSe3ZGiVj3m4B1qAVVrmQuy6hkErghh1yCD0NAOdjuAQ2UAjhVFJxzeWxKmRVCsRnofDv06VdqbwUfvsDAMz+WM9AT+oO9Y8ba4Bh7uuRzU5n2dk1KHyGI20FjlSSGC7EE4Amcf7HWd9Kk0sMczAhGZmY+BNfgXBwDqYny369K6GzVQiqhyqjSN9X2dsZ8yMYrk7iwkkhi5cerBlXyXluZDpk8RBTGD9YgZxnKqc1f7PD6psDAM05G2Os0m+D69c+dAUXcKCSQANyTsB+NctxPsTZSXIu5IkLbu8jO2rUOXy2BzgBQnsBW7tEbgmcaSbbu7dNLZbw4wAderBfK6SMBSDkkDTecMZWupcERmGUHKqWmMgRlOVJZlj8SKGAIBwBgAkDqhXxZASQCCRscHp54PptSV7zBbnlA8zSMY06vLpr8JPsxA9xUC3jme1k1xs1xzYXkSIhMuogZ8FnVSuxGNRBG29AZ33Yeze6W6eFNQ1SPIzNr1homjcHOwUI3sBjauqVsjI3B8xUG8s27wZDHldQbm+HCRqgDxdde7ZbSFKnO5zWgC5Xh1uLZTzhFFsdIwQg2YOQNOdm3BAzjJ2oDpq5XivYqznulmkhRpWyzMztrOkIEKb7BcDpgD8TTkFrIBfho5cSuWjxIAzgwRoRGwkzGdSNjJTGQRjfC7wMQqNG/MNkyaVYK+rwAqJFYBWz5hx652zQHSivkcgYZUgj1ByKhzW8pNg3LkzG+ZRrUaAYJEOsB8PhnXpq6Ej339l1xA2xAM9yRkY2NzMQcHyIII9jQFeiiigA1iEHoKV7waVHGouZyudFzc45etdecZxpznpv0rjuiaxZV0/40BQOgpTvBo7wab4jFjQQego0D0G3Skor7VnSytpJU4IOCOoOOhHpWfeDTdEYscopPvBo7wab4jFjlFJ94NHeDTfEYscopB74KVUsoLEhQSAWIBJCjzIAJ28hWfeDTdEYscopPvBrCe+0KWdlVVGSzEAAepJ2ApuiMWP0Un3g1h37xaNS68atORnGcZx1xnbNN0Rix+ipicTUyNEGBkRVZlHVQ2QpPpnBwPPBrf3hqbojFjlFSLLjcc2oxuGC5BbSQvhJVvERg4IIODtivltx6GQkRzxSMAWIR1c4HU4Uk43H6iruiMSxRUJO0kJz9aBpdY21Bl0u4BRW1AaS2RjPXI9RVHvDU3RGI5RSfeDR3g1N8Rixyik+8GjvBpviMWOUUn3g0d4NN8Rixyik+8GjvBpviMWOUUn3g0d4NN8Rixyik+8GtI4ohfQJE19NOoattztnPSruiVQb8FKik+8GsReblcjUACRtkA5wSPTY/pU3RJix6ik+8GjvBpviMWOUUil5nIBBIODjBweuD6HBFZd4NN0RixyikJ78INTsqr6sQB+prMXJPmKbojB+Ryik+8GjvBpviMWOUUn3g0U3xGLNVedPZjhsCyPBaXUKyxsk4Om4OqQMshLKwll1EHwsucZ6Hb0Wott2SsY5RKlrCsitqDhACD6j0NeaLo0RuO8TuIrmW0RzzLkwtasdPgUkrcgFsFtCxtJgatOtfUCl+Jz3EM7yy3NyIOcAjQ8h4UXKRokyMvNLGQlG0nqc5G+Oom4aXu0nYroijZUXHi1ufGxJHTSqgYx1fOcjGufsvZvNz3toWm1BtZQFsrjB/HYVckDh4OdaQX91FcTu0V3OvKPKKHU6oZXBQE6A2s+JV8G5Ayar9nLi9W7iWTvRt5Ayubs22zBS6GIwNnfDZUg7b+W3SHs5aGY3Bt4jMc5kKDUcrpOfXKkg+uax4X2Zs7Z+ZBbRRSYI1IoBweo9ulVyQo4mwnvXgsJe/wAuq7nMLDRGVVCtwcqNOTIOWMMTj/0nFdP2avmjF4txcF0tp9AlmKKQpiifxsAq7FzvgeVWYuFQqsaLEoWFtcYA2RvEMr6HxN+pom4VCyyo0SlZjmUEbOcKMt67Ko/IVHJMEO8ea4vZrYXElqkMULrywmqUyGXU2ZEbwLpCkAdfMdKU4Dx6aaazDuNLxXZcgALLyZYkjmHorKSwwSMN1PWuj4twO2usd4gjl09NagkdfP8AM7VjxLgFtcKizW8Uip9hWQEL+A8h7UtA4NXkvf8AZkhupFLXV6qyRGP7Ki5CMpKMD4EC56YJ88Gu/MgjiaMS65Y4tRLFeYRhgrsFA6lTvgAkH0rVcdnbV4hC9vE0SsXVCo0hmJJIHkSWP61tThESKwijVCYhCCBjCKG0L/dGo7e9G0wcbwS7u0Thcz3bzteGNZYWRAoV4WkLoFGoFNI1MSQSxOFBxS7SXL8Hmu5LuR2EVxiMpFyzh5FXWChLEY65xsNvXp+ynZC3so4isMQuEiVHmVcFjgBzk7+IjNVhwqHkmDlrySCDHjwkMSWGPckmq5KxRyfGpLiS4vVS6lhjt7WKVVjCZLss53Z1OF8G4A323GN1be1kur6GQ3U0LycOikYxcsbs4yAHjbCkkn8a7luHxEyMUXMqhJDj7aqGAU+oAZv1NJcQ7NWk4jWa2ikES6Iwyg6V2Gke2w2qZIUQeGcQWGwvrly6lp7ku0WNWVkMCFA3hDBUjAztkZPnWjsze3kfEFtrh2KyQvKFllilkGhkVSRFCnLzqYEZYEqcHwnPSWPB+W9wDpeCd+boYZKuwAdcfZKHSGGwIYvnOcjPhfZy1tmDQW8UTDO6KAfFp1b++lf0pa7BK7E4/wBntkhRzbvJJwB/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/wB4Ecp/e0nT198Vzd1a2v8As8SRhNQUNFIPtmXqvi+0W5mxB9811tIJwW3EnNEMYkzq1aRnJ8/xrpCaieng5lxru/N9fP0fv49Ei84nIkfECz6TEqaM4GlmhQ4HuXP6mvsFoz30jc6RPqYGIXTg7yeE5UnGxPr4j7Yr3XB4JX1yQozkadRUE4wRj9DisrnhUMjK7xIzJjSSNxg5GDWtka698fwdV/6ONRpKm1T6X0/j7nOWlxcCGG47wzM8oTlFV0spkZSAAA2oLls56L086ZfijiEkyYY3piXpkrz9OkevgB/LNOcE7ORQBWMcZmUsTIF38RY9T7HFNtwW3LmTkx6yQS2kZyCCDn1yAa1KcL/o3yc/Bm+rV34S+fH5fXz9CXwOzbvF03OkwJz4PDpbMcZ38Ods42I2A96tcPHhOZRL438Qxt4j4Nifs/Z/KsG4XCZedyk5o/r48XTHX8KYggVBhQFBJbA9WOSfzJJrnOWX2PNzcqn+y+F8e+0cxxRHa5nbTA3JjQqLjONBDM5UdBlhguemMeVdFwy6EsMcijSHRWA9AR02rC+4TBMQZYkcrsCwzj2pwCkpppIvLzRnCKS7Xv38/AUUUVzPMFFFFAf/2Q==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 descr="data:image/jpeg;base64,/9j/4AAQSkZJRgABAQAAAQABAAD/2wCEAAkGBxQSEhUUExQWFhQWGRsYGBgXGRwaHRkgGhsYHBobGhwaHCggHB0lHhoaIjEhJSosLi4uHh8zODMsNygtLisBCgoKDg0OGxAQGywkHyQrLCwsLCwwLiw0Ly8sNzc0LCwsLCw3Ly8sLC8uLSwsLDQsLCwtLCwsLCwsLDQsLy4wLP/AABEIAI8BYQMBIgACEQEDEQH/xAAbAAADAAMBAQAAAAAAAAAAAAAABAUCAwYHAf/EAEkQAAIBAwIDBgIHBAcGBAcAAAECAwAEERIhBRMxBhQiQVFhk9IWIzJUcYGRBzNTcyRCUnKhsbMVNHSCsrQlQ2LRRGOSwcPh8P/EABkBAQEBAQEBAAAAAAAAAAAAAAABAgMEBf/EACoRAAICAgICAQIGAwEAAAAAAAABAhESEwMhMfBBYaFRcYGR0eEyscEE/9oADAMBAAIRAxEAPwD2CiiivnHUKKKKAKKKKAKKKKAK5DtHxm5e9isLNljcx86aZ118tMkAKuQCxI8zXX1wfaCVrHiqXrqxtZoRBK6qW5TKxKswG4Ug4z//AB1HyRmXGL+84Y8Mstx3q0kkWKTWipJGX2DqybEZ8iP/AHFniXbO2gna3bmtOqq3LjieRiGGQVCg59/Sub7Y8XTiYhsrImYvNG8siq2iJEOolmIxk+Q/KqfB0xxu+2OO724B/I1uuuwWOH9qbWa3e5EmmKMkSGQFChXYhg24PtWmw7Y28sscWJo2lBMXOheMSY/sFwATjfHpXnl9w6WW34wIkdivERIVQeJlRgW0AjBIxkbHp0NV4HsrmS1zxG9ncSq8cTBMqwB+2BACoAJByRTBEs9NFefdl5OIXtu0y3qxtzZECtArrhHKjJ1A74r0Eda8x7Adq7W0tGjmkKyCaY6BG7MQZGIxhcHNZj4dFZZ4Z2oleC+juStvdWanmSIpddOkssyISCRsfDny67023bC3tobTvEzO9xHqR1iYGUqAT4FzpJ1DC77nFc2LOaW24xfSxNF3m3dIo2GH0RxvhmHkWJ6VjAh732e2O0M+dun1A6+lbxXv5EOkT9oNmSyfX85TjkciTnHIzkR6dWMedVOF9pbaeB7hH0xxlhJzAUMZX7QcNuuKj2a/+OXBx/8ACQ7/APO//wCq5O84ZLPbcejhUl2uwwUbFwrKzBdtyQp/Gpin9i2dxadtbaR41+tQTHETyROiSHyCOwwc9R6ivvEO2ltDO9uea86AExxxPIxDDOQFByPU+VcbzLG5S3WTiF9KwkjZbdgmpXUjAZRbgqFJwTnpmuj7PKf9s8SOP/Ltt/yejikLKcXbC0a1N1zCIg2g5U69ecaNGNWvPlWVh2ljncxBJ4pNBcc6F48gAZK6gAcZGRXn/Dba3aDiIu2lij/2rKySRg5jYEFH2U4G3XGKu9nuMzteNbpdC+tuQztLywpiboql18LFt9v8qOCFlfg/aSKPh6XU91zUOfrTFyy+WIVRECxz5ADrTnB+1dvcy8leZHNp1iOaN4mZf7ShwMj8K85soXXhHCpyjPFbXKyzKASQgdsvpAydPWujuuJRX/FLA2uZBbcySWYKwVFdCoTUR9piRt7UcV3+pLKkv7QbMGQLz3MLMsnLgkbRp6liFwF9/wAap3PaWBII7heZLHLjl8qNpGbIJ+yoJHQ1z3YFP6PxDI63Vx1HXwrXK9nuJzQcL4VHzZLa3lacTzomWTEsxQZKkLqO2SKYL4FnpHBu1EF07xJzEmjXU0UsbRuFO2rS4BIyRv7ikv2bcQlnsEkmcu5eQFjjOA5A6DyFcz2XmifjTNDLNOgsnHNlydR5sf2SVAI/AYq9+ydSOGx5BHjl6/32qSikv2KX+NcZS1VS6yvrOlVijaRicZ6ICR+NKcK7V284m0mRXgXVJHJG0bqME50MASNqj9vOLSxT2sRne2tZeZzZ41yQy6dCairBM77kb/lXO8Glje/v2hkmmj7gQJJc5YjVnSSoyvpgUUerFnYcK7eWdyyrC0j6gTkRPpXClirNjSrYB2J9K+cJ7e2dyyLC8jl87iJ8KQCcO2MKcDofatfYJMcHtxjH1G46b4P+NT+w8ksPAEaBMzLBIyJj7TguRkDc5ONvOjS7BTTt5a5TWtxGjsFWSW3kRCT0GtlxvVez41FLPNbqTzYNJdSpGzjKlSdmB9RXkfaHiaT8OBe9ubi6kMTPDpwkZ5iFgyLGNIGCBqJ3xXT/ALQpJLGW34jAhZihtZFHVhIpMR/JwP8ACq4IlnbcK41FctMIiW5Mhic4IGpftBSftY9RVCofYvg3c7OKJt5Ma5T6yP4nP6nH4Crlc3V9GgoooqAKKKKAKKKKAKKKKA392PrR3Y+tNUV7NMDnkxXux9aO7H1pqimmAyYr3Y+tHdj601RTTAZMV7sfWjux9aaoppgMmK92PrR3U+tNUU0wGTFFtMdMD8BX3uvuKaoppgMmK919xXwWnntn8K18b4slrEZZNRUFVwiliSxCgADruaXXj6mAzcm4wDp0cptZ9wmMke9NMRkx3ux9aBa/hSS8eUwGbk3GAdOjlNr/AB0Yzj3oHHl5HP5VxjOnRym1/joxnHvTTAZMd7sfWjuvuKnv2jURLLybnDMV0iF9Yx5lcZA96LrtGsaRuYbkiQEgLC5K48mAHhPsaaYDJlDuvuKO6+4pLiXHlhCExXD6xqHLiZsezYGx9jTd5xARw80pIwwDpRCz74/qjfz3ppgMmfRab52z64r73X3FaeH8VE0TSCOVQufC8bKxwM7KdzWjh3H1mDkQ3CaF1HmRMueuy5HiO3QU0wGTHe6/hXxbTHTA/Cl+D8aW4LBYpo9OP3sbJnOemrr0rCz48skxiEU6kEjU0TKnh/8AURjfy9aaYjJjndfcV8W0x0wPwFKDjy8/kcqfOdOvlNy/XOvGMe9CceUz8jlT5yV1mJuXsM514xj3ppgMmOd19xQbTy2xSfEuOrDIIzFO5IB1RxM67nG7AYrbxfi624UmOZ9X8KNnI/HHSmmAyZvFr+FHdfcVpn4qFgE/LlIIB0CNjJv6p1GPOix4qJYmlEcqhc+F42Vzj0U7mmmAyZuNpnrijuvuKV4RxpbjViKdNIB+tjZM5z9nPXpWPCeOrcMVEU6YGcyxMg/IsOtNMRkxzuvuKBa+4pE9oF5xh5NxkEjXym0bDP2sYxX3hPH0uHKCOaNgNX1sbJkZxtq600wGTHBafhv1261H472WF1LbPJJ9Xbyc3l6ch3AIUk52059K6OiquKKFsV7sfWjux9aaoqaYDJivdj60d2PrTVFNMBkxXux9aO7H1pqimmAyYr3Y+tHdj601RTTAZMV7sfWimqKaYDJnOdvuJ3FrZyXFu0YaLxMJUZww6YGl1wckHO/TpWu87Vi2kW2ljmuLoQrMwtocqwLMhIDP4cFTszemCTW3t7wq4u7OS3tuTql8LGZmUBeuRoRsnIGx96+WXCJzeNdTcoa7RIGVGY4dZJXONSDKYcb9eu1dSGuXtUrGF4dTxzWs1yiCPLvy+UVAJcYbx40kbk9RjeZwXttJPb2bvDJC8z26s7w/Vyc0HIh+tyBtnUc4BGxpngfZWWHuOto/6NZyW76Sxyz8jBXKjK/Vt1wem1K8P7NXogs7eXu2izlt2V0eQs6whgxZTHhWIwQASM53oCtd9sooZuVNDcRrrCc1kHLJZtKEaWLlWYgA6fPfAyaTn7RSxvfan8MV1awxjQG0rMttqGAVJy0jbknGehxiodz+z+5bw6bJ2E6zd7kDm4YCZZSmSp5YC5UEMQQuMDWSt3iXZaaQ3eGj+vurWdMltlg7trDeHZjymxjI3G48gHuJ9rFgmET211gyJEJRGpjJk0gYbXkgE77eR9KwftnEk/JlhuIsycpZHQaGZn0JjSxbDnGCVAwd8Vpn4dfG/M+m1khUqsWuSQPEhC80qgiKGRjq8RbpgZAznnYf2fXA5KlbJ2inima7cO1zNolV31FlJQnfo7DYDYHYCinbmT/xANbzKLZ5lSbkho0WKASAy/WgsSckAYyGTpk4szdrETloI555WijldYIi2hXBw7ZOlQSp8Oot7Eb1L4h2dvT/ALQii7sYL7mtqd5FkRpLdYgNIjKlQyKc5zgnbbFMw8Du7Z+Zam3YyRQRypMXUBoVK60ZFOQQQNJUdM58qAave2kCGAIk85uI3kiEMZJYIUDAhiCpGrPix9kg4OAavA+LJdwJPHqCvqGHGllKsUdWHqrKw2yNtiRvUTg3ZZ7ee2fWrLFFcrIdwWkuJY5SyruAupX2LbZA361R7I8Ke1tlhkKlhJM+VJIxJNJIvUA5w4zt1zQGXai1jlhVZZBGoliYMfMrIpVfzIA/OmbviGiaGLAPO17l1BGhQdlJ1P1/q9POlu09rHJCqyyctRLEwb1ZZFKr+ZAH50txmzdr+wkVSUjFxrYdF1RqFz+JFAN2naW0ldY47mF5HGVRZFLMN9wAcnoaS7M9s7W9LLFLHzA8iiMOrMyxsV5gA30sAGB9CK5zgfZ+SO14SvI0PFdGSYBQCoMdyCz492Tf3FVexmuGSa3ktJkJnuZVn0x8orJK7oAwfVkqw20+ooC3xXtJaWzhLi5hicjUFkkVSQSQDgnpkEZ9jWnjXGGjktY4gjd5kZAzE4XTFJJnw9c6MfnXN9rre6kumDR3j25RBbizeOIa/FrM8hYOq5ZQOq4BOCRWrhdo8MfAIpFKSIzKynqCLOfINAdRx/i0ts1uQqMks0UDdQQZCQWHkQMdKuVzHbvpZf8AHW//AFGqXajh7XFtJEqI7NpwskkkSnS6tu8QLjpnbrsDsTQFWtF5dxxLqkdUXIXUxAGWIVRk+ZJA/OuL7L9lJre5SV7a1RVDZaO7upWGVI2SVQh9N+gqz284c1xaiJY+Zme3LJgEFFnjZ8g7EaQc+1AUuG8ctrhWeCeKVEOGZHVgp9yDtWmx7TWcyyPFcwyLEuqQrIpCLgnUxB2GAdz6VyfaXs3PPJxEQqVEkdloxpAl5TzNJH4/BuCAdQK77gjasOyvD5ZL5Z5o77UkTx67mG0iXS5B0/UeJzkbA7DxHbO4HepfRkqokQsycxRqGSu3iA813G/vX2C8SSMSxsroy6lZSCGGMgg9Me9ecR9nrmOyk5SzLNEO6xbqrtEsTxK66ckYkleUbqTpHQYFeiJaiOARruFj0D3wuBQE+PtPbrBFNPLFBzIxLh5UIAOkHDA6WALqNQONx60rxbttaW72oeWPl3WsrLzFCKqoWDEk7gnCj3IqL2Z4FIsnCzND/u9g6MWUHlyHu4xv0bSJBt5Z9anWfDJ7eHh0jWssvd7i9aSOMIXCzNccshWZRg6lPXpQHoc1+vIaeMh15ZkQg5DDTqUgjyIxvUzhvaHNjFeXA0rLHHIFiSSQqJVUgYRSzEFsZA99qcv5ddlI2hk1QMdDABkyhOlgCQCOhAJqV2ZvjDwiykEUsxFrb+CEKXOY0GwZlG3U70AzYdo2nsY7uG3kkaVQVhVkDbnG7MQoA6kk194B2hNyZ4mhe3uYNOuKQhgBICY2DxkqytpPQ5Gk+xPNdkeIXVrwqOIWFxz7dY0KsEAfU51NHh/FoXJIOnOwyM5FrsVdOeYJbe7SVjzJJbhERXbZcRqkr6FAAATyA3JJJIDXCO0OpbprgxxC2uDAX1YU+CJg3i6ZMuMUzPw/N7HPrXwwumjzOplOoewxXLWt0kUfFGeFZweIBBE2MSM6WaoPECM6iCNvKunksM3sU5dQVhdDHnJOplJI6ZAxjpQFiiiigCiiigCiiigCiiigCiiigCiiigCiiigCiiigCiiigCiiigCiik73i0EJAmmijJGQHdVJHqAxG1AOUVK+ktn97tvjR/NR9JbP73b/ABo/moDV2tsmmt9KIzsskbhVKqTodW6tt5VmvEbjkFzasJQcCLmJkj11ZxWX0ls/vdv8aP5qPpLZ/e7b40fzUB8XiNxyDJ3VubnHK5iZI9dXT8qBxG45HM7q3NzjlcxM49dXT8q+/SWz+92/xo/mo+ktn97tvjR/NQGp+J3IiVxZsZCxBj5qeEeTas4OfSleMl5Y4uZw1bg7sUkaJuU3TbXkEkE7in/pLZ/e7b40fzUfSWz+92/xo/moBDjEHihkXh0c8iqCGPKDRFd1VWYZ2JONPTerF5cyLFrSEvJgfV6lB3xkajtt/wDalvpLZ/e7b40fzUfSWz+923xo/moDdw+8leJmkgMbjOELq2cDbcbDNL8O4jcOH5lq0RVcqDIjazvtsdvxNZfSWz+92/xo/mo+ktn97tvjR/NQGXB76eUtzrYwYxgl1fV1z9npisLTiNw0xR7VkjycScxCDjodI33r79JbP73b/Gj+aj6S2f3u2+NH81AfBxG45/L7q3Kzjm8xMY9dPX8qE4jcc/lm1YRZI5vMTGMddPWvv0ls/vdt8aP5qPpLZ/e7f40fzUB84lxC4jkCx2rSoQMuJEXGTuMNvtW3i17NGFMNuZieoDqun/6uta/pLZ/e7b40fzUfSWz+923xo/moDO6uZO76u765GA1Qll89mBY+E4H61o4DDyoG0WaWzbnkx8sBiBgbphd8Ab1s+ktn97t/jR/NR9JbP73bfGj+agPvCL+eTVzrYw4A05dW1dcjw9MbfrWvh95NOWS4tOXGVIOp0cNnYqVHkRWf0ls/vdt8aP5qPpLZ/e7f40fzUBOhtuXJyU4ZGsAk5gdeSF1qAVl0AZ15VcN1GB6V84dFcTXqzywGBY4WjALq+osyn+qdsYql9JbP73bfGj+aj6S2f3u2+NH81AVaKlfSWz+92/xo/mo+ktn97tvjR/NQFWipX0ls/vdv8aP5qPpLZ/e7b40fzUBVoqV9JbP73bfGj+aj6S2f3u3+NH81AVaKlfSWz+923xo/mo+ktn97tvjR/NQFWipQ7SWf3u3+NH81VQaAKKKKAQ4hxVYZII2B+vcxqwxgMEZwDvndVbf296Wv+0kEM/IldY8RCVpJGVEUM5RAWYjxMytgD09xWvtrwtrmzlSPImUCWErjPMiIePGSB9pQN9vWuLeG7ktzdyW8kTXkym4jEImmt4I0ZIljjYeKQtvr0Fl5m6kJQHaca7SxxWbXcJS4QMijRINLapViOHUMPCWP5jG1U34hEvMJljAhGZcsByxp1Zffw+HffG29eUQcHlFtxIJBdkSS2TR86ELJIFeIsdMSKMAA5GMqB4sHNUu0/OjbjMS2tzK15GvJMURZGAtVjbLjwqQVbwk6jgYBLLkD0HiHF7eBVaeeKJW+yZJFQNtnYsRnanAc9K8t7QcLnS6klcSGOWOFY9FiLwqETDRnfWni1N0wdfXIIHa9hbIw2EEZ5nhDAc1dD6dbFMpqOgacYUnKjAIBGABeooooAqET/Tp/+Ht/9S7q7UJv9+n/AJFv/qXdcub/AALHyNSTBcamAyQBk4yT0Az1J9K08SP1Mv8Acf8A6TSHaC3ZzAViLskyOSNOVVTlt2I/QU9xH9zJ/Lb/AKTXmcUkmd5RSinfmzZZN9Wn91f8hQ96gcIZFDnopYBjnpgZzXyy/dp/dX/IVKu7VnlZTEVi1o7FQpMrLggk6vCqkL5ZOnyHWwim+y8UYybyde++9jvFjtF/Oj/zpue5VBqdwq+rMAP1NKcW6Rfzo/8AOtt9nAwrMc7FdBZNj4hr29vzrKV0YirdM3xTBgGVgynoQcg/gRSFuf6ZP/It/wDUu6OA2zRxYcYYvI3udTswLY21EHJA2z0r5b/75N/It/8AUu6skk2kXkSjJpO+yjJKFBZmCqBkknAAHUknoK+hveonarhb3ELBG6I+IyMh2I8BzqGCD0zkZIONhVWzRgihyCwAzgYH6En/ADquMcE77/A24RXGpJ934/AW4WfHc/zx/oQVvuOJRIdLyxo2M4Z1U49cE9KX4X9u5/nf/hgpbi1u4MjwJIJmRQrhhpJUtpDKW6DJPTzpCKbpk4oxlKpG7tSf6Fdf8PN/ptVVjvUrtR/uV1/w83+m1VG61j4OZqa7QOELqHIyFLDURvuBnJ6H9DSPaE/VL/Ptf+5gpBLSdJpGUNl7hG1ahoMWlAwIJznZgBjrin+0P7pf59r/ANzBXSUVFqmdeWCjVO+h24u0jwXkVAempgufwyayguFdQyMGU9GUgg4ODgjbqCKX4qZOUwhH1jYVTt4dRwXOfJRk488Y8622dssSKi/ZUYH/ALn3PWs0sb+TNRwv5v338xdD/Sn/AJKf9ctMXN6keOZIiZzjWwXOOuMmlk/3p/5Kf9ctT+PWUjSl41bBt5Y8x6NRZmUhSJNtJwdxv71eOKlKm6NcMIzlUnSOg1Uhwk7S/wA6T/Ot3D4SkUaEAFUVSBkgYUDAJ3I/GtPCekv86T/Osv5OclTpDEt9GrBGkRXOMKWAJycDAJycnamA1c3xvhUjtIIulxytepQQvLPUNrBGw6aW3x+XRjrWpxikmmdOSEVFOLu/6/tfoT+Avi2iycDQKZkvo1UOZECNjSxYBTkZGDnByN6m2CBrJAU15jHhwDn02bbY7/lSlnaSqtgTG2YFKyLlcjMOnI8WCM7da1GCdtv2vUXj44yjbftN/wC+v1KfGJQ1uzKwKnQQQcgguuCCOop+acLuzBQSBucbk4A38ydqgQ2rRWARxhhgkdcapdWDjbO9NdpLYyKmmMuyyxtkacqFdGbdiMZA8uuKmCzxvq/IXHHbhfV1f/So8wBALAFjhQTjJwTgepwCfypDj5+qX+dbf9xDWjjELNLbOsTMUfUxAXIUpINOS2erDYVv4/8Aul/nW3/cQ1HFKmYnFKKafkpFvetD3qBA5kQIcYYsApz0wc4NF4oKMCusEfZwDn8jt71Es4ZY7a1UQ/XRgLqYK3LwmGYAONWRlRuOuTsN7CCats3x8cZK2/kr38oaCRlYMpjYgg5BBU7gjqKq2f7tP7q/5CoCWoitHQBgBHIfHjUSdbMTjbcknb1q/Z/u0/ur/kK68KSbo4cqSk0vBuooorucwooooAooooAooooAooooAqLd2swuXlRFdXiiTd9JBjacn+qdiJB+hq1RUlFSVMEXNx/AX4o+WtV1HcOjqIVyysv70eYI/sVzv7Y+1BsYINBId7iM5HksbB2/XAGPc13lpOJEV1OVcBgfYjIrnpiXJkeBLhVVeQuwA/ejyGP7FZ5uP4C/FHy1aNeb9iO2feuMcRty3gXHJH8k8uQ9PMkHHp+dNMRkzpr2C5fRiFRpdX3l8lOf7FMZuP4C/FHy1aqH234v3SxuJ/NI20/3iML/AIkU0xGTMs3H8Bfij5aUitrkTyS8lMPHEgHN3zG07EnwdPrB+hrT+y/jHe+GW0hbU4TluT11J4Tn9Afzrq6aYjJkXNx/AX4o+WjNx/AX4o+WuX/bH2oNjBb6CQz3EbEjyWNg7frgD8zXe2s4kRXU5VgGB9iMimmIyZBs7e5RpiYU+sk1j63oOXGm/g65Q/4Uzm4/gL8UfLVo15v2H7Z964vxG3LeBSOSv8k8uQ9PMlTj0/OmmIyZ0fGLW5mt5olhQNJE6AmXYF1KgnCdN6cJuP4C/FHy1ZoppiMmRc3H8Bfij5aU4pbXMqBRCgIkhfeXyjmjkI+x1IQge+K5y67Yae0UdpqxFyDHj1lY8wf4AAe5PrXpFNMRkyLm4/gL8UfLRm4/gL8UfLVS8uBHGzt9lFLH8AMmuE/Y32nN9bTF2JdJ5Dg9QsjF1H4DUR/h5U0xGTL6wXPOaTkrgxqmObvkM5/sf+qmM3H8Bfij5atVG7Y8WFpZXE/8ONiPxxhf8SKaYjJnzNx/AX4o+Wl7KC5TXmFTqdn2l8mP9yk/2VcZ73wy3csWdV5bk9dSbb++MV11NMRkyLm4/gL8UfLX0G4/gL8UfLXI/tU7XmxuOHIpI1TiSQ//ACwdDD8w5/T8DXoynIyOlNMRkzneG29zHEiGFSVUAkS7bf8AJTObj+AvxR8tWq847Q9sOTx6ztdRCGNlk9CZd0z+BRd/f8aaYjJnS8RguZIyghUE46y+jA/2PamSbj+AvxR8tWRRTTEZMi5uP4C/FHy0rxO2uZECiFARJE+8vlHKjn+p1IUiud4j2v0doYLTViPkNGR5F5CHXP4BAB+J9a9GppiMmRc3H8Bfij5aM3H8Bfij5atV5v2q7Y8jjlha6sRlWEvoTNlYx+TKpz7/AI00xGTOpu47h0dRCo1Ky55o8wR/Yq3bppVQfIAfoK2Citxgo+A3YUUUVohqupxGjO2dKKWOAWOFGThVBJOB0AJNTuAdo7e9Dm3Z2CHDFopI98sMDmIuSCpBxnHniqVzcLGjO7BURSzMTgKFGSSfIADNeTW/EYrjh6RxT5J4qocxOQ6rNfSFSGU5XUpyD+dAeu0jHxRDcvbYbmJEkpOBp0u0igA5znMZzt6V5pxSEWo4hbxGRbRbizEwV5GMcMiqbhgdRZQVHiI8s1odo1fiJ4QS39Dt8MrytnM0wlaOQksSsecFM4ZcAFgRQHsFFeR9j2Hf4uVPaBGEi3EUN1cXBkXlsQZEmjwmlwMuSvXTnLaTV7M3EBvI01arT648ObVlWYMonGWALEMW5e7DQrkdAaA9HooooAooqX2ha4EX9GGZM7fZ/IEOQNOeuDkDpk0Ah2n7LW1/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+Zyn5QJfG2nTq/5deFJ9iQPcVAhWRo5+bb82duSXjGkKSYow322CugYP4dW+PzoB/sjwGGyh5MKojeFpVRiRr0KpbBO2Qo8hnFXDXPdn4StxL4HXFvbA6wMgh7olcqSuwZdlJABWmO0ZuMR93XI1jmfZ+wSA+QxB+xqIK5OoLsQTQCvabsrbcQCPJGkrKU0FmYqE5iNJpwcZZQRnz23qxwq2jihSOHHKQaEAOoALsBkk9MY/KoKWbOLNo4c6VhPNyF5arguu5DplcjCKdf2X0rvVLssuIG2IBnuiMgjY3MxBwfIg5z55zQFSZwB4iAOmScddhv65rmeE9i7O0nM8cKRsNIRwzaskFWDEnxaiR1zk79ay4iZzJJzVPIE1sY/ssNpl1EaTqxgKTqUYOrBIGa18QsZ1knklYOknJVAA22J2KKF1EDSrDLADUd9sYAHV1i8gXqQMkAZONzsB+JrKuYmNxzzzl+oE0JiOFO55obBU50/uvtAEMW6jBoDXediLI3SXLwpr1azIzsHMuuNoyDny0kY/LGK6uuJu+FGIkiEhWuLclmEbFj3uFwUaMaygGssZMEYGNgTXZTltLaRlsHAJxk423wcfjigNHEbWOdHgkwyuuHTUQSp2IOkg4O4996j9luy9tYs/JjjjkkLkhCfEgkYplSf6oYDONumamwRXbpMGDLclIc7IGaNLmclchjHzGh22cAM/Veoq8ORhNah4wjLBONKgYRdcGhTp8KtpAyqkjIbBIGaA6Cp3FuGQXkZimUSxahqXJwSp6NpO+D5HzArDjrXAEfd1yeYNeNP2fPUHI8OM5KnUCFwDk4lQ8KSe3ZGiVj3m4B1qAVVrmQuy6hkErghh1yCD0NAOdjuAQ2UAjhVFJxzeWxKmRVCsRnofDv06VdqbwUfvsDAMz+WM9AT+oO9Y8ba4Bh7uuRzU5n2dk1KHyGI20FjlSSGC7EE4Amcf7HWd9Kk0sMczAhGZmY+BNfgXBwDqYny369K6GzVQiqhyqjSN9X2dsZ8yMYrk7iwkkhi5cerBlXyXluZDpk8RBTGD9YgZxnKqc1f7PD6psDAM05G2Os0m+D69c+dAUXcKCSQANyTsB+NctxPsTZSXIu5IkLbu8jO2rUOXy2BzgBQnsBW7tEbgmcaSbbu7dNLZbw4wAderBfK6SMBSDkkDTecMZWupcERmGUHKqWmMgRlOVJZlj8SKGAIBwBgAkDqhXxZASQCCRscHp54PptSV7zBbnlA8zSMY06vLpr8JPsxA9xUC3jme1k1xs1xzYXkSIhMuogZ8FnVSuxGNRBG29AZ33Yeze6W6eFNQ1SPIzNr1homjcHOwUI3sBjauqVsjI3B8xUG8s27wZDHldQbm+HCRqgDxdde7ZbSFKnO5zWgC5Xh1uLZTzhFFsdIwQg2YOQNOdm3BAzjJ2oDpq5XivYqznulmkhRpWyzMztrOkIEKb7BcDpgD8TTkFrIBfho5cSuWjxIAzgwRoRGwkzGdSNjJTGQRjfC7wMQqNG/MNkyaVYK+rwAqJFYBWz5hx652zQHSivkcgYZUgj1ByKhzW8pNg3LkzG+ZRrUaAYJEOsB8PhnXpq6Ej339l1xA2xAM9yRkY2NzMQcHyIII9jQFeiiigA1iEHoKV7waVHGouZyudFzc45etdecZxpznpv0rjuiaxZV0/40BQOgpTvBo7wab4jFjQQego0D0G3Skor7VnSytpJU4IOCOoOOhHpWfeDTdEYscopPvBo7wab4jFjlFJ94NHeDTfEYscopB74KVUsoLEhQSAWIBJCjzIAJ28hWfeDTdEYscopPvBrCe+0KWdlVVGSzEAAepJ2ApuiMWP0Un3g1h37xaNS68atORnGcZx1xnbNN0Rix+ipicTUyNEGBkRVZlHVQ2QpPpnBwPPBrf3hqbojFjlFSLLjcc2oxuGC5BbSQvhJVvERg4IIODtivltx6GQkRzxSMAWIR1c4HU4Uk43H6iruiMSxRUJO0kJz9aBpdY21Bl0u4BRW1AaS2RjPXI9RVHvDU3RGI5RSfeDR3g1N8Rixyik+8GjvBpviMWOUUn3g0d4NN8Rixyik+8GjvBpviMWOUUn3g0d4NN8Rixyik+8GtI4ohfQJE19NOoattztnPSruiVQb8FKik+8GsReblcjUACRtkA5wSPTY/pU3RJix6ik+8GjvBpviMWOUUil5nIBBIODjBweuD6HBFZd4NN0RixyikJ78INTsqr6sQB+prMXJPmKbojB+Ryik+8GjvBpviMWOUUn3g0U3xGLNVedPZjhsCyPBaXUKyxsk4Om4OqQMshLKwll1EHwsucZ6Hb0Wott2SsY5RKlrCsitqDhACD6j0NeaLo0RuO8TuIrmW0RzzLkwtasdPgUkrcgFsFtCxtJgatOtfUCl+Jz3EM7yy3NyIOcAjQ8h4UXKRokyMvNLGQlG0nqc5G+Oom4aXu0nYroijZUXHi1ufGxJHTSqgYx1fOcjGufsvZvNz3toWm1BtZQFsrjB/HYVckDh4OdaQX91FcTu0V3OvKPKKHU6oZXBQE6A2s+JV8G5Ayar9nLi9W7iWTvRt5Ayubs22zBS6GIwNnfDZUg7b+W3SHs5aGY3Bt4jMc5kKDUcrpOfXKkg+uax4X2Zs7Z+ZBbRRSYI1IoBweo9ulVyQo4mwnvXgsJe/wAuq7nMLDRGVVCtwcqNOTIOWMMTj/0nFdP2avmjF4txcF0tp9AlmKKQpiifxsAq7FzvgeVWYuFQqsaLEoWFtcYA2RvEMr6HxN+pom4VCyyo0SlZjmUEbOcKMt67Ko/IVHJMEO8ea4vZrYXElqkMULrywmqUyGXU2ZEbwLpCkAdfMdKU4Dx6aaazDuNLxXZcgALLyZYkjmHorKSwwSMN1PWuj4twO2usd4gjl09NagkdfP8AM7VjxLgFtcKizW8Uip9hWQEL+A8h7UtA4NXkvf8AZkhupFLXV6qyRGP7Ki5CMpKMD4EC56YJ88Gu/MgjiaMS65Y4tRLFeYRhgrsFA6lTvgAkH0rVcdnbV4hC9vE0SsXVCo0hmJJIHkSWP61tThESKwijVCYhCCBjCKG0L/dGo7e9G0wcbwS7u0Thcz3bzteGNZYWRAoV4WkLoFGoFNI1MSQSxOFBxS7SXL8Hmu5LuR2EVxiMpFyzh5FXWChLEY65xsNvXp+ynZC3so4isMQuEiVHmVcFjgBzk7+IjNVhwqHkmDlrySCDHjwkMSWGPckmq5KxRyfGpLiS4vVS6lhjt7WKVVjCZLss53Z1OF8G4A323GN1be1kur6GQ3U0LycOikYxcsbs4yAHjbCkkn8a7luHxEyMUXMqhJDj7aqGAU+oAZv1NJcQ7NWk4jWa2ikES6Iwyg6V2Gke2w2qZIUQeGcQWGwvrly6lp7ku0WNWVkMCFA3hDBUjAztkZPnWjsze3kfEFtrh2KyQvKFllilkGhkVSRFCnLzqYEZYEqcHwnPSWPB+W9wDpeCd+boYZKuwAdcfZKHSGGwIYvnOcjPhfZy1tmDQW8UTDO6KAfFp1b++lf0pa7BK7E4/wBntkhRzbvJJwB/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/wB4Ecp/e0nT198Vzd1a2v8As8SRhNQUNFIPtmXqvi+0W5mxB9811tIJwW3EnNEMYkzq1aRnJ8/xrpCaieng5lxru/N9fP0fv49Ei84nIkfECz6TEqaM4GlmhQ4HuXP6mvsFoz30jc6RPqYGIXTg7yeE5UnGxPr4j7Yr3XB4JX1yQozkadRUE4wRj9DisrnhUMjK7xIzJjSSNxg5GDWtka698fwdV/6ONRpKm1T6X0/j7nOWlxcCGG47wzM8oTlFV0spkZSAAA2oLls56L086ZfijiEkyYY3piXpkrz9OkevgB/LNOcE7ORQBWMcZmUsTIF38RY9T7HFNtwW3LmTkx6yQS2kZyCCDn1yAa1KcL/o3yc/Bm+rV34S+fH5fXz9CXwOzbvF03OkwJz4PDpbMcZ38Ods42I2A96tcPHhOZRL438Qxt4j4Nifs/Z/KsG4XCZedyk5o/r48XTHX8KYggVBhQFBJbA9WOSfzJJrnOWX2PNzcqn+y+F8e+0cxxRHa5nbTA3JjQqLjONBDM5UdBlhguemMeVdFwy6EsMcijSHRWA9AR02rC+4TBMQZYkcrsCwzj2pwCkpppIvLzRnCKS7Xv38/AUUUVzPMFFFFAf/2Q==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 descr="data:image/png;base64,iVBORw0KGgoAAAANSUhEUgAAAVUAAABkCAMAAAABg1OgAAAAilBMVEX////+/v79/f38/PwAAAD7+/sUFBTr6+ucnJzDw8Onp6dJSUllZWVXV1f4+Pjm5ubx8fHJycm7u7sxMTGJiYlra2vu7u7g4ODMzMzT09Ph4eGjo6OxsbGYmJjZ2dlRUVF2dnaDg4OPj48pKSlBQUE2NjZfX18iIiJ8fHwcHBxLS0tycnIODg48PDy6UBkmAAAgAElEQVR4nO1d65qqOhJNQiIXJQRQELmoeL+9/+tNrWB3K217Zrf+ON/MzjezT6sQkpVKpVK1UjD2WuFKMM05Z4rTB8a1+vyFMcGZwH8/v6LrHOdJbZo7XHHlaEGXCfqDCyUcTZVrqprZRwmH2Sfay9Td7XS3ZsZRihlODxaC897T0JiuSfQjtVWjB5o5vVqU5trQ74I7dDVVent/r8lMOfQcwTKuvv/66+JozrRCNwX6o6jVd228RZVgcHpI3FWFPlAVWmgqwBIddxghy7oeMq3pIiWExV6zXkcIUYcbTc2gGxU1qvcsAgz/CjRRaUfRX3aU7y9TVDQhS7UIGlfqn/roy3fcHCrcUWiL/vbjrws1gLp6fZwAqh9NFBCXXhM0QfHziFInRXcVCQChptB3ai6hQahq6qABXDQ/ALZSjuhXoB0haOgwurj5E1Xe/cMFv7YM16Ia/NmHgzNbAd1OoyuYUP3BuS30ME6X01P7nX2ldL0W0ATMUbdT5DuqNGVxx8+VZUyPR5XuoDMsTmgCdBNQE7wOZE1QLZjFJGOa5dXd7bYN+IPb2f9cdvRVWxGm99PnoxekvgTERbEnSgu6Aj2iEXinAtCzvVwnH+j5C/OpAT5RFR/fcNZs982TurgvN1u5NcxObbOYkzBBPgXqcBjJZtcFAoJA5dP1qleBNtXgUBpjp79Q++TrN/6pja69N8wsJ+MZc/pocJpQ1XBwikjqNYbPW379Jj7uv95FA+K2E0/r5yvGH5ZmvW1HMlbMohkcZr3fbx8lmtVpC8x+LJejy4JTw2ZV5bNsedR+oSPfnSVFkDRVYFQ8TYIpzU8SKFZsBsP7242erMZjOdZWD/Eo9e5+vqIKySRtoLLRarwa0wQWd7iSNtelXLRp6OpOnU0u1/b3OoWBIuW/XC3PgWK9al4pYjwoWD5uRNYu25xVO+PXbNa6uvXaOmmXDfOrdlxekSyl8mX0c235oaROuSzabhYHz1mGen6iO+JKjhZyeJKlHg326zXEXTmsSUb3qNJckKXiZaV1shxXjFDNvCnzPVV59bislmMWecl4XEBvc+F6hVlsjQPBv62FTIjBXjO/zXiyXJKSOc21FzO/1JXnUTXjlrlUTRs70A9KFwVLa/FMs/1pUceTESQaJryU54kOdm4tWSwLI0NPXsabkLVyuZBXCW4l8+XPKkDEAw/SISpZqP1Kj+d6O86mh7gaVPFhbyahpsdVuykUL2kAtlj3aqh2BYMJkMjFXlZRGjRpxdqj2cp2i6+SZnPxVhOy02gBpInuDhZkcHwzv7QM7KJZyFFLf57W7tpjQZqd5Hgit0tZFetdtdpGDIsUtXgdNuKNoDK922c083guEwLMD3Z5INlU5i59Pi9plJmHz9ENqk9kNVvtSWDH0fhAykQ2Y5LVheMPptUgKlZLthzp0ULHgyl13Fpo31BdrgqsbOxCwKV7d+PlhOr4qCdhFkg/WwXNjlAeGtKdgpbDTM4jSOrdakX2WCMrAtWw9Vax+Vad5jQ+Yhya8SWqpK+H42gTsHbuMthANO/Hm1bDAn4XqmKfRiw/TRsZ0/Tzq11USkGoGqA6ZpMjaweE5FVWrRznP1am2X5V+et0Nj3XTTgEHKN5PN4Rqm68G+tFaMKl9g9Ta4PR6rC43N3PdUFwsNJTm71iq0W+KfM0YPXcjE5OPfANye4qUQQPmRakM/PVNocRc79ekY0hZMtZcsrCkWDbrT4d3U0l6ku035pKVtm6ndFglesIcu2YOGfj3eyNaxUjOTx5Exmb3SmZz7Ngl5WyWso8I1SlRbWGrF5RTWS9H7g/1sWVO5ISE7w67Ia+Wm5VdV6PVkWV5tMNyepch2MzXU07I0qx5fH+fmaG87aVLfW9DmTppnWTTqp0rkcjQ7IarcpiV4l2bbDaZe5EjuqSUO2Z0CTry9W4Xh3dRLaVbGlKROswWc/NKaRqkuxSzwjldujS+qWEGQ2r4cTot9qrfip3lWHTjbzQarVx43QX7mZm57N0iW7XF+Z/WAZOLVP/Z5Oa5qKJIhfbyHyWCZ25zIki42oTOTo3nD5HETcR7SZpClPJenJvyHSTknQSLeJkCbjHmgb1eAr1ZKLLc6zTqrkkqg0z7OB4cZErudW8v0MjS9cspQwLrjwpFzSDQlpn56N5NiZZPSdm3kZrTIGc9BDtFNyjtHr1RQXAbw2mblutPncx91YKbOmvj/aiJ2qdjEz8LGB4W2tX2+rx0bFbbvpNwyjCb9Yyxqeb7lz/snIj7sw63f3/Y+8JA79riGPXGf5lN0Fhq5va9G3V/POXq1ljuL775aYVf1bQMeoS7wp6Zf/zWW4+s/tfvi7/LCQnQt1f8POHu+rsH47G/lXz+2KvZN8aZYe8f40tDrZs/HG57+D943vVfPTpN6j+7q6/5XnRrNlPRpPRO8pkFG5PL1WA8lINthZqxfbVSj5L8TtcAzl8Uzmm8jI8Hl+pYi3Tl+5HKy4yfbGKm8oGo99gKpxg/TYl8HRX8F8VI/2XWxHtXq/js4y3v7lLsGCl+xr6l4VQdZVSvS8/FgP27SH9b2g1pw2H8+wJXZCC868VjF2//ewDm+1iMmPEk2r++8LGk9+gymlL/LZdL6H6zRRRCAnAw0y2uvVMO9ataC04h3XOkK/tIbZx9+2zTukPJ6mNC2Djz+C0tzc7CNPAjfo542aDuG8U/r78S1D9Dir6bgHkNhRCn3ENEEaIiDn6RgN9RxWeJIS5NEJfuBJRG0c4HdrOdZ7B4f/hr7aovqv8O1G18SVE8myQCf9HUO9mFjN2K97fULVD4AiCVDk26CU0qQilVXc3thKOQ2PGxacPsJPVN3Xp34mqYyc/4inQdCRxiFvZAIawcxfh1WeoMgQFOFyoGBhuYyaI7zkKOsVBaMJGpJwvFfB/gKrVnzbmzK8BDdH93UX/1G20hH1HldvoGLwvxi5UH0FDuFE7FAWCuQx+1Y9u/D+garT1SWltpVMbmshGd7EsG5EmvJT6ebWiqyIXUXSmM4XJb9yMu66haa9F5trwaZbNbEDxWsu79ar2qRRQ3Ajl04zDCgEZgbCYqT+Dfu+7TG5R7Zy+iqup30BCIn8Kn0jm+zMd01dUYeMXqJUe5bI+8eEOVWFZG03rwQE0rb0pmlK2Pqta34ZCmyCHvy9ok8c2AIcjRolkvsixBVzMPUPYBvO9qYZLw7kutyF95UTL8IROfrSlJ6s0K6zqoA4Y2xQ/wpURdSDy44z+1B0yLPfjb6YDoRrJwUGuAkwP0u42YA6lhhgZy4KzHEUION+5Dm9R5dqiqhydzVcB/RRtB6uK4Cm2ss4vaUUNKFK5K6gD0RAududnVO1PhgWDmqyebL3dXkjSWDBciPW6IXOSFcdDTBVo/7Bgj1DV3NJRWDmoMqbNJAwkHI/NIs1qmZCyncpxQI3QOg53t36qO1RJoqEdCAoj04bu93eHEHsVfyuTQE4aZrR3lvOGnlVtVm7frwpUz0HUDEcuSVLMeBTBg6kabXufr72I2tAPrN/JqqDWs4I6Ea1b8BaqQxFuXVoVik0dXVowe0YTd35itnUB65c7WTXLcNSwcj2jflXnqS8LwYwzOjnHBZgscTpYxVajpouvGr5QpRnn7tPQc8qVS40uBoFOK0N991LXkxDknEReetbh/SOqiBOQCkp87hgZEBJmG8a7ACyWRibUPxKjaFjNICLc8VZRj0/QyWqVFeuJLuRlELLlmS1lhphaRk9s5JQd6puHf0cViOvFaitL99IC4tHcjVdTR7Ns7eUktTTNZMtOCIbq/FJ90Eceo1of6+ExC1YNIddKd3qISSmp7ZKvT/CCutOGeo+IVbr88p3eyiorwmY/mAarGT03JvE8jtHj2qIKfhFztrspBLr9juqHnNCMZcVlPZSNhlyzIvXYcoJ5QI+qdm7HvGpXBYk0K4HqvaBYVHdSjnK2mtBIBP6guUh/skAwR1lUaWQ5/1kDwLx2gqSRe31ckoSZ0TxLdjSczgxxiIATBITqKMRaU6TVN5/1Larc9atQ6uACpbgkVGl3rpWz3bP1oqNH+UCVNDM+f0eVdEPmB3PpeysECWJZ6fkYvm6S1Vra5c8sbKCPPZNVKk7jNZ4sFGKtLN4t9X6E1c+iOhMgt+TbkBYLoDrr87QsqmU8GBs7L2StLsvhcEEK0vJlCFV+rlk/rnOvAWifU49Gu6VZ12S8mMncTQ5TQoWmPyKR2srqZA4SD8LIfabILaqqPVZLqatNTpLoyTyWPlRluNeEogb1zqf9OpaAy159DvQXqpx0chokMi5TlxaGZlXqQwm1X6cGGoArszwnDIyUZ6jS4LBivA3llGSVTON41+r9FpQvi2qkHaxgs/Uiom6Wu7zvcLaoxjTZEjbYE4gem8hFvdsUsPU4a86BkiW2kM9klSN6fljqYQvIgoFZzCOaQ+7Fi9IEIF4mznYOdmSTlqzPR7xFNQvnZiuz8pKTXEbnxVi6MB1GezY8ceuwTwZTkNPYZv9otaLtKS1KtKRUKyzQ5pROOn9WYGWVDKlGyjCsIFzjnZWJB6jaLXMgswKyismVhSNzGQNJY6PI9Ecx9PlmYcggJg3QX3euqEanVTZND+e9YVMoyBM0FLbQ5UCGEe8bQ/eWleLuOl1flvrYWof28XyALSCsrFZQJP5GHhqYbk3qO1zda6E7vVrNh4tQBynCbKxaHytroG4X/Hjq/CXT7dReSKh+lhtZpRmyGJaLaUVdpbbMFqFv2ZVempGsAt7JaLJNmMuAKqyKB/YqVkNVpcPLqjDdWh0cBmta+K1eDXaRoGWsHgw2PtkCFtUevY1QNQmZxbMkY00Fgp1KchaT7oJMKaHjgKTc4T+vVrSaCJGXcdPk69ZuiGbllBlaRvNNnZNskpHGiqDAVobFacX7tMU7y6qLsQWrSmunI/8RJPF6oYbzBh4nBAUzDlvtsazyq+1YDyqXO5aTQm3iU2tZkenZ9YPMJh1vd5b1d+td+TKbSf/6ZTPNSa+SjWmYH8zAmxM5bIAGLEBFv9NXjq5pteoJK6HqWLrolX6KZlB3hOU3dswhy5d5oledzkKExO6qjrIHrYAQsjfbHJJrjJL6yPIjJtQTWUWQkWSzkhfXegM6d95QjlkolwZWM2l72t67W/rqs9ygKjAKmB1HMtCu/hT6vhwudDVfuA6Wd5AqnGw/n0CB3snq52p1dT9Sz+Sl4ZYfahfseA579dSQ4QsnAuCqVrsZ6/FoCVXVoQeauMGmWYEp83mVNrCrn9mr2Do6BrsvvyxgR3EjSNJMllSRKkpLBHAM9qDaBKUr+hSPO1TtlNRmFjnastMJF4e5tP3MogxcUssaNo6ir74k/sayUsaxVquJ6IladyF2GmlDM86YqzsRRE3HuDl2k4/2Vl3YF/4crQIyxKn1PLO/REGSR4mPqhXryCJNFfRBBarw62iBPTIE6hrtBidLWzitg5P1qIi39qqlJHPduTSoKgW+nYNJ0Q0HVWH4x/AzO2l+RJWUDd0PYjVsF+twEtzY4D8tUcI6nAk3+AluyGI3llXnPMVjsU2jCtAssv2svGCeCqqfpMZBEF9pdu9d+SwWftouQh+hL3bKdzs/S2sG0V5bdJQ1xNQ9eRSyKkA6BN+egylvL4NLUnRGqqV5859RtYrLMfDZq04KSHEay6rH/HM6xzyNLbcUb3z5swagKzBXOPQz+kwf0SQwIqgxJGsKTlMBNeOoR7sAago8W3bu031WUjC6aBW7ElVxWkDYOUH/PtoFYAxtrEXY9mKWIQTkgAdBrYCZqW0jrX8S6q63sbn6rLhlinDoVcd60rs+ig8Qe/4DjbjVTQAJssxtFwRaDPHFCREBbOh7u4QoYdc8x86N2yAPUP2KF1mvP0YVIFjFBR4K551bVTjX7y2RobufhJlQvd6OQzNY1PBo64S1XzKrGO0t9lQLFkLrQPpsyUeEpbvesQ5yYf+wZ1ggOYJ3jnTHttZeILrvuP3xNm51Yr8oZKSlqq8ff1t8mTOt/vm6n4oQj7zWf1ryc8z02+JWv4pck6ym6j0hViuroAX9ttCcuJHVX7eiWcXXSfF6Yctfea0Vofqb+x4WX5oXReQdshrt3um1/pUGIDt94NXee8pCjstX6mq9Vi5ebsX4vPfqd3VpHv4GU8UDuZKHwXuKPB/Ov7/7PKDbD/LVRhyoQ4NX2nFTzrLPq/9vZTV9IyPo1RDYWxhBqzcygtrLP1/zvfD3ovqAD/BH5R169f+CZfFH5W2o/m9Hrv+w/EX1e/kXofqu8hfVa/krq/3yb0TV0R/kTvxr4F2F7wHcr45zATeW83PcimucI+HXNilHGG4P24mPwzzKuXoE4ZKGB+9JhKU7DS1MY0O8XEeg9fEi1zpqjHU0IhSASEvkPogGMuvFUQiuOPbgkPUvWcpVF9E09gk4VGSpcOIzOHrPB8Dv8EJ2TkvVnTAyV2cPuw+pqptTUV+oUheiWTRDOzQiCxrOHXvqSQskvojMc681wAOnkQZnNssQNM9MAzKLaKJIuZGhaqiWGTzqJoqsr/UnVLV1VOroImv0OJrISGijUlkquavgVo/k0lWa56H84mvcRgMFIrA0IBGaDQcpgS+0pi7yKIoQOHbzSFk/NrXs6+DZnV6F21IJjqNy3qgGMjxeZvDsjeYJm4x8gBNMxi6JZLEYVX0hhwbw5eYysA3rzjHbk2J2hCFksSw7ytWPqMIBCS60ZkMZ2PNPiwnG2pxkm80PJThkJ3mZ0gXToSz7eVfu4lZa+X7CoqMH96gbyoOBQ9Vdewh2Uple5F7DwW7kVxaLW5aFnQxaMTnw4aQ2k0lG0MXzs2c2aULdq9LzOqY+xutzYIMoN6jyj1YwG4gANXO4rvA0H6eISRy81Z4N5oXCeZPxZW8Eyz3Z9oUV7LVYTot4vmJ8VlURSxpWUL8SsBAJqUASUv0A3j2qDuJAkW8ctrFdaJZyhP+yaDc2FxpQLoJzNT/R7DP+zutTEu6jgbVcHyr3UqKd+aKVhmaLdo+eRZGzNpjvtXVpI6D+HVXETKKYhuK8R6yl2MuTJRTm0svSZcS0uzv56Z4kMfN3ZZdw5BuqGBuu4nZSz/hoj5hGckjDGbDT87HatXSBaBJx2rrQJOdHqOL8eVQMD6y47OQwX0xYfXb9c2RPHrqTKU01COCPqIK8pstNOozZZgHIynU4Mhwcc6DagpywWGvvktMtWVr2ySv3qDZNE67NuuRIC6IrqeHzzzeBGoCW4Bg9XxposseyiuCfN5TrKYgdYEAMt6MMURUmvQicukxFms0nrj1fUdoozgNUuTCO2W7KtHbCJaTfjbxhBJWow7FFEZSECW1yoStl+4ARxBJQgkKtxxvXHOp8UG1lOR5pfo3MEKr99b63WtEMqZNoULPN2LHBoUXo2qDToDUXZFEw61CDusXVLA36S+090zLZHVepWbeIfRhRnQ1zSJkey4yagZinA+GhPumHepVwdevKPQRMWh4NY9uJXZiYLLOVB7KjVhUCvUK5IOh8KtZbvYpzCI7QUbsamdHe2NO03jqCsgXh4zDulqw63EaogR71fbVySAOUu5q564UCSWo1P4bHi4+wGUM4jKZaXxX2VitqBunsw54hSE+WA9uHLpQtS5fmQr3j2XaYJemUgHLT8pkGYNmgNpNNNvQQdeKMZBUmRr6uLeEJoRsSHsxE/VivUpPjfXhoIUDWAhmRrCJ4Jz13VSIgqEgPIrAuohVk9SOo2OMDUEtHc28e6u3SUqN4uY5wepemiliNCRCniFkhwQiA7H5nWfCEuuVJj7XpLE9rtZeTRF6aT1YHdUf1sl/0WcGi2ZVNumSbZRfTWWwxfx0G7lULmk670cthThUivcwTnhVTw+FitzOXsotiBzKCkZavA6CKb9xwoW1Q8YfVihW7oEk7VDFdTiPXzs8rqoZU5DKHecBnJKtfTIdbVJHlik13bbIaueFe28hbeYlALci2S5qBsNNaWZ12CH7jUfwbqqQBGuXOpS4u68u6UVPpaXnKnI8VStaiP2nvNQBov3I7kktNwFqDcESyiu8HbbTxoI2mgxDPZp2s/hy5VmwWkz3mDj1tTVx3prQwNI1KA+YrqQMnmlmLKdo91ACcxXI0omfRtCTJcpztyFheh/RMCqXgXuRqtYdWgKwSzI9kle7k7lJuT0Mz33fmbj1vOBbw7Z6TrCIp3EmmPjOO5eZ951kxncOKoLVEVz7o3mRuNyC7fYwicpQ82wWQmc6akz+tLP0RodZp0iXX21hZxTwr9ok1JmfUtV4Ysb8LoP9Fa1BTsCp1+5GBJFm1q2ZnxXHmrn6QVcWaZdVUCuYOao19Zfc4WK1oHETWloEX00g5M0LVEva/UL0RlGt/9fYUObrj2wHcnPpzIPNC6Y/9gZ4NHmoATZoL6S26U3fdxgjxuQ8gbea4n20AThr4almsLj7ZHCBDwN4jq2xsNmEMKOzpezDJoaV/1qtC2JC3qerEHuUBRYKMgLounLKeggqLpUpo4dbe17nmW5bFNVEDk0eSLW7XA9LQeQkNMI87obJnIKZLUEudD5uox10BHwKMa73fkGALYdMGUsMv65qtN5VNXAaGjhLTIamrHhMVLAub6xDmEVaGLocEiHsfugIbLOfZuQBapRUO4SnmtQmOEGDrQndrr/V10CZgwdCUQQfydtlw9TOqYHx8DCcIUaA5XNleHSWQ2dN8doS+OnKDKrNbABi2y6JLMufgkGzU1r4T1BZVYxP7iaJuC/UVMe/5ASwQZEOoWQE7ldM+HInJnKaIWEEzmWFfRiaBcEzT5I76hipoGDhX4ICDgaRmIANp/akrQPT4lgLvnr+KZBsOJNSm+NTgBzlOlzgRtmLG7PpiaN4ZzfvJF+94VnaviBFB4kHWMTlw/JRmC3JWYNfDLbC3dIQbDWDpLd0G2rG7IyhDkJM0qDRUq8FG1B46pMaCZvOIaYm5aXdB3UkSB2QMZAJ1umwlNFxI4QXOF+wRUD6+7wL+vOh3+qxggvTdE39Q0F1Z/fN1/1Bmh/gbCe3X5deR6w1IrW8oHKgq9kIFDkeSpxebwRpC1Wqf1wtny99yVzbvzA/A+LPz/c8LzdFIVs6LjWEzidMy78oP8LtcFjbG6rylkKxG4pW6FFDFydSXWpEPYgOH6jsKWy5+h2qZvi1/26sZQjT4AC978e1q9a4+/W61AnM/Sfz3lLEM/NfqqmQbv9qKcvB6HZ9l9Ku8K/DZvosRdLBcnBfoN7h/9zKVZ4fuvIkRtDsP/xnBR6VM8+hNJTj77uyF+2dRIUv31Vb4h8CNXmnGbdn/ijGpRbl6m15NZPZSdFODa/2yXo3O0/ellBv/ihMIG0Bjy/6GAnsVRwp+ez/ZADj8/Gorchlre173DYWNF78bDS9V77NXI9bPZ/UnRTBXVq8amtZeVc7vzea7yn7HtcYuQL2Jwg579QVMgepbGOw7ZHN4E6qwrK7HAq+ZyBj7fC/G9Xgm7we7YK+u+jqId06la1Kz65GbzxrYh4fSHnO5u5E0wM0Tulxg3X3is1JbyVfGJc5uHemO+6VXr+3/alP3H37TiJsu3bQkOjzgWdnXyNimdGlkr2+V+coLd3Wl9bU67Vi7hDpCa/v2EbzjhGaCPdZk3XeoRD+LXF+LYV0+LpxCQ3uu+Yi1zYTCrYtJ2JeFqCeeQMfRXRPgJO2qcOAOuxro8D3Aqebcnxu9PRuIkzsOXH04X0TVcfvmABxSgrsWGasVzrcK+7Ic5+slH48YQfYlMELA32//VGgSqkaIFefG8DOzSZ3ub4QnMPLqug00IMUUwEskumy5WgutgjbJWM8T+ABVrY3DdNVWCHFVnmdoVuu6jplXNwhExm1gCJO8rqdPstnA+wcf4syrp2AkVXWA7LlN22au1zbwyemkgFs9ab3P9Ng3Z667042ie3mC6ngM8Ayitfao8DWL/UfS4M9ePESVWalCnbb/OOh3rcemGLBso+6X76fYivV5IGXYxfzUB/8H7kwu9FgOZCkE+ydUu+5t05rjcK88zKEFbABphQwM081BBgRTsZfeE56V4F0vinQ+pXlVSynHNAvyuYyb89rmOq4kImGsmg8+XztwH2ER3UHKeL6BOFbD4xKOxuVx5NbDfQS+wtFSY9jk2Br2kGXxASqGOR6NIhK1bL8dI5hebUesGU1w7KY4TaZw9dbbU2/PDVSbVWJTzussaaeqiJVb6ayyUXcnn1TsNNRPY6y2uN6i0Ho+xhTf72nvZfNpjPbsjKCqGEtWb2x+Ehum+wlVksK8Hcc8PviY78OK7deRY1i8K5ACgS6YHM6BPRk4lY9QhS3NTESzy5dTEuZcLpYIeDHtSbPdzkh0AtkuacGnZX8+yT610SP+qqNdvI0DpAq920zkGCSBEG882CM2I49zibTl8UlG306ys2az9P3tmjXr415WvmzG+HcGTh7QbNZLw51/ktVTuJSVCRfGRo30QloC1nHMZAs1uD8jlAv2kPSe8AForqXb5SBpVr49+s7MPDRkFxc7P5cFwitBkIKhpPGih++o4tAuL8LNvLKvKHDY1DOznQdd4EuzmBjSidOaFYMEUh1aOtgNqr1IcjBpE5ob6IgeT5GWiJavssvT74jMiyp0SdjTjX1UeXNZS7lvWHluxGKtz+X+fKoupM8MXtYVzdOid+T6Eap55e0mGhQIiPgSKSCUyOZjS81RZmLfaYHoh+wHWe8jLMxP6sGy2fmIl/FsTFKlhTMdTElW7asXomFg6VEPZRWBSJFMpntJgzjDoWlHL2mXQdqPtnATQtGxKY0GDUJA25P5PB78ANVsV47PeSVBFRV4L4IN2wb2HRNC2JfrjKzm/XzHxA2qoknL/LjRol0ZXckoPF68VRhoG4NmOtxMn/NXMT9AJzoNtxp0Hbprj0lHC77pUCWkl3inRYSVEGrxR1Tpp/DYruX3ElwAAARzSURBVPbNDjhpsyC80KXpoWgIVaxm0dqzg/yDBsBq1G5T2QkQLcBLqByBF7O4pA5tLG1kiSMOw+dneQJn3lZWldTWSpquNnaJI5S7aYJkJEht5VDPvqPKijSge1J6rt9c9iKRFyPPIEXRgkVCtqya/utfepxAYRlwzXpicy9pmiRbv7IE2uHS8mW448npKcRbp/5Br7JCVsVgD1mlRaeWyyRGCsXpISZUbSAxTz0rcA9RRRohtk2nHmQVnAZ2kl6mwSxIzmY/MqTL2Pxc2XcCqu3E3OeyuC9Tua8HSSK7xU/OEby+aoAcb93KlRnafFJx/309kNV8Tpu1cpO74/QwmrHZsNXbUZcdUDXbS7o6mSfcle41idEinYwmertEVr1FeknPiN2asCOR0MowkcfYui9AK/sZVU1zY3Ic004HlIT1epWOMtKmFtUpzufraFRZK6V4hKpNuLC9+FurcJDSQ8r5ENwCyCo0gHIqeZ4fGwRyJ3jLx8O8Kx02qd9CVmHA67Xce9BqpAHwJhmyhKdyXIMHxzU96jt/VTdkFhvQVabTjCZuYdhsZhkBmpmmaJqIP0HVvlVPsczPs6kJTxlhnNM9hU2HRRpgMIb1zVy/QNITnj3VqzTyTTzLZ1NkcNGqKIpmhpwHFfQqQn40lxtrPuvkIaqcpnaxX1QlqqUm+u24HRdA1ZcZyMpCJOO2HUe6Q/WzKQ9Qzbfr8pRUMqOhcI9h2Kkesm5iuxDyZL3xYMUJQvlb3hUw9eyWh/T3Nf/mRx5ooT5Y8PfZAHrstS79LmziUC5cS3VAWhpmNnKspXUomci+WpD5F0L1vtyxLLoXZPJiJ8suN2qGxvgHsleljMHzR5YYwrWVD/WqwJl4+35MmD8aBAW7QYL5Y8J1oO2bMcHBhC/jpD8zEzyyV92IRyogZUhPdaOscUHUbKWZykQg3ZDrIjcuXvnyXa9iHyLsTAARQblKG5vEQdg3RBphbGaMu7v65wIcm0iEZgXk3GbpBRnSsIbkqmhcpMSxez5a/5rcOE/0KvaUYGlGEVKs2nzUWA2bBsctbDpb0B6wcSy+Zt3tjhWMXo7DH9P5EDtSELzxwz4cmXYOdk+Xx4QGbxK2Xyc2HuhVQKZZckFyLX7NpaurXUoLUWoPHXTkI93uhtF3TqC9g3fvjHTsdo/ZnB/s4zzAtxeo3suqY7ND2xQerHs4185Vadik33hNja2pSzj6hLsCpXNtBnU+s1UjC5SwWXAsBYZb5MStWXKHqiW3XDfmsGvtG4Fs/Xav9JEqW3fGon66t4IHQmfYvHTneCB+NN46mtlDE5hZgHbm9gD6e97qWv6eYuuXv6h+L/8iVN9V/qJ6LX9ltV/+R1Bl/6Oovqv8nr/6Tj6AuKdy/2FRb8m8dI7fJqq/jFxDA0Tue0pWycK8VFnWyMq82opiUGUv1vFZzP63TEs5D7fhW8pFzrfbF+rahnO5frktVMerVXyVw69QZawpgzJ4TynbIKiqF+6vvMMyebUVlfeu/qDk/wHyL6mp83ZaeQAAAABJRU5ErkJggg==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 descr="data:image/png;base64,iVBORw0KGgoAAAANSUhEUgAAAVUAAABkCAMAAAABg1OgAAAAilBMVEX////+/v79/f38/PwAAAD7+/sUFBTr6+ucnJzDw8Onp6dJSUllZWVXV1f4+Pjm5ubx8fHJycm7u7sxMTGJiYlra2vu7u7g4ODMzMzT09Ph4eGjo6OxsbGYmJjZ2dlRUVF2dnaDg4OPj48pKSlBQUE2NjZfX18iIiJ8fHwcHBxLS0tycnIODg48PDy6UBkmAAAgAElEQVR4nO1d65qqOhJNQiIXJQRQELmoeL+9/+tNrWB3K217Zrf+ON/MzjezT6sQkpVKpVK1UjD2WuFKMM05Z4rTB8a1+vyFMcGZwH8/v6LrHOdJbZo7XHHlaEGXCfqDCyUcTZVrqprZRwmH2Sfay9Td7XS3ZsZRihlODxaC897T0JiuSfQjtVWjB5o5vVqU5trQ74I7dDVVent/r8lMOfQcwTKuvv/66+JozrRCNwX6o6jVd228RZVgcHpI3FWFPlAVWmgqwBIddxghy7oeMq3pIiWExV6zXkcIUYcbTc2gGxU1qvcsAgz/CjRRaUfRX3aU7y9TVDQhS7UIGlfqn/roy3fcHCrcUWiL/vbjrws1gLp6fZwAqh9NFBCXXhM0QfHziFInRXcVCQChptB3ai6hQahq6qABXDQ/ALZSjuhXoB0haOgwurj5E1Xe/cMFv7YM16Ia/NmHgzNbAd1OoyuYUP3BuS30ME6X01P7nX2ldL0W0ATMUbdT5DuqNGVxx8+VZUyPR5XuoDMsTmgCdBNQE7wOZE1QLZjFJGOa5dXd7bYN+IPb2f9cdvRVWxGm99PnoxekvgTERbEnSgu6Aj2iEXinAtCzvVwnH+j5C/OpAT5RFR/fcNZs982TurgvN1u5NcxObbOYkzBBPgXqcBjJZtcFAoJA5dP1qleBNtXgUBpjp79Q++TrN/6pja69N8wsJ+MZc/pocJpQ1XBwikjqNYbPW379Jj7uv95FA+K2E0/r5yvGH5ZmvW1HMlbMohkcZr3fbx8lmtVpC8x+LJejy4JTw2ZV5bNsedR+oSPfnSVFkDRVYFQ8TYIpzU8SKFZsBsP7242erMZjOdZWD/Eo9e5+vqIKySRtoLLRarwa0wQWd7iSNtelXLRp6OpOnU0u1/b3OoWBIuW/XC3PgWK9al4pYjwoWD5uRNYu25xVO+PXbNa6uvXaOmmXDfOrdlxekSyl8mX0c235oaROuSzabhYHz1mGen6iO+JKjhZyeJKlHg326zXEXTmsSUb3qNJckKXiZaV1shxXjFDNvCnzPVV59bislmMWecl4XEBvc+F6hVlsjQPBv62FTIjBXjO/zXiyXJKSOc21FzO/1JXnUTXjlrlUTRs70A9KFwVLa/FMs/1pUceTESQaJryU54kOdm4tWSwLI0NPXsabkLVyuZBXCW4l8+XPKkDEAw/SISpZqP1Kj+d6O86mh7gaVPFhbyahpsdVuykUL2kAtlj3aqh2BYMJkMjFXlZRGjRpxdqj2cp2i6+SZnPxVhOy02gBpInuDhZkcHwzv7QM7KJZyFFLf57W7tpjQZqd5Hgit0tZFetdtdpGDIsUtXgdNuKNoDK922c083guEwLMD3Z5INlU5i59Pi9plJmHz9ENqk9kNVvtSWDH0fhAykQ2Y5LVheMPptUgKlZLthzp0ULHgyl13Fpo31BdrgqsbOxCwKV7d+PlhOr4qCdhFkg/WwXNjlAeGtKdgpbDTM4jSOrdakX2WCMrAtWw9Vax+Vad5jQ+Yhya8SWqpK+H42gTsHbuMthANO/Hm1bDAn4XqmKfRiw/TRsZ0/Tzq11USkGoGqA6ZpMjaweE5FVWrRznP1am2X5V+et0Nj3XTTgEHKN5PN4Rqm68G+tFaMKl9g9Ta4PR6rC43N3PdUFwsNJTm71iq0W+KfM0YPXcjE5OPfANye4qUQQPmRakM/PVNocRc79ekY0hZMtZcsrCkWDbrT4d3U0l6ku035pKVtm6ndFglesIcu2YOGfj3eyNaxUjOTx5Exmb3SmZz7Ngl5WyWso8I1SlRbWGrF5RTWS9H7g/1sWVO5ISE7w67Ia+Wm5VdV6PVkWV5tMNyepch2MzXU07I0qx5fH+fmaG87aVLfW9DmTppnWTTqp0rkcjQ7IarcpiV4l2bbDaZe5EjuqSUO2Z0CTry9W4Xh3dRLaVbGlKROswWc/NKaRqkuxSzwjldujS+qWEGQ2r4cTot9qrfip3lWHTjbzQarVx43QX7mZm57N0iW7XF+Z/WAZOLVP/Z5Oa5qKJIhfbyHyWCZ25zIki42oTOTo3nD5HETcR7SZpClPJenJvyHSTknQSLeJkCbjHmgb1eAr1ZKLLc6zTqrkkqg0z7OB4cZErudW8v0MjS9cspQwLrjwpFzSDQlpn56N5NiZZPSdm3kZrTIGc9BDtFNyjtHr1RQXAbw2mblutPncx91YKbOmvj/aiJ2qdjEz8LGB4W2tX2+rx0bFbbvpNwyjCb9Yyxqeb7lz/snIj7sw63f3/Y+8JA79riGPXGf5lN0Fhq5va9G3V/POXq1ljuL775aYVf1bQMeoS7wp6Zf/zWW4+s/tfvi7/LCQnQt1f8POHu+rsH47G/lXz+2KvZN8aZYe8f40tDrZs/HG57+D943vVfPTpN6j+7q6/5XnRrNlPRpPRO8pkFG5PL1WA8lINthZqxfbVSj5L8TtcAzl8Uzmm8jI8Hl+pYi3Tl+5HKy4yfbGKm8oGo99gKpxg/TYl8HRX8F8VI/2XWxHtXq/js4y3v7lLsGCl+xr6l4VQdZVSvS8/FgP27SH9b2g1pw2H8+wJXZCC868VjF2//ewDm+1iMmPEk2r++8LGk9+gymlL/LZdL6H6zRRRCAnAw0y2uvVMO9ataC04h3XOkK/tIbZx9+2zTukPJ6mNC2Djz+C0tzc7CNPAjfo542aDuG8U/r78S1D9Dir6bgHkNhRCn3ENEEaIiDn6RgN9RxWeJIS5NEJfuBJRG0c4HdrOdZ7B4f/hr7aovqv8O1G18SVE8myQCf9HUO9mFjN2K97fULVD4AiCVDk26CU0qQilVXc3thKOQ2PGxacPsJPVN3Xp34mqYyc/4inQdCRxiFvZAIawcxfh1WeoMgQFOFyoGBhuYyaI7zkKOsVBaMJGpJwvFfB/gKrVnzbmzK8BDdH93UX/1G20hH1HldvoGLwvxi5UH0FDuFE7FAWCuQx+1Y9u/D+garT1SWltpVMbmshGd7EsG5EmvJT6ebWiqyIXUXSmM4XJb9yMu66haa9F5trwaZbNbEDxWsu79ar2qRRQ3Ajl04zDCgEZgbCYqT+Dfu+7TG5R7Zy+iqup30BCIn8Kn0jm+zMd01dUYeMXqJUe5bI+8eEOVWFZG03rwQE0rb0pmlK2Pqta34ZCmyCHvy9ok8c2AIcjRolkvsixBVzMPUPYBvO9qYZLw7kutyF95UTL8IROfrSlJ6s0K6zqoA4Y2xQ/wpURdSDy44z+1B0yLPfjb6YDoRrJwUGuAkwP0u42YA6lhhgZy4KzHEUION+5Dm9R5dqiqhydzVcB/RRtB6uK4Cm2ss4vaUUNKFK5K6gD0RAududnVO1PhgWDmqyebL3dXkjSWDBciPW6IXOSFcdDTBVo/7Bgj1DV3NJRWDmoMqbNJAwkHI/NIs1qmZCyncpxQI3QOg53t36qO1RJoqEdCAoj04bu93eHEHsVfyuTQE4aZrR3lvOGnlVtVm7frwpUz0HUDEcuSVLMeBTBg6kabXufr72I2tAPrN/JqqDWs4I6Ea1b8BaqQxFuXVoVik0dXVowe0YTd35itnUB65c7WTXLcNSwcj2jflXnqS8LwYwzOjnHBZgscTpYxVajpouvGr5QpRnn7tPQc8qVS40uBoFOK0N991LXkxDknEReetbh/SOqiBOQCkp87hgZEBJmG8a7ACyWRibUPxKjaFjNICLc8VZRj0/QyWqVFeuJLuRlELLlmS1lhphaRk9s5JQd6puHf0cViOvFaitL99IC4tHcjVdTR7Ns7eUktTTNZMtOCIbq/FJ90Eceo1of6+ExC1YNIddKd3qISSmp7ZKvT/CCutOGeo+IVbr88p3eyiorwmY/mAarGT03JvE8jtHj2qIKfhFztrspBLr9juqHnNCMZcVlPZSNhlyzIvXYcoJ5QI+qdm7HvGpXBYk0K4HqvaBYVHdSjnK2mtBIBP6guUh/skAwR1lUaWQ5/1kDwLx2gqSRe31ckoSZ0TxLdjSczgxxiIATBITqKMRaU6TVN5/1Larc9atQ6uACpbgkVGl3rpWz3bP1oqNH+UCVNDM+f0eVdEPmB3PpeysECWJZ6fkYvm6S1Vra5c8sbKCPPZNVKk7jNZ4sFGKtLN4t9X6E1c+iOhMgt+TbkBYLoDrr87QsqmU8GBs7L2StLsvhcEEK0vJlCFV+rlk/rnOvAWifU49Gu6VZ12S8mMncTQ5TQoWmPyKR2srqZA4SD8LIfabILaqqPVZLqatNTpLoyTyWPlRluNeEogb1zqf9OpaAy159DvQXqpx0chokMi5TlxaGZlXqQwm1X6cGGoArszwnDIyUZ6jS4LBivA3llGSVTON41+r9FpQvi2qkHaxgs/Uiom6Wu7zvcLaoxjTZEjbYE4gem8hFvdsUsPU4a86BkiW2kM9klSN6fljqYQvIgoFZzCOaQ+7Fi9IEIF4mznYOdmSTlqzPR7xFNQvnZiuz8pKTXEbnxVi6MB1GezY8ceuwTwZTkNPYZv9otaLtKS1KtKRUKyzQ5pROOn9WYGWVDKlGyjCsIFzjnZWJB6jaLXMgswKyismVhSNzGQNJY6PI9Ecx9PlmYcggJg3QX3euqEanVTZND+e9YVMoyBM0FLbQ5UCGEe8bQ/eWleLuOl1flvrYWof28XyALSCsrFZQJP5GHhqYbk3qO1zda6E7vVrNh4tQBynCbKxaHytroG4X/Hjq/CXT7dReSKh+lhtZpRmyGJaLaUVdpbbMFqFv2ZVempGsAt7JaLJNmMuAKqyKB/YqVkNVpcPLqjDdWh0cBmta+K1eDXaRoGWsHgw2PtkCFtUevY1QNQmZxbMkY00Fgp1KchaT7oJMKaHjgKTc4T+vVrSaCJGXcdPk69ZuiGbllBlaRvNNnZNskpHGiqDAVobFacX7tMU7y6qLsQWrSmunI/8RJPF6oYbzBh4nBAUzDlvtsazyq+1YDyqXO5aTQm3iU2tZkenZ9YPMJh1vd5b1d+td+TKbSf/6ZTPNSa+SjWmYH8zAmxM5bIAGLEBFv9NXjq5pteoJK6HqWLrolX6KZlB3hOU3dswhy5d5oledzkKExO6qjrIHrYAQsjfbHJJrjJL6yPIjJtQTWUWQkWSzkhfXegM6d95QjlkolwZWM2l72t67W/rqs9ygKjAKmB1HMtCu/hT6vhwudDVfuA6Wd5AqnGw/n0CB3snq52p1dT9Sz+Sl4ZYfahfseA579dSQ4QsnAuCqVrsZ6/FoCVXVoQeauMGmWYEp83mVNrCrn9mr2Do6BrsvvyxgR3EjSNJMllSRKkpLBHAM9qDaBKUr+hSPO1TtlNRmFjnastMJF4e5tP3MogxcUssaNo6ir74k/sayUsaxVquJ6IladyF2GmlDM86YqzsRRE3HuDl2k4/2Vl3YF/4crQIyxKn1PLO/REGSR4mPqhXryCJNFfRBBarw62iBPTIE6hrtBidLWzitg5P1qIi39qqlJHPduTSoKgW+nYNJ0Q0HVWH4x/AzO2l+RJWUDd0PYjVsF+twEtzY4D8tUcI6nAk3+AluyGI3llXnPMVjsU2jCtAssv2svGCeCqqfpMZBEF9pdu9d+SwWftouQh+hL3bKdzs/S2sG0V5bdJQ1xNQ9eRSyKkA6BN+egylvL4NLUnRGqqV5859RtYrLMfDZq04KSHEay6rH/HM6xzyNLbcUb3z5swagKzBXOPQz+kwf0SQwIqgxJGsKTlMBNeOoR7sAago8W3bu031WUjC6aBW7ElVxWkDYOUH/PtoFYAxtrEXY9mKWIQTkgAdBrYCZqW0jrX8S6q63sbn6rLhlinDoVcd60rs+ig8Qe/4DjbjVTQAJssxtFwRaDPHFCREBbOh7u4QoYdc8x86N2yAPUP2KF1mvP0YVIFjFBR4K551bVTjX7y2RobufhJlQvd6OQzNY1PBo64S1XzKrGO0t9lQLFkLrQPpsyUeEpbvesQ5yYf+wZ1ggOYJ3jnTHttZeILrvuP3xNm51Yr8oZKSlqq8ff1t8mTOt/vm6n4oQj7zWf1ryc8z02+JWv4pck6ym6j0hViuroAX9ttCcuJHVX7eiWcXXSfF6Yctfea0Vofqb+x4WX5oXReQdshrt3um1/pUGIDt94NXee8pCjstX6mq9Vi5ebsX4vPfqd3VpHv4GU8UDuZKHwXuKPB/Ov7/7PKDbD/LVRhyoQ4NX2nFTzrLPq/9vZTV9IyPo1RDYWxhBqzcygtrLP1/zvfD3ovqAD/BH5R169f+CZfFH5W2o/m9Hrv+w/EX1e/kXofqu8hfVa/krq/3yb0TV0R/kTvxr4F2F7wHcr45zATeW83PcimucI+HXNilHGG4P24mPwzzKuXoE4ZKGB+9JhKU7DS1MY0O8XEeg9fEi1zpqjHU0IhSASEvkPogGMuvFUQiuOPbgkPUvWcpVF9E09gk4VGSpcOIzOHrPB8Dv8EJ2TkvVnTAyV2cPuw+pqptTUV+oUheiWTRDOzQiCxrOHXvqSQskvojMc681wAOnkQZnNssQNM9MAzKLaKJIuZGhaqiWGTzqJoqsr/UnVLV1VOroImv0OJrISGijUlkquavgVo/k0lWa56H84mvcRgMFIrA0IBGaDQcpgS+0pi7yKIoQOHbzSFk/NrXs6+DZnV6F21IJjqNy3qgGMjxeZvDsjeYJm4x8gBNMxi6JZLEYVX0hhwbw5eYysA3rzjHbk2J2hCFksSw7ytWPqMIBCS60ZkMZ2PNPiwnG2pxkm80PJThkJ3mZ0gXToSz7eVfu4lZa+X7CoqMH96gbyoOBQ9Vdewh2Uple5F7DwW7kVxaLW5aFnQxaMTnw4aQ2k0lG0MXzs2c2aULdq9LzOqY+xutzYIMoN6jyj1YwG4gANXO4rvA0H6eISRy81Z4N5oXCeZPxZW8Eyz3Z9oUV7LVYTot4vmJ8VlURSxpWUL8SsBAJqUASUv0A3j2qDuJAkW8ctrFdaJZyhP+yaDc2FxpQLoJzNT/R7DP+zutTEu6jgbVcHyr3UqKd+aKVhmaLdo+eRZGzNpjvtXVpI6D+HVXETKKYhuK8R6yl2MuTJRTm0svSZcS0uzv56Z4kMfN3ZZdw5BuqGBuu4nZSz/hoj5hGckjDGbDT87HatXSBaBJx2rrQJOdHqOL8eVQMD6y47OQwX0xYfXb9c2RPHrqTKU01COCPqIK8pstNOozZZgHIynU4Mhwcc6DagpywWGvvktMtWVr2ySv3qDZNE67NuuRIC6IrqeHzzzeBGoCW4Bg9XxposseyiuCfN5TrKYgdYEAMt6MMURUmvQicukxFms0nrj1fUdoozgNUuTCO2W7KtHbCJaTfjbxhBJWow7FFEZSECW1yoStl+4ARxBJQgkKtxxvXHOp8UG1lOR5pfo3MEKr99b63WtEMqZNoULPN2LHBoUXo2qDToDUXZFEw61CDusXVLA36S+090zLZHVepWbeIfRhRnQ1zSJkey4yagZinA+GhPumHepVwdevKPQRMWh4NY9uJXZiYLLOVB7KjVhUCvUK5IOh8KtZbvYpzCI7QUbsamdHe2NO03jqCsgXh4zDulqw63EaogR71fbVySAOUu5q564UCSWo1P4bHi4+wGUM4jKZaXxX2VitqBunsw54hSE+WA9uHLpQtS5fmQr3j2XaYJemUgHLT8pkGYNmgNpNNNvQQdeKMZBUmRr6uLeEJoRsSHsxE/VivUpPjfXhoIUDWAhmRrCJ4Jz13VSIgqEgPIrAuohVk9SOo2OMDUEtHc28e6u3SUqN4uY5wepemiliNCRCniFkhwQiA7H5nWfCEuuVJj7XpLE9rtZeTRF6aT1YHdUf1sl/0WcGi2ZVNumSbZRfTWWwxfx0G7lULmk670cthThUivcwTnhVTw+FitzOXsotiBzKCkZavA6CKb9xwoW1Q8YfVihW7oEk7VDFdTiPXzs8rqoZU5DKHecBnJKtfTIdbVJHlik13bbIaueFe28hbeYlALci2S5qBsNNaWZ12CH7jUfwbqqQBGuXOpS4u68u6UVPpaXnKnI8VStaiP2nvNQBov3I7kktNwFqDcESyiu8HbbTxoI2mgxDPZp2s/hy5VmwWkz3mDj1tTVx3prQwNI1KA+YrqQMnmlmLKdo91ACcxXI0omfRtCTJcpztyFheh/RMCqXgXuRqtYdWgKwSzI9kle7k7lJuT0Mz33fmbj1vOBbw7Z6TrCIp3EmmPjOO5eZ951kxncOKoLVEVz7o3mRuNyC7fYwicpQ82wWQmc6akz+tLP0RodZp0iXX21hZxTwr9ok1JmfUtV4Ysb8LoP9Fa1BTsCp1+5GBJFm1q2ZnxXHmrn6QVcWaZdVUCuYOao19Zfc4WK1oHETWloEX00g5M0LVEva/UL0RlGt/9fYUObrj2wHcnPpzIPNC6Y/9gZ4NHmoATZoL6S26U3fdxgjxuQ8gbea4n20AThr4almsLj7ZHCBDwN4jq2xsNmEMKOzpezDJoaV/1qtC2JC3qerEHuUBRYKMgLounLKeggqLpUpo4dbe17nmW5bFNVEDk0eSLW7XA9LQeQkNMI87obJnIKZLUEudD5uox10BHwKMa73fkGALYdMGUsMv65qtN5VNXAaGjhLTIamrHhMVLAub6xDmEVaGLocEiHsfugIbLOfZuQBapRUO4SnmtQmOEGDrQndrr/V10CZgwdCUQQfydtlw9TOqYHx8DCcIUaA5XNleHSWQ2dN8doS+OnKDKrNbABi2y6JLMufgkGzU1r4T1BZVYxP7iaJuC/UVMe/5ASwQZEOoWQE7ldM+HInJnKaIWEEzmWFfRiaBcEzT5I76hipoGDhX4ICDgaRmIANp/akrQPT4lgLvnr+KZBsOJNSm+NTgBzlOlzgRtmLG7PpiaN4ZzfvJF+94VnaviBFB4kHWMTlw/JRmC3JWYNfDLbC3dIQbDWDpLd0G2rG7IyhDkJM0qDRUq8FG1B46pMaCZvOIaYm5aXdB3UkSB2QMZAJ1umwlNFxI4QXOF+wRUD6+7wL+vOh3+qxggvTdE39Q0F1Z/fN1/1Bmh/gbCe3X5deR6w1IrW8oHKgq9kIFDkeSpxebwRpC1Wqf1wtny99yVzbvzA/A+LPz/c8LzdFIVs6LjWEzidMy78oP8LtcFjbG6rylkKxG4pW6FFDFydSXWpEPYgOH6jsKWy5+h2qZvi1/26sZQjT4AC978e1q9a4+/W61AnM/Sfz3lLEM/NfqqmQbv9qKcvB6HZ9l9Ku8K/DZvosRdLBcnBfoN7h/9zKVZ4fuvIkRtDsP/xnBR6VM8+hNJTj77uyF+2dRIUv31Vb4h8CNXmnGbdn/ijGpRbl6m15NZPZSdFODa/2yXo3O0/ellBv/ihMIG0Bjy/6GAnsVRwp+ez/ZADj8/Gorchlre173DYWNF78bDS9V77NXI9bPZ/UnRTBXVq8amtZeVc7vzea7yn7HtcYuQL2Jwg579QVMgepbGOw7ZHN4E6qwrK7HAq+ZyBj7fC/G9Xgm7we7YK+u+jqId06la1Kz65GbzxrYh4fSHnO5u5E0wM0Tulxg3X3is1JbyVfGJc5uHemO+6VXr+3/alP3H37TiJsu3bQkOjzgWdnXyNimdGlkr2+V+coLd3Wl9bU67Vi7hDpCa/v2EbzjhGaCPdZk3XeoRD+LXF+LYV0+LpxCQ3uu+Yi1zYTCrYtJ2JeFqCeeQMfRXRPgJO2qcOAOuxro8D3Aqebcnxu9PRuIkzsOXH04X0TVcfvmABxSgrsWGasVzrcK+7Ic5+slH48YQfYlMELA32//VGgSqkaIFefG8DOzSZ3ub4QnMPLqug00IMUUwEskumy5WgutgjbJWM8T+ABVrY3DdNVWCHFVnmdoVuu6jplXNwhExm1gCJO8rqdPstnA+wcf4syrp2AkVXWA7LlN22au1zbwyemkgFs9ab3P9Ng3Z667042ie3mC6ngM8Ayitfao8DWL/UfS4M9ePESVWalCnbb/OOh3rcemGLBso+6X76fYivV5IGXYxfzUB/8H7kwu9FgOZCkE+ydUu+5t05rjcK88zKEFbABphQwM081BBgRTsZfeE56V4F0vinQ+pXlVSynHNAvyuYyb89rmOq4kImGsmg8+XztwH2ER3UHKeL6BOFbD4xKOxuVx5NbDfQS+wtFSY9jk2Br2kGXxASqGOR6NIhK1bL8dI5hebUesGU1w7KY4TaZw9dbbU2/PDVSbVWJTzussaaeqiJVb6ayyUXcnn1TsNNRPY6y2uN6i0Ho+xhTf72nvZfNpjPbsjKCqGEtWb2x+Ehum+wlVksK8Hcc8PviY78OK7deRY1i8K5ACgS6YHM6BPRk4lY9QhS3NTESzy5dTEuZcLpYIeDHtSbPdzkh0AtkuacGnZX8+yT610SP+qqNdvI0DpAq920zkGCSBEG882CM2I49zibTl8UlG306ys2az9P3tmjXr415WvmzG+HcGTh7QbNZLw51/ktVTuJSVCRfGRo30QloC1nHMZAs1uD8jlAv2kPSe8AForqXb5SBpVr49+s7MPDRkFxc7P5cFwitBkIKhpPGih++o4tAuL8LNvLKvKHDY1DOznQdd4EuzmBjSidOaFYMEUh1aOtgNqr1IcjBpE5ob6IgeT5GWiJavssvT74jMiyp0SdjTjX1UeXNZS7lvWHluxGKtz+X+fKoupM8MXtYVzdOid+T6Eap55e0mGhQIiPgSKSCUyOZjS81RZmLfaYHoh+wHWe8jLMxP6sGy2fmIl/FsTFKlhTMdTElW7asXomFg6VEPZRWBSJFMpntJgzjDoWlHL2mXQdqPtnATQtGxKY0GDUJA25P5PB78ANVsV47PeSVBFRV4L4IN2wb2HRNC2JfrjKzm/XzHxA2qoknL/LjRol0ZXckoPF68VRhoG4NmOtxMn/NXMT9AJzoNtxp0Hbprj0lHC77pUCWkl3inRYSVEGrxR1Tpp/DYruX3ElwAAARzSURBVPbNDjhpsyC80KXpoWgIVaxm0dqzg/yDBsBq1G5T2QkQLcBLqByBF7O4pA5tLG1kiSMOw+dneQJn3lZWldTWSpquNnaJI5S7aYJkJEht5VDPvqPKijSge1J6rt9c9iKRFyPPIEXRgkVCtqya/utfepxAYRlwzXpicy9pmiRbv7IE2uHS8mW448npKcRbp/5Br7JCVsVgD1mlRaeWyyRGCsXpISZUbSAxTz0rcA9RRRohtk2nHmQVnAZ2kl6mwSxIzmY/MqTL2Pxc2XcCqu3E3OeyuC9Tua8HSSK7xU/OEby+aoAcb93KlRnafFJx/309kNV8Tpu1cpO74/QwmrHZsNXbUZcdUDXbS7o6mSfcle41idEinYwmertEVr1FeknPiN2asCOR0MowkcfYui9AK/sZVU1zY3Ic004HlIT1epWOMtKmFtUpzufraFRZK6V4hKpNuLC9+FurcJDSQ8r5ENwCyCo0gHIqeZ4fGwRyJ3jLx8O8Kx02qd9CVmHA67Xce9BqpAHwJhmyhKdyXIMHxzU96jt/VTdkFhvQVabTjCZuYdhsZhkBmpmmaJqIP0HVvlVPsczPs6kJTxlhnNM9hU2HRRpgMIb1zVy/QNITnj3VqzTyTTzLZ1NkcNGqKIpmhpwHFfQqQn40lxtrPuvkIaqcpnaxX1QlqqUm+u24HRdA1ZcZyMpCJOO2HUe6Q/WzKQ9Qzbfr8pRUMqOhcI9h2Kkesm5iuxDyZL3xYMUJQvlb3hUw9eyWh/T3Nf/mRx5ooT5Y8PfZAHrstS79LmziUC5cS3VAWhpmNnKspXUomci+WpD5F0L1vtyxLLoXZPJiJ8suN2qGxvgHsleljMHzR5YYwrWVD/WqwJl4+35MmD8aBAW7QYL5Y8J1oO2bMcHBhC/jpD8zEzyyV92IRyogZUhPdaOscUHUbKWZykQg3ZDrIjcuXvnyXa9iHyLsTAARQblKG5vEQdg3RBphbGaMu7v65wIcm0iEZgXk3GbpBRnSsIbkqmhcpMSxez5a/5rcOE/0KvaUYGlGEVKs2nzUWA2bBsctbDpb0B6wcSy+Zt3tjhWMXo7DH9P5EDtSELzxwz4cmXYOdk+Xx4QGbxK2Xyc2HuhVQKZZckFyLX7NpaurXUoLUWoPHXTkI93uhtF3TqC9g3fvjHTsdo/ZnB/s4zzAtxeo3suqY7ND2xQerHs4185Vadik33hNja2pSzj6hLsCpXNtBnU+s1UjC5SwWXAsBYZb5MStWXKHqiW3XDfmsGvtG4Fs/Xav9JEqW3fGon66t4IHQmfYvHTneCB+NN46mtlDE5hZgHbm9gD6e97qWv6eYuuXv6h+L/8iVN9V/qJ6LX9ltV/+R1Bl/6Oovqv8nr/6Tj6AuKdy/2FRb8m8dI7fJqq/jFxDA0Tue0pWycK8VFnWyMq82opiUGUv1vFZzP63TEs5D7fhW8pFzrfbF+rahnO5frktVMerVXyVw69QZawpgzJ4TynbIKiqF+6vvMMyebUVlfeu/qDk/wHyL6mp83ZaeQAAAABJRU5ErkJggg==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 descr="data:image/jpeg;base64,/9j/4AAQSkZJRgABAQAAAQABAAD/2wCEAAkGBxISERUUExEVFBQWGB8VGRcYFhMUHBkVFhQWGBgYFxcYHygiGBwlGxgaITYjJSkrLzMwGB8zODMsNygtLi0BCgoKDg0OGhAQGywkHyQtLCwsLCw0LCwsLCwsLCwsLCwsLCwsLCwsLCwsLCwsLCwsKywsLSwsLCwsLCssLCwsK//AABEIAI8BYQMBIgACEQEDEQH/xAAbAAEAAwEBAQEAAAAAAAAAAAAAAgMEBQEGB//EAEMQAAEDAwIDBAcFBwMCBwEAAAEAAhEDEiEEMRNBUQUiYaEVMlJicYGRI0JTc8EGFJOxs9LTM5SycvAkQ1SCksLhFv/EABgBAQEBAQEAAAAAAAAAAAAAAAABAwQC/8QAIREBAAEEAgMBAQEAAAAAAAAAAAECERNRFCEDEkExMgT/2gAMAwEAAhEDEQA/AP2x7ivLylTdRQSvKXlRRBK8peVFEEryl5UUQSvKXlRRBK8peVFUDVsuLZMt37roGAYL4tBgzEyg03lLyqmVWkkAzabT4GAY+hC9Dx1H1HPZBZeUvKp47b7LhdExzhWIJXlLyoogleUvKzafVsfNpJAxJa4AzMWuIAftuJVlOq1zQ4HBEztj5oLbyl5ULh1Gf03XjagJIBBLTB8DAMH5EH5oLLyl5UUQSvKXlVVqrWNLnGAP+9huZxCgNS20OkgHq1zTl1uWuAIz4INF5S8qtzwNyB8/mjngTJ2yfD4oLLyl5VVGq14uaZGfqCQR4EEER4KaCV5S8qKq1FdrBLjuYEAuJPQNaCScE46FBfeUvKoOpZ3ZMXmACCDJaXQQcjutJzGysLh1H/eEE7yl5VVSq1oJJwN9zH0UgZyNkE7yl5UUQSvKXlRRBK8peVFEEryvWOMqClT3QWovUQU1N1FSqbqKAiIgIiICLxzgASSABkk4AA3JK8pVGuEtcHA7EEEfUIJKL6gG5heucAJJgDmcLJ2gcD4H9F4rq9YulU2ho47faC59bSghzRVaGOeKlpZd3g9r4JuEtLm7ROd1krVwxpc51rRuTgBeVNSGtuc8Bu9xIAztkrn5E6Z5JB2IwNLRWw5oa6WThtOwRkR12PTC9d2FRlxvAuuxa2AXnUGR4jjkf+wKNbVNY29zwGjNxIiOsoNSLrLhdF1s5tJgGOkpyJ0ZJdE0GcbiX4m62Pv8PhzM7W8o35rZx2+0FwxqRcW3i4CS2RIHUjovBqQXFgcLgJLZyAdjCcidGSXd47faCcdvtBcZrjn4/ooVtSGRc4Nk2icS47AeKcidJkldU7ODmNYazbWNsb3Mhttszd64EQ4ARnBlVnsZhcCaoLQQ60smXAURkk7RSGI5nKjV1IbFzw242iSBLjsBO58F5V1IbFzgLiGiTEuOwHinInS5JXafsekxzSHjulpHdAiyJA6TGV0aIY11R183uDo6QxrP/rPzXJp6kOLg1wJaYMZg9D4r2nqA6bXAwYMEGD0PQ+CcidGSXb47faCcdvtBcKlqQ6614NptdB2cIkHocj6qxrjA+CcmdJkl09WGvbbfBkOB3hzHBzTHMSBhYamgD3h76rSQ4Owy3LZAaCXGGQfV9rM8ln/eRdZd3out52zE/CU/eRdZeL4utkTbMTG8TzTkTpcklPsOn9+o18AAdwYDRRA3JzFIfUrXodCylNlQXFpbcWjcuc4OInvRMfJYnatocWl4Dg28iRIaN3fBet1QLbw8WxN04jrPROROjJLraK2mxrbwSNzBEkkkkiTkkyc7kq/jt9oLhjUgtvDwWxNwIIgc5CMrhzQ5rpa4AgjIIMEEH4JyZ0mSXc47faCz6sNfYQ8Ncx1wJFwy1zSCJE4cefRc9zjKrZqQXOaHAubFwG4kSJ6YTkTpckvdT2O2pl1YT3jIZBJqMc03Ge8AXd0chjO6k7sem43OqNL7i64MAyXvfiSSIL+vJQZqQSWh4Lm+sAQSJ2kclB2uYLpqAWYdkd2dp6JyJ0ZJbtLoadOkabXN7zQ0yyQYptYSWgiZA681t07mtY1t91rQ2TuYAEnxK41XUhrbnPDW9SQBnxKVtU1jS9zw1oyXEiI6ynInRkl3eO32grFwmuJcz/qH8wu6tvF5Jru9UVXERFq9iIiApU91FSp7oLkREFNTdRUqm6igIiICIiDP2hpzUpVKYMF7HMBPIuaRPmub6HqXEcU2kk3XPDhcXuJgYJJeBPIU2/LtIg5Gn7NrCm4VKoqPLmOEhzWwyoKpbGYFxe0H2bAZLc2VKFlJjMd1sYwMAbeC6axdo7D5/os/L/EvNf4+Wr9mVOJVqBzXX2w2LfUexwk/AET4/Jb9ZQc9oggOa5rxORLXAwYiRy+h5LTb73klvveS4Lywu57tGWaXgs7xFLhAk2z3LJJzHVX02OFVxjuljRM/eaXyLfg7dabfe8kt97yS8l2CnoCK5qXCDJiMy9tNpkztFMcufgrRTdxroFoZaDOSS6TjlstVvveSW+95FLyXG8/j+i4uj7Mq0yCXNqfbCqYlgANE03QM8+9HvHfc9oDfPPp4Jb73kUibJDD2loTViHAYcwyCe48sJIzh3cEHxKt7QpucGhoH+oxxkxDWVGvPx228Vpt97yS33vJLyt2bRU3NvDgIvc4GZkOcTty3UdJp3tfVc4tIe4OAAIIhjW5k59UH5rXb73klvveSXlLsukpuDqpcAA58tzPdFNjAT09U4UtbRL6VoIBIG4uEXZBHiJE8pnOy0W+95IBgZ8kv2Od2XpH0rWuN4bRZTL5Ml1MvzaZOQ4HfqpjQnjcS4WzfEGb+GKcTPq2iYjdbrfe8kt97yT2lbsGt0z3vMAW8F7ASfvVCyMRgd3fxWgh5pQIZUtgT3w10YJ2uhX2+95Jb73kly7PpKJp0w0AEgE4JEuJLiZPMk5PUlR0FEso02Oi5rGtMGRIABg81qt97yXjh4+SiMPb2gfXpmmx4YSTktu+64AjIghxDp92MTIt0dN7XVLgIc4OBBmfs2NOOWWla3Nz63kV5b73kreVuwaHs806jnXSDdaIM/aVXVXXGcwXQPALytQqF1RwaN6Vou34VQvM47szC6FvveSW+95JeS7PrKRfTc0YLhG7hE75aQfoqdbp3HTOpthzjTNMTDBJZbOBjrAW633vJLfe8kvJd4z1mf9Q/mF31wWDvNzPeHLxXeXV/m/JaeL6IiLpaiIiApU91FSp7oLkREFNTdRUqm6igIiICIiDN2k9zaNVzJvFNxbAk3BhLYHPPJcyl2hXaSwsueC6AZ72ahbD2tDYDQwzH/mAbjPcRByKXaVWpQrVBScwsY4sDmkOc4Nc5ptPItNMxyJc05aVq7Q2HwP6LasXaWw+az8v8S81/j5bW9rEPrU2gBzKZcHSCZAZgsI98Z2843doVDTovcHgOa0kOcARIGJAgST8MlXvbIILZBwQRII8QvWCBAaQBgACIHguG8dMLwqvupy127ZubacxykELPpK7nVCCcClTfED1qhqyTifuDn1WyowOBDm3A7gtkH4grwUhN1nei2bc29J6eCXLsI1j/AN54eLdojNvDu4k9L+4tD6jhXY2e65jzEDdjqQBBifvnn0WmT0P0KhwxddZ3oi63MdJ3hS5dY3n8f0XGo9qmq4sb3LaoZIIcS0teZhw7plhEELsN54O/Q9FCrTDhDmXDeC2cjY5SEhk7Y1ZpMa4Oa37Sm03CZa6q1r4yIIYXGcxacK3tCo5rA5ro7zOhkOqNaQZHQ8vBaZPQ/QqFSmHRcyYMiWzBGxE7FFV6dxL6kkkBwaBiAOGxxiBOS47kqrR6ouq1mFzTY4WgYIaWAkHJmDInC0tpgEkMguiSG5MCBJ5wFOT0P0KdDNp6juJUaTIFpG2LgZGBtjmrNXX4dIvP3Wz058zy+KkymBJDIJMmGxJ6nqVMbDB26FPqOd2drXVi13qg0g8tBa4XOc4EF0SYt5Qp1dWRqadO5trqb3R969rqVuZ5tc/EfcPRazTBcHWd4YBtyAeQKnJ6H6FWZhbwyamq5tRoBwWPMQIllkEYn7x5r2jVIoB73n1Li4gYlskwBGOkcleaQuus70RNuY6T08F7SYGgBrLQNgGwB8AFLl2fs6o59IFzgSZyLdrjbMSLoiYxMr3QVS6k0uMnInA2eRy+C0OE4IJB8CotYAAGtgDYAQAPAcklLs/bev4FN1S24jZpNsmCYugxtz5wNyF7pKxc+p3paC0NHdiDTa6ZiSe91ha3HOx+hVYpgEuDO8cE25IG0nml4srNQ1ROoqUy9pDWMcANwS6oHA5zFrTy9YdVXra728WHHDWFuG90ve9pjGfVG85XQk9D9CqzQabvsx3vW7nrRtdjPzVvBeENa8spuN0ED1iWNz4l3dE/TKpbWe7TB8lrzSDyQAIdZce66YzyP/6tjRAgNIAxEHZeVaYcCHMuB3BbIPxBUiS6VM95nxH6Lvrgs9ZuD6w5eK7y6v8AN9aeL6IiLpaiIiApU91FSp7oLkREFNTdRUqm6igIiICIiCrV1xTpveQSGNLyBvDWkmPoslHtmkWyXW7+8O6XAm5siDa6M5g9CtleiHscxwlrgWkbYcIPkVn9GUri605MkSbSc7t23c4/FxKCz98YQ63vluSBAPrOacuIAgscMn7pWfU1Q9jHCQHNuE4MEAiRyK9pdkUW0nUmtLWP9YBzpMBo3JnIbnrLiZkzLXiAB4HdZ+X+Jea/xxtRrmsukklouLRExjaYHMc+YVj6pDZtcTHqi2fhkx5rFqOyWudUeHODntt5ED1OW/3BieZ6rVqtNxKZY4nIAJbicgnBnB2IM4JC4OumAzWB1IVWBzmuaHgCAS0iRhxEY6wvKWsDn2AO9RtQnEAPLg0bzPdPKMbqb6RstDoMRcRdyiSBE/KFTQ0dlS4OwabaZEfhlxBmffOI6J0JjWt4hp5kc4xNodbPW0g/D5qf7x37IdlpcDiCAWgjeZFw5c1WNE3iGpmTmJxdaG3R1tAHwUzRPED5wGloEe0Wkkmc+qOXVOjpc07/AB/RZqmvaNpebwyGxIcRObiOQlaW8/iP5LkaPRUzcaNQkitLpAdFRlzXNMQZgxJPIbqwQ6Or1QptuIcRMEiDAPMydvhJzsmq1PDAJDiC4NxGLnBoJkjEkbSqO1BT+z4jyz7RobBGahkNBBBByfqAdwFdrKBe0AOtFzXHEyGuDoGRGQM5UHtDU3F4AcLDbJiCYBNsGcSNwEo6kOc9omWG0yIyQCI6iCvNPQLXPN0hzrgIiDABzOdugVGhFPi1rKjnODgKjSRDXcNrmgQMdwt5oNFHU3Oe2HAsjeMgiQRBOMc4VpfDQSYAGVTR05a97i6b4xEQGggDcyc7qWooh9O0kgOEY3T6iFPWtc8NbLpYH3CLYJIGZmTB5clJ2qAqBhDpcCQcQSMkbzMZ2jxWfR9nCk4WuNoYGQQJgOc4QREesRt0V37oOLxLnTbZGIiScCJGTyOYE7BOle1NXa8MIdlpeDiIbEjeZyOXzXtDUXUw+1wkXBptuiJAwSJjxUKumLnh12AxzAI5vtkzPujEL2lpiKQplxPdsub3DERIyYMJ0JafVB7Lmh3MW4m5pLS3eJkEbx4pQr8RjXgEB0GDEjOxgkJp6FjAxp2EAkDHSQ2Bj5LzTULKbWzNoiYic7xySRbqq7WAuc61o3J2HxVdLU3Pe0B3cgE4gktDoGZ2I5c1DtTQtrtLHzad4IzgiDIIIg/ruAV7ptMWOebpDoMEZBaxrJJG8ho5DmnQ9Zqgahpw4EC7MQWzEiD16wq63aAbxAWv+zDXfd7weXAW56tIzCnQ0ga97w5xLyCQYIECBGJAjlMZPUqmvoC41TfF7WtHd9WwucJz3suPROhpr6ixheQYAkiWgj5kxj4qNTVgUuKA5wtvgABxBE7OIgx1Uq1IuYWlxEiCQB84DgR9ZVdTSfY8JhtFlgJBfDQLeonHinQ0sPeZ8R/MLvLgUx3mfEfzC766v831p4/oiIulqIiIClT3UVKnuguREQU1N1FSqbqKAiIgIiICIiAqNVpr4yR8FeikxExaUmLud6KHtnyT0UPbPkuiizw0aecdLneih7Z8k9FD2z5LoomGjRjpc70UPbPknooe2fJdFEw0aPSlzx2UPbPkvn/2R/ZMaYaj/wARUqcTUPqG4NEOJ7xEdcL7BYuzNqn5r/8Akriojqy+kPnP2w/ZNupbp/t6lPh6inUFoae/da0melx+q7/ooe2fJWdq+qz82n/UatqT4qLWselLneih7bvJcD9n/wBlBS1WtqfvFR/FqNJaQ2BFNrhEdA+34NC+wWLQ/wCrqPzG/wBCkkeKiOrEUQr9FD2z5L30UPbPkugimGjSelLneih7Z8k9FD2z5LoomGjRjpc70UPbPknooe2fJdFEw0aMdLneih7Z8k9FD2z5LoomGjR6Uueeyh7Z8l56JHtnyXRRMNGjHS53ooe2fJPRQ9s+S6KJho0Y6XO9FD2z5J6KHtnyXRRMNGjHSwM7LAINxwZ5clvRF7poin8eopiPwREXpRERAUqe6ipU90FyIiCmpuoqVTdRQEREBERAREQEREBERAREQEREBYuzNqn5r/8AktqxdmbVPzX/APJA7V9Vn5tP+o1bVi7V9Vn5tP8AqNW1AWLQ/wCrqPzG/wBCktqxVNAb3ObXqU7yCQ0USJDQ2e+wnZo5oNqLD+41P/V1v/jpf8St02nc10ur1Kg6OFED49xjTPzQaA4GQCCRuOnx6ICuK3s+s2mxjLWuaILw8tL3QYqOhue93i0zJcd+dNLszVABnEApgR3XuaQI04tECR6lXM/f8TAfQouNpOz9Q1zS6qSGluL3md75B9aeU7coUdRo9Vc61/dc47vdIaalI7REBrXtAEetmTLkHbBSV89puzNSxjGh+GgNt4tQ90NYHBrt5Ja6CZtD8RCnqNFqAW2ucQXQRxXyG2m2XxIAIExud5koO8ixdk6Z9OmWvdc697puc6Q97nCJ9XBi3YQtqAiIgIiICIiAiIgIiIClT3UVKnuguREQU1N1FSqbqKAiIgIiICIiAiIgIiICIiAiIgLF2ZtU/Nf/AMltXL02p4ZqB1Or/qOcC2lUcCHGQQWghBp7TovcwcMNLmvY+HOLQQ14JFwa4jA6KHF1X4ND/cVP8C99JN/DrfwK39qekm/h1v4Fb+1B5xdV+DQ/3FT/AAJxdV+DQ/3FT/AvfSTfw638Ct/anpJv4db+BW/tQecXVfg0P9xU/wACt0r6xd9pTptb1bVe8z0g0248ZVfpJv4db+BW/tVun1YeYDag596nUYPq4ASg4mhr6tga1zSS4NPeFSpkimCC7FhniEg4baOoW3SavUuFS+kKZa02yHODnRAIDSTaHNfgCS11M4MhZKf7SRcXsJBBqMtaWTSiq4E3nvG2nMjHfA5ErZS7bYX2WOnicIRBDngMMNOJ7pc7HKk/ogy1e0NQbRY5nquLuDVMN+w5A5y6qLZmGjoVZQ7Q1JID6VmJMU6jwHWtPDmRmbu/6uBkzAtq9utaXAsdhxaMt71rnNdAGcWE/DOMqr/+jb+DUzFoFri64UCBA2xXZ5/MM+p1+qAqMY37QUy4RTee8WVrXSXENFzGw07yQF9DTMgHw6FvLocj4FGOkAxEiYxz+CkgIiICIiAiIgIiICIiAiIgKVPdRUqe6C5ERBTU3UVY5krzhoIIp8NOGgginw04aCCKfDThoIIp8NOGgginw04aCCKfDThoIIp8NOGgginw04aCCKfDThoIIp8NOGgginw04aCnhN9kbRsNunwUBpWB1waAZJxjLt3EDBPic5PUzp4acNBQ+gx27GnM5AOd5yjqLSCC1pBwQQCCMYI+Q+gV/DThoKwF6p8NOGgginw04aCCKfDThoIIp8NOGgginw04aCCKfDThoIIp8NOGggpU917w161kILEXiIP/2Q==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 descr="data:image/png;base64,iVBORw0KGgoAAAANSUhEUgAAAPkAAADKCAMAAABQfxahAAAA5FBMVEX////N7vY/Pz/U9/9LS0toaGjz8/M8Pj82RknI6fJhXl0zOz329vadnZ35+fnNzc3e3t5ERETo6Oh6enoAAAC1tbFJSULb//9AqcxWUVDh398+SEtMWFusy9Juamm72eBXZWhicXUrKytoaWM1NTJ2dnZXV1isrKzFxsLq6+cSDw4xMSy6urbV1dWcnZlZW1EAlsEfHx+MjYlDRDt0dmwiIx6Dg39kZV6SkpFWWE1zaGTR5/BvutW14e6Cg3u/v8AMDQGKyuAhIhkAkr+HxNsaGw8QGBktLiURJis7PDHo8/cyMjJHTlW8AAALIElEQVR4nO2dC3vaOBaGTwioDWNLQmCmMLN0N8bIbrDdOsSGnZk67W6abfP//89K5mJBSOO0jBMsf+0DOpaT6EWWfI4uBqBWrVq1atWqVUsVsSzClqnhvnwfrxLYZGWVqRRFFkDAs2ST7DthhNap2C+pTKWIdeSrm6WDveS5zEqRp93sDQecQ+CnAbTAjMw5txkecUeixtR3uI2BT5sUm4Ebp1P+vGU+jNxm9hZTcFhAvC6McGpCH4gJC4PNQF4JaALcdadg0jnnEbQrAQ7Qo+JlOPEg8gPfi8EBwiGRLzZmH0GSY1uQBy6YLJZ9XDx/5iIfSOSGk8CnMe2Cw6FDL10eGV+ZFeNLSkJxgsPpJcQBa1B7TjvcjL2B9dyFPowwlfctJKoeIUBDJITFP/HfMGS3jpB4k1k0e8EIDPToL61Vq1atFy3Wfu4SHF6UFJB715z4RU48ojBm3jSLiIFf6Lzz40HvHfbXkdZhf1+tWrVq/bjixcLDcWzgJOyLSGwRekAsQEk4ABgtQsRbgbTE3bwdJsgfxQiFCxtgIizRn1EWLhyAfphgygPXWyzi5yYqqtZQlJsQQY0bgscDPHIEGBgdgKYHMMVRV0RoTWEJUp+lYwBPWB1DnIR6XFgTgIaI7wKHu8I6mr5dkA8vRNHZmlzgrckH0gI6zsmFLzdZkUtrMluTi88hyIbvhsdE7grSVgrGmpxIcrQhH6Q5OZ71WE5u8kAhtxotdGzkiXhzHyJ35Djbps4Nq7MhZxeeHIpakwPw9pGRs3OAsZeT+yq5Gciz8qsdenhNTuO42WcKufxFR0UONpe1tW7nPL7gw3U7R725yXPyqR9NllbWw0Gg9HCE2POj6uF8AcQlnCd6somPMCE+YcgTn0OTIkMEaD4gKj6HzhABmcszqSBvePISYExYE3nJIPAj2SH4RxPNcjvJ+jFjZos7cWDbayvKLWRLa27b2fXu2bZoAZE9U6zYnmXXgJfYwfNw1KpVq1atjUZNVe3i1kDVdp753FCF9GrLahS2Xp+e5Drbuoej4/BlirMeN3kgvU2KwQ+C1VKPSpOTzvlqnte4FZ5oM2owRKJVY6wyOc2WQWQy+sJbjcB1ROihAfkgX9YmyUciEO8BWBqQN/OkJL8kupJ3U0CftSRPHdnUdSSHaNHGevRwKvn1R1HdcuBo1l+t39OEHBjLxljAYJ6xPKIL+X11ftB6/etprpPtsbfjID/vNHJ1esWtX1S9U/PGTklkj6mu8/3SpJ3jYB6IVwP8aK5BrKbe1S4oZU7PBeTrEKvteDIIdeVsr44+HDg1uVRN/lTrKMlHU6wlud9yRm39YrWbWZQlNIzVvE2sttpeqgv5fenrt9ex2lOt469zTdo5juIAhgQDiePVFusyyANjk0zj+LHdHjzuiq6YIPFzcST74SjObkhIpp60/GgrVvPYcGReI2MYlHg/v/M2Sc9rP7KrHS59CtDmH6g4eSwnBK+onCWa3gAMvVv8yE+ruufDgQzSy/ThGp4lYHwrlUZXkDPLwoDocCrPtixxFaRyV6/P5Rn9JZxceAd9SX6R/dJm9jb+OfKxXy55J+Q9ChFx5N90BHmQ8gGQXmsSAe1ZqQuOyfswbRMuSPuybQy5XIG6Ipe0bTkx9LPkjmws5dY5BHMAdy537ktyINNb8JswDMGWlW30iN9D6ThbJp6RU96Q/cGGXBT3Rmb+FPk86yVKJUeC3LhK+Zq8yf1bua6YJrCQHwTr8YAbQLvXbEUuuzdQyBdJ0pP7/n+G3L/CyCiXfOzihp+2wbSX5KgH/g2QBGgIVgcbCK590XVTBG13RW4sF5fnV3u2xvrnyF3HabnlxmpdLp9F0bV5S3QwXHR2PDQjzgIQ/4En4oJno7CL01YiL0d5XaJ+P9sOk/dwANmBHya/sT9mCZK83FgtTJJVKrJvsruaPVsdmM1+lBwQWq6YkU9PWB55eeQGWj+9YVVatHugqGq/fb/OXykS8VhBq7Ebqyl5dw/Fat/+ODzd9/R98ldq3f36S1Hr9LetOv9dtc5GD/ytPz4dnu57eoRcba+nvxS1Tn7baue/b1kPkf/5fHWOY0f4iykCMuuuAocyyd88pWM+gNS72tjzUJdfD7G3jtVKJH/7598Pu6X7EUvk5j7cIcj/OilC/vY/fzfprnbJaSBLdiDy07NPf75/c9JU8k7P/r2nFN/++/5bCbBb2iVnfMwORf7pfaY379+o2rZWKrlf30cOYMYHq/O/RJUXqvPn0A45RtCyDtrO//pUqJ2Xr92VA4uFfJTdtPy+vXSp5J+TZazmhperWE0TcjCM5YAHNoyVV6EL+X2V6beXrZcTq5UtveJz4Z6S9fCFXvNq8zTtrSez1Fhtlo3DeeDa9vIJxpUjH9p5WdS72lc5kJX2MEZlzquVqRYDZ8/VnnmvxuC8wmuj/Cnw9TDALnmLjStMHpkQrOepd8inEZyXPMdSpswU2g+Q22HYs6tLztrN6Tp9P0q9qvDVDtle66X2xOdV3a9m9pOLMLne07fj22Q5RZXHapUipxhbwofb084BY7xOrI5UilwoyL5wYCm9/HY0yh/wodcaSJwSs1jEUrU6b03TuZ6xGlf6MLVvt0WsxijFblLVWM2ZjDr7IpZLA8G5I+IZxKt4Pwf5tVCYruNz5VndmSezbK9V9eGQh8iK3Nr14T5kXyJUSXLigD2a9ZfPpW3dKZPWS++VvaMVJQckH6iw7OHme8izB5lWk3xLkZmnl3OpxlXJK37LFFXS7/JkRt5N5FrqqpJ3g3znwFasFq5itUUlYzUpozvY48nsUdXI2x2+qXS9/HbiW5vtInrFaq45iYtd7VWrc0fZIKRXO8d8E55v9e2hXDORcuYmYbo8VDXyyCLddXorVsMGtOYklR/N8lDFyOUI5HDPOJz0ZMiylFX1ZAKe2g+MtwejdqeyEYvQNNjXziX5fJB9C0llyQXhA7PIfA5wXVFy9Plmjlubgu6Qs2tvWtUZRU4huthMKN6bV/PtqKoziuJOTSkM986r5bHa6it9K0XOb79ejb/uWyG0R9UiZ1LWj8w0PMFvf5jceCGjUY/FagPlYfuT3qSgNej9puqdmtfRdg0kPo46r1Q735Hat/eTj4brEuqGi9VtTxNyEath3+m2BiKmqeL9fEf3Vwg5VY5YFN0j92XfqyW53K6mJXmaFUxH8uVTW3QktzKHXjNy/HUTq/WrGKvtqPbh9qshV4Su9QTr9cmZoraax46D/LytqPWuVdBqf/ld1Qc1a3IcsdoPx+d1rHYc7Rxfir6dzbl+fbtxKejvaGxqdz/PxtuvYKrHqrD7zwS8luXUkBz1yZWlJTk3Ad1oSU7GHh/pR34JGIhtgnbjcLi/2a+m2djrHmlMjlEuXNhCr8/ebnT2tq3mHUmsdue0cjnvClqj0Zd/qvqg5rXqWO25VbdzWK2Z8Ltplde3K9rxZOjAa6b6eTKCPJpmyyA1JOcx8M9akoM9mN/qSS58166W5IjQ86F+5JfYwEHMAFd1ffuW7u1pEKrungZVpftwR7ISsIFYLvSqqMVev1U1UfPocZDfdVV9KGx9+ZeqczXLqWO155b2sdoiDAG7vlwUZukVq10AsNGAAx2j1lQrTyb7Dp+AQ8SBXWpJPiFg9LQkb2tLPucw7OtBPlg+fUCQI56MuD/225qMRtFOhn6LkeES4mIaEcCGDrEapL0WBvho2/khN0kq+qywbRn+w3kHIT95mbHa93U+pLmGH4pa9H//UNVR80j78T/7AsRUHPoEa6hqO+9JX3xXq1atWrX26f8uDnJGw5XGhAAAAABJRU5ErkJggg==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 descr="data:image/png;base64,iVBORw0KGgoAAAANSUhEUgAAAVIAAACVCAMAAAA9kYJlAAAAw1BMVEX///9mZmbDw8PAwMD5+fno6Oh9fX2Pj4/s7OyVlZW3t7fLy8t1dXXi4uLx8fGdnZ3U1NSIiIhubm6tra0AAADc3NzR0dHe3t6zs7N3d3djY2NbW1unp6dvb2+MjIygoKBNTU1CQkI5OTn/7u7/4OD/9vZVVVX/V1f/YGA1NTVJSUn/vr7/rq4mJib/p6f/lZX/T0//3Nz/0tL/fn7/ubn/dHT/jIwkJCT/lpYYGBj/RUUaGhr/Hx//AAD/aWn/xMT/OjpjCFaOAAAOdElEQVR4nO2dC3ubOBaGD0jCgIy4mfvNdhK3yTSdTjvTdmd3O/v/f9VK2NjEwRcaYnDK97QJtk8EvNb1HEkAjBp1lcJyJ+r7Nk7KQ93c6EYoOHwqK5LRiyUvLsfmJxV3cJt1OYdPZYVdXHDWRSKvKqnj9I4hdV/5BANRP0gNj9Gi8xMMRD0gnSg4Rbas1z7CGtszpocq5RFpTRuklqdbrmzqKeYvsG8xC/sYIcqAH2NKVcOnRKWYfyRjL6L47BMMRGukeOlIXho//1hkHrlNi3BGLqUIMIY1KWM2C3SP9xQ0pJPZzNNljjQLDWYHoISh6ynyHtKraZ7MWGWQAuiZjhTTxihzmTJN1Xnigu0DuEp6XnqnkdKCqtv3DB25hla4molMosspR8qCnIKhpcwNUQF2uNdP6LpYda/NFeoi26SgPkZ2kGqBvowUZqouIGaUucScTs5L7zRSwvPj9j0DIYyRb1GKGCmPdeLx3/w/KTx+VTxL753gJ5u1y6kq+NLKd+5tNY+KVJqG+SQyvQVd+Whll1WerSjnpdddJ4opWtPbkSbtN2UD09X1SzOQkyNDtAHo6pDyE5BYP23Xn64RKWDF7iKpV9JTpP5+Y4APOX5Us/n9Cw1IQ8foIrHXENs4dlTfUwNmQe57QPwACOUdcM/H4tCjAdZCr7QjssG74D54/gQMXy2Pn+hSY3zedHaR2iuIzta/01lCbKxBrLuBNnNAQxSHGcJIAyuRNWOSlkiZhnJiKtQrdIU8zhZQKHvZ+NU9UdPNbywNtDdVbJBSvyCm7HiJPwl0y2Q2z63IDEBWfOZYGu9L2qJ/rmrWxHBT1U9pTDU/wG5KniZ4DOkymr5Y0axKDmsKPnyy/qQs17+pzguzTnmP2wdZt8AIZd7rlrGuI5by99RNwfdCj7/v8R44Va3QZ4jbPtElh+BoiL0pFp1GgCTrpM1OF/VqGPF+c9q/5LBrL8RlHUVY0YZW+DO1awSX9r0V8bCYsviSXf3XkZ/QS5/ymPz8+pGC4XTS3+1Irv4GkALkynB8U4rxJpBCKJHTRpcRr9rfBFLw4i4noVje5huy/LZtn29f1BP1mmLKmVGHM2Rm2mp9FH5r65zReFvZEMJ7kXoLYBaZetroHFkO4BRrcczTiw1IY+/ejR7vF2bxEGcMK9nySIlIQMTxpC4V9+fLQCuvk3Qs4YtFCsgR4MTg+R9CXc8j5BAJ55Tda9rh7844M5x0LSLd9KYMnj2N0AafF+CYgBpBgXRzSh1igyZjWV8djimgM+PIVyNm510ko6+mihpFiWcoM0nHtrJK4od5dO988x8y/zF3DntqtaE6cX9eYdyFsx+XQeHyvzgUP/H6eP3vsJzhdJA7k9Xr8LRzj8kgpGZFf34UfdCR25+XGfXGNBvMIK5jyXEbn3mHepvlvpTX09QJv7sR3OCE80kfhb8Y/mqXF8iVOhqetpE92OkanchaXb43lQwrZtO51OzSg8O3XJWuhTWFgXfB4UzeU0fjktJj4l4wqyaXO1V/Mqbxt4vVb94bc+w1ClvKbFbObbv7/etNiz+8+/yh1Yn+/HrLy8S5rkX84cvnVskPSBjl82UsatPvHz+/vzv/D//59K7NeT58veX2k3Or0s8f7z61+YKHJrWMyP3+D/zVAincvm9zjs83t/+5a+HYu/nyd5uLGaa+vypSuPnfRyDR+fZ/fLptlf4Q9fXPmzYFvyXSP979Vk4zOVO/3cKPq61Mt7r58b7NTfz2/t37FrXd908/fkB8drn//P79xxYX88tKHf5CzGsTPbDCZtRPyxzUlMw3IeWtxkh6Ex6r0q5F39o0k5rSSStpWgfm+cRMsqZP2iU+yYdZHydMbSEWhm3s2cRvfNvOV4ZMnr8ft7kWVQ2Gs9j489c/t8ct67SW+82ZzdElNFs+NE1ZnDa8d0RsMEhvPt3+9U/1oiVS1G4t2gGkZDZrnAR6vUjfwYdtNu0FKcya3c8j0tM6hNRtHuBfL9K/4WvPSA/oapHCx3dftp67GlI7DsBNMhXsBzG0cSQCRZJh0JY7MDWkduJBmMQM0nsx8dZZqeCuGGBzvpuwXkOa87f1VaxCuhDm2twCN9YYaA878xpSdyFDuJIMcB9Ei2iuKOix5IF2v1utPSCkddWQcoQ4ZinvhEuCRMKAJGByhsnupmtIuTlLsOvywaW4aUcFVtyLAu3sIiA1pEoA7AHrJv8uhLliiR047JBz3M2EriE1dYClqmscvnCs2j5gBGH+JPXhI3UMwBFGboVUBeJAeBApN2cSyBxKRNcvYe0EPYDUA7wqHVDlN6D4Yva0WGySNSPl6c6ZMJ+USMUptEfUP1IC3okg8nGk0mmkbg0pTlohVeeiK3UMqa/VkQKV+kc6T+PGLc522kMqUVEWK6Rq7AlcR5D6tl5DGjxY7BjS2M/dHVJ2nxN8FCnV0h1SZhvpAAq+o6ETezI8rUshELeyrUvBKiuyg3UpGKYIxm/rUrMQS0QO1qVANGFe1aWkKDTvWF1qaC6ukHIjpIn9RntHOqcnApE1pHm8QWfPRYs/rdbuaovGFj+vSKdLAWW6Wk+nxOaqscWfVB2B9EGYm6sNGm3e2OKHD5uhrzsXZaCoJhZqy55bfNmiJwblY7+0pe5d60QgckTaUqGenAiXj0hbSs3NMZd2q3mhnNhlrhd/6SFdA9Ij67Y3ilXSQqrrtrFXJ7SVudTmWgjxOllV3Faue2L0NDe1NsqyNtZmYrcyX7S6Fs3uY7K/HaYNp8W1+UuvW/CLXbQei0odVwfrnwxXL9dqMZmvTKOHgo8TwM8XFd79+O9uVt7FmqdpRrDyb96/l+/L0RMfwEZ2ZIB+3zh6Oke91KWZYTV887efekBaDkgdMVKqBqTqFGz30ID0HPWC1LOVhv017971gVTQjMQodOuJAuvRO+Q2OUe9ILWtxk0bekO6/lEhpQtB+MqQJlh97ty7+f6f37cTcmtIKW9MiMy7XWEqmgy9YGAJh5A4qFRDujWXy0ZI54MKQ+dfIHJ3Pbc95567FDjtDdJg5hQHc6lnWkCQKk4j0vCLAIyCd1/0Ypd6L0glzX0e3r27vb3dtvl1556MsbTkN2msxF3MfVBjK6JAFs3OPRmzSMSR1EQwimVgyYzDZ0mjcy/iRoZhqICzEqkO2DACJpyoW5u6c0/DEM8ssQuvGFIrLsYTahZAVj079+5D7URhqrugRWYri+Y29nTCqw8wETzWLmjx10cCJSjfHCNNHMiTTSUfmrtst+eCFm1Y3auP4rB/f6lwKh+3eOrVf4L0dOwJIN8hPREoOUcnkJLJpH+kp/UMqfixRXosQrrOpeIGd+G8cjl4h0jFiSukmIIVXxtSwuu5xcqt8PAcZyYOPoiU8HtarFJ+5wJpRkB1lsKXmHWClCfklKlvg87TWIQdrgqpNNkMH8N7QeKhej6f/u/m5infmNNyOLSyN+byshOkVdSGzsvmKdqkpH+7JqRqsOnDGuVjwEj1khi7vm0N6dZ8fUC8BvOfR8qCzTeklsltX26vCq4B6TkaXdCnNSLtXCPSzjUi7VwtkdJ2iziKdgvGrsAFfYYW7TZans9bmS+TNtbOY6vEpeTEfK+eNObSTvTh3fdt526sS7vQ7Sf4Ms7V71R3N3ef+l33dEhXixRu3n3fHo9Iu9DN398bY0+70DpueLlWDWmTeRmnr5nXkD4zx89TryOtPquZ4z3z4SD94/evX5piT9LUgDyLDTDLR408KCqOpisC6azZE5UZoGUJAf1fwhM1lxiezhhg97HREyUSnjj8h/5YBkqSAJQoIuB+aw6ULHzQplMP0H3piYot/jKW+cUM0hNV30bsqb+UOWAWO38piSHlDOND/lKiQFFU/lIVsDUXWbHZX6oEIkjg5rU4vnQkjm/qYmKHO9n5S4HgVBumv9RylrXCs+/VD8Qs8XNXlAB499b5K0q4+YLW4/je4Th+6dUnYhHPLlCSLvUhIsXF46y+y+Ue0mAlmJ2NlCzE/dbWPR0OlAikZO1OrpBayzJ7H0RqPAjz2iIdKxkiUqpLs1Xt9VOkZOaIZ9JWSFlmiqfBHkRqzCRhXkVImftoWkeQGjx1axfHN2ZRGBxBqvLUrdoinSRV3CEiBSal9SupN08eYM+zOMnyySUimK9aojivmpsna2OOHXnz15Zn8RFo3IzUL83JOqIvsior/xqkZqRpZW5XOduw+HXgeHhIpxbUNw6tIdWrHcTNiagSU3sTYN8ewBOkejXdKiyjqmm0DmXgdLIb2NeQbs3Xp0FKtWYn35nXkFKFVubCUFY2JNPabkgDQUqVde+x0tjVf6nw/rMdR6Qvlbm/W/CI9IXynj1NcVxR8kI5zzzIkniE2NkSubSNuem1Sj1rY42xOgCk4fO1EEullZKklfnCaWX+2MpayXpZpPNEasPOti2fvHL0SXgNZ2yXetvdIvvfXdJ+o89V609Wy9p/1CnhpIdHOr1thePuyx1LXb3xB1ZdXtEw90+9YqFf4VFAl1Xyth/914MmJzaPGNVW3rjneimmdyKRlGOdOtmvIUvx6YvlP/CU0ABcNoOQ1Un9l4lYbxcJvQVZ5z6v76gcgHx0l2xUQ0os/9QeWofkgPV2n5neVhukqkaBRiitjydxvg+YHlrRnMF+BO8XVpVLDR1kRPRyQIllynxMmRwiBjJVMZJJQJGhIoypr2MrQ3tD+ShtfCrAr6ka0m3oncz+FSCPysikOpnNPN23GIkQYZMAbB2lhu3vIVVWF3xM89C1QcrqEyyCUA+N3Ew1LTSNEKVIR6plIxzYpuq6YQpKutdPkDwYValCSukOKaGUl3DPsyzK1PJYVgP+m/9Xi0DGYO07nMZxU00tO1HMbvQxn9gL+tdSZ/3SUZVGpJ1rRNq5RqSdqzO3yahKViSjF0te9H0bQxKWO1HftzFq1KgD+j9utQQwFk0MmQAAAABJRU5ErkJggg==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 descr="data:image/png;base64,iVBORw0KGgoAAAANSUhEUgAAAVIAAACVCAMAAAA9kYJlAAAAw1BMVEX///9mZmbDw8PAwMD5+fno6Oh9fX2Pj4/s7OyVlZW3t7fLy8t1dXXi4uLx8fGdnZ3U1NSIiIhubm6tra0AAADc3NzR0dHe3t6zs7N3d3djY2NbW1unp6dvb2+MjIygoKBNTU1CQkI5OTn/7u7/4OD/9vZVVVX/V1f/YGA1NTVJSUn/vr7/rq4mJib/p6f/lZX/T0//3Nz/0tL/fn7/ubn/dHT/jIwkJCT/lpYYGBj/RUUaGhr/Hx//AAD/aWn/xMT/OjpjCFaOAAAOdElEQVR4nO2dC3ubOBaGD0jCgIy4mfvNdhK3yTSdTjvTdmd3O/v/f9VK2NjEwRcaYnDK97QJtk8EvNb1HEkAjBp1lcJyJ+r7Nk7KQ93c6EYoOHwqK5LRiyUvLsfmJxV3cJt1OYdPZYVdXHDWRSKvKqnj9I4hdV/5BANRP0gNj9Gi8xMMRD0gnSg4Rbas1z7CGtszpocq5RFpTRuklqdbrmzqKeYvsG8xC/sYIcqAH2NKVcOnRKWYfyRjL6L47BMMRGukeOlIXho//1hkHrlNi3BGLqUIMIY1KWM2C3SP9xQ0pJPZzNNljjQLDWYHoISh6ynyHtKraZ7MWGWQAuiZjhTTxihzmTJN1Xnigu0DuEp6XnqnkdKCqtv3DB25hla4molMosspR8qCnIKhpcwNUQF2uNdP6LpYda/NFeoi26SgPkZ2kGqBvowUZqouIGaUucScTs5L7zRSwvPj9j0DIYyRb1GKGCmPdeLx3/w/KTx+VTxL753gJ5u1y6kq+NLKd+5tNY+KVJqG+SQyvQVd+Whll1WerSjnpdddJ4opWtPbkSbtN2UD09X1SzOQkyNDtAHo6pDyE5BYP23Xn64RKWDF7iKpV9JTpP5+Y4APOX5Us/n9Cw1IQ8foIrHXENs4dlTfUwNmQe57QPwACOUdcM/H4tCjAdZCr7QjssG74D54/gQMXy2Pn+hSY3zedHaR2iuIzta/01lCbKxBrLuBNnNAQxSHGcJIAyuRNWOSlkiZhnJiKtQrdIU8zhZQKHvZ+NU9UdPNbywNtDdVbJBSvyCm7HiJPwl0y2Q2z63IDEBWfOZYGu9L2qJ/rmrWxHBT1U9pTDU/wG5KniZ4DOkymr5Y0axKDmsKPnyy/qQs17+pzguzTnmP2wdZt8AIZd7rlrGuI5by99RNwfdCj7/v8R44Va3QZ4jbPtElh+BoiL0pFp1GgCTrpM1OF/VqGPF+c9q/5LBrL8RlHUVY0YZW+DO1awSX9r0V8bCYsviSXf3XkZ/QS5/ymPz8+pGC4XTS3+1Irv4GkALkynB8U4rxJpBCKJHTRpcRr9rfBFLw4i4noVje5huy/LZtn29f1BP1mmLKmVGHM2Rm2mp9FH5r65zReFvZEMJ7kXoLYBaZetroHFkO4BRrcczTiw1IY+/ejR7vF2bxEGcMK9nySIlIQMTxpC4V9+fLQCuvk3Qs4YtFCsgR4MTg+R9CXc8j5BAJ55Tda9rh7844M5x0LSLd9KYMnj2N0AafF+CYgBpBgXRzSh1igyZjWV8djimgM+PIVyNm510ko6+mihpFiWcoM0nHtrJK4od5dO988x8y/zF3DntqtaE6cX9eYdyFsx+XQeHyvzgUP/H6eP3vsJzhdJA7k9Xr8LRzj8kgpGZFf34UfdCR25+XGfXGNBvMIK5jyXEbn3mHepvlvpTX09QJv7sR3OCE80kfhb8Y/mqXF8iVOhqetpE92OkanchaXb43lQwrZtO51OzSg8O3XJWuhTWFgXfB4UzeU0fjktJj4l4wqyaXO1V/Mqbxt4vVb94bc+w1ClvKbFbObbv7/etNiz+8+/yh1Yn+/HrLy8S5rkX84cvnVskPSBjl82UsatPvHz+/vzv/D//59K7NeT58veX2k3Or0s8f7z61+YKHJrWMyP3+D/zVAincvm9zjs83t/+5a+HYu/nyd5uLGaa+vypSuPnfRyDR+fZ/fLptlf4Q9fXPmzYFvyXSP979Vk4zOVO/3cKPq61Mt7r58b7NTfz2/t37FrXd908/fkB8drn//P79xxYX88tKHf5CzGsTPbDCZtRPyxzUlMw3IeWtxkh6Ex6r0q5F39o0k5rSSStpWgfm+cRMsqZP2iU+yYdZHydMbSEWhm3s2cRvfNvOV4ZMnr8ft7kWVQ2Gs9j489c/t8ct67SW+82ZzdElNFs+NE1ZnDa8d0RsMEhvPt3+9U/1oiVS1G4t2gGkZDZrnAR6vUjfwYdtNu0FKcya3c8j0tM6hNRtHuBfL9K/4WvPSA/oapHCx3dftp67GlI7DsBNMhXsBzG0cSQCRZJh0JY7MDWkduJBmMQM0nsx8dZZqeCuGGBzvpuwXkOa87f1VaxCuhDm2twCN9YYaA878xpSdyFDuJIMcB9Ei2iuKOix5IF2v1utPSCkddWQcoQ4ZinvhEuCRMKAJGByhsnupmtIuTlLsOvywaW4aUcFVtyLAu3sIiA1pEoA7AHrJv8uhLliiR047JBz3M2EriE1dYClqmscvnCs2j5gBGH+JPXhI3UMwBFGboVUBeJAeBApN2cSyBxKRNcvYe0EPYDUA7wqHVDlN6D4Yva0WGySNSPl6c6ZMJ+USMUptEfUP1IC3okg8nGk0mmkbg0pTlohVeeiK3UMqa/VkQKV+kc6T+PGLc522kMqUVEWK6Rq7AlcR5D6tl5DGjxY7BjS2M/dHVJ2nxN8FCnV0h1SZhvpAAq+o6ETezI8rUshELeyrUvBKiuyg3UpGKYIxm/rUrMQS0QO1qVANGFe1aWkKDTvWF1qaC6ukHIjpIn9RntHOqcnApE1pHm8QWfPRYs/rdbuaovGFj+vSKdLAWW6Wk+nxOaqscWfVB2B9EGYm6sNGm3e2OKHD5uhrzsXZaCoJhZqy55bfNmiJwblY7+0pe5d60QgckTaUqGenAiXj0hbSs3NMZd2q3mhnNhlrhd/6SFdA9Ij67Y3ilXSQqrrtrFXJ7SVudTmWgjxOllV3Faue2L0NDe1NsqyNtZmYrcyX7S6Fs3uY7K/HaYNp8W1+UuvW/CLXbQei0odVwfrnwxXL9dqMZmvTKOHgo8TwM8XFd79+O9uVt7FmqdpRrDyb96/l+/L0RMfwEZ2ZIB+3zh6Oke91KWZYTV887efekBaDkgdMVKqBqTqFGz30ID0HPWC1LOVhv017971gVTQjMQodOuJAuvRO+Q2OUe9ILWtxk0bekO6/lEhpQtB+MqQJlh97ty7+f6f37cTcmtIKW9MiMy7XWEqmgy9YGAJh5A4qFRDujWXy0ZI54MKQ+dfIHJ3Pbc95567FDjtDdJg5hQHc6lnWkCQKk4j0vCLAIyCd1/0Ypd6L0glzX0e3r27vb3dtvl1556MsbTkN2msxF3MfVBjK6JAFs3OPRmzSMSR1EQwimVgyYzDZ0mjcy/iRoZhqICzEqkO2DACJpyoW5u6c0/DEM8ssQuvGFIrLsYTahZAVj079+5D7URhqrugRWYri+Y29nTCqw8wETzWLmjx10cCJSjfHCNNHMiTTSUfmrtst+eCFm1Y3auP4rB/f6lwKh+3eOrVf4L0dOwJIN8hPREoOUcnkJLJpH+kp/UMqfixRXosQrrOpeIGd+G8cjl4h0jFiSukmIIVXxtSwuu5xcqt8PAcZyYOPoiU8HtarFJ+5wJpRkB1lsKXmHWClCfklKlvg87TWIQdrgqpNNkMH8N7QeKhej6f/u/m5infmNNyOLSyN+byshOkVdSGzsvmKdqkpH+7JqRqsOnDGuVjwEj1khi7vm0N6dZ8fUC8BvOfR8qCzTeklsltX26vCq4B6TkaXdCnNSLtXCPSzjUi7VwtkdJ2iziKdgvGrsAFfYYW7TZans9bmS+TNtbOY6vEpeTEfK+eNObSTvTh3fdt526sS7vQ7Sf4Ms7V71R3N3ef+l33dEhXixRu3n3fHo9Iu9DN398bY0+70DpueLlWDWmTeRmnr5nXkD4zx89TryOtPquZ4z3z4SD94/evX5piT9LUgDyLDTDLR408KCqOpisC6azZE5UZoGUJAf1fwhM1lxiezhhg97HREyUSnjj8h/5YBkqSAJQoIuB+aw6ULHzQplMP0H3piYot/jKW+cUM0hNV30bsqb+UOWAWO38piSHlDOND/lKiQFFU/lIVsDUXWbHZX6oEIkjg5rU4vnQkjm/qYmKHO9n5S4HgVBumv9RylrXCs+/VD8Qs8XNXlAB499b5K0q4+YLW4/je4Th+6dUnYhHPLlCSLvUhIsXF46y+y+Ue0mAlmJ2NlCzE/dbWPR0OlAikZO1OrpBayzJ7H0RqPAjz2iIdKxkiUqpLs1Xt9VOkZOaIZ9JWSFlmiqfBHkRqzCRhXkVImftoWkeQGjx1axfHN2ZRGBxBqvLUrdoinSRV3CEiBSal9SupN08eYM+zOMnyySUimK9aojivmpsna2OOHXnz15Zn8RFo3IzUL83JOqIvsior/xqkZqRpZW5XOduw+HXgeHhIpxbUNw6tIdWrHcTNiagSU3sTYN8ewBOkejXdKiyjqmm0DmXgdLIb2NeQbs3Xp0FKtWYn35nXkFKFVubCUFY2JNPabkgDQUqVde+x0tjVf6nw/rMdR6Qvlbm/W/CI9IXynj1NcVxR8kI5zzzIkniE2NkSubSNuem1Sj1rY42xOgCk4fO1EEullZKklfnCaWX+2MpayXpZpPNEasPOti2fvHL0SXgNZ2yXetvdIvvfXdJ+o89V609Wy9p/1CnhpIdHOr1thePuyx1LXb3xB1ZdXtEw90+9YqFf4VFAl1Xyth/914MmJzaPGNVW3rjneimmdyKRlGOdOtmvIUvx6YvlP/CU0ABcNoOQ1Un9l4lYbxcJvQVZ5z6v76gcgHx0l2xUQ0os/9QeWofkgPV2n5neVhukqkaBRiitjydxvg+YHlrRnMF+BO8XVpVLDR1kRPRyQIllynxMmRwiBjJVMZJJQJGhIoypr2MrQ3tD+ShtfCrAr6ka0m3oncz+FSCPysikOpnNPN23GIkQYZMAbB2lhu3vIVVWF3xM89C1QcrqEyyCUA+N3Ew1LTSNEKVIR6plIxzYpuq6YQpKutdPkDwYValCSukOKaGUl3DPsyzK1PJYVgP+m/9Xi0DGYO07nMZxU00tO1HMbvQxn9gL+tdSZ/3SUZVGpJ1rRNq5RqSdqzO3yahKViSjF0te9H0bQxKWO1HftzFq1KgD+j9utQQwFk0MmQAAAABJRU5ErkJggg==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 descr="data:image/jpeg;base64,/9j/4AAQSkZJRgABAQAAAQABAAD/2wCEAAkGBxQSEBAPEhAQEhQQFRAREBYXFBUUERYQFRIYGRQRFxUYHSggGBwlHBUTITMiJTUrLi4uGCEzODc4NygtLi0BCgoKDg0OFg8PFDAdICQsLDcsNyw3LCwsLCw3LDgsLC0sNDcrKy43LCwsLCs3LDcrKy4sLCssMCs4LDgsKyssLP/AABEIAMIBAwMBIgACEQEDEQH/xAAbAAEBAAMBAQEAAAAAAAAAAAAABAEDBQIGB//EAEMQAAICAQIBBwcKBQMDBQAAAAECAAMRBBIhBRMxMkFTcwYUIjNRk7MVI1JhcZGSodLTQ2KBstFCY3IWwfAkgoOxwv/EABYBAQEBAAAAAAAAAAAAAAAAAAACAf/EABoRAQEBAQADAAAAAAAAAAAAAAABAhESITH/2gAMAwEAAhEDEQA/AP3GIiAiJo11btVYtbit2VgjldwVyp2vtyN2Dg4yIEnJHLCag3BVdeZsav0gBvUcBcmCcoxDAE4ztMwOVyNQunei2vnOcFTnmzW5rGTgK5ZeGSNwHR9mZuSvJtNNaj0PYEFC6Z0d7LSy1sDQQzsdgTNwwBx5z6op5GtOpuvtursWxXrQCuyuyqg4xXXYLPRyQGZgAzEDiAqhQ963l3Ze+nTTX3NVVVqLDXzWBXa9qrgO6ljmlzgfV2nE91+UNBUWG1BWyaZ633dYajPNYXp9LHD25xJbOQrV1Fl2n1CViyijTEWV2XuBVZc4cObQSTz5HpZ6o+yedL5LrVzS12YSldAiKRltmkDgAtniSHHHsxA6FPL+mfO3UVHaj2N6WAETHOEk9G3cu76ORnGYbl7ThQxuUAvzQBzu53YX5vZjduKDcBjiOM5d3knvpNLXcC3KLEhOP/q72tHAkj0d2OPWx2ZxN2l8nSr0WM2nDU3m883S1Ycea207TusY5+dJz7BjHbA6VXLFDtWqWo5tVLE25YFHzsbI4ANg4z04M01cv0baS9taNctbKNwPB22plhwALeiCcZPASCjybdLKHW5F5rbvKpYttiq7tzbsLNjJ6ZGGVsZJGCQRpr8k3VBWNQux6NNptRmolmShnIashxzZIscHO7HAjjnIdmrlqhnatbkLJzoYZ6DUcWD7VPSOkZE8HlusmoId/OWig9Ksjmtn9JSMj0VB/wDcDILvJtjUa11DVtzuvuFiLh1OqF2NvHgyc8Dnt29meHjk/wAmWRxY1tWeequ2pUyJ6FL17QGdjx35ySeiB0+V+WE05oV1djdYtfogHYpIBufJGEBZASM43jszF/L2nRrFe9FNJRbcngjOUCKx6ATzleB27pJyt5NpqbbHuss2tQdMio9lW1XJNzEow37sVcD0c39c11eTr8262XI726nRauxxXtBfTjTbht3HG46bIOfR3DpxxDprytSWVOcwzDKghgT6G/aMji23LbenAPCehyrT6J56vDrU6ncMFbXCVEHo9JiAPaeici/ycdtYmqN6lUv84CmtjYB5s1XMiwvhUyxbgvT9pJx5N8k2VV2uPm3stGxbFVzXoq7Tzen+bbHBWt28Tt5wZzggh9JmcjTeUlD1c+XZEy4y6MuNhIZjw4KMdboHbOsBPltV5LWvWKvOa9q+dqqmlim29wyuy84N1icQG6MM3o8YHWr5eqN9mmZwro1aLk8GNlYZMezOSBnpKnExpuX6Wrqd3FZtAZVJyQC20FiOCjPDJwMznf8ATD7tvnCc01mhtsXmvnC2kFZTa+/ADNUhOQeGQOPGaf8Ao7BU76XzTXp7RbS1iMldljKVAsXafnrAQdwPo+w5D6yJgTMBERAREQEREBERAREQEREBERAREQEREBERARE53lG9y6PVNpxm8U3GgAAnnQh2YB4E5xwgdGJ8Y/KGnqoL6PUlmB09d7tbZeaqmvVbLrUdiFdVLklsYwS3BSJJqOVrSwuSznWq0nLR09irkXCt9KarAi8HPSMqMNgkDDYgffRPkLuXnuvrr02oTm7dUlHOIEf5s8n3XNsYgqx3ovHiBxHtElPLmqWukm5WfUUh880oSt11enpJVekhlvJIJPEcMDhA+5ifD8qcvW0GxX1Xo0W3VnHMLq7sUUW1itHXZYRzrqVUBm9DHbn7cGBmIiAiIgIiICIiAiIgIiICIiAiIgIiICIiAiIgIiIGCZiuwMAVIIPQQcj75y/KrTtZpLa1Uvu2b0ABNlIsU3VAHp3Vh1x9cn8lqSG1lgrauq7UCzToyNUQnm1Ku3NMAUzYlpwQCck9sDvREwYGEsDZwQcHBwc4PsnqfOeSexbNeldNlSHULZWDp7aKynm1KEpvRQfTrs4D7eggn6OAnhbVJKhgSOkZGQPrE9z5XTqlnKWRp3p83Nu1/NrV5+2xPnHN4TZzYHtOXYA8Nq7g+qiIgeGtUEKWUE9AyMn7BPc+V8rtOtj0otVj2rZpnGNMWRlS9WCtqduKtu1m6wIz0HOD9VARE1W3hSq4Y7t2CFJAwM+kR0f16TA2xJtLrA5AC2LlK7fSrZOD5wvpDrjacr0jIz0iUwETBM5/KLtZTalJYMUcI6kAB8cNrHt+vogdDMzmfMX1awuTusCBwyBTQLAoW1ek+i2d1RIYYBzjozN/J9OrW5N7jm/SawKFYFi9pOSx3KMGnbjOMEEQO/mMzgaSiwNUxS47b9dzhLnHMvbZzfos3pDBrxgHAGB7JDotJeaNu2/nN+mYMzsMKunp3ZLODjcLM43HOeHGB9dEg5EVhUwbdnntURuzu2HU2Gvp442lcD2Yl8BERAREQEREBESLlnXeb6e/UbS3M12WbQQCxVSQoJ4DJGM/XAtmnV3FFyqhiWRQCdo9JgM5APtkPJOusay+i5axZTzTZQtsauxSVOG4ghlsGOPAA9uBZruqviVfEWB53293V71v243293V71v25VECFdTaXZOaq9FUb1rf6iw7v+X85s3293V71v25mv19nh0/32ymBLvt7ur3rftzXVqbWLjmqvQYKfnW+grd3/NLpNpOvf4g+DXAb7e7q9637cxvt7ur3rftyqIENWptYuOaq9BgvrW4+grZ9X/NNu+3u6vet+3Gk69/iD4NcpgS77e7q9637c8U6i1t3zVXosV9a3Z2+rlsm0X8TxHgN9vd1e9b9uY3293V71v25VPFlgUZJwBA0c5b3dXvW/bmq3V2A45uoseIUWtux7fV8B9Z4TcSz9GUX2nrn7Aer/Xj9XbNtVIUYAx2n2k+0npJ+2GJKN1hcWADYwXaCWQ+grZJIGet0dHCXASfSde/xB8GuUw0iIgIiICIiAiIgIiICIiAmjW6VbqrKbFDJarV2L2FGUhhw+omb4gQ8m8mrTzhD2WPaVLvY25ztUKo4AAAAdAA6STxJJ267qr4lXxFlMl5SQMgBGQXpyP8A5FgVRJvMa/oD85nzGv6A/OB5T11nh0/3Wz5/Q6PVtrxbdbv06raadvoV7jhQprzknDMQxz0dPGdKzSIb3rCjLJST05Cb7cn+vR/XPZL10FY4BAJeN3HeT7E2dUybSde/xB8GuZ8xr+gPzk2k0Ve+/wBAesHwa5CnRiT+Y1/QH5x5jX9AfnAxpOvf4g+DXKZztLoq99/oD1g+DXKfMa/oD84FEm0f8TxHnC8q+V6dElZNYZrHA25482COcbp7AeH1kSnknTV3Lzq7SjOXTaTxU8QS3b2cB+cu41MzVnqp8p3jqveSSEG4jgT/AKR9p7T9Q/KE0/EMx3MPuH/Edn/39c8pyfWAAK1AHAAcAB7J68xr+gPzkKURJ/Ma/oD848xr+gPzgY0nXv8AEHwa5TI9BWFa8AYHOD4NcsgIiICIiAiIgIiICIiAiIgJ4uUlSAxUkEBhgkHHAgHhw+ue55dAQVIyCCD9h6YHL8l77H0+bbGsdLtZUXIRWZatVbWpIQBc7UXoAl2u6q/86viCeeT+TqqFK01rWrEsQowCxOS32kkn+scpOFQE54PT0AsfWL2DiYFU82OACT0DifsEn8+X2W+5t/TND61WYDFu1cFvmret0qvV7On8MD1oweetLZyyUnHsG63A+7GfrzL5za9avPWcLfV0/wAK36Vv8sp8+X2W+5t/TApk2k69/iD4NcefL7Lfc2/pk2k1q77+FvrB/Ct7mv8AlgdKJN58vst9zb+mPPl9lvubf0wGk69/iD4NcpnN0utXffwt9YP4Vvc1/wAsp8+X2W+5t/TA3GoEhiASOg4GR/WadF/E8R48+X2W+5t/TJ9HrV9Phb13/hW/pgdGJN58vst9zb+mPPl9lvubf0wKYk3ny+y33Nv6Y8+X2W+5t/TAaTr3+IPg1ymR8n2BmvIz6wdKlT6mvsYAyyAiIgIiICIiAiIgIk+v1iU1PdYSErBZiFZzj6lUEk/UBNOi5WqtWxlcgVNstDq9TI20NhlsAK+iykZ6QwMC6Jr59fpL/pPSOhjhT/U9EwdSgIBdQWJVRkZLDpA9p+qBtiJJyq9a0XNc5SpUc2sGZCtYU7mDoQy4GeIwR2QK5PruqviVfEE4nkVelld9tVyvXZburrF3PNSnNoNjNubazEF9meG/HTmdrXdVfEq+IIGy+zaOAyTwUe1j0f07T9QMzRXtGOnpJPaSeJM1VekxfsX0U/8A03/b+n1ymBLX6+zw6f7rZQpz2TRX6+zw6f77ZTASXSde/wAQfBrlUm0nXv8AEHwa4FMRECXSde/xB8GuVSbSde/xB8GuUwEm0X8TxHlMm0X8TxHgUxEQERECbSde/wAQfBrlMm0nXv8AEHwa5TAREQEREBERAREQOb5R6BtRpb6FIDWrtHpFe0f6l4j7ROG/k3YjtzYS2samrWBbbHZ7DzLVPVbYyszBPmrEY7uKqvAKDProgfDW+SFrV017qlBXUm8DJCNztl2irqO0ZWmyzgSBwQcOwU1eT96+auFpFoCNqn3g1s76hrtQorepiRuewqylGJIzjE+wiAiJ5dwoLEgAAkk8AAOkkwPU53LNh2qqhiWerq43bRYuSMkDtA6e3PZKatbW6GxLEdBnLKwZeHTxE0Wodoc8GaynI9gFgwv9Mn+pMDYl7AADT2gDAHGro/HM+dN3Fv31frlUQObXqW56z5i31dPbV9K3+eUedN3Fv31frma/X2eHT/fbKYEvnLdxb99X65PpNS2+/wCYt9YO2rua/wCedKTaTr3+IPg1wMedN3Fv31frjzpu4t++r9cqiBzdLqW33/MW+sHbV3Nf88o86buLfvq/XM6Tr3+IPg1ymBL503cW/fV+uT6LVNhzzFvF7O2rsYqf9ftBnSkvJ3UPiX/GeA86buLfvq/XHnTdxb99X65VECXzpu4t++r9cedN3Fv31frlUQI+T3Ja8lSvzg4HGfU1/RJEsk2k69/iD4NcpgIiICIiAiIgIiICIiAiIgJq1TYRiVLgAkqBksMdUA9JPsm2ar7do4cScBR7WPQP/OzMD5zyZ0rC3V5FpR7a7N9qJXbYwqRQClYAAXaMZVW4DII4nv63qr4lXxBNtFe0Y6T0k+0npM0cpA7F2kA85VxILD1g7ARAriS7Le8q9037kzst7yr3TfuQFfr7PDp/vtlM5taW89Z85V6un+E30rf9yU7Le8q9037kCmTaTr3+IPg1zGy3vKvdN+5J9Ilu+/5yr1g/hN3Nf+5A6USbZb3lXum/cjZb3lXum/cgNJ17/EHwa5TObpUt33/OVesH8Ju5r/3JTst7yr3TfuQKZLyd1D4l/wAZ5nZb3lXum/ck3J6W7D85V6y/+E3fP/uQOlEm2W95V7pv3I2W95V7pv3IFMSbZb3lXum/cjZb3lXum/cgNJ17/EHwa5TI+Twd1+4gnnBxAKj1NfYSZZAREQEREBERAREQEREBERASar02Ldi5Cfb0M3/YfVn2z1qH6EBwXzx7Qo6zfmB9pEzduWtubVWZVPNqW2IWA9FSwB2jOBnBx7DA3SfXdVfEq+IswbLcnFaY3VgHnDnYQN7Y28COOB2+0TOu6q+JV8RYFERECav19nh0/wB9spk1fr7PDp/vtlMBJtJ17/EHwa5TJtJ17/EHwa4FMRECbSde/wAQfBrlMm0nXv8AEHwa5TASXk7qHxL/AIzyqS8ndQ+Jf8Z4FUREBERAm0nXv8QfBrlMm0nXv8QfBrlMBERAREQEREBERARBnEt8pqlr3tuDc3batePTZa1djgD2it8fZA7c82OACTwAySfYB0mce7ylpRmDll2hScqwOSbQQVxkY5lj/UY6Z65T5VCNzZrZzlNoDAbm2WW449GFpY/WcCB0dOvS5HFscPYo6q/mT9pM3ziHygHz+2otzCNYfSA3KK67BjP8to6e0To0avdY9e3GxKrM54EWFwPsIKN+UCqT67qr4lXxFlEl5SsCoGYhQHqyScAfOL2mBVEl+Uau+q/Gv+Y+Uae+q/Gv+YGa/X2eHT/fbKZzU19XPWHnasFKgDvXGQ1mRnP1j75R8o099V+Nf8wKpNpOvf4g+DXMfKNPfVfjX/Mn0uvqDXE21cXBHprxHNVjI48eIP3QOlEl+Uae+q/Gv+Y+Uae+q/Gv+YGdJ17/ABB8GuUzm6XlCrff89VxsGPTXua/rlHyjT31X41/zAqkvJ3UPiX/ABnj5Rp76r8a/wCZPyfyhVsPz1XrL/8AWvbcxHbA6USX5Rp76r8a/wCY+Uae+q/Gv+YFUSX5Rp76r8a/5j5Rp76r8a/5gZ0nXv8AEHwa5TI+T7VZr2VgwNgwQQR6mvtEsgIiICIiAiIgIiICQWci0NndSjZDAg8Rhg4IweHRbaPsdvaZfECL5Jp7pc8DniGzljnd09Nj/buMzfyZW5cugbeEBB4j0dwBHs4OwPtBxLIgc/5HrLWsQTz2RYMnaVKouMdgxWolGn0aozOucstacST6CbtoGf8Am33yiICIiAiIgIiICIiAiIgMREQEREBERAREQGIiICIiAiIgIiICIiAiIgIiICIiAiIgIiICIiAiIgIiICIiAiIgIiICIiAiIgIiICIiAiIgIiIH/9k=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 descr="data:image/jpeg;base64,/9j/4AAQSkZJRgABAQAAAQABAAD/2wCEAAkGBxISEhUTExMTFhUXFh4aFxgWGBwXGBcYGRUYFxcWFhgYKCggGhslGxsXITEhJSkrLjAvGB8zODMtOCktLi4BCgoKBQUFDgUFDisZExkrKysrKysrKysrKysrKysrKysrKysrKysrKysrKysrKysrKysrKysrKysrKysrKysrK//AABEIAMEBBQMBIgACEQEDEQH/xAAbAAEAAwEBAQEAAAAAAAAAAAAAAwQFAgEGB//EAEMQAAIBAgMFBAUKBAYCAwEAAAECEQADBBIhBRMiMUEyUVORFDNhcdIGFSNCUnOBkrLRQ2Khs4KTscHC8GNyJKLhB//EABQBAQAAAAAAAAAAAAAAAAAAAAD/xAAUEQEAAAAAAAAAAAAAAAAAAAAA/9oADAMBAAIRAxEAPwD9MbFXFuuwvWstyJG8XNaKXFAyhiVJa2XJ0EFV0Mkj27tK4FUi9akJxAvbMvqYGXkshVnucnQia+kpQfP429bYpL2WYWypfeIsOSkONZEQx07/AGmuLGNuZQLt+y3C2bI9sBiVgCDJyzJGoPfX0dKD5tMfckjfWgsHLFy0SDoBM84Et01IBPWuUxlzKJxCZ4bMRcs6EshAtlgYHaHEDy9xH01KDJ2XjiXZXu22k8MMnPM+ihdYy5OcmZrWpSgUpSgUpSgUpSgUpSgUpSgUpSgUpSgUpSgUpSgUpSgUpSgUpSgUpSgUpSgxDti5oBaklwJOfQbxgx0TshBIb2rI611tHF3F3hVyMrsAIWIGFNwcxPag/gK2aibDoTJVSe8gTyI/0JH4mgo3cW6B+0+W6q8uLKVtsdEUz2j05dZqq+2brAqtm4rspCnKWCvmCa5soIE55kAgGNa2rdtVEKAB3AR/pXdBmWNo3Gso4tHMdHVsylWUww0UyMwMHkRBEg1xjtrvbJAss+oAy5pkgEk8MBBJkz05VrUoMzC7SuNeNtrDKsSH4sp5lhqoAIDWdJ1LuBO7aq9nbFwtl3X14k54jOgJHANIYweuQz1rbpQZV69dz8Lab4ArlE5ctuYaDAEsxkSehFQWMXcIX6RpzoIyAgjJad8xA0kM3dqREQa2hbAkgDXnpz0jXv0AH4VzbsqvZVRoBoANAIA06AUFbZuKzjKTLKiliRBObNryC/VPL26CrtcogAAAAAEADQAdwFdUClKUClKUClKUClKUClKUClKUClKUClKUClKUClKUFJdoAIXuQgDsuhLaK5WeQ7prhttWQJzNzIMIxgqVVgYGhBZRB76jfYtszK2YMyDZQzmmZ75kz3zXa7M5SykglgWtqTLGSZ6f/goJV2lbJftQi5mJUxAZ1MdSQUb+kTNVrm1yRcNtM27tF+PNblgzrk1UxqjSfdAMyJbOzcnZ3ayIOW0okEliNOkkn3k1yNkqAyxahlysN0sMokhSOo1bT2nvoIrW3kLwRCQgVtSxuNnLJkA0yhdTPPMCBFWRta1rq2kCMjTJZVAAjXV0/MKiOyFnNFqZmd0kzLNM98sx97HvrxdjIOQtDSPUpy4dPdwp+Ve4UE1ra1pioBbjErKMA0ZZgkc+IaexvsmL1ZybMggqyiCWAFtQMxGUtp9aJE9xNaCjTXU0HtKUoFKUoFKUoFKUoFKUoFKUoFKUoFKUoFKUoFKUoFKUoFKUoFKUoFKUoKWI2ittirA/Vj25y2vuGU+3Q1VvbdQG3AlWuZXJMZAYVWEA5pdrY5jRmM8JFdnBi7cukmIcDRLZ5W1IJLKSTxt1610NjrBGYw0SMlnXL2Z4NY6UGlSs9rptXFD3WKsjHiCjVWQCMoH2jU/p9r7a0FmlVvT7X21oMfa+2tBZrMfbVtZzBgQrMRoYCXAjDnzBI9/Sa+f+Tv8A/UNmYxlS3eZLjcrd1GU6wIzCUmTGjVs4LZqtaRy0Sik8FmBpm04NBJJoLWG2mr33s6CFlTPbggXIH8pZAfa3sr3aG01suisCc4aIBLFlymABz4c7H2Ia4w+z1hWS40AEKVW0IBPEFhNJPOu8Jh1JdWCvkYKpZVnLlt3ANABAbXQdBQePtZABwuSSMqjLLAzDDWI0PWQASQBrXWB2kLjFcrKYBExqMltiNOo3gHd3E6x7c2VZJByKIM8IAn36c/bz566mZrWDtoZW2imIkKAY00kdNB5CgnpXhYDnXjuFBJIAAkk6AAcyTQdUqO5iEUAllAPIk6HSdPwBP4V5axCNorA6A6HoSQD5g+RoJaVyrgkgESOY7p5TXVApXisCJBkeymYTHXu98x/ofKg9pXD3VUgEgFjCyYzGC0DvMAmPYa4uYpFOUuoOmhOusx55W8jQTUqE4u3AOdYJIBnmVzZh7xlaf/U17axCNorA6A6HoSQD5g+VBLSleKwIBGoPI0HtKjS8rFgGUlTDAEHKcoaG7jlZTB6MD1qNMbaPJ1PIaEfWAK+ciPfQWKVCcXbnLnWSxUCRJYLmKgdSF1juqS1cDAMpBBEgjUEHUEUHVKUoFKUoKfo9wM5R0AZgYZCxByKvMMPs91dbu/4lr/Lb46tUoKtrDvnDu6mFKgKhXtFTJJY/Z/rVqleM0f8Ae8xQe0rxjGp5VCMZbKLcDAo4BVhqCG7JEdIMz3a0HGz9m2LC5bFm1aX7NtFQd/JQBUGz7yHD2xmTW0o1II7A5jqPZVqzi0YgA6kSJBGgMHn1BIkcxIqDZVhdxa4V9WvQfZFB7gFt2kCB0gEnQgAZmLQonRRMAdAAK6wLAteIII3g5fdW6n3CfZXyFUcObge8ES3l3giXK/wbfQKf9aDSpVXeX/Dtf5jfBXz3y0x21bdq2cBh7N26bsMrPmXJkeSc27jiy65qDd2rPAFnNm0gAnsNMSygc+/8KyE2de0B3uXKVIy29VNzORrcI5DKAQQASABNS7HxGNc2zjLFi00mN1da4ScrSGUoAukcmb8K+goPnxhLos27Jt3GClhP0SkW2S4igDOQSqso9uWasYQXULfROZXn9H2muO7cOfQDMOtbFKDBxuFu3LmfLeUDkoyAaDRiRcBLAzH1YZgVMgilfwN8sENl2Qq3S0EUlAuqm7M820kEsZywDW9sq4zBizXDxcO8TI2XKo5ZV6yfx17hdoMfZqXLUzbcggaKEUSCZJm4ZJkD3KKhxiXLrPkW4vZU6ISGUMwM7wa8amR9kfhvVVwfbvfeD+zboMO7s2+3W7IbOnDahXlSSQbmvZPLL23mcxq3jbNy47fRXApRRM2yf4quIziOF9DPPp37dUt5c30cWUjll4MoXVs0dvMQInlrHM0GfctXWRUNi5BuXC0Nb0W4LoEcWp4109/4zYLeoxJs3CCOYNsSzXHduHOYHEI1Na9KCjiMawRibNwAKSZ3ZEAayA+vurIOAv8A/l7KDspzRIB9bzzS3f0mtvavqLv3bfpNWqDDwGGu23dst1s6jMItAbyWJcQ/UNEGTCqJ0FRWsPeCpNl5GTSbfDDo9zizcWqCNB7fZu4ksEYoJbKcoPVo0HnUWznYoMxY6kAuuViASAWWBB/AUFBd7mB3LgLdZwJtnMChUCc4y6se/lU2Au3EtW1axclUUGGtkSFAMHNyrSpQZ2J2utqN4lxJ5TlMxz7BPeOffSsr5afwv8X/AApQfTUpSgUpSgVBi8PnCiYh1aYk8LA6d08p7ianrl3A594HKeZjpQYyfJ8AAb1oylSOUqzFnWQZEzAjkOXfVgbLi1ugxZc5PETIRmJKA6nhDED3Ae2tFrgAkkAASTOgA5n3VEmMQojgkq+XKQDrnjLpEjn15daCGxhGW4GJB4Wk8iS7IeXIABRXeyvUWvu1/SK6w+NR8uUtxKWEqymAcpkMBBBIBB1HdVTZeCXc2tbnq1/i3Psj20GnVXB9u994P7NunoK99z/NufFVbCX0tveWLpi4PqXH52rZ7UGfOg06VTubTtqCxF0ACSd1c0A1P1auUFXGBgUZVLQTIUqDqpE8RAp6U/gXfO38de426y5SoJ4tQASSMpPTlrGp0rM9PxDDLumUspGYKwyvnyqwzAgApLweWWDzFBpelP4F3zt/HT0p/Au+dv46p2MTcNuxvcyOXK3OmYqlwZh/KzKGA6ggEdK62ZdYBQ7OWFi2WDTmzcQJKjqSDyGsUFr0p/Au+dv46elP4F3zt/HVTF4u8lwhLZZdJJBgQswveSOvKVgwSKrXtq3uyoAaGOY2ng8IKgJMqS0gSYORj7KDU9KfwLvnb+OoLF24rXCbNzieRrb5btF14+9TXWysQ7AhwdANSjJznSG5kQDI+17NeMdi7qM2RCwAWBlaPrlhI6wFEjlmFBY9KfwLvnb+OnpT+Bd87fx1l4jHYkwVtsBbuZnAUg3LZhcoBBkgM50I4rS6wxq1jLjb0hWaRuTC66G84eRrAyjU+znQWvSn8C752/jp6U/gXfO38dULl5zbXI5zG7dVeLmQL+RZPOCo591T7Nds5BLdmQGmQu9uBCQdQSoGp1Ma60HuOu3Htugs3JZGAk24kqQJ46n9KfwLvnb+OrDnQ+7un+g1PurGG0b4A+hY8KHstJOTM4/2B79INBo+lP4F3zt/HT0p/Au+dv46qbNv3jcui4GysBctkjsgyu65CCAquQSTNxhyAqCzfbKpzuQRh8pJMEs0OFP15WCefOg0vSn8C752/jp6U/gXfO38dVRcYuOJoF5g4GoC7poDfZHYPTnNW9mOWs2mJkm2pJ5zKgzNBkbewd3EZMtsrlmc5XWY5ZSe6lfQUoFKUoFKUoFQYvDC4ACSIdW0jUqwYDUHQx019tT0oMVPk4ggb29ABBEoMylizAkKDxSQYIPdHOrdjZ27QIrswF0uM5kgM5YqCBMCSBMnlJNX6TQU8PgijKcxYKriTGYl3DknKANI7utdbK9Ra+7X9IqyDWZstL25tfSWvVr/AA2+yP56DUqrg+3e+8H9m3Td3/Etf5bfHUeAYhroZlLbwSQMo9Vb6EmNPbQSbUE2boHht+k1kfKX5aYPAoly/c4HfJKceU5WaWC6xwxIB1Irf3g7x51Xx+zrN8KL1q3cCtmUXFDgNBGYBuRgkT7aDH2dt/BbQ3ZsXbV9QSSsajhYAsjgEdeYrY+bbHg2vyL+1c3lVWtAAAAmANB2DVreDvHnQV/m2x4Nr8i/tT5tseDa/Iv7VY3g7x503g7x50GfhMLZfNOHRSrQQVQ/VVtCP/aPeD76mOysPIO4syORyLInnBipcNbS2IU6TOrFufPViTUu8HePOgr/ADbY8G1+Rf2qthNnWc136K3pcEcC6fRWz3Vo7wd486q4S4M97UesHX/w26Dr5tseDa/Iv7VX9HsZ8m4t905FjNlLZY59kTNaG8HePOot2mbPpmiOf+3KfbzoOPm2z4Nr8i/tT5tseDa/Iv7VY3g7x503g7x50GbtPZ9kWbpFq2CLbRwL9k+yrXzbY8G1+Rf2rnatwbi7qPVt1/lNWt4O8edBTv4LDorMbVqFBJ4F5ASeleYbB2XE7i2DJBBRdCDBEjnVxmUiCQQeYMa1xZVEEKRGp1MmSZMk6nWgj+bbHg2vyL+1Pm2x4Nr8i/tVjeDvHnTeDvHnQfL/ACssJb3eRVSc05QFmMsTHPrXld/LNh9FqPrf8K9oPp6UpQKUpQKr422zBcsSHUmTHCGBboZMTA7+oirFKDDXCYyAC9vVSrHM2mZjLKMupVYjUctTUuHwLrYS0yowS5ChezugxFuQ3LKuUHny61r0oMvZ+DZHUlFXgfMUMrLujADQHo3T+pNWtleotfdr+kVarL2Xin3Nr6G76tetv7I/noNSqGHwyM94lFJ3g1IBPqbdS+lP4F3zt/HXOz2JN0lSp3g0MSPorf2SR/Wgi2rg7e5u/Rp6tvqj7JrRqrtX1F37tv0mrVBXxbJwh1DS0CVLawT0BjQHnWe+OwmUsotmELgZQuYBskAsAJzwuvU1a2nbLlE4NWM51LDRG6Aj/s1AmySCGG4BBkHdNMk5ie31IBPeQO6gJdsvbtXLdq2wu9nRR9Rn7ufCRHfXWByOSDZtrAnSDPG6aaDQ5QQeobpXPzW2UKrWlUOzwtogFnzFyePXMXcnrLE867tbPuLMPbAKhY3bQACTpxz17+goPL13Do+R0tqTGXhBLTz0A0j/AHHfUd3GYVVkpznQWWLaLmMrlkaa6xXRwO8JbNh3MwTuydQMpE5/wiom2GSwbNbGhBAtmCCACDxzBAUROoUCgt4MWbgkW1BHMFIPWDqBI0Oo00rm++HQkOiAKFk5NOMsBrERwnWffGksPgXtzkayJiYtNyEwO37T51B6G91rmfcGGC62mMjdgieP/wAjj8TQc4naGEQ2xlt8d3d6hVKnRdQ0E8bW10nW4vTWpsWURmAsW2yqpPIE5i4gCNTwwB1LDlzrn5o0ZYsQ4AYbowwHIEZ/YPKvbuBZ3Oa5ZLZRwm2dAC8NGefrMO6g5u3baoHNm32nUiBoLYuEkaazk5ac/ZUuDFtyQbNsQNdAeIOyMOQ0ldD1nkK8GzrsKN4hh2bW2dS+fMDxcuM/0rqzgrqGVe0NIjdmBqWJ7cySTNBZbCWhru0/KD/QCqK4rCwJW2NFJ4DpnEqZI5e3zipccb623bPaOVGMbtuik/bqE7G9mH5AepPILkH1/s6UHuAxOHuveRbdubTQRCEkajPA5DOtxdYM2z0iuEurwzh7QkIdCDAuMF14R1OneAeUQbFvAOpkGyCECSLTTkGoXt8udQWNmNlUrctEcJzC2TnyZcpJDweyvKOyKCXgzAbm3BuFJ0+qjNJEdSpEfj7Kmwlm29tH3SDMoaIBiQDExrUYwNyZ3lsnMWE2zwkrlOXj7p5zzNd4fDXkVUFy3CqAJtmYAgTx0FlMMg5Io9wApWNtrad/D5NbTZp+owiI/mPfXtBu0pSgUpSgVXxtxlC5ZMuoMAnQsAeXIAaydNPbVilBiLtS+QPoWBKmOBgA5Yi3PcIAJnlPPpXdi/c3CC4zq4uC2zMAGcqxUOIGXjgNAEcUVsUoMvAXnzorEyUckEmYFxd2SCARoSJIBMa1a2V6i192v6RVqsvZe0bIs2vpbXq1+uv2R7aDUqrg+3e+8H9m3T5yseNa/Ov71Wwa52usl45TcEZchGlq2NCQevtoNC9aDKVbkwIPTQiDXzHy0+Rg2hbtW/Sb1nd3d5mUlmPA6ZVJIyni569RGtbWNS4lt3F15VCwkJEgEieGtCg+f2LsP0Tdp6Rir+p4sRc3jdljoYH/AEV9BVfFWcxU5yhB0Iy6yCI4gf8AorhrDAEm84A5ki3p/wDWgt0qlcXKAWxDAHkTuwDpOkr3TXlsZtFxDEwDpuzoZg6LyMHX2GgkwGHKBpCAs0nJy0VVHQRwqoj2VaqoLLEkC+8jmItyJ5Tw6V16M/jXPJPhoLNVcH2733g/s268WwxEi85HsFv4a4t4Qhmi+8sQxEW9OEKDGXlw/wBDQXqqHCne55Ec/bOXLH/rEn30aywgG+4kwJFvUwTA4dTAJ/Co3IVspxJDGNDuwdSQumXqQY9xoL9KoSIB9JMEkA/RwSs5gOHUjK0j+U91e2hm7OILaBtN2eEzDaLyMHX2Ggk2r6i79236TVqqV/As6spvXIYEGAnIiD9WukssQCL7kHUEC2QR3jhoJ8TazoyzGZSJHSRE1xg7RVYMSWJ05asTAqJbRMgX2OUw0C3oYBg8Ohgg+4iord1W1GKkGIg2j2uz069O+g0aVnlgDl9JMklYm3OYLnKxl5hdY7takt2iwDLfcgiQQLZBB1BBC6igxflp/C/xf8KVpY7YwvRvLlw5ZiMg5xPJfYKUGpSlKBSlKBUOJvZADHNlX3ZmCyfP+tTVy9sNEgGDIkTBHIj20GYNu2iJAecrMBGpKsVyiJ1JEDv6V1Y2oWsJdgBpy3FAZ8rKSLqqIDMQVYDSToY6VcGDt6fRppEcI0jlHdFdNhkIiI4s2nDxTM6c/b30FPZ+0GuFZUCRc01kG3dCczEyCOmhB51Psr1Fr7tf0iptyubNGsEczyJk6ctSBr7Kh2V6i192v6RQWqq4Pt3vvB/Zt1aqrg+3e+8H9m3QNq+ou/dt+k1aqDHWi9t0ESyMBPKSCBNfN/LTae1LNu22Cwtq9cN0KyliwyZHMmcgXiC6z/rQbu1CeDKxBzaQpaeBtNCvv17vxGSMBe5NduFSpVhupzKz5o4nKzl4dQdCdBUmxsXjLhtnF4a3h2kwEvb0nhbnCgL5n9voKDCsWriW7Vsh33bHiyZeArcRARm1KqygmROUnSYqXBBrZIy3DwABisyxd2MgtmMSNSZPeTJrYpQYWNw9x7mdWuoPshD0GhYhgSQeXSCQQdCKWIwd9iEO9ZMrCQpCgsgXiG8zGCC0ayWjhia3dl3GYMWZm4uEsuQxlHSB9bMR7CJq7QZGzFe1IbOwIEAIRBlpPE7c5Ggjs1DjBcuM+7e4nZEZGOVlDNPbA1zodB9Xr03aq4Pt3vvB/Zt0GFe2debU3bmZXz2zuZCvKyWzOSRAYQpXS44JM1exitcduG4qlU1jWUa4TEMNeJTrI5yDWzVLePvo1y90cOULJbNHazECJ5dOtBn3EZkVDbuCblwtAEhbgvAHnqeNdKnwJZGMo50OoWAWa47kASSAMw61rUoKWIxoCMSlwAKSTlmABqdDPlWQcHiPGudlB6tuaJE+s6tLf0151tbV9Rd+7b9Jq1QYWzsO9p7jE3GFxQWXdBfpZYtcBB5EFVgyYReIxXNu04CnJck7oERoBbZWMksQeTRlA7Ws8xt4lmCMUEsFOUd5jQedRbPdinEWOpALDKxAJAJECCfcKCiC+YHI4C3WeMs5gUZQAcwy6t1nl+NT4C8VtW1a3clUUHSdQoBrQpQUMTte3bjeZ1nlKnWOfKe8UrI+Wn8L/F/wpQfTUpSgUpSgUpSgUpSgVVXZ9sAAZgBoAHcADoAJq1SgzcBhFKkkufpLg9Y/IXXAHPuAq9ZsqghRzMmSSSeUknU6AeVQ7N7B+8uf3nq1QKUpQVcZmDIyozQTIUqDqpE8RA509KfwLvnb+OvcdeZcpAJ4tQASYyk9JjUDU1mfOd9hlFm4CykBgh4Xz5Vbi4Yyy8EwMsSZoNL0p/Au+dv46elP4F3zt/HVJMbdNqyWDLcLlWUjJmZUucp5KzKCPYRXezcRclhcLSFkqQJje3QrZUnmoHlQWvSn8C752/jp6U/gXfO38dVMZjbqXSEts66SSGgcMlVIBJJ5z2ZUgkEiq13a96MqpDQTmNq5HZBUZNCCWJUa65WjuoNT0p/Au+dv46gw924GuE2LnE4I1t8t2i/b7wa62ViXcEODIAMlGSZLaQwEkQDp9qOknjHY25bZsqM4AWAFYj+IWEgc4VR7Mw07wselP4F3zt/HT0p/Au+dv46y8RtO/oVtXQEuS4CHjtmBlAYSTxMeGTNoTAbSxtDEXRcZbcmFtnKuWQDcfMQGjmFiekad9Bc9KfwLvnb+OnpT+Bd87fx1QuYl92uR5Y3bqr2eLKL+Re7Qqv5detWNm3mLEMzdmYYQY3lwIxEAglQOfdQMdduPadRYuSyMBrb5lSB9ep/Sn8C752/jqw50Pu7p/oNT7qxhtW8APobh4UPYaSSgZxoPw5aHpQaPpT+Bd87fx09KfwLvnb+OqezMVda5dFxXCkC5aLLAVTK7vTrwhyG4pukQABVbDYu9CszNlIsZG4MrZrkPqNSWUgnQAaR3kNX0p/Au+dv46elP4F3zt/HVbfMXWHaN8wYAAgKLTQGMcInKeY1NWtmXC1m0xOYtbUk6akqDOmmtBj7fwl7EZMtphlmczJ1y8oY91K+hpQKUpQKUpQKUpQKUpQKUpQZuBx1pVYNctgi5ckFgCPpX6GrHzlY8a1+df3q1Sgq/OVjxrX51/esr5QfLLA4JFuX7yhGfICk3IOVm1CSY4TrHdW/VLamycPiVVcRZt3lVswW4odQ0ETDaTBPnQZuD25gscyCxesXwCSyqwYrwtBZDqOvMVq/NtjwbX5F/auGsqjWlRVVQWgKAAOA8gKu0FX5tseDa/Iv7U+bbHg2vyL+1WqUGbhMNYfN/8dFKtBDIk9lWnhnow/rUjbHwxYOcPZLKCFY21kA8wDEiYHlVjC4ZbYhc0TOrM2p56sSfbU1BV+bbHg2vyL+1VsLs+yWuzat6OAOBdBurZgad5PnWnVXB9u994P7VugfNtjwbX5F/aq/o+H3mTcJ3ZsiRmgtl75yiZiPbOlaVRHDLnzxxR3mPfl5Zo0mJiRyoIfmyx4Nr8i/tXvzbY8G1+Rf2q1SgzNp7PsizdItWwRbYghFBBynUaVZ+bbHg2vyL+1Nq+ou/dt+k1aoKV7A4dVLG1ahQSeBeQEnpXGGwdh1ncW11IIKJIIMEGJHkTV91BBBAIIgg6gjqDXFiyEGVZjU6ksZJkyWkmgg+bbHg2vyL+1e/NtjwbX5F/arVKD5b5VWltbvdqEnNOQZZjLExz5nzpXfy0/hf4v8AhSg+mpSlApSlApSlApSlApSlApSlApSlBg/LH1Sfef8AFq+RpSgUpSgUpSgUFeUoPaUpQKUpQDSlKBSlKBSlKDR2P9b8P96UpQf/2Q==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3" descr="https://encrypted-tbn0.gstatic.com/images?q=tbn:ANd9GcR5E9ttEBVjHZwWD-p_TIQAaAXjXPADF8zfCsRL-g6Uihczf_q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00400" y="3200400"/>
            <a:ext cx="2714625" cy="168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 idx="4294967295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119" name="Google Shape;119;p4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>
            <a:spLocks noGrp="1"/>
          </p:cNvSpPr>
          <p:nvPr>
            <p:ph type="body" idx="4294967295"/>
          </p:nvPr>
        </p:nvSpPr>
        <p:spPr>
          <a:xfrm>
            <a:off x="228600" y="685800"/>
            <a:ext cx="8610600" cy="2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dirty="0"/>
              <a:t>Functions are independent part of a code which do a certain operation.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dirty="0"/>
              <a:t>Functions may have input and may have output. 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Char char="■"/>
            </a:pPr>
            <a:r>
              <a:rPr lang="en-US" dirty="0"/>
              <a:t>Functions are essential tool for developers. 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dirty="0"/>
              <a:t>When I need to build a helper function ? 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b="1" dirty="0">
                <a:solidFill>
                  <a:srgbClr val="0070C0"/>
                </a:solidFill>
              </a:rPr>
              <a:t>DRY</a:t>
            </a:r>
            <a:r>
              <a:rPr lang="en-US" dirty="0"/>
              <a:t> Method -&gt; </a:t>
            </a:r>
            <a:r>
              <a:rPr lang="en-US" b="1" u="sng" dirty="0">
                <a:solidFill>
                  <a:srgbClr val="0070C0"/>
                </a:solidFill>
              </a:rPr>
              <a:t>D</a:t>
            </a:r>
            <a:r>
              <a:rPr lang="en-US" dirty="0"/>
              <a:t>on’t </a:t>
            </a:r>
            <a:r>
              <a:rPr lang="en-US" b="1" u="sng" dirty="0">
                <a:solidFill>
                  <a:srgbClr val="0070C0"/>
                </a:solidFill>
              </a:rPr>
              <a:t>R</a:t>
            </a:r>
            <a:r>
              <a:rPr lang="en-US" dirty="0"/>
              <a:t>epeat </a:t>
            </a:r>
            <a:r>
              <a:rPr lang="en-US" b="1" u="sng" dirty="0">
                <a:solidFill>
                  <a:srgbClr val="0070C0"/>
                </a:solidFill>
              </a:rPr>
              <a:t>Y</a:t>
            </a:r>
            <a:r>
              <a:rPr lang="en-US" dirty="0"/>
              <a:t>ourself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Char char="■"/>
            </a:pPr>
            <a:r>
              <a:rPr lang="en-US" dirty="0"/>
              <a:t>If you have a code which has certain input, get certain output and don’t influence the rest of your code. </a:t>
            </a:r>
            <a:endParaRPr dirty="0"/>
          </a:p>
          <a:p>
            <a:pPr marL="342900" lvl="0" indent="-2413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endParaRPr sz="1600" dirty="0"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rPr lang="en-US" sz="1600" dirty="0"/>
              <a:t>	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endParaRPr sz="1600" dirty="0">
              <a:solidFill>
                <a:srgbClr val="00B050"/>
              </a:solidFill>
            </a:endParaRPr>
          </a:p>
        </p:txBody>
      </p:sp>
      <p:sp>
        <p:nvSpPr>
          <p:cNvPr id="2" name="Google Shape;382;p17">
            <a:extLst>
              <a:ext uri="{FF2B5EF4-FFF2-40B4-BE49-F238E27FC236}">
                <a16:creationId xmlns:a16="http://schemas.microsoft.com/office/drawing/2014/main" id="{3D2B7692-9C97-DCB4-4E05-D26AFE3DB7CC}"/>
              </a:ext>
            </a:extLst>
          </p:cNvPr>
          <p:cNvSpPr/>
          <p:nvPr/>
        </p:nvSpPr>
        <p:spPr>
          <a:xfrm>
            <a:off x="152400" y="6652471"/>
            <a:ext cx="4781940" cy="1666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debarb">
  <a:themeElements>
    <a:clrScheme name="sidebarb 9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99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14268</TotalTime>
  <Words>5606</Words>
  <Application>Microsoft Macintosh PowerPoint</Application>
  <PresentationFormat>On-screen Show (4:3)</PresentationFormat>
  <Paragraphs>905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Helvetica Neue</vt:lpstr>
      <vt:lpstr>Baumans</vt:lpstr>
      <vt:lpstr>Noto Sans</vt:lpstr>
      <vt:lpstr>Courier New</vt:lpstr>
      <vt:lpstr>Arial</vt:lpstr>
      <vt:lpstr>Consolas</vt:lpstr>
      <vt:lpstr>Comic Sans MS</vt:lpstr>
      <vt:lpstr>Times New Roman</vt:lpstr>
      <vt:lpstr>sidebarb</vt:lpstr>
      <vt:lpstr>PowerPoint Presentation</vt:lpstr>
      <vt:lpstr>Overview</vt:lpstr>
      <vt:lpstr>Question 1 – Longest Sequence</vt:lpstr>
      <vt:lpstr>Question 1 - Solution </vt:lpstr>
      <vt:lpstr>Question 1 - Another Solution </vt:lpstr>
      <vt:lpstr>Question 2 – Substrings</vt:lpstr>
      <vt:lpstr>Question 2 - Solution</vt:lpstr>
      <vt:lpstr>Functions</vt:lpstr>
      <vt:lpstr>Functions</vt:lpstr>
      <vt:lpstr>Function anatomy</vt:lpstr>
      <vt:lpstr>Determine the Outputs</vt:lpstr>
      <vt:lpstr>Determine the Outputs</vt:lpstr>
      <vt:lpstr>Determine the Outputs</vt:lpstr>
      <vt:lpstr>Question 2, Expansion 1 – Substrings</vt:lpstr>
      <vt:lpstr>Question 2, Expansion 1 - Solution (Converted into function)</vt:lpstr>
      <vt:lpstr>Question 2, Expansion 2 - Valid password</vt:lpstr>
      <vt:lpstr>Question 2, Expansion 2 - Valid password</vt:lpstr>
      <vt:lpstr>Question 2, Expansion 2 - Valid password – testing solution</vt:lpstr>
      <vt:lpstr>Question 2, Expansion 3 - Valid password</vt:lpstr>
      <vt:lpstr>Question 2, Expansion 3 - Solution</vt:lpstr>
      <vt:lpstr>Question 2, Expansion 3 – testing solution</vt:lpstr>
      <vt:lpstr>Question 3 – Primal Decomposition</vt:lpstr>
      <vt:lpstr>Question 3 – Primal Decomposition - Solution</vt:lpstr>
      <vt:lpstr>Question 3 – Primal Decomposition - Solution</vt:lpstr>
      <vt:lpstr>Question 4 – Factorial </vt:lpstr>
      <vt:lpstr>Question 4 – Factorial </vt:lpstr>
      <vt:lpstr>Question 4 – Factorial </vt:lpstr>
      <vt:lpstr>Question 4 – Factorial </vt:lpstr>
      <vt:lpstr>Question 4, Expansion 1 – Factorial, Error Control  </vt:lpstr>
      <vt:lpstr>Question 4, Expansion 1 – Factorial, Error Control  </vt:lpstr>
      <vt:lpstr>Question 4, Expansion 1 – Factorial, Error Control </vt:lpstr>
      <vt:lpstr>Question 4, Expansion 2 - What happened? </vt:lpstr>
      <vt:lpstr>Question 4, Expansion 2 - Overflow</vt:lpstr>
      <vt:lpstr>Overflow - Problem from real life</vt:lpstr>
      <vt:lpstr>Question 4, Expansion 2 – Overflow</vt:lpstr>
      <vt:lpstr>Question 4, Expansion 2 – Factorial </vt:lpstr>
      <vt:lpstr>Question 4, Expansion 3 – Binomial coefficient</vt:lpstr>
      <vt:lpstr>Question 4, Expansion 3 – Solution</vt:lpstr>
      <vt:lpstr>Question 4, Expansion 4 – Students Union</vt:lpstr>
      <vt:lpstr>Question 4, Expansion 4 - Solution</vt:lpstr>
      <vt:lpstr>Overloading</vt:lpstr>
      <vt:lpstr>Question 5 – Substring</vt:lpstr>
      <vt:lpstr>Question 5 – Overloading Substring - Solution</vt:lpstr>
      <vt:lpstr>Java Documentation</vt:lpstr>
      <vt:lpstr>JavaDoc</vt:lpstr>
      <vt:lpstr>JavaDoc</vt:lpstr>
      <vt:lpstr>JavaDoc</vt:lpstr>
      <vt:lpstr>VS Code</vt:lpstr>
      <vt:lpstr>VS Code – Writing your first program </vt:lpstr>
      <vt:lpstr>VS Code – command line arguments</vt:lpstr>
      <vt:lpstr>VS Code – Debugging</vt:lpstr>
      <vt:lpstr>VS Code – Debugging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Tal Danai</cp:lastModifiedBy>
  <cp:revision>18</cp:revision>
  <dcterms:modified xsi:type="dcterms:W3CDTF">2024-10-25T14:00:25Z</dcterms:modified>
</cp:coreProperties>
</file>