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gQtP9x1fgPqexCYV3voAqbGQ3t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2402F6-42C2-458B-9B11-BDA977D3A410}">
  <a:tblStyle styleId="{752402F6-42C2-458B-9B11-BDA977D3A41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16" orient="horz"/>
        <p:guide pos="2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4022937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64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>
            <a:lvl1pPr indent="-2286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4022937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64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f8f7e9486_0_16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30f8f7e9486_0_16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f8f7e9486_0_27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30f8f7e9486_0_27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idx="10" type="dt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1" type="ftr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2" type="sldNum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523208" y="2079448"/>
            <a:ext cx="6319585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465661" y="5411112"/>
            <a:ext cx="11406728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-2910422" y="3815145"/>
            <a:ext cx="11406728" cy="484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ctrTitle"/>
          </p:nvPr>
        </p:nvSpPr>
        <p:spPr>
          <a:xfrm>
            <a:off x="552450" y="2974705"/>
            <a:ext cx="6261100" cy="2052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subTitle"/>
          </p:nvPr>
        </p:nvSpPr>
        <p:spPr>
          <a:xfrm>
            <a:off x="1104900" y="5426288"/>
            <a:ext cx="5156200" cy="2447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3"/>
          <p:cNvSpPr txBox="1"/>
          <p:nvPr>
            <p:ph idx="10" type="dt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1" type="ftr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0" type="dt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1" type="ftr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581863" y="6153339"/>
            <a:ext cx="6261100" cy="1901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581863" y="4058633"/>
            <a:ext cx="6261100" cy="20947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idx="10" type="dt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1" type="ftr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2" type="sldNum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/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" type="body"/>
          </p:nvPr>
        </p:nvSpPr>
        <p:spPr>
          <a:xfrm>
            <a:off x="368300" y="2234355"/>
            <a:ext cx="3253317" cy="6319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6"/>
          <p:cNvSpPr txBox="1"/>
          <p:nvPr>
            <p:ph idx="2" type="body"/>
          </p:nvPr>
        </p:nvSpPr>
        <p:spPr>
          <a:xfrm>
            <a:off x="3744383" y="2234355"/>
            <a:ext cx="3253317" cy="6319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6"/>
          <p:cNvSpPr txBox="1"/>
          <p:nvPr>
            <p:ph idx="10" type="dt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1" type="ftr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68300" y="2143474"/>
            <a:ext cx="3254596" cy="8932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7"/>
          <p:cNvSpPr txBox="1"/>
          <p:nvPr>
            <p:ph idx="2" type="body"/>
          </p:nvPr>
        </p:nvSpPr>
        <p:spPr>
          <a:xfrm>
            <a:off x="368300" y="3036771"/>
            <a:ext cx="3254596" cy="5517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7"/>
          <p:cNvSpPr txBox="1"/>
          <p:nvPr>
            <p:ph idx="3" type="body"/>
          </p:nvPr>
        </p:nvSpPr>
        <p:spPr>
          <a:xfrm>
            <a:off x="3741827" y="2143474"/>
            <a:ext cx="3255874" cy="8932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7"/>
          <p:cNvSpPr txBox="1"/>
          <p:nvPr>
            <p:ph idx="4" type="body"/>
          </p:nvPr>
        </p:nvSpPr>
        <p:spPr>
          <a:xfrm>
            <a:off x="3741827" y="3036771"/>
            <a:ext cx="3255874" cy="5517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7"/>
          <p:cNvSpPr txBox="1"/>
          <p:nvPr>
            <p:ph idx="10" type="dt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1" type="ftr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368301" y="381259"/>
            <a:ext cx="2423363" cy="1622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2879901" y="381259"/>
            <a:ext cx="4117799" cy="8172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368301" y="2003825"/>
            <a:ext cx="2423363" cy="655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1443788" y="6703060"/>
            <a:ext cx="4419600" cy="7913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1443788" y="855615"/>
            <a:ext cx="4419600" cy="574548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1443788" y="7494394"/>
            <a:ext cx="4419600" cy="1123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hyperlink" Target="https://www.thomas-krenn.com/en/wiki/Cmd_commands_under_Windows" TargetMode="External"/><Relationship Id="rId7" Type="http://schemas.openxmlformats.org/officeDocument/2006/relationships/hyperlink" Target="https://www.makeuseof.com/tag/mac-terminal-commands-cheat-shee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hyperlink" Target="https://www.oracle.com/java/technologies/downloads/?er=221886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code.visualstudio.com" TargetMode="External"/><Relationship Id="rId6" Type="http://schemas.openxmlformats.org/officeDocument/2006/relationships/hyperlink" Target="https://github.com" TargetMode="External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s://www.oracle.com/java/technologies/downloads/#java2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241300" y="127000"/>
            <a:ext cx="4966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Computer Science Course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41300" y="282325"/>
            <a:ext cx="1711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Workshop, RUNI</a:t>
            </a:r>
            <a:endParaRPr/>
          </a:p>
          <a:p>
            <a:pPr indent="0" lvl="0" marL="0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733025" y="1833600"/>
            <a:ext cx="73152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8"/>
              <a:buFont typeface="Arial"/>
              <a:buNone/>
            </a:pPr>
            <a:r>
              <a:rPr b="0" i="0" lang="en-US" sz="2798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 to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8"/>
              <a:buFont typeface="Arial"/>
              <a:buNone/>
            </a:pPr>
            <a:r>
              <a:t/>
            </a:r>
            <a:endParaRPr b="0" i="0" sz="2798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"/>
            <a:ext cx="9144000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241300" y="165100"/>
            <a:ext cx="3374322" cy="71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b="0" i="0" lang="en-US" sz="2402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Running a Java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t/>
            </a:r>
            <a:endParaRPr b="0" i="0" sz="2402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228600" y="8382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322263" y="990600"/>
            <a:ext cx="8610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Execute your program by typping </a:t>
            </a:r>
            <a:r>
              <a:rPr lang="en-US" sz="20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 HelloWorld</a:t>
            </a:r>
            <a:endParaRPr sz="2000">
              <a:solidFill>
                <a:srgbClr val="1880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If everything is set up correctly, the program will display the following output: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Hello World! My name is [Your Name]</a:t>
            </a:r>
            <a:endParaRPr sz="1600">
              <a:solidFill>
                <a:srgbClr val="1880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095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http://www.sellmyapplication.com/wp-content/uploads/2012/03/Developer.jpg" id="174" name="Google Shape;17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4418425"/>
            <a:ext cx="25908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"/>
            <a:ext cx="9144000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 txBox="1"/>
          <p:nvPr/>
        </p:nvSpPr>
        <p:spPr>
          <a:xfrm>
            <a:off x="241300" y="165100"/>
            <a:ext cx="4589398" cy="71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b="0" i="0" lang="en-US" sz="2402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Command Line useful commands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t/>
            </a:r>
            <a:endParaRPr b="0" i="0" sz="2402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228600" y="8382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2" name="Google Shape;18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4168" y="1183518"/>
            <a:ext cx="621556" cy="621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8148" y="1208617"/>
            <a:ext cx="651503" cy="5751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" name="Google Shape;184;p17"/>
          <p:cNvGraphicFramePr/>
          <p:nvPr/>
        </p:nvGraphicFramePr>
        <p:xfrm>
          <a:off x="1524000" y="20311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{752402F6-42C2-458B-9B11-BDA977D3A410}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command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cmd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terminal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Neviage Directory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List Directory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dir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Clear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clear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Auto Complete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tab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tab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Previous Command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↑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↑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Parent Directory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..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..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And Many More…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Go Explore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7"/>
                        </a:rPr>
                        <a:t>Go Explore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"/>
            <a:ext cx="9144000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395536" y="1124744"/>
            <a:ext cx="7742076" cy="4495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The three key tools: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Java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: programming language for application development.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5"/>
              </a:rPr>
              <a:t>VS Code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: an Integrated Development Environment  (IDE).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6"/>
              </a:rPr>
              <a:t>GitHub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:  version control and collaboration platform    (to be covered later).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41300" y="165100"/>
            <a:ext cx="57447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lang="en-US" sz="2402">
                <a:solidFill>
                  <a:srgbClr val="663300"/>
                </a:solidFill>
              </a:rPr>
              <a:t>Introduction to the Course Tools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t/>
            </a:r>
            <a:endParaRPr b="0" i="0" sz="2402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463" y="3889775"/>
            <a:ext cx="1317550" cy="13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8725" y="2747275"/>
            <a:ext cx="7810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8725" y="1519587"/>
            <a:ext cx="656428" cy="6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"/>
            <a:ext cx="9144000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407511" y="1181319"/>
            <a:ext cx="7742100" cy="4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9375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Java comes in two main configurations: The </a:t>
            </a: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JRE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 and the </a:t>
            </a: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JDK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To run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 Java programs, you need to install the JRE (Java Runtime Environment) on your PC. This package provides thousands of pre-built libraries that support input/output operations, networking, and user interface management.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To develop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 Java programs, you need the JDK (Java Development Kit). The JDK includes the JRE, plus a Java compiler and other development tools.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As a CS student at RUNI, you will write many Java programs, so you have to install the JDK on your PC.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Start by downloading to your computer the JDK 23 (the latest JDK version) from the </a:t>
            </a:r>
            <a:r>
              <a:rPr lang="en-US" sz="20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Oracle Java Downloads page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41300" y="165100"/>
            <a:ext cx="52779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lang="en-US" sz="2402">
                <a:solidFill>
                  <a:srgbClr val="663300"/>
                </a:solidFill>
              </a:rPr>
              <a:t>Java Configurations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t/>
            </a:r>
            <a:endParaRPr b="0" i="0" sz="2402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"/>
            <a:ext cx="9144000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395536" y="1181319"/>
            <a:ext cx="7742100" cy="4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Compilers takes our code (generally text files) and prepare a file that we can run from it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We will use the Java compiler in order to make our text file an actual Java executable program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241300" y="165100"/>
            <a:ext cx="1388201" cy="71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b="0" i="0" lang="en-US" sz="2402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Compilers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t/>
            </a:r>
            <a:endParaRPr b="0" i="0" sz="2402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4"/>
          <p:cNvGrpSpPr/>
          <p:nvPr/>
        </p:nvGrpSpPr>
        <p:grpSpPr>
          <a:xfrm>
            <a:off x="1629507" y="3606682"/>
            <a:ext cx="6085284" cy="960834"/>
            <a:chOff x="5357" y="1551582"/>
            <a:chExt cx="6085284" cy="960834"/>
          </a:xfrm>
        </p:grpSpPr>
        <p:sp>
          <p:nvSpPr>
            <p:cNvPr id="117" name="Google Shape;117;p4"/>
            <p:cNvSpPr/>
            <p:nvPr/>
          </p:nvSpPr>
          <p:spPr>
            <a:xfrm>
              <a:off x="5357" y="1551582"/>
              <a:ext cx="1601390" cy="96083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33499" y="1579724"/>
              <a:ext cx="1545106" cy="904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Edit</a:t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766887" y="1833427"/>
              <a:ext cx="339494" cy="397144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7D8CA2"/>
                </a:gs>
                <a:gs pos="80000">
                  <a:srgbClr val="A5B7D5"/>
                </a:gs>
                <a:gs pos="100000">
                  <a:srgbClr val="A5B8D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1766887" y="1912856"/>
              <a:ext cx="237646" cy="238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247304" y="1551582"/>
              <a:ext cx="1601390" cy="96083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2275446" y="1579724"/>
              <a:ext cx="1545106" cy="904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Compile</a:t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4008834" y="1833427"/>
              <a:ext cx="339494" cy="397144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7D8CA2"/>
                </a:gs>
                <a:gs pos="80000">
                  <a:srgbClr val="A5B7D5"/>
                </a:gs>
                <a:gs pos="100000">
                  <a:srgbClr val="A5B8D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4008834" y="1912856"/>
              <a:ext cx="237646" cy="238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489251" y="1551582"/>
              <a:ext cx="1601390" cy="96083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4517393" y="1579724"/>
              <a:ext cx="1545106" cy="904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Run</a:t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"/>
            <a:ext cx="9143999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241300" y="165100"/>
            <a:ext cx="40308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b="0" i="0" lang="en-US" sz="2402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Write your first Java program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t/>
            </a:r>
            <a:endParaRPr b="0" i="0" sz="2402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395536" y="1124744"/>
            <a:ext cx="7742100" cy="4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We’ll go briefly through the steps required to install Java 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The course’s site contains a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‘</a:t>
            </a: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from zero to code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 tutoria</a:t>
            </a: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a detailed step–by–step guide on how to get Java working on your computer.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Let’s go through the document step by step.</a:t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"/>
            <a:ext cx="9144000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/>
        </p:nvSpPr>
        <p:spPr>
          <a:xfrm>
            <a:off x="241300" y="165100"/>
            <a:ext cx="40308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lang="en-US" sz="2402">
                <a:solidFill>
                  <a:srgbClr val="663300"/>
                </a:solidFill>
              </a:rPr>
              <a:t>Writing a simple program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b="0" i="0" lang="en-US" sz="2402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t/>
            </a:r>
            <a:endParaRPr b="0" i="0" sz="2402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228600" y="8382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Java is a modern and powerful programming language, but even a simple program involves many technical aspects that we haven't fully explained yet.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Don’t worry about understanding the details now—just follow along.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As the course progresses, these concepts will become clearer.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In Java, a program consists of one or more classes. A class contains zero or more methods (similar to functions in other languages), and each method comprises one or more statements.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30f8f7e9486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"/>
            <a:ext cx="9143999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0f8f7e9486_0_16"/>
          <p:cNvSpPr txBox="1"/>
          <p:nvPr/>
        </p:nvSpPr>
        <p:spPr>
          <a:xfrm>
            <a:off x="241300" y="165100"/>
            <a:ext cx="40308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lang="en-US" sz="2402">
                <a:solidFill>
                  <a:srgbClr val="663300"/>
                </a:solidFill>
              </a:rPr>
              <a:t>Writing a simple program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b="0" i="0" lang="en-US" sz="2402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t/>
            </a:r>
            <a:endParaRPr b="0" i="0" sz="2402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30f8f7e9486_0_16"/>
          <p:cNvSpPr txBox="1"/>
          <p:nvPr/>
        </p:nvSpPr>
        <p:spPr>
          <a:xfrm>
            <a:off x="228600" y="688125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of a Statement: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following Java statement prints to the screen the text between the double quotes (גרשיים):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of a Method: In Java, program execution always starts with a method named main. Here is an example (be reminded not to worry for now about technical details):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of a Class: The main method is "enveloped" in a class structure, as follows: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454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" name="Google Shape;148;g30f8f7e9486_0_16"/>
          <p:cNvSpPr txBox="1"/>
          <p:nvPr/>
        </p:nvSpPr>
        <p:spPr>
          <a:xfrm>
            <a:off x="495300" y="5288150"/>
            <a:ext cx="8153400" cy="14775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F497A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HelloWorld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5F497A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main 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 ("Hello world!");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g30f8f7e9486_0_16"/>
          <p:cNvSpPr txBox="1"/>
          <p:nvPr/>
        </p:nvSpPr>
        <p:spPr>
          <a:xfrm>
            <a:off x="495310" y="3486517"/>
            <a:ext cx="8153400" cy="14160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5F497A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main 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 ("Hello world!");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g30f8f7e9486_0_16"/>
          <p:cNvSpPr txBox="1"/>
          <p:nvPr/>
        </p:nvSpPr>
        <p:spPr>
          <a:xfrm>
            <a:off x="457210" y="1815554"/>
            <a:ext cx="8153400" cy="8619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 ("Hello world!");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30f8f7e9486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"/>
            <a:ext cx="9143999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30f8f7e9486_0_27"/>
          <p:cNvSpPr txBox="1"/>
          <p:nvPr/>
        </p:nvSpPr>
        <p:spPr>
          <a:xfrm>
            <a:off x="241300" y="165100"/>
            <a:ext cx="58446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lang="en-US" sz="2402">
                <a:solidFill>
                  <a:srgbClr val="663300"/>
                </a:solidFill>
              </a:rPr>
              <a:t>Writing a simple program in VS Code</a:t>
            </a:r>
            <a:endParaRPr sz="2402">
              <a:solidFill>
                <a:srgbClr val="663300"/>
              </a:solidFill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b="0" i="0" lang="en-US" sz="2402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t/>
            </a:r>
            <a:endParaRPr b="0" i="0" sz="2402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30f8f7e9486_0_27"/>
          <p:cNvSpPr txBox="1"/>
          <p:nvPr/>
        </p:nvSpPr>
        <p:spPr>
          <a:xfrm>
            <a:off x="228600" y="8382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Open VS Code on your computer.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Create a new folder named </a:t>
            </a:r>
            <a:r>
              <a:rPr lang="en-US" sz="20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intro2cs/WS1/code/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 where you will store your work.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Inside VS Code, open this folder by selecting File &gt; Open Folder... and navigating to </a:t>
            </a:r>
            <a:r>
              <a:rPr lang="en-US" sz="20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intro2cs/WS1/code/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Create a new file in the folder named </a:t>
            </a:r>
            <a:r>
              <a:rPr lang="en-US" sz="20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HelloWorld.java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Type the </a:t>
            </a:r>
            <a:r>
              <a:rPr lang="en-US" sz="20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HelloWorld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 program shown above in previous slide. Replace </a:t>
            </a:r>
            <a:r>
              <a:rPr lang="en-US" sz="20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[Your Name]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 with your actual name.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Save the file (Ctrl+S or Cmd+S on Mac).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Notes: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●      The class name must begin with a capital letter.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●      The class name and the file name must match exactly.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00"/>
            <a:ext cx="9144000" cy="6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241300" y="165100"/>
            <a:ext cx="3597139" cy="71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rPr b="0" i="0" lang="en-US" sz="2402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Compiling a Java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2"/>
              <a:buFont typeface="Arial"/>
              <a:buNone/>
            </a:pPr>
            <a:r>
              <a:t/>
            </a:r>
            <a:endParaRPr b="0" i="0" sz="2402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228600" y="8382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312738" y="838200"/>
            <a:ext cx="8610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Open the integrated terminal in VS Code (Ctrl+` or Cmd+J on Mac)..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In the terminal, make sure you are in the </a:t>
            </a:r>
            <a:r>
              <a:rPr lang="en-US" sz="20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intro2cs/WS1/code/</a:t>
            </a: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 folder (VS Code should open the terminal in the correct location by default). If not, navigate there using:                  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cd intro2cs/WS1/code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AutoNum type="arabicPeriod"/>
            </a:pPr>
            <a:r>
              <a:rPr lang="en-US" sz="2000">
                <a:latin typeface="Comic Sans MS"/>
                <a:ea typeface="Comic Sans MS"/>
                <a:cs typeface="Comic Sans MS"/>
                <a:sym typeface="Comic Sans MS"/>
              </a:rPr>
              <a:t>Compile the program by typing: 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8038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javac HelloWorld.java</a:t>
            </a:r>
            <a:endParaRPr sz="12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2014-10-20T13:10:58Z</dcterms:created>
  <dc:creator>A2E_Engine</dc:creator>
</cp:coreProperties>
</file>