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37" roundtripDataSignature="AMtx7mhhOUR06NxW2VXChpIXFvIW6NLM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2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2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2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2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8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2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2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2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0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3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:notes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3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3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96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 rot="5400000">
            <a:off x="1676400" y="-609600"/>
            <a:ext cx="57150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080"/>
              </a:spcBef>
              <a:spcAft>
                <a:spcPts val="0"/>
              </a:spcAft>
              <a:buSzPts val="1800"/>
              <a:buChar char="•"/>
              <a:defRPr/>
            </a:lvl1pPr>
            <a:lvl2pPr indent="-314325" lvl="1" marL="914400" algn="l">
              <a:spcBef>
                <a:spcPts val="1080"/>
              </a:spcBef>
              <a:spcAft>
                <a:spcPts val="0"/>
              </a:spcAft>
              <a:buSzPts val="135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080"/>
              </a:spcBef>
              <a:spcAft>
                <a:spcPts val="0"/>
              </a:spcAft>
              <a:buSzPts val="1800"/>
              <a:buChar char="•"/>
              <a:defRPr/>
            </a:lvl1pPr>
            <a:lvl2pPr indent="-314325" lvl="1" marL="914400" algn="l">
              <a:spcBef>
                <a:spcPts val="1080"/>
              </a:spcBef>
              <a:spcAft>
                <a:spcPts val="0"/>
              </a:spcAft>
              <a:buSzPts val="135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108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168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42900" lvl="1" marL="914400" algn="l">
              <a:spcBef>
                <a:spcPts val="1440"/>
              </a:spcBef>
              <a:spcAft>
                <a:spcPts val="0"/>
              </a:spcAft>
              <a:buSzPts val="18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168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42900" lvl="1" marL="914400" algn="l">
              <a:spcBef>
                <a:spcPts val="1440"/>
              </a:spcBef>
              <a:spcAft>
                <a:spcPts val="0"/>
              </a:spcAft>
              <a:buSzPts val="18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144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23850" lvl="1" marL="914400" algn="l">
              <a:spcBef>
                <a:spcPts val="1200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144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23850" lvl="1" marL="914400" algn="l">
              <a:spcBef>
                <a:spcPts val="1200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192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361950" lvl="1" marL="914400" algn="l">
              <a:spcBef>
                <a:spcPts val="168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" type="body"/>
          </p:nvPr>
        </p:nvSpPr>
        <p:spPr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5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32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2"/>
          <p:cNvSpPr txBox="1"/>
          <p:nvPr/>
        </p:nvSpPr>
        <p:spPr>
          <a:xfrm>
            <a:off x="162560" y="6612474"/>
            <a:ext cx="8610600" cy="174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 / RUNI / lecture 11-1                                  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1371600" y="1981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Generics</a:t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Lecture 11-2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/>
          </a:p>
        </p:txBody>
      </p:sp>
      <p:pic>
        <p:nvPicPr>
          <p:cNvPr descr="Java Generics Explained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2873298"/>
            <a:ext cx="3543300" cy="199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HashMap: Example 2</a:t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406650" y="838200"/>
            <a:ext cx="4093632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 mapping of keys of type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values of type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HashMap&lt;K,V&gt;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map with default capacity = 16.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Associates the given value with the given key.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key, V value)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value to which the given key is mapped.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true if the given key is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keys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Set&lt;K&gt;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values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Set&lt;V&gt;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4460550" y="1116500"/>
            <a:ext cx="4570800" cy="416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java.util.HashMap;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HashMapDemo2 {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69875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 hashmap for memoizing results of the Fibonacci function</a:t>
            </a:r>
            <a:endParaRPr b="0" sz="12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875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 HashMap&lt;Integer,Long&gt; memoFib</a:t>
            </a:r>
            <a:endParaRPr/>
          </a:p>
          <a:p>
            <a:pPr indent="0" lvl="0" marL="269875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= new HashMap&lt;&gt;();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69875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the Fibonacci function</a:t>
            </a:r>
            <a:endParaRPr b="0" sz="12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875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long fib(int n) {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1338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(n &lt;= 1) return n; </a:t>
            </a:r>
            <a:r>
              <a:rPr b="0" lang="en-US" sz="12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Base case</a:t>
            </a:r>
            <a:endParaRPr b="0" sz="12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875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// If already computed, returns the stored value</a:t>
            </a:r>
            <a:endParaRPr b="0" sz="12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1338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(memoFib.containsKey(n)) {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1338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memoFib.get(n);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1338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69875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Computes and stores the result</a:t>
            </a:r>
            <a:endParaRPr b="0" sz="12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1338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result = fib(n - 1) + fib(n - 2);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1338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memoFib.put(n, result);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1338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result;</a:t>
            </a:r>
            <a:endParaRPr/>
          </a:p>
          <a:p>
            <a:pPr indent="0" lvl="0" marL="2698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5" name="Google Shape;265;p10"/>
          <p:cNvGrpSpPr/>
          <p:nvPr/>
        </p:nvGrpSpPr>
        <p:grpSpPr>
          <a:xfrm>
            <a:off x="275270" y="4424406"/>
            <a:ext cx="8756056" cy="2088842"/>
            <a:chOff x="275270" y="4424406"/>
            <a:chExt cx="8756056" cy="2088842"/>
          </a:xfrm>
        </p:grpSpPr>
        <p:sp>
          <p:nvSpPr>
            <p:cNvPr id="266" name="Google Shape;266;p10"/>
            <p:cNvSpPr/>
            <p:nvPr/>
          </p:nvSpPr>
          <p:spPr>
            <a:xfrm>
              <a:off x="275275" y="4751348"/>
              <a:ext cx="4185300" cy="176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62800" lIns="108000" spcFirstLastPara="1" rIns="0" wrap="square" tIns="133200">
              <a:noAutofit/>
            </a:bodyPr>
            <a:lstStyle/>
            <a:p>
              <a:pPr indent="0" lvl="0" marL="0" marR="0" rtl="0" algn="l">
                <a:lnSpc>
                  <a:spcPct val="12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Timer timer = new Timer(); </a:t>
              </a:r>
              <a:b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System.out.println("Fibonacci(50) = " + fib(50) + </a:t>
              </a:r>
              <a:endParaRPr/>
            </a:p>
            <a:p>
              <a:pPr indent="0" lvl="0" marL="0" marR="0" rtl="0" algn="l">
                <a:lnSpc>
                  <a:spcPct val="12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"; execution time: " + timer.elapsedTime() + " ms");</a:t>
              </a:r>
              <a:endParaRPr/>
            </a:p>
            <a:p>
              <a:pPr indent="0" lvl="0" marL="0" marR="0" rtl="0" algn="l">
                <a:lnSpc>
                  <a:spcPct val="12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timer.reset();</a:t>
              </a:r>
              <a:b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System.out.println("Fibonacci(50) = " + fib(50) + </a:t>
              </a:r>
              <a:endParaRPr/>
            </a:p>
            <a:p>
              <a:pPr indent="0" lvl="0" marL="0" marR="0" rtl="0" algn="l">
                <a:lnSpc>
                  <a:spcPct val="12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"; execution time: " + timer.elapsedTime() + " ms");</a:t>
              </a:r>
              <a:endParaRPr/>
            </a:p>
            <a:p>
              <a:pPr indent="0" lvl="0" marL="9525" marR="0" rtl="0" algn="l">
                <a:lnSpc>
                  <a:spcPct val="128333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4572000" y="5632682"/>
              <a:ext cx="4459326" cy="5999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6000" lIns="1080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Fibonacci(50) = 12586269025; execution time: </a:t>
              </a:r>
              <a:r>
                <a:rPr b="0" lang="en-US" sz="11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0.255894 ms</a:t>
              </a:r>
              <a:endParaRPr/>
            </a:p>
            <a:p>
              <a:pPr indent="0" lvl="0" marL="0" marR="0" rtl="0" algn="l">
                <a:lnSpc>
                  <a:spcPct val="122727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Fibonacci(50) = 12586269025; execution time: </a:t>
              </a:r>
              <a:r>
                <a:rPr b="0" lang="en-US" sz="110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0.007202 ms</a:t>
              </a:r>
              <a:endParaRPr/>
            </a:p>
          </p:txBody>
        </p:sp>
        <p:sp>
          <p:nvSpPr>
            <p:cNvPr id="268" name="Google Shape;268;p10"/>
            <p:cNvSpPr txBox="1"/>
            <p:nvPr/>
          </p:nvSpPr>
          <p:spPr>
            <a:xfrm>
              <a:off x="4769842" y="5338605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</a:t>
              </a:r>
              <a:endParaRPr/>
            </a:p>
          </p:txBody>
        </p:sp>
        <p:sp>
          <p:nvSpPr>
            <p:cNvPr id="269" name="Google Shape;269;p10"/>
            <p:cNvSpPr txBox="1"/>
            <p:nvPr/>
          </p:nvSpPr>
          <p:spPr>
            <a:xfrm>
              <a:off x="275270" y="4424406"/>
              <a:ext cx="391573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Client code: Timing </a:t>
              </a: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fib(x)</a:t>
              </a: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function computations </a:t>
              </a:r>
              <a:endParaRPr/>
            </a:p>
          </p:txBody>
        </p:sp>
      </p:grpSp>
      <p:sp>
        <p:nvSpPr>
          <p:cNvPr id="270" name="Google Shape;270;p10"/>
          <p:cNvSpPr txBox="1"/>
          <p:nvPr/>
        </p:nvSpPr>
        <p:spPr>
          <a:xfrm>
            <a:off x="-8281326" y="-2776451"/>
            <a:ext cx="184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914400" y="1447800"/>
            <a:ext cx="846480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classes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example</a:t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457200" y="2057400"/>
            <a:ext cx="685800" cy="4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Designing a generic class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5307767" y="1005590"/>
            <a:ext cx="351539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</a:t>
            </a: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box that contains an 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 {</a:t>
            </a:r>
            <a:endParaRPr b="0" sz="11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contents of this box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Textual representation of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 b="0" sz="12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"[" +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"]";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241764" y="70079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class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6691029" y="4406737"/>
            <a:ext cx="2024505" cy="615897"/>
          </a:xfrm>
          <a:prstGeom prst="wedgeRoundRectCallout">
            <a:avLst>
              <a:gd fmla="val 9732" name="adj1"/>
              <a:gd fmla="val -94014" name="adj2"/>
              <a:gd fmla="val 16667" name="adj3"/>
            </a:avLst>
          </a:prstGeom>
          <a:solidFill>
            <a:srgbClr val="FFF9DD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0" wrap="square" tIns="0">
            <a:noAutofit/>
          </a:bodyPr>
          <a:lstStyle/>
          <a:p>
            <a:pPr indent="-9525" lvl="0" marL="9525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of this class are values of type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b="0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Designing a generic class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218403" y="990600"/>
            <a:ext cx="351539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</a:t>
            </a: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generic box that contains an object of type 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sz="11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contents of this box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Textual representation of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-342900" lvl="0" marL="3429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whatever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is, have it describe itself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"[" +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x.toString()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"]";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152400" y="68580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5307767" y="1005590"/>
            <a:ext cx="351539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</a:t>
            </a: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box that contains an 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 {</a:t>
            </a:r>
            <a:endParaRPr b="0" sz="11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contents of this box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Textual representation of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 b="0" sz="12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"[" + </a:t>
            </a:r>
            <a:r>
              <a:rPr b="1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"]";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5241764" y="70079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class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3"/>
          <p:cNvSpPr/>
          <p:nvPr/>
        </p:nvSpPr>
        <p:spPr>
          <a:xfrm flipH="1">
            <a:off x="3231469" y="1762578"/>
            <a:ext cx="2178732" cy="1352391"/>
          </a:xfrm>
          <a:prstGeom prst="rightArrow">
            <a:avLst>
              <a:gd fmla="val 63853" name="adj1"/>
              <a:gd fmla="val 25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Generalizing to a </a:t>
            </a:r>
            <a:r>
              <a:rPr b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i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587471" y="528091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classes are compiled like any other class;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symbol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b="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placeholder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placeholder symbols: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</a:t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6691029" y="4406737"/>
            <a:ext cx="2024505" cy="615897"/>
          </a:xfrm>
          <a:prstGeom prst="wedgeRoundRectCallout">
            <a:avLst>
              <a:gd fmla="val 9732" name="adj1"/>
              <a:gd fmla="val -94014" name="adj2"/>
              <a:gd fmla="val 16667" name="adj3"/>
            </a:avLst>
          </a:prstGeom>
          <a:solidFill>
            <a:srgbClr val="FFF9DD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0" wrap="square" tIns="0">
            <a:noAutofit/>
          </a:bodyPr>
          <a:lstStyle/>
          <a:p>
            <a:pPr indent="-9525" lvl="0" marL="9525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of this class are values of type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b="0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2333238" y="4580391"/>
            <a:ext cx="2133600" cy="615900"/>
          </a:xfrm>
          <a:prstGeom prst="wedgeRoundRectCallout">
            <a:avLst>
              <a:gd fmla="val 11036" name="adj1"/>
              <a:gd fmla="val -77518" name="adj2"/>
              <a:gd fmla="val 16667" name="adj3"/>
            </a:avLst>
          </a:prstGeom>
          <a:solidFill>
            <a:srgbClr val="FFF9DD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0" wrap="square" tIns="0">
            <a:noAutofit/>
          </a:bodyPr>
          <a:lstStyle/>
          <a:p>
            <a:pPr indent="-9525" lvl="0" marL="9525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of this class are objects of </a:t>
            </a:r>
            <a:r>
              <a:rPr b="0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type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generic class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218403" y="990600"/>
            <a:ext cx="351539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 generic box that contains an object of type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Box&lt;T&gt; {</a:t>
            </a:r>
            <a:endParaRPr b="0" sz="11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contents of this box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Textual representation of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-342900" lvl="0" marL="3429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whatever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is, have it describe itself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"[" + x.toString() + "]";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52400" y="68580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2295563" y="4589991"/>
            <a:ext cx="2133600" cy="615900"/>
          </a:xfrm>
          <a:prstGeom prst="wedgeRoundRectCallout">
            <a:avLst>
              <a:gd fmla="val 11036" name="adj1"/>
              <a:gd fmla="val -77518" name="adj2"/>
              <a:gd fmla="val 16667" name="adj3"/>
            </a:avLst>
          </a:prstGeom>
          <a:solidFill>
            <a:srgbClr val="FFF9DD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0" wrap="square" tIns="0">
            <a:noAutofit/>
          </a:bodyPr>
          <a:lstStyle/>
          <a:p>
            <a:pPr indent="-9525" lvl="0" marL="9525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of this class are objects of </a:t>
            </a:r>
            <a:r>
              <a:rPr b="0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type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generic class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218403" y="990600"/>
            <a:ext cx="351539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 generic box that contains an object of type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Box&lt;T&gt; {</a:t>
            </a:r>
            <a:endParaRPr b="0" sz="11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contents of this box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Textual representation of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-342900" lvl="0" marL="3429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whatever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is, have it describe itself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"[" + x.toString() + "]";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152400" y="68580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4335373" y="990600"/>
            <a:ext cx="374182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some boxes, each containing a different thing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Box&lt;String&gt; b1 = new Box&lt;String&gt;();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Box&lt;Fraction&gt; b2 = new Box&lt;Fraction&gt;();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b2.set(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new Fraction(5,7)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Box&lt;BankAccount&gt; b3 = new Box&lt;BankAccount&gt;();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b3.set(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new BankAccount("Maya")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4269370" y="68580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code demo (example 1)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2201763" y="4495791"/>
            <a:ext cx="2133600" cy="615900"/>
          </a:xfrm>
          <a:prstGeom prst="wedgeRoundRectCallout">
            <a:avLst>
              <a:gd fmla="val 11036" name="adj1"/>
              <a:gd fmla="val -77518" name="adj2"/>
              <a:gd fmla="val 16667" name="adj3"/>
            </a:avLst>
          </a:prstGeom>
          <a:solidFill>
            <a:srgbClr val="FFF9DD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0" wrap="square" tIns="0">
            <a:noAutofit/>
          </a:bodyPr>
          <a:lstStyle/>
          <a:p>
            <a:pPr indent="-9525" lvl="0" marL="9525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of this class are objects of </a:t>
            </a:r>
            <a:r>
              <a:rPr b="0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type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4309097" y="5650151"/>
            <a:ext cx="42131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several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Box&lt;T&gt;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objects, each holding an object of a different data type.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generic class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218403" y="990600"/>
            <a:ext cx="351539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 generic box that contains an object of type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Box&lt;T&gt; {</a:t>
            </a:r>
            <a:endParaRPr b="0" sz="11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contents of this box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Textual representation of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-342900" lvl="0" marL="3429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whatever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is, have it describe itself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"[" + x.toString() + "]";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152400" y="68580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335375" y="990600"/>
            <a:ext cx="3741900" cy="380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some boxes, each containing a different thing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Box&lt;String&gt; b1 = new Box&lt;String&gt;();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Box&lt;Fraction&gt; b2 = new Box&lt;Fraction&gt;();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b2.set(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new Fraction(5,7)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Box&lt;BankAccount&gt; b3 = new Box&lt;BankAccount&gt;();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b3.set(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new BankAccount("Maya")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the contents of the boxes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System.out.println(b1);</a:t>
            </a:r>
            <a:endParaRPr b="1"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System.out.println(b2);</a:t>
            </a:r>
            <a:endParaRPr b="1"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System.out.println(b3);</a:t>
            </a:r>
            <a:endParaRPr b="1"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Declares another box and puts the first box in it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Box&lt;Box&lt;String&gt;&gt; boxInaBox = 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new Box&lt;Box&lt;String&gt;&gt;();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boxInaBox.set(b1);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System.out.println(boxInaBox);</a:t>
            </a:r>
            <a:endParaRPr b="1"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4269370" y="68580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code demo (example 1)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7036825" y="4305925"/>
            <a:ext cx="14607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0" wrap="square" tIns="108000">
            <a:noAutofit/>
          </a:bodyPr>
          <a:lstStyle/>
          <a:p>
            <a:pPr indent="-342900" lvl="0" marL="3429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[banana]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[5/7]</a:t>
            </a:r>
            <a:endParaRPr/>
          </a:p>
          <a:p>
            <a:pPr indent="-342900" lvl="0" marL="342900" marR="0" rtl="0" algn="l">
              <a:lnSpc>
                <a:spcPct val="112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 Maya 0.0]</a:t>
            </a:r>
            <a:endParaRPr/>
          </a:p>
          <a:p>
            <a:pPr indent="-342900" lvl="0" marL="342900" marR="0" rtl="0" algn="l">
              <a:lnSpc>
                <a:spcPct val="112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[[banana]]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8187475" y="3981271"/>
            <a:ext cx="727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2175488" y="4580566"/>
            <a:ext cx="2133600" cy="615900"/>
          </a:xfrm>
          <a:prstGeom prst="wedgeRoundRectCallout">
            <a:avLst>
              <a:gd fmla="val 11036" name="adj1"/>
              <a:gd fmla="val -77518" name="adj2"/>
              <a:gd fmla="val 16667" name="adj3"/>
            </a:avLst>
          </a:prstGeom>
          <a:solidFill>
            <a:srgbClr val="FFF9DD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0" wrap="square" tIns="0">
            <a:noAutofit/>
          </a:bodyPr>
          <a:lstStyle/>
          <a:p>
            <a:pPr indent="-9525" lvl="0" marL="9525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of this class are objects of </a:t>
            </a:r>
            <a:r>
              <a:rPr b="0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type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4309097" y="5650151"/>
            <a:ext cx="421312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several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Box&lt;T&gt;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objects, each holding an object of a different data type.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generic class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218403" y="990600"/>
            <a:ext cx="3515397" cy="3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 generic box that contains an object of type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Box&lt;T&gt; {</a:t>
            </a:r>
            <a:endParaRPr b="0" sz="11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T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contents of this box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set(T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T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Textual representation of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-342900" lvl="0" marL="3429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whatever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2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is, have it describe itself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"[" + x.toString() + "]";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52400" y="685800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3997572" y="978111"/>
            <a:ext cx="419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parameters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objects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b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primitive types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4038176" y="2004997"/>
            <a:ext cx="4039024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Trying to create boxes that hold an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b1 = new Box&lt;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b2 = new Box&lt;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b2.set(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3972172" y="1700197"/>
            <a:ext cx="374182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Therefore: This code does not compile: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4038176" y="3672537"/>
            <a:ext cx="4039024" cy="12280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boxes that hold an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object and a </a:t>
            </a:r>
            <a:r>
              <a:rPr b="0"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b1 = new 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b1.set(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Integer.valueOf(17)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b2 = new 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b1.set(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Double.valueOf(3.14159)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3972172" y="3367738"/>
            <a:ext cx="374182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Workaround: Use </a:t>
            </a:r>
            <a:r>
              <a:rPr b="0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4038176" y="5155323"/>
            <a:ext cx="4039024" cy="12280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Simpler syntax convention (explained later)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b1 = new 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b1.set(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b2 = new Box&lt;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b1.set(</a:t>
            </a:r>
            <a:r>
              <a:rPr b="0" lang="en-US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Wrapper classes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304800" y="856445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features eight </a:t>
            </a:r>
            <a:r>
              <a:rPr b="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Bouquet" id="358" name="Google Shape;358;p18"/>
          <p:cNvSpPr/>
          <p:nvPr/>
        </p:nvSpPr>
        <p:spPr>
          <a:xfrm>
            <a:off x="457200" y="1343696"/>
            <a:ext cx="2209800" cy="2332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types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long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byte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short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float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double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boolean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endParaRPr/>
          </a:p>
        </p:txBody>
      </p:sp>
      <p:sp>
        <p:nvSpPr>
          <p:cNvPr descr="Bouquet" id="359" name="Google Shape;359;p18"/>
          <p:cNvSpPr/>
          <p:nvPr/>
        </p:nvSpPr>
        <p:spPr>
          <a:xfrm>
            <a:off x="2667000" y="1343696"/>
            <a:ext cx="3810000" cy="2332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Integer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Long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Byte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Short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Float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Double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Boolean</a:t>
            </a:r>
            <a:endParaRPr/>
          </a:p>
          <a:p>
            <a:pPr indent="0" lvl="1" marL="457200" marR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Character</a:t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471942" y="3962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b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</a:t>
            </a:r>
            <a:endParaRPr/>
          </a:p>
          <a:p>
            <a:pPr indent="-273050" lvl="0" marL="273050" marR="0" rtl="0" algn="l"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workarounds for having generic classes handle primitive values </a:t>
            </a:r>
            <a:endParaRPr/>
          </a:p>
          <a:p>
            <a:pPr indent="-273050" lvl="0" marL="273050" marR="0" rtl="0" algn="l"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Arial"/>
              <a:buChar char="•"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some useful, type-specific, constants and services.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Wrapper classes</a:t>
            </a:r>
            <a:r>
              <a:rPr lang="en-US" sz="1600"/>
              <a:t>: Working with primitive values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33400" y="1066800"/>
            <a:ext cx="7848600" cy="28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237600" spcFirstLastPara="1" rIns="0" wrap="square" tIns="180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Creating a “boxed” value: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 xObj = Integer.valueOf(19); 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Or simply </a:t>
            </a: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xObj</a:t>
            </a: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19;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(see last example below)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System.out.println(xObj);           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</a:t>
            </a:r>
            <a:r>
              <a:rPr b="0"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"19"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(via the </a:t>
            </a:r>
            <a:r>
              <a:rPr b="0"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class's </a:t>
            </a:r>
            <a:r>
              <a:rPr b="0"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method)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Down-casting (retrieving the primitive value from the </a:t>
            </a:r>
            <a:r>
              <a:rPr b="0"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6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object):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x = xObj; 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sometimes called “unboxing”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Up-casting (assigning a primitive value to an </a:t>
            </a:r>
            <a:r>
              <a:rPr b="0"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6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object):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xObj = 17; </a:t>
            </a:r>
            <a:r>
              <a:rPr b="0"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sometimes called “autoboxing”; Shorthand of  </a:t>
            </a: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xObj = Integer.valueOf(17)</a:t>
            </a:r>
            <a:endParaRPr b="0" sz="1200">
              <a:solidFill>
                <a:srgbClr val="3F7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-522514" y="1886857"/>
            <a:ext cx="1847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417286" y="4096656"/>
            <a:ext cx="8534400" cy="2456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</a:pPr>
            <a:r>
              <a:rPr b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/>
          </a:p>
          <a:p>
            <a:pPr indent="-9525" lvl="0" marL="9525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Java class library, data structures (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...) are implemented as </a:t>
            </a:r>
            <a:r>
              <a:rPr b="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classes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9525" lvl="0" marL="9525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classes are widely-used;</a:t>
            </a:r>
            <a:endParaRPr/>
          </a:p>
          <a:p>
            <a:pPr indent="-9525" lvl="0" marL="9525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there is an ongoing need to set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to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values, and vice versa</a:t>
            </a:r>
            <a:b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(and the same is true for all wrapper classes and primitive data types);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" lvl="0" marL="9525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Java makes the </a:t>
            </a:r>
            <a:r>
              <a:rPr b="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boxing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b="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unboxing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casting operations easier for the programmer.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914400" y="1447800"/>
            <a:ext cx="846480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classes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example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457200" y="1447800"/>
            <a:ext cx="685800" cy="4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idx="1" type="body"/>
          </p:nvPr>
        </p:nvSpPr>
        <p:spPr>
          <a:xfrm>
            <a:off x="480849" y="1219200"/>
            <a:ext cx="891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4288" lvl="0" marL="14288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rPr lang="en-US"/>
              <a:t>Java’s wrapper classes also provide useful type-specific services and constants.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67561" y="2147892"/>
            <a:ext cx="7052440" cy="356710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54800" lIns="237600" spcFirstLastPara="1" rIns="1656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Parsing strings to integers: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x = Integer.parseInt("43");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Converts the string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"43"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int 43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System.out.println(x + 2);     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2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Wrapper classes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Useful constants and services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478221" y="1768046"/>
            <a:ext cx="8915400" cy="4036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4288" lvl="0" marL="142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code example (using some static services of the 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class):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idx="1" type="body"/>
          </p:nvPr>
        </p:nvSpPr>
        <p:spPr>
          <a:xfrm>
            <a:off x="480849" y="1219200"/>
            <a:ext cx="891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4288" lvl="0" marL="14288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rPr lang="en-US"/>
              <a:t>Java’s wrapper classes also provide useful type-specific services and constants.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567561" y="2147892"/>
            <a:ext cx="7052440" cy="356710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54800" lIns="237600" spcFirstLastPara="1" rIns="16560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Parsing strings to integers: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x = Integer.parseInt("43");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Converts the string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"43"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int 43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System.out.println(x + 2);     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Converting integer to binary: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xBin = Integer.toBinaryString(x); 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the binary representation of 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System.out.println(xb);                  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Supplying the Min and Max values of </a:t>
            </a:r>
            <a:r>
              <a:rPr b="0" lang="en-US" sz="14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6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System.out.println(Integer.MIN_VALUE);  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-2147483648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System.out.println(Integer.MAX_VALUE);   </a:t>
            </a:r>
            <a:r>
              <a:rPr b="0" lang="en-US" sz="14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</a:t>
            </a:r>
            <a:r>
              <a:rPr b="0" lang="en-US" sz="12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2147483647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Noto Sans Symbols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Wrapper classes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Useful constants and services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478221" y="1768046"/>
            <a:ext cx="8915400" cy="4036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4288" lvl="0" marL="142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code example (using some static services of the 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class):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Endnotes / Side comments</a:t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457200" y="762000"/>
            <a:ext cx="4202332" cy="73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How does the compiler know that a</a:t>
            </a:r>
            <a:b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class is designed to represent objects?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307767" y="775138"/>
            <a:ext cx="3515397" cy="28806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 box that contains an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 {</a:t>
            </a:r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field declaration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set(int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457200" y="1598348"/>
            <a:ext cx="420233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If the class features at least one method</a:t>
            </a:r>
            <a:b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that is not </a:t>
            </a:r>
            <a:r>
              <a:rPr b="0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is designed for</a:t>
            </a:r>
            <a:b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creating and managing objects;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way to tell: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declares private variables (fields).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Endnotes / Side comments</a:t>
            </a:r>
            <a:endParaRPr/>
          </a:p>
        </p:txBody>
      </p:sp>
      <p:grpSp>
        <p:nvGrpSpPr>
          <p:cNvPr id="403" name="Google Shape;403;p23"/>
          <p:cNvGrpSpPr/>
          <p:nvPr/>
        </p:nvGrpSpPr>
        <p:grpSpPr>
          <a:xfrm>
            <a:off x="914400" y="2971800"/>
            <a:ext cx="7174132" cy="3464525"/>
            <a:chOff x="914400" y="2971800"/>
            <a:chExt cx="7174132" cy="3464525"/>
          </a:xfrm>
        </p:grpSpPr>
        <p:grpSp>
          <p:nvGrpSpPr>
            <p:cNvPr id="404" name="Google Shape;404;p23"/>
            <p:cNvGrpSpPr/>
            <p:nvPr/>
          </p:nvGrpSpPr>
          <p:grpSpPr>
            <a:xfrm>
              <a:off x="914400" y="2971800"/>
              <a:ext cx="6945533" cy="2819401"/>
              <a:chOff x="903068" y="3276600"/>
              <a:chExt cx="6945533" cy="2819401"/>
            </a:xfrm>
          </p:grpSpPr>
          <p:sp>
            <p:nvSpPr>
              <p:cNvPr id="405" name="Google Shape;405;p23"/>
              <p:cNvSpPr/>
              <p:nvPr/>
            </p:nvSpPr>
            <p:spPr>
              <a:xfrm>
                <a:off x="903068" y="3276600"/>
                <a:ext cx="4202332" cy="738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When you don’t write a constructor, </a:t>
                </a:r>
                <a:b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 compiler adds a default constructor.</a:t>
                </a:r>
                <a:endParaRPr/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0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Example:</a:t>
                </a:r>
                <a:endParaRPr/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990602" y="4289447"/>
                <a:ext cx="2217730" cy="138013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93973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82800" lIns="165600" spcFirstLastPara="1" rIns="93600" wrap="square" tIns="828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class AnyClass {</a:t>
                </a:r>
                <a:endParaRPr/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private int x;</a:t>
                </a:r>
                <a:endParaRPr/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...</a:t>
                </a:r>
                <a:endParaRPr/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5307767" y="4289447"/>
                <a:ext cx="2540834" cy="1806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93973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82800" lIns="165600" spcFirstLastPara="1" rIns="93600" wrap="square" tIns="828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class AnyClass {</a:t>
                </a:r>
                <a:endParaRPr/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private int x;</a:t>
                </a:r>
                <a:endParaRPr/>
              </a:p>
              <a:p>
                <a:pPr indent="-342900" lvl="0" marL="34290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b="0" lang="en-US" sz="1400">
                    <a:solidFill>
                      <a:srgbClr val="00664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// default constructor</a:t>
                </a:r>
                <a:endParaRPr b="0" sz="1200">
                  <a:solidFill>
                    <a:srgbClr val="00664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public AnyClass() {</a:t>
                </a:r>
                <a:endParaRPr/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}</a:t>
                </a:r>
                <a:endParaRPr/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...</a:t>
                </a:r>
                <a:endParaRPr/>
              </a:p>
              <a:p>
                <a:pPr indent="-342900" lvl="0" marL="342900" marR="0" rtl="0" algn="l"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3358325" y="4628903"/>
                <a:ext cx="1799448" cy="483754"/>
              </a:xfrm>
              <a:prstGeom prst="wedgeRoundRectCallout">
                <a:avLst>
                  <a:gd fmla="val 45219" name="adj1"/>
                  <a:gd fmla="val 13030" name="adj2"/>
                  <a:gd fmla="val 16667" name="adj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As if you wrote:</a:t>
                </a:r>
                <a:endParaRPr/>
              </a:p>
            </p:txBody>
          </p:sp>
        </p:grpSp>
        <p:sp>
          <p:nvSpPr>
            <p:cNvPr id="409" name="Google Shape;409;p23"/>
            <p:cNvSpPr/>
            <p:nvPr/>
          </p:nvSpPr>
          <p:spPr>
            <a:xfrm>
              <a:off x="5295451" y="5952571"/>
              <a:ext cx="2793081" cy="483754"/>
            </a:xfrm>
            <a:prstGeom prst="wedgeRoundRectCallout">
              <a:avLst>
                <a:gd fmla="val 45219" name="adj1"/>
                <a:gd fmla="val 13030" name="adj2"/>
                <a:gd fmla="val 16667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default constructor is designed to do one thing only: Create an object of the class type.</a:t>
              </a:r>
              <a:endParaRPr/>
            </a:p>
          </p:txBody>
        </p:sp>
      </p:grpSp>
      <p:sp>
        <p:nvSpPr>
          <p:cNvPr id="410" name="Google Shape;410;p23"/>
          <p:cNvSpPr/>
          <p:nvPr/>
        </p:nvSpPr>
        <p:spPr>
          <a:xfrm>
            <a:off x="5307767" y="775138"/>
            <a:ext cx="3515397" cy="28806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65600" spcFirstLastPara="1" rIns="93600" wrap="square" tIns="108000">
            <a:noAutofit/>
          </a:bodyPr>
          <a:lstStyle/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A box that contains an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value.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Box {</a:t>
            </a:r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x;  </a:t>
            </a:r>
            <a:r>
              <a:rPr b="0" lang="en-US" sz="11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field declaration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Puts x in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set(int x)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this.x =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Returns the contents of this box */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get() {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x;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762000" y="1280410"/>
            <a:ext cx="3868064" cy="1138631"/>
          </a:xfrm>
          <a:prstGeom prst="wedgeRoundRectCallout">
            <a:avLst>
              <a:gd fmla="val 72305" name="adj1"/>
              <a:gd fmla="val 6103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class is designed to represent objects;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But... it has no </a:t>
            </a:r>
            <a:r>
              <a:rPr b="0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the class create objects?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plan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14400" y="1447800"/>
            <a:ext cx="846480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classes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example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457200" y="3219450"/>
            <a:ext cx="685800" cy="4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Generic List</a:t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4642131" y="973531"/>
            <a:ext cx="3281205" cy="40986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node containing an int value */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Node {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data;</a:t>
            </a:r>
            <a:endParaRPr b="0" sz="1100">
              <a:solidFill>
                <a:srgbClr val="0066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next; </a:t>
            </a:r>
            <a:endParaRPr b="0" sz="11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 node with the given data.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 The new node will point to the next node. */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Node(int data, Node next) {</a:t>
            </a:r>
            <a:endParaRPr/>
          </a:p>
          <a:p>
            <a:pPr indent="0" lvl="0" marL="3556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this.data = data;</a:t>
            </a:r>
            <a:endParaRPr/>
          </a:p>
          <a:p>
            <a:pPr indent="0" lvl="0" marL="3556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this.next = next;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 node with the given data.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 The new node will point to null. */</a:t>
            </a:r>
            <a:endParaRPr/>
          </a:p>
          <a:p>
            <a:pPr indent="0" lvl="0" marL="4032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Node(int data) {</a:t>
            </a:r>
            <a:endParaRPr/>
          </a:p>
          <a:p>
            <a:pPr indent="0" lvl="0" marL="4032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this(data, null);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Textual representation of this node. */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toString() {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"" + data;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6934199" y="4724400"/>
            <a:ext cx="852809" cy="257743"/>
          </a:xfrm>
          <a:prstGeom prst="roundRect">
            <a:avLst>
              <a:gd fmla="val 16667" name="adj"/>
            </a:avLst>
          </a:prstGeom>
          <a:solidFill>
            <a:srgbClr val="FFF9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10-2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418028" y="1295400"/>
            <a:ext cx="4202332" cy="73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lecture 10-1 we built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b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for representing</a:t>
            </a:r>
            <a:b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of </a:t>
            </a:r>
            <a:r>
              <a:rPr b="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integers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generalize these classes to represent lists of </a:t>
            </a:r>
            <a:r>
              <a:rPr b="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data type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9" name="Google Shape;429;p25"/>
          <p:cNvGrpSpPr/>
          <p:nvPr/>
        </p:nvGrpSpPr>
        <p:grpSpPr>
          <a:xfrm>
            <a:off x="1080758" y="2728154"/>
            <a:ext cx="875288" cy="314325"/>
            <a:chOff x="2133600" y="2743200"/>
            <a:chExt cx="875288" cy="314325"/>
          </a:xfrm>
        </p:grpSpPr>
        <p:sp>
          <p:nvSpPr>
            <p:cNvPr id="430" name="Google Shape;430;p25"/>
            <p:cNvSpPr txBox="1"/>
            <p:nvPr/>
          </p:nvSpPr>
          <p:spPr>
            <a:xfrm>
              <a:off x="2133600" y="2743200"/>
              <a:ext cx="433752" cy="3143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2567352" y="2743200"/>
              <a:ext cx="228600" cy="314325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25"/>
            <p:cNvCxnSpPr/>
            <p:nvPr/>
          </p:nvCxnSpPr>
          <p:spPr>
            <a:xfrm>
              <a:off x="2716822" y="2890836"/>
              <a:ext cx="292066" cy="13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33" name="Google Shape;433;p25"/>
          <p:cNvSpPr txBox="1"/>
          <p:nvPr/>
        </p:nvSpPr>
        <p:spPr>
          <a:xfrm>
            <a:off x="1962822" y="2728153"/>
            <a:ext cx="433752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34" name="Google Shape;434;p25"/>
          <p:cNvSpPr txBox="1"/>
          <p:nvPr/>
        </p:nvSpPr>
        <p:spPr>
          <a:xfrm>
            <a:off x="2396574" y="2728153"/>
            <a:ext cx="228600" cy="3143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25"/>
          <p:cNvCxnSpPr/>
          <p:nvPr/>
        </p:nvCxnSpPr>
        <p:spPr>
          <a:xfrm>
            <a:off x="2546043" y="2875790"/>
            <a:ext cx="32430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5"/>
          <p:cNvSpPr txBox="1"/>
          <p:nvPr/>
        </p:nvSpPr>
        <p:spPr>
          <a:xfrm>
            <a:off x="2890371" y="2728153"/>
            <a:ext cx="433752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437" name="Google Shape;437;p25"/>
          <p:cNvSpPr txBox="1"/>
          <p:nvPr/>
        </p:nvSpPr>
        <p:spPr>
          <a:xfrm>
            <a:off x="3324123" y="2728153"/>
            <a:ext cx="228600" cy="3143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5"/>
          <p:cNvCxnSpPr/>
          <p:nvPr/>
        </p:nvCxnSpPr>
        <p:spPr>
          <a:xfrm>
            <a:off x="3473593" y="2875790"/>
            <a:ext cx="2682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9" name="Google Shape;439;p25"/>
          <p:cNvGrpSpPr/>
          <p:nvPr/>
        </p:nvGrpSpPr>
        <p:grpSpPr>
          <a:xfrm>
            <a:off x="3759798" y="2806860"/>
            <a:ext cx="76200" cy="122237"/>
            <a:chOff x="7659003" y="3935745"/>
            <a:chExt cx="76200" cy="122237"/>
          </a:xfrm>
        </p:grpSpPr>
        <p:cxnSp>
          <p:nvCxnSpPr>
            <p:cNvPr id="440" name="Google Shape;440;p25"/>
            <p:cNvCxnSpPr/>
            <p:nvPr/>
          </p:nvCxnSpPr>
          <p:spPr>
            <a:xfrm>
              <a:off x="7659003" y="3935745"/>
              <a:ext cx="0" cy="1222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41" name="Google Shape;441;p25"/>
            <p:cNvCxnSpPr/>
            <p:nvPr/>
          </p:nvCxnSpPr>
          <p:spPr>
            <a:xfrm>
              <a:off x="7701189" y="3962400"/>
              <a:ext cx="0" cy="611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42" name="Google Shape;442;p25"/>
            <p:cNvCxnSpPr/>
            <p:nvPr/>
          </p:nvCxnSpPr>
          <p:spPr>
            <a:xfrm>
              <a:off x="7735203" y="3974981"/>
              <a:ext cx="0" cy="300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sp>
        <p:nvSpPr>
          <p:cNvPr id="443" name="Google Shape;443;p25"/>
          <p:cNvSpPr txBox="1"/>
          <p:nvPr/>
        </p:nvSpPr>
        <p:spPr>
          <a:xfrm>
            <a:off x="619202" y="2731780"/>
            <a:ext cx="228600" cy="3143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25"/>
          <p:cNvCxnSpPr/>
          <p:nvPr/>
        </p:nvCxnSpPr>
        <p:spPr>
          <a:xfrm>
            <a:off x="742810" y="2888943"/>
            <a:ext cx="317928" cy="36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5"/>
          <p:cNvSpPr/>
          <p:nvPr/>
        </p:nvSpPr>
        <p:spPr>
          <a:xfrm>
            <a:off x="385371" y="2467462"/>
            <a:ext cx="5008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5"/>
          <p:cNvSpPr/>
          <p:nvPr/>
        </p:nvSpPr>
        <p:spPr>
          <a:xfrm>
            <a:off x="989200" y="2512650"/>
            <a:ext cx="105061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350" lvl="0" marL="6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None/>
            </a:pPr>
            <a:r>
              <a:rPr b="0" lang="en-US" sz="10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8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05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>
            <a:off x="1871264" y="2528715"/>
            <a:ext cx="105061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350" lvl="0" marL="6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None/>
            </a:pPr>
            <a:r>
              <a:rPr b="0" lang="en-US" sz="10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8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05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>
            <a:off x="2830325" y="2530596"/>
            <a:ext cx="105061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350" lvl="0" marL="6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None/>
            </a:pPr>
            <a:r>
              <a:rPr b="0" lang="en-US" sz="10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8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05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4825870" y="5487641"/>
            <a:ext cx="1160496" cy="314325"/>
            <a:chOff x="5028164" y="5800515"/>
            <a:chExt cx="1160496" cy="314325"/>
          </a:xfrm>
        </p:grpSpPr>
        <p:grpSp>
          <p:nvGrpSpPr>
            <p:cNvPr id="450" name="Google Shape;450;p25"/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451" name="Google Shape;451;p25"/>
              <p:cNvSpPr txBox="1"/>
              <p:nvPr/>
            </p:nvSpPr>
            <p:spPr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452" name="Google Shape;452;p25"/>
              <p:cNvSpPr txBox="1"/>
              <p:nvPr/>
            </p:nvSpPr>
            <p:spPr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3" name="Google Shape;453;p25"/>
              <p:cNvCxnSpPr/>
              <p:nvPr/>
            </p:nvCxnSpPr>
            <p:spPr>
              <a:xfrm>
                <a:off x="2743200" y="2362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54" name="Google Shape;454;p25"/>
            <p:cNvGrpSpPr/>
            <p:nvPr/>
          </p:nvGrpSpPr>
          <p:grpSpPr>
            <a:xfrm>
              <a:off x="6036260" y="5807561"/>
              <a:ext cx="152400" cy="304800"/>
              <a:chOff x="3840" y="2304"/>
              <a:chExt cx="96" cy="240"/>
            </a:xfrm>
          </p:grpSpPr>
          <p:cxnSp>
            <p:nvCxnSpPr>
              <p:cNvPr id="455" name="Google Shape;455;p25"/>
              <p:cNvCxnSpPr/>
              <p:nvPr/>
            </p:nvCxnSpPr>
            <p:spPr>
              <a:xfrm>
                <a:off x="3840" y="2304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456" name="Google Shape;456;p25"/>
              <p:cNvCxnSpPr/>
              <p:nvPr/>
            </p:nvCxnSpPr>
            <p:spPr>
              <a:xfrm>
                <a:off x="3888" y="2352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457" name="Google Shape;457;p25"/>
              <p:cNvCxnSpPr/>
              <p:nvPr/>
            </p:nvCxnSpPr>
            <p:spPr>
              <a:xfrm>
                <a:off x="3936" y="2400"/>
                <a:ext cx="0" cy="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grpSp>
        <p:nvGrpSpPr>
          <p:cNvPr id="458" name="Google Shape;458;p25"/>
          <p:cNvGrpSpPr/>
          <p:nvPr/>
        </p:nvGrpSpPr>
        <p:grpSpPr>
          <a:xfrm>
            <a:off x="6353951" y="5459444"/>
            <a:ext cx="1160496" cy="314325"/>
            <a:chOff x="5028164" y="5800515"/>
            <a:chExt cx="1160496" cy="314325"/>
          </a:xfrm>
        </p:grpSpPr>
        <p:grpSp>
          <p:nvGrpSpPr>
            <p:cNvPr id="459" name="Google Shape;459;p25"/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460" name="Google Shape;460;p25"/>
              <p:cNvSpPr txBox="1"/>
              <p:nvPr/>
            </p:nvSpPr>
            <p:spPr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461" name="Google Shape;461;p25"/>
              <p:cNvSpPr txBox="1"/>
              <p:nvPr/>
            </p:nvSpPr>
            <p:spPr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2" name="Google Shape;462;p25"/>
              <p:cNvCxnSpPr/>
              <p:nvPr/>
            </p:nvCxnSpPr>
            <p:spPr>
              <a:xfrm>
                <a:off x="2743200" y="2362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63" name="Google Shape;463;p25"/>
            <p:cNvGrpSpPr/>
            <p:nvPr/>
          </p:nvGrpSpPr>
          <p:grpSpPr>
            <a:xfrm>
              <a:off x="6036260" y="5807561"/>
              <a:ext cx="152400" cy="304800"/>
              <a:chOff x="3840" y="2304"/>
              <a:chExt cx="96" cy="240"/>
            </a:xfrm>
          </p:grpSpPr>
          <p:cxnSp>
            <p:nvCxnSpPr>
              <p:cNvPr id="464" name="Google Shape;464;p25"/>
              <p:cNvCxnSpPr/>
              <p:nvPr/>
            </p:nvCxnSpPr>
            <p:spPr>
              <a:xfrm>
                <a:off x="3840" y="2304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465" name="Google Shape;465;p25"/>
              <p:cNvCxnSpPr/>
              <p:nvPr/>
            </p:nvCxnSpPr>
            <p:spPr>
              <a:xfrm>
                <a:off x="3888" y="2352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466" name="Google Shape;466;p25"/>
              <p:cNvCxnSpPr/>
              <p:nvPr/>
            </p:nvCxnSpPr>
            <p:spPr>
              <a:xfrm>
                <a:off x="3936" y="2400"/>
                <a:ext cx="0" cy="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Generic List</a:t>
            </a:r>
            <a:endParaRPr/>
          </a:p>
        </p:txBody>
      </p:sp>
      <p:grpSp>
        <p:nvGrpSpPr>
          <p:cNvPr id="473" name="Google Shape;473;p26"/>
          <p:cNvGrpSpPr/>
          <p:nvPr/>
        </p:nvGrpSpPr>
        <p:grpSpPr>
          <a:xfrm>
            <a:off x="536044" y="5471686"/>
            <a:ext cx="3273956" cy="794732"/>
            <a:chOff x="4572000" y="5736831"/>
            <a:chExt cx="3273956" cy="794732"/>
          </a:xfrm>
        </p:grpSpPr>
        <p:grpSp>
          <p:nvGrpSpPr>
            <p:cNvPr id="474" name="Google Shape;474;p26"/>
            <p:cNvGrpSpPr/>
            <p:nvPr/>
          </p:nvGrpSpPr>
          <p:grpSpPr>
            <a:xfrm>
              <a:off x="4572000" y="5736831"/>
              <a:ext cx="1476848" cy="794732"/>
              <a:chOff x="4572000" y="5736831"/>
              <a:chExt cx="1476848" cy="794732"/>
            </a:xfrm>
          </p:grpSpPr>
          <p:sp>
            <p:nvSpPr>
              <p:cNvPr id="475" name="Google Shape;475;p26"/>
              <p:cNvSpPr txBox="1"/>
              <p:nvPr/>
            </p:nvSpPr>
            <p:spPr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76" name="Google Shape;476;p26"/>
              <p:cNvSpPr txBox="1"/>
              <p:nvPr/>
            </p:nvSpPr>
            <p:spPr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7" name="Google Shape;477;p26"/>
              <p:cNvCxnSpPr/>
              <p:nvPr/>
            </p:nvCxnSpPr>
            <p:spPr>
              <a:xfrm>
                <a:off x="5494937" y="5884468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78" name="Google Shape;478;p26"/>
              <p:cNvCxnSpPr/>
              <p:nvPr/>
            </p:nvCxnSpPr>
            <p:spPr>
              <a:xfrm>
                <a:off x="5172555" y="5884468"/>
                <a:ext cx="9032" cy="314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79" name="Google Shape;479;p26"/>
              <p:cNvSpPr/>
              <p:nvPr/>
            </p:nvSpPr>
            <p:spPr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lang="en-US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</a:t>
                </a: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bject of type </a:t>
                </a: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</a:t>
                </a:r>
                <a:endParaRPr/>
              </a:p>
            </p:txBody>
          </p:sp>
          <p:grpSp>
            <p:nvGrpSpPr>
              <p:cNvPr id="480" name="Google Shape;480;p26"/>
              <p:cNvGrpSpPr/>
              <p:nvPr/>
            </p:nvGrpSpPr>
            <p:grpSpPr>
              <a:xfrm>
                <a:off x="5896448" y="5757746"/>
                <a:ext cx="152400" cy="304800"/>
                <a:chOff x="3840" y="2304"/>
                <a:chExt cx="96" cy="240"/>
              </a:xfrm>
            </p:grpSpPr>
            <p:cxnSp>
              <p:nvCxnSpPr>
                <p:cNvPr id="481" name="Google Shape;481;p26"/>
                <p:cNvCxnSpPr/>
                <p:nvPr/>
              </p:nvCxnSpPr>
              <p:spPr>
                <a:xfrm>
                  <a:off x="3840" y="2304"/>
                  <a:ext cx="0" cy="2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482" name="Google Shape;482;p26"/>
                <p:cNvCxnSpPr/>
                <p:nvPr/>
              </p:nvCxnSpPr>
              <p:spPr>
                <a:xfrm>
                  <a:off x="3888" y="2352"/>
                  <a:ext cx="0" cy="14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483" name="Google Shape;483;p26"/>
                <p:cNvCxnSpPr/>
                <p:nvPr/>
              </p:nvCxnSpPr>
              <p:spPr>
                <a:xfrm>
                  <a:off x="3936" y="2400"/>
                  <a:ext cx="0" cy="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</p:grpSp>
        </p:grpSp>
        <p:grpSp>
          <p:nvGrpSpPr>
            <p:cNvPr id="484" name="Google Shape;484;p26"/>
            <p:cNvGrpSpPr/>
            <p:nvPr/>
          </p:nvGrpSpPr>
          <p:grpSpPr>
            <a:xfrm>
              <a:off x="6369108" y="5736831"/>
              <a:ext cx="1476848" cy="794732"/>
              <a:chOff x="4572000" y="5736831"/>
              <a:chExt cx="1476848" cy="794732"/>
            </a:xfrm>
          </p:grpSpPr>
          <p:sp>
            <p:nvSpPr>
              <p:cNvPr id="485" name="Google Shape;485;p26"/>
              <p:cNvSpPr txBox="1"/>
              <p:nvPr/>
            </p:nvSpPr>
            <p:spPr>
              <a:xfrm>
                <a:off x="4911715" y="5736831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86" name="Google Shape;486;p26"/>
              <p:cNvSpPr txBox="1"/>
              <p:nvPr/>
            </p:nvSpPr>
            <p:spPr>
              <a:xfrm>
                <a:off x="5345467" y="5736831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7" name="Google Shape;487;p26"/>
              <p:cNvCxnSpPr/>
              <p:nvPr/>
            </p:nvCxnSpPr>
            <p:spPr>
              <a:xfrm>
                <a:off x="5494937" y="5884468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8" name="Google Shape;488;p26"/>
              <p:cNvCxnSpPr/>
              <p:nvPr/>
            </p:nvCxnSpPr>
            <p:spPr>
              <a:xfrm>
                <a:off x="5172555" y="5884468"/>
                <a:ext cx="9032" cy="314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89" name="Google Shape;489;p26"/>
              <p:cNvSpPr/>
              <p:nvPr/>
            </p:nvSpPr>
            <p:spPr>
              <a:xfrm>
                <a:off x="4572000" y="6217243"/>
                <a:ext cx="1245564" cy="314320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lang="en-US" sz="11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</a:t>
                </a:r>
                <a:r>
                  <a:rPr b="0" i="0" lang="en-US" sz="11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bject of type </a:t>
                </a: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</a:t>
                </a:r>
                <a:endParaRPr/>
              </a:p>
            </p:txBody>
          </p:sp>
          <p:grpSp>
            <p:nvGrpSpPr>
              <p:cNvPr id="490" name="Google Shape;490;p26"/>
              <p:cNvGrpSpPr/>
              <p:nvPr/>
            </p:nvGrpSpPr>
            <p:grpSpPr>
              <a:xfrm>
                <a:off x="5896448" y="5757746"/>
                <a:ext cx="152400" cy="304800"/>
                <a:chOff x="3840" y="2304"/>
                <a:chExt cx="96" cy="240"/>
              </a:xfrm>
            </p:grpSpPr>
            <p:cxnSp>
              <p:nvCxnSpPr>
                <p:cNvPr id="491" name="Google Shape;491;p26"/>
                <p:cNvCxnSpPr/>
                <p:nvPr/>
              </p:nvCxnSpPr>
              <p:spPr>
                <a:xfrm>
                  <a:off x="3840" y="2304"/>
                  <a:ext cx="0" cy="2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492" name="Google Shape;492;p26"/>
                <p:cNvCxnSpPr/>
                <p:nvPr/>
              </p:nvCxnSpPr>
              <p:spPr>
                <a:xfrm>
                  <a:off x="3888" y="2352"/>
                  <a:ext cx="0" cy="14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493" name="Google Shape;493;p26"/>
                <p:cNvCxnSpPr/>
                <p:nvPr/>
              </p:nvCxnSpPr>
              <p:spPr>
                <a:xfrm>
                  <a:off x="3936" y="2400"/>
                  <a:ext cx="0" cy="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</p:grpSp>
        </p:grpSp>
      </p:grpSp>
      <p:sp>
        <p:nvSpPr>
          <p:cNvPr id="494" name="Google Shape;494;p26"/>
          <p:cNvSpPr/>
          <p:nvPr/>
        </p:nvSpPr>
        <p:spPr>
          <a:xfrm>
            <a:off x="356046" y="988948"/>
            <a:ext cx="3453954" cy="40222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generic node in a generic linked list. */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data;       </a:t>
            </a:r>
            <a:r>
              <a:rPr b="0" lang="en-US" sz="11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an object of type </a:t>
            </a:r>
            <a:r>
              <a:rPr b="0" lang="en-US" sz="11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next; </a:t>
            </a:r>
            <a:endParaRPr b="0" sz="11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 node with the given data.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 The new node will point to the next node. */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Node(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data, 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next) {</a:t>
            </a:r>
            <a:endParaRPr/>
          </a:p>
          <a:p>
            <a:pPr indent="0" lvl="0" marL="3556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this.data = data;</a:t>
            </a:r>
            <a:endParaRPr/>
          </a:p>
          <a:p>
            <a:pPr indent="0" lvl="0" marL="3556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this.next = next;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 node with the given data.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 The new node will point to null. */</a:t>
            </a:r>
            <a:endParaRPr/>
          </a:p>
          <a:p>
            <a:pPr indent="0" lvl="0" marL="4032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Node(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</a:t>
            </a:r>
            <a:endParaRPr/>
          </a:p>
          <a:p>
            <a:pPr indent="0" lvl="0" marL="4032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this(data, null);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Textual representation of this node. */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toString() {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"" + data;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26"/>
          <p:cNvSpPr/>
          <p:nvPr/>
        </p:nvSpPr>
        <p:spPr>
          <a:xfrm>
            <a:off x="4642131" y="973531"/>
            <a:ext cx="3281205" cy="40986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node containing an int value */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data;</a:t>
            </a:r>
            <a:endParaRPr b="0" sz="1100">
              <a:solidFill>
                <a:srgbClr val="0066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next; </a:t>
            </a:r>
            <a:endParaRPr b="0" sz="1100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 node with the given data.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 The new node will point to the next node. */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Node(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data, 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next) {</a:t>
            </a:r>
            <a:endParaRPr/>
          </a:p>
          <a:p>
            <a:pPr indent="0" lvl="0" marL="3556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this.data = data;</a:t>
            </a:r>
            <a:endParaRPr/>
          </a:p>
          <a:p>
            <a:pPr indent="0" lvl="0" marL="3556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this.next = next;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 node with the given data.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  The new node will point to null. */</a:t>
            </a:r>
            <a:endParaRPr/>
          </a:p>
          <a:p>
            <a:pPr indent="0" lvl="0" marL="4032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Node(</a:t>
            </a:r>
            <a:r>
              <a:rPr b="0"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</a:t>
            </a:r>
            <a:endParaRPr/>
          </a:p>
          <a:p>
            <a:pPr indent="0" lvl="0" marL="4032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this(data, null);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Textual representation of this node. */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toString() {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"" + data;</a:t>
            </a:r>
            <a:endParaRPr/>
          </a:p>
          <a:p>
            <a:pPr indent="-47625" lvl="0" marL="225425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26"/>
          <p:cNvSpPr/>
          <p:nvPr/>
        </p:nvSpPr>
        <p:spPr>
          <a:xfrm flipH="1">
            <a:off x="3261722" y="2414949"/>
            <a:ext cx="1564147" cy="892131"/>
          </a:xfrm>
          <a:prstGeom prst="rightArrow">
            <a:avLst>
              <a:gd fmla="val 63853" name="adj1"/>
              <a:gd fmla="val 25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Generalizing to</a:t>
            </a:r>
            <a:b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i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6934199" y="4724400"/>
            <a:ext cx="852809" cy="257743"/>
          </a:xfrm>
          <a:prstGeom prst="roundRect">
            <a:avLst>
              <a:gd fmla="val 16667" name="adj"/>
            </a:avLst>
          </a:prstGeom>
          <a:solidFill>
            <a:srgbClr val="FFF9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10-2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300193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node</a:t>
            </a:r>
            <a:endParaRPr/>
          </a:p>
        </p:txBody>
      </p:sp>
      <p:grpSp>
        <p:nvGrpSpPr>
          <p:cNvPr id="499" name="Google Shape;499;p26"/>
          <p:cNvGrpSpPr/>
          <p:nvPr/>
        </p:nvGrpSpPr>
        <p:grpSpPr>
          <a:xfrm>
            <a:off x="4825870" y="5487641"/>
            <a:ext cx="1160496" cy="314325"/>
            <a:chOff x="5028164" y="5800515"/>
            <a:chExt cx="1160496" cy="314325"/>
          </a:xfrm>
        </p:grpSpPr>
        <p:grpSp>
          <p:nvGrpSpPr>
            <p:cNvPr id="500" name="Google Shape;500;p26"/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501" name="Google Shape;501;p26"/>
              <p:cNvSpPr txBox="1"/>
              <p:nvPr/>
            </p:nvSpPr>
            <p:spPr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502" name="Google Shape;502;p26"/>
              <p:cNvSpPr txBox="1"/>
              <p:nvPr/>
            </p:nvSpPr>
            <p:spPr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3" name="Google Shape;503;p26"/>
              <p:cNvCxnSpPr/>
              <p:nvPr/>
            </p:nvCxnSpPr>
            <p:spPr>
              <a:xfrm>
                <a:off x="2743200" y="2362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04" name="Google Shape;504;p26"/>
            <p:cNvGrpSpPr/>
            <p:nvPr/>
          </p:nvGrpSpPr>
          <p:grpSpPr>
            <a:xfrm>
              <a:off x="6036260" y="5807561"/>
              <a:ext cx="152400" cy="304800"/>
              <a:chOff x="3840" y="2304"/>
              <a:chExt cx="96" cy="240"/>
            </a:xfrm>
          </p:grpSpPr>
          <p:cxnSp>
            <p:nvCxnSpPr>
              <p:cNvPr id="505" name="Google Shape;505;p26"/>
              <p:cNvCxnSpPr/>
              <p:nvPr/>
            </p:nvCxnSpPr>
            <p:spPr>
              <a:xfrm>
                <a:off x="3840" y="2304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506" name="Google Shape;506;p26"/>
              <p:cNvCxnSpPr/>
              <p:nvPr/>
            </p:nvCxnSpPr>
            <p:spPr>
              <a:xfrm>
                <a:off x="3888" y="2352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507" name="Google Shape;507;p26"/>
              <p:cNvCxnSpPr/>
              <p:nvPr/>
            </p:nvCxnSpPr>
            <p:spPr>
              <a:xfrm>
                <a:off x="3936" y="2400"/>
                <a:ext cx="0" cy="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grpSp>
        <p:nvGrpSpPr>
          <p:cNvPr id="508" name="Google Shape;508;p26"/>
          <p:cNvGrpSpPr/>
          <p:nvPr/>
        </p:nvGrpSpPr>
        <p:grpSpPr>
          <a:xfrm>
            <a:off x="6353951" y="5459444"/>
            <a:ext cx="1160496" cy="314325"/>
            <a:chOff x="5028164" y="5800515"/>
            <a:chExt cx="1160496" cy="314325"/>
          </a:xfrm>
        </p:grpSpPr>
        <p:grpSp>
          <p:nvGrpSpPr>
            <p:cNvPr id="509" name="Google Shape;509;p26"/>
            <p:cNvGrpSpPr/>
            <p:nvPr/>
          </p:nvGrpSpPr>
          <p:grpSpPr>
            <a:xfrm>
              <a:off x="5028164" y="5800515"/>
              <a:ext cx="990600" cy="314325"/>
              <a:chOff x="2133600" y="2214563"/>
              <a:chExt cx="990600" cy="314325"/>
            </a:xfrm>
          </p:grpSpPr>
          <p:sp>
            <p:nvSpPr>
              <p:cNvPr id="510" name="Google Shape;510;p26"/>
              <p:cNvSpPr txBox="1"/>
              <p:nvPr/>
            </p:nvSpPr>
            <p:spPr>
              <a:xfrm>
                <a:off x="2133600" y="2214563"/>
                <a:ext cx="460130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511" name="Google Shape;511;p26"/>
              <p:cNvSpPr txBox="1"/>
              <p:nvPr/>
            </p:nvSpPr>
            <p:spPr>
              <a:xfrm>
                <a:off x="2593730" y="2214563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2" name="Google Shape;512;p26"/>
              <p:cNvCxnSpPr/>
              <p:nvPr/>
            </p:nvCxnSpPr>
            <p:spPr>
              <a:xfrm>
                <a:off x="2743200" y="2362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13" name="Google Shape;513;p26"/>
            <p:cNvGrpSpPr/>
            <p:nvPr/>
          </p:nvGrpSpPr>
          <p:grpSpPr>
            <a:xfrm>
              <a:off x="6036260" y="5807561"/>
              <a:ext cx="152400" cy="304800"/>
              <a:chOff x="3840" y="2304"/>
              <a:chExt cx="96" cy="240"/>
            </a:xfrm>
          </p:grpSpPr>
          <p:cxnSp>
            <p:nvCxnSpPr>
              <p:cNvPr id="514" name="Google Shape;514;p26"/>
              <p:cNvCxnSpPr/>
              <p:nvPr/>
            </p:nvCxnSpPr>
            <p:spPr>
              <a:xfrm>
                <a:off x="3840" y="2304"/>
                <a:ext cx="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515" name="Google Shape;515;p26"/>
              <p:cNvCxnSpPr/>
              <p:nvPr/>
            </p:nvCxnSpPr>
            <p:spPr>
              <a:xfrm>
                <a:off x="3888" y="2352"/>
                <a:ext cx="0" cy="1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516" name="Google Shape;516;p26"/>
              <p:cNvCxnSpPr/>
              <p:nvPr/>
            </p:nvCxnSpPr>
            <p:spPr>
              <a:xfrm>
                <a:off x="3936" y="2400"/>
                <a:ext cx="0" cy="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4811316" y="980455"/>
            <a:ext cx="4104000" cy="519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 list of integers.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Node first;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Pointer to the first list element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size;  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elements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List()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first = null;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/** Adds the given int value to the end of this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add(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code omitted 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string representation of this list, 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in the form of (element element , ..., element)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"(";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current = first;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(current != null)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str += current.data + " 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current = current.next;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str.substring(0, str.length()-1) + ")";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7986391" y="5838257"/>
            <a:ext cx="852809" cy="257743"/>
          </a:xfrm>
          <a:prstGeom prst="roundRect">
            <a:avLst>
              <a:gd fmla="val 16667" name="adj"/>
            </a:avLst>
          </a:prstGeom>
          <a:solidFill>
            <a:srgbClr val="FFF9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10-2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356046" y="988948"/>
            <a:ext cx="4104084" cy="51460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 generic list of objects of any type.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List&lt;T&gt;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Node&lt;T&gt; first;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Pointer to the first list element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size;     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elements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List()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first = null;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/** Adds the given data (an object) to the end of this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add(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code omitted 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string representation of this list, 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in the form of (element element , ..., element)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"(";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Node&lt;T&gt;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current = first;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(current != null)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str += current.data + " 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current = current.next;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str.substring(0, str.length()-1) + ")";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4811316" y="980455"/>
            <a:ext cx="4104084" cy="51917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 list of integers.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Node first;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Pointer to the first list element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size;  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elements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List()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first = null;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/** Adds the given int value to the end of this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add(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code omitted 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string representation of this list, 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in the form of (element element , ..., element)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"(";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current = first;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(current != null)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str += current.data + " 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current = current.next;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str.substring(0, str.length()-1) + ")";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28"/>
          <p:cNvSpPr/>
          <p:nvPr/>
        </p:nvSpPr>
        <p:spPr>
          <a:xfrm flipH="1">
            <a:off x="3261722" y="2414949"/>
            <a:ext cx="1564147" cy="892131"/>
          </a:xfrm>
          <a:prstGeom prst="rightArrow">
            <a:avLst>
              <a:gd fmla="val 63853" name="adj1"/>
              <a:gd fmla="val 25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Generalizing to</a:t>
            </a:r>
            <a:b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endParaRPr b="0" i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7986391" y="5838257"/>
            <a:ext cx="852809" cy="257743"/>
          </a:xfrm>
          <a:prstGeom prst="roundRect">
            <a:avLst>
              <a:gd fmla="val 16667" name="adj"/>
            </a:avLst>
          </a:prstGeom>
          <a:solidFill>
            <a:srgbClr val="FFF9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10-2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300193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list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4811316" y="1027781"/>
            <a:ext cx="4104084" cy="240121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cities = new List&lt;String&gt;();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cities.add("Haifa");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cities.add("LA");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cities.add("Paris"); 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System.out.println(cities)   </a:t>
            </a:r>
            <a:r>
              <a:rPr b="0" lang="en-US" sz="11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// [Haifa, LA, Paris]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300193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list</a:t>
            </a:r>
            <a:endParaRPr/>
          </a:p>
        </p:txBody>
      </p:sp>
      <p:grpSp>
        <p:nvGrpSpPr>
          <p:cNvPr id="544" name="Google Shape;544;p29"/>
          <p:cNvGrpSpPr/>
          <p:nvPr/>
        </p:nvGrpSpPr>
        <p:grpSpPr>
          <a:xfrm>
            <a:off x="5354893" y="4057037"/>
            <a:ext cx="2843695" cy="863977"/>
            <a:chOff x="4946626" y="5205565"/>
            <a:chExt cx="2843695" cy="863977"/>
          </a:xfrm>
        </p:grpSpPr>
        <p:grpSp>
          <p:nvGrpSpPr>
            <p:cNvPr id="545" name="Google Shape;545;p29"/>
            <p:cNvGrpSpPr/>
            <p:nvPr/>
          </p:nvGrpSpPr>
          <p:grpSpPr>
            <a:xfrm>
              <a:off x="4946626" y="5205566"/>
              <a:ext cx="963743" cy="863976"/>
              <a:chOff x="2045145" y="2743200"/>
              <a:chExt cx="963743" cy="863976"/>
            </a:xfrm>
          </p:grpSpPr>
          <p:sp>
            <p:nvSpPr>
              <p:cNvPr id="546" name="Google Shape;546;p29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7" name="Google Shape;547;p29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8" name="Google Shape;548;p29"/>
              <p:cNvCxnSpPr/>
              <p:nvPr/>
            </p:nvCxnSpPr>
            <p:spPr>
              <a:xfrm>
                <a:off x="2716822" y="2890836"/>
                <a:ext cx="292066" cy="131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9" name="Google Shape;549;p29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50" name="Google Shape;550;p29"/>
              <p:cNvSpPr/>
              <p:nvPr/>
            </p:nvSpPr>
            <p:spPr>
              <a:xfrm>
                <a:off x="2045145" y="3292853"/>
                <a:ext cx="678095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Haifa</a:t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551" name="Google Shape;551;p29"/>
            <p:cNvGrpSpPr/>
            <p:nvPr/>
          </p:nvGrpSpPr>
          <p:grpSpPr>
            <a:xfrm>
              <a:off x="5861836" y="5205565"/>
              <a:ext cx="962837" cy="853682"/>
              <a:chOff x="2078291" y="2743200"/>
              <a:chExt cx="962837" cy="853682"/>
            </a:xfrm>
          </p:grpSpPr>
          <p:sp>
            <p:nvSpPr>
              <p:cNvPr id="552" name="Google Shape;552;p29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53" name="Google Shape;553;p29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4" name="Google Shape;554;p29"/>
              <p:cNvCxnSpPr/>
              <p:nvPr/>
            </p:nvCxnSpPr>
            <p:spPr>
              <a:xfrm>
                <a:off x="2716821" y="2890837"/>
                <a:ext cx="3243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55" name="Google Shape;555;p29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56" name="Google Shape;556;p29"/>
              <p:cNvSpPr/>
              <p:nvPr/>
            </p:nvSpPr>
            <p:spPr>
              <a:xfrm>
                <a:off x="2078291" y="3282559"/>
                <a:ext cx="664454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LA</a:t>
                </a:r>
                <a:endParaRPr b="0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557" name="Google Shape;557;p29"/>
            <p:cNvGrpSpPr/>
            <p:nvPr/>
          </p:nvGrpSpPr>
          <p:grpSpPr>
            <a:xfrm>
              <a:off x="6778615" y="5205565"/>
              <a:ext cx="917506" cy="842960"/>
              <a:chOff x="2067521" y="2743200"/>
              <a:chExt cx="917506" cy="842960"/>
            </a:xfrm>
          </p:grpSpPr>
          <p:sp>
            <p:nvSpPr>
              <p:cNvPr id="558" name="Google Shape;558;p29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59" name="Google Shape;559;p29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0" name="Google Shape;560;p29"/>
              <p:cNvCxnSpPr/>
              <p:nvPr/>
            </p:nvCxnSpPr>
            <p:spPr>
              <a:xfrm>
                <a:off x="2716822" y="2890837"/>
                <a:ext cx="26820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1" name="Google Shape;561;p29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62" name="Google Shape;562;p29"/>
              <p:cNvSpPr/>
              <p:nvPr/>
            </p:nvSpPr>
            <p:spPr>
              <a:xfrm>
                <a:off x="2067521" y="3271837"/>
                <a:ext cx="678094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Paris</a:t>
                </a:r>
                <a:endParaRPr b="0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563" name="Google Shape;563;p29"/>
            <p:cNvGrpSpPr/>
            <p:nvPr/>
          </p:nvGrpSpPr>
          <p:grpSpPr>
            <a:xfrm>
              <a:off x="7714121" y="5284272"/>
              <a:ext cx="76200" cy="122237"/>
              <a:chOff x="7659003" y="3935745"/>
              <a:chExt cx="76200" cy="122237"/>
            </a:xfrm>
          </p:grpSpPr>
          <p:cxnSp>
            <p:nvCxnSpPr>
              <p:cNvPr id="564" name="Google Shape;564;p29"/>
              <p:cNvCxnSpPr/>
              <p:nvPr/>
            </p:nvCxnSpPr>
            <p:spPr>
              <a:xfrm>
                <a:off x="7659003" y="3935745"/>
                <a:ext cx="0" cy="1222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565" name="Google Shape;565;p29"/>
              <p:cNvCxnSpPr/>
              <p:nvPr/>
            </p:nvCxnSpPr>
            <p:spPr>
              <a:xfrm>
                <a:off x="7701189" y="3962400"/>
                <a:ext cx="0" cy="61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566" name="Google Shape;566;p29"/>
              <p:cNvCxnSpPr/>
              <p:nvPr/>
            </p:nvCxnSpPr>
            <p:spPr>
              <a:xfrm>
                <a:off x="7735203" y="3974981"/>
                <a:ext cx="0" cy="300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sp>
        <p:nvSpPr>
          <p:cNvPr id="567" name="Google Shape;567;p29"/>
          <p:cNvSpPr txBox="1"/>
          <p:nvPr/>
        </p:nvSpPr>
        <p:spPr>
          <a:xfrm>
            <a:off x="4981792" y="4060664"/>
            <a:ext cx="228600" cy="3143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29"/>
          <p:cNvCxnSpPr/>
          <p:nvPr/>
        </p:nvCxnSpPr>
        <p:spPr>
          <a:xfrm>
            <a:off x="5105400" y="4217827"/>
            <a:ext cx="317928" cy="36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29"/>
          <p:cNvSpPr/>
          <p:nvPr/>
        </p:nvSpPr>
        <p:spPr>
          <a:xfrm>
            <a:off x="4709555" y="380587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4737830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code (example)</a:t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356046" y="988948"/>
            <a:ext cx="4104084" cy="51460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 generic list of objects of any type.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List&lt;T&gt;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Node&lt;T&gt; first;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Pointer to the first list element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size;     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elements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List()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first = null;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/** Adds the given data (an object) to the end of this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add(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code omitted 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string representation of this list, 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in the form of (element element , ..., element)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"(";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Node&lt;T&gt; current = first;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(current != null)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str += current.data + " 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current = current.next;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str.substring(0, str.length()-1) + ")";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"/>
          <p:cNvGrpSpPr/>
          <p:nvPr/>
        </p:nvGrpSpPr>
        <p:grpSpPr>
          <a:xfrm>
            <a:off x="5021492" y="1895456"/>
            <a:ext cx="1166811" cy="261610"/>
            <a:chOff x="4987132" y="2909481"/>
            <a:chExt cx="1166811" cy="261610"/>
          </a:xfrm>
        </p:grpSpPr>
        <p:sp>
          <p:nvSpPr>
            <p:cNvPr id="75" name="Google Shape;75;p3"/>
            <p:cNvSpPr txBox="1"/>
            <p:nvPr/>
          </p:nvSpPr>
          <p:spPr>
            <a:xfrm>
              <a:off x="4987132" y="2909481"/>
              <a:ext cx="467503" cy="2616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63</a:t>
              </a:r>
              <a:endParaRPr/>
            </a:p>
          </p:txBody>
        </p:sp>
        <p:sp>
          <p:nvSpPr>
            <p:cNvPr id="76" name="Google Shape;76;p3"/>
            <p:cNvSpPr txBox="1"/>
            <p:nvPr/>
          </p:nvSpPr>
          <p:spPr>
            <a:xfrm>
              <a:off x="5736432" y="2909481"/>
              <a:ext cx="213518" cy="26161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7" name="Google Shape;77;p3"/>
            <p:cNvCxnSpPr/>
            <p:nvPr/>
          </p:nvCxnSpPr>
          <p:spPr>
            <a:xfrm flipH="1" rot="10800000">
              <a:off x="5844383" y="3048000"/>
              <a:ext cx="309560" cy="3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3"/>
            <p:cNvSpPr txBox="1"/>
            <p:nvPr/>
          </p:nvSpPr>
          <p:spPr>
            <a:xfrm>
              <a:off x="5435205" y="2909481"/>
              <a:ext cx="307181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</p:grpSp>
      <p:sp>
        <p:nvSpPr>
          <p:cNvPr id="79" name="Google Shape;79;p3"/>
          <p:cNvSpPr txBox="1"/>
          <p:nvPr/>
        </p:nvSpPr>
        <p:spPr>
          <a:xfrm>
            <a:off x="4448403" y="1080802"/>
            <a:ext cx="292100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992790" y="1080802"/>
            <a:ext cx="460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4448403" y="1357027"/>
            <a:ext cx="292100" cy="2778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992790" y="1363377"/>
            <a:ext cx="460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4448403" y="1634840"/>
            <a:ext cx="292100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992790" y="1634840"/>
            <a:ext cx="460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4448403" y="1911065"/>
            <a:ext cx="292100" cy="277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988028" y="2162683"/>
            <a:ext cx="460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4448403" y="2188877"/>
            <a:ext cx="292100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3988028" y="2438908"/>
            <a:ext cx="460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4448403" y="2466689"/>
            <a:ext cx="292100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3988027" y="1906303"/>
            <a:ext cx="460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>
            <a:off x="6195449" y="1895456"/>
            <a:ext cx="1166811" cy="261685"/>
            <a:chOff x="4987132" y="2909481"/>
            <a:chExt cx="1166811" cy="261685"/>
          </a:xfrm>
        </p:grpSpPr>
        <p:sp>
          <p:nvSpPr>
            <p:cNvPr id="92" name="Google Shape;92;p3"/>
            <p:cNvSpPr txBox="1"/>
            <p:nvPr/>
          </p:nvSpPr>
          <p:spPr>
            <a:xfrm>
              <a:off x="4987132" y="2909481"/>
              <a:ext cx="467503" cy="2616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93" name="Google Shape;93;p3"/>
            <p:cNvSpPr txBox="1"/>
            <p:nvPr/>
          </p:nvSpPr>
          <p:spPr>
            <a:xfrm>
              <a:off x="5736432" y="2909481"/>
              <a:ext cx="213518" cy="26161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4" name="Google Shape;94;p3"/>
            <p:cNvCxnSpPr/>
            <p:nvPr/>
          </p:nvCxnSpPr>
          <p:spPr>
            <a:xfrm flipH="1" rot="10800000">
              <a:off x="5844383" y="3048000"/>
              <a:ext cx="309560" cy="3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" name="Google Shape;95;p3"/>
            <p:cNvSpPr txBox="1"/>
            <p:nvPr/>
          </p:nvSpPr>
          <p:spPr>
            <a:xfrm>
              <a:off x="5427421" y="2909556"/>
              <a:ext cx="307181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573</a:t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7362260" y="1899952"/>
            <a:ext cx="1166811" cy="261610"/>
            <a:chOff x="4987132" y="2909481"/>
            <a:chExt cx="1166811" cy="261610"/>
          </a:xfrm>
        </p:grpSpPr>
        <p:sp>
          <p:nvSpPr>
            <p:cNvPr id="97" name="Google Shape;97;p3"/>
            <p:cNvSpPr txBox="1"/>
            <p:nvPr/>
          </p:nvSpPr>
          <p:spPr>
            <a:xfrm>
              <a:off x="4987132" y="2909481"/>
              <a:ext cx="467503" cy="2616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143</a:t>
              </a:r>
              <a:endParaRPr/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5736432" y="2909481"/>
              <a:ext cx="213518" cy="26161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9" name="Google Shape;99;p3"/>
            <p:cNvCxnSpPr/>
            <p:nvPr/>
          </p:nvCxnSpPr>
          <p:spPr>
            <a:xfrm flipH="1" rot="10800000">
              <a:off x="5844383" y="3048000"/>
              <a:ext cx="309560" cy="3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" name="Google Shape;100;p3"/>
            <p:cNvSpPr txBox="1"/>
            <p:nvPr/>
          </p:nvSpPr>
          <p:spPr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8545742" y="1977352"/>
            <a:ext cx="76200" cy="122237"/>
            <a:chOff x="7659003" y="3935745"/>
            <a:chExt cx="76200" cy="122237"/>
          </a:xfrm>
        </p:grpSpPr>
        <p:cxnSp>
          <p:nvCxnSpPr>
            <p:cNvPr id="102" name="Google Shape;102;p3"/>
            <p:cNvCxnSpPr/>
            <p:nvPr/>
          </p:nvCxnSpPr>
          <p:spPr>
            <a:xfrm>
              <a:off x="7659003" y="3935745"/>
              <a:ext cx="0" cy="1222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7701189" y="3962400"/>
              <a:ext cx="0" cy="611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735203" y="3974981"/>
              <a:ext cx="0" cy="300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grpSp>
        <p:nvGrpSpPr>
          <p:cNvPr id="105" name="Google Shape;105;p3"/>
          <p:cNvGrpSpPr/>
          <p:nvPr/>
        </p:nvGrpSpPr>
        <p:grpSpPr>
          <a:xfrm>
            <a:off x="5021492" y="1340385"/>
            <a:ext cx="1166811" cy="262644"/>
            <a:chOff x="4987132" y="2908447"/>
            <a:chExt cx="1166811" cy="262644"/>
          </a:xfrm>
        </p:grpSpPr>
        <p:sp>
          <p:nvSpPr>
            <p:cNvPr id="106" name="Google Shape;106;p3"/>
            <p:cNvSpPr txBox="1"/>
            <p:nvPr/>
          </p:nvSpPr>
          <p:spPr>
            <a:xfrm>
              <a:off x="4987132" y="2909481"/>
              <a:ext cx="467503" cy="2616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321</a:t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5736432" y="2909481"/>
              <a:ext cx="213518" cy="26161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8" name="Google Shape;108;p3"/>
            <p:cNvCxnSpPr/>
            <p:nvPr/>
          </p:nvCxnSpPr>
          <p:spPr>
            <a:xfrm flipH="1" rot="10800000">
              <a:off x="5844383" y="3048000"/>
              <a:ext cx="309560" cy="3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3"/>
            <p:cNvSpPr txBox="1"/>
            <p:nvPr/>
          </p:nvSpPr>
          <p:spPr>
            <a:xfrm>
              <a:off x="5428456" y="2908447"/>
              <a:ext cx="307181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6187268" y="1335954"/>
            <a:ext cx="1166811" cy="261610"/>
            <a:chOff x="4987132" y="2909481"/>
            <a:chExt cx="1166811" cy="261610"/>
          </a:xfrm>
        </p:grpSpPr>
        <p:sp>
          <p:nvSpPr>
            <p:cNvPr id="111" name="Google Shape;111;p3"/>
            <p:cNvSpPr txBox="1"/>
            <p:nvPr/>
          </p:nvSpPr>
          <p:spPr>
            <a:xfrm>
              <a:off x="4987132" y="2909481"/>
              <a:ext cx="467503" cy="2616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5736432" y="2909481"/>
              <a:ext cx="213518" cy="26161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3" name="Google Shape;113;p3"/>
            <p:cNvCxnSpPr/>
            <p:nvPr/>
          </p:nvCxnSpPr>
          <p:spPr>
            <a:xfrm flipH="1" rot="10800000">
              <a:off x="5844383" y="3048000"/>
              <a:ext cx="309560" cy="3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3"/>
            <p:cNvSpPr txBox="1"/>
            <p:nvPr/>
          </p:nvSpPr>
          <p:spPr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7365803" y="1420507"/>
            <a:ext cx="76200" cy="122237"/>
            <a:chOff x="7659003" y="3935745"/>
            <a:chExt cx="76200" cy="122237"/>
          </a:xfrm>
        </p:grpSpPr>
        <p:cxnSp>
          <p:nvCxnSpPr>
            <p:cNvPr id="116" name="Google Shape;116;p3"/>
            <p:cNvCxnSpPr/>
            <p:nvPr/>
          </p:nvCxnSpPr>
          <p:spPr>
            <a:xfrm>
              <a:off x="7659003" y="3935745"/>
              <a:ext cx="0" cy="1222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7701189" y="3962400"/>
              <a:ext cx="0" cy="611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7735203" y="3974981"/>
              <a:ext cx="0" cy="300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grpSp>
        <p:nvGrpSpPr>
          <p:cNvPr id="119" name="Google Shape;119;p3"/>
          <p:cNvGrpSpPr/>
          <p:nvPr/>
        </p:nvGrpSpPr>
        <p:grpSpPr>
          <a:xfrm>
            <a:off x="5024053" y="2465574"/>
            <a:ext cx="1166811" cy="261610"/>
            <a:chOff x="4987132" y="2909481"/>
            <a:chExt cx="1166811" cy="261610"/>
          </a:xfrm>
        </p:grpSpPr>
        <p:sp>
          <p:nvSpPr>
            <p:cNvPr id="120" name="Google Shape;120;p3"/>
            <p:cNvSpPr txBox="1"/>
            <p:nvPr/>
          </p:nvSpPr>
          <p:spPr>
            <a:xfrm>
              <a:off x="4987132" y="2909481"/>
              <a:ext cx="467503" cy="2616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7009</a:t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5736432" y="2909481"/>
              <a:ext cx="213518" cy="26161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3"/>
            <p:cNvCxnSpPr/>
            <p:nvPr/>
          </p:nvCxnSpPr>
          <p:spPr>
            <a:xfrm flipH="1" rot="10800000">
              <a:off x="5844383" y="3048000"/>
              <a:ext cx="309560" cy="3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" name="Google Shape;123;p3"/>
            <p:cNvSpPr txBox="1"/>
            <p:nvPr/>
          </p:nvSpPr>
          <p:spPr>
            <a:xfrm>
              <a:off x="5435602" y="2909481"/>
              <a:ext cx="307181" cy="261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</p:txBody>
        </p:sp>
      </p:grpSp>
      <p:cxnSp>
        <p:nvCxnSpPr>
          <p:cNvPr id="124" name="Google Shape;124;p3"/>
          <p:cNvCxnSpPr/>
          <p:nvPr/>
        </p:nvCxnSpPr>
        <p:spPr>
          <a:xfrm flipH="1" rot="10800000">
            <a:off x="4626204" y="1487694"/>
            <a:ext cx="391500" cy="1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3"/>
          <p:cNvCxnSpPr/>
          <p:nvPr/>
        </p:nvCxnSpPr>
        <p:spPr>
          <a:xfrm flipH="1" rot="10800000">
            <a:off x="4614603" y="2052627"/>
            <a:ext cx="391500" cy="1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6" name="Google Shape;126;p3"/>
          <p:cNvGrpSpPr/>
          <p:nvPr/>
        </p:nvGrpSpPr>
        <p:grpSpPr>
          <a:xfrm>
            <a:off x="4630205" y="1694380"/>
            <a:ext cx="483759" cy="122237"/>
            <a:chOff x="3159952" y="1572428"/>
            <a:chExt cx="483759" cy="122237"/>
          </a:xfrm>
        </p:grpSpPr>
        <p:grpSp>
          <p:nvGrpSpPr>
            <p:cNvPr id="127" name="Google Shape;127;p3"/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cxnSp>
            <p:nvCxnSpPr>
              <p:cNvPr id="128" name="Google Shape;128;p3"/>
              <p:cNvCxnSpPr/>
              <p:nvPr/>
            </p:nvCxnSpPr>
            <p:spPr>
              <a:xfrm>
                <a:off x="7659003" y="3935745"/>
                <a:ext cx="0" cy="1222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>
                <a:off x="7701189" y="3962400"/>
                <a:ext cx="0" cy="61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>
                <a:off x="7735203" y="3974981"/>
                <a:ext cx="0" cy="300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  <p:cxnSp>
          <p:nvCxnSpPr>
            <p:cNvPr id="131" name="Google Shape;131;p3"/>
            <p:cNvCxnSpPr/>
            <p:nvPr/>
          </p:nvCxnSpPr>
          <p:spPr>
            <a:xfrm flipH="1" rot="10800000">
              <a:off x="3159952" y="1636011"/>
              <a:ext cx="391500" cy="1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" name="Google Shape;132;p3"/>
          <p:cNvGrpSpPr/>
          <p:nvPr/>
        </p:nvGrpSpPr>
        <p:grpSpPr>
          <a:xfrm>
            <a:off x="4614603" y="2265135"/>
            <a:ext cx="483759" cy="122237"/>
            <a:chOff x="3159952" y="1572428"/>
            <a:chExt cx="483759" cy="122237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cxnSp>
            <p:nvCxnSpPr>
              <p:cNvPr id="134" name="Google Shape;134;p3"/>
              <p:cNvCxnSpPr/>
              <p:nvPr/>
            </p:nvCxnSpPr>
            <p:spPr>
              <a:xfrm>
                <a:off x="7659003" y="3935745"/>
                <a:ext cx="0" cy="1222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>
                <a:off x="7701189" y="3962400"/>
                <a:ext cx="0" cy="61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>
                <a:off x="7735203" y="3974981"/>
                <a:ext cx="0" cy="300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  <p:cxnSp>
          <p:nvCxnSpPr>
            <p:cNvPr id="137" name="Google Shape;137;p3"/>
            <p:cNvCxnSpPr/>
            <p:nvPr/>
          </p:nvCxnSpPr>
          <p:spPr>
            <a:xfrm flipH="1" rot="10800000">
              <a:off x="3159952" y="1636011"/>
              <a:ext cx="391500" cy="1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8" name="Google Shape;138;p3"/>
          <p:cNvGrpSpPr/>
          <p:nvPr/>
        </p:nvGrpSpPr>
        <p:grpSpPr>
          <a:xfrm>
            <a:off x="4617900" y="1143737"/>
            <a:ext cx="483759" cy="122237"/>
            <a:chOff x="3159952" y="1572428"/>
            <a:chExt cx="483759" cy="122237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3567511" y="1572428"/>
              <a:ext cx="76200" cy="122237"/>
              <a:chOff x="7659003" y="3935745"/>
              <a:chExt cx="76200" cy="122237"/>
            </a:xfrm>
          </p:grpSpPr>
          <p:cxnSp>
            <p:nvCxnSpPr>
              <p:cNvPr id="140" name="Google Shape;140;p3"/>
              <p:cNvCxnSpPr/>
              <p:nvPr/>
            </p:nvCxnSpPr>
            <p:spPr>
              <a:xfrm>
                <a:off x="7659003" y="3935745"/>
                <a:ext cx="0" cy="1222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>
                <a:off x="7701189" y="3962400"/>
                <a:ext cx="0" cy="61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>
                <a:off x="7735203" y="3974981"/>
                <a:ext cx="0" cy="300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  <p:cxnSp>
          <p:nvCxnSpPr>
            <p:cNvPr id="143" name="Google Shape;143;p3"/>
            <p:cNvCxnSpPr/>
            <p:nvPr/>
          </p:nvCxnSpPr>
          <p:spPr>
            <a:xfrm flipH="1" rot="10800000">
              <a:off x="3159952" y="1636011"/>
              <a:ext cx="391500" cy="1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4" name="Google Shape;144;p3"/>
          <p:cNvCxnSpPr/>
          <p:nvPr/>
        </p:nvCxnSpPr>
        <p:spPr>
          <a:xfrm flipH="1" rot="10800000">
            <a:off x="4613809" y="2604480"/>
            <a:ext cx="391500" cy="1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3"/>
          <p:cNvSpPr/>
          <p:nvPr/>
        </p:nvSpPr>
        <p:spPr>
          <a:xfrm>
            <a:off x="751435" y="1103585"/>
            <a:ext cx="289853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1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6230568" y="2542974"/>
            <a:ext cx="76200" cy="122237"/>
            <a:chOff x="7659003" y="3935745"/>
            <a:chExt cx="76200" cy="122237"/>
          </a:xfrm>
        </p:grpSpPr>
        <p:cxnSp>
          <p:nvCxnSpPr>
            <p:cNvPr id="147" name="Google Shape;147;p3"/>
            <p:cNvCxnSpPr/>
            <p:nvPr/>
          </p:nvCxnSpPr>
          <p:spPr>
            <a:xfrm>
              <a:off x="7659003" y="3935745"/>
              <a:ext cx="0" cy="1222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7701189" y="3962400"/>
              <a:ext cx="0" cy="611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7735203" y="3974981"/>
              <a:ext cx="0" cy="300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grpSp>
        <p:nvGrpSpPr>
          <p:cNvPr id="150" name="Google Shape;150;p3"/>
          <p:cNvGrpSpPr/>
          <p:nvPr/>
        </p:nvGrpSpPr>
        <p:grpSpPr>
          <a:xfrm>
            <a:off x="2231206" y="1278049"/>
            <a:ext cx="1918220" cy="1304160"/>
            <a:chOff x="2342645" y="1768500"/>
            <a:chExt cx="1918220" cy="1304160"/>
          </a:xfrm>
        </p:grpSpPr>
        <p:sp>
          <p:nvSpPr>
            <p:cNvPr id="151" name="Google Shape;151;p3"/>
            <p:cNvSpPr txBox="1"/>
            <p:nvPr/>
          </p:nvSpPr>
          <p:spPr>
            <a:xfrm>
              <a:off x="3546330" y="2441996"/>
              <a:ext cx="46037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7200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cxnSp>
          <p:nvCxnSpPr>
            <p:cNvPr id="152" name="Google Shape;152;p3"/>
            <p:cNvCxnSpPr/>
            <p:nvPr/>
          </p:nvCxnSpPr>
          <p:spPr>
            <a:xfrm flipH="1" rot="10800000">
              <a:off x="3529553" y="1768500"/>
              <a:ext cx="731312" cy="540147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3"/>
            <p:cNvCxnSpPr/>
            <p:nvPr/>
          </p:nvCxnSpPr>
          <p:spPr>
            <a:xfrm flipH="1" rot="10800000">
              <a:off x="3581883" y="2136402"/>
              <a:ext cx="656213" cy="345327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3547125" y="2721396"/>
              <a:ext cx="690971" cy="35126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3"/>
            <p:cNvSpPr txBox="1"/>
            <p:nvPr/>
          </p:nvSpPr>
          <p:spPr>
            <a:xfrm>
              <a:off x="2342645" y="1993458"/>
              <a:ext cx="1144724" cy="661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 =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% 10 =  </a:t>
              </a:r>
              <a:endParaRPr/>
            </a:p>
          </p:txBody>
        </p:sp>
      </p:grpSp>
      <p:sp>
        <p:nvSpPr>
          <p:cNvPr id="156" name="Google Shape;156;p3"/>
          <p:cNvSpPr txBox="1"/>
          <p:nvPr/>
        </p:nvSpPr>
        <p:spPr>
          <a:xfrm>
            <a:off x="1205264" y="4524573"/>
            <a:ext cx="7600089" cy="177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commonly used Java class that implements the mapping algorithm.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798106" y="1373287"/>
            <a:ext cx="2408924" cy="15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63      9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321     6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3     573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7009   16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143     8</a:t>
            </a:r>
            <a:endParaRPr/>
          </a:p>
          <a:p>
            <a:pPr indent="-228600" lvl="0" marL="228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lain" startAt="11"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2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4328575" y="759023"/>
            <a:ext cx="6767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238006" y="2796827"/>
            <a:ext cx="9462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2525061" y="3367908"/>
            <a:ext cx="3607027" cy="117761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65100" lvl="0" marL="2667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2527760" y="3833194"/>
            <a:ext cx="3095395" cy="14342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6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65100" lvl="0" marL="2667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4811316" y="1027781"/>
            <a:ext cx="4104084" cy="271493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cities = new List&lt;String&gt;();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cities.add("Haifa");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cities.add("LA");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cities.add("Paris"); 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System.out.println(cities)   </a:t>
            </a:r>
            <a:r>
              <a:rPr b="0" lang="en-US" sz="11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// (Haifa, LA, Paris)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List&lt;Fraction&gt; fList = new List&lt;Fraction&gt;();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fList.add(new Fraction(7,8));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fList.add(new Fraction(1,2));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fList.add(new Fraction(5,9));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System.out.println(fList);   </a:t>
            </a:r>
            <a:r>
              <a:rPr b="0" lang="en-US" sz="11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// (7/8, 1/2, 5/9)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79" name="Google Shape;579;p30"/>
          <p:cNvGrpSpPr/>
          <p:nvPr/>
        </p:nvGrpSpPr>
        <p:grpSpPr>
          <a:xfrm>
            <a:off x="5591376" y="5669987"/>
            <a:ext cx="963743" cy="863976"/>
            <a:chOff x="2045145" y="2743200"/>
            <a:chExt cx="963743" cy="863976"/>
          </a:xfrm>
        </p:grpSpPr>
        <p:sp>
          <p:nvSpPr>
            <p:cNvPr id="580" name="Google Shape;580;p30"/>
            <p:cNvSpPr txBox="1"/>
            <p:nvPr/>
          </p:nvSpPr>
          <p:spPr>
            <a:xfrm>
              <a:off x="2133600" y="2743200"/>
              <a:ext cx="433752" cy="3143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1" name="Google Shape;581;p30"/>
            <p:cNvSpPr txBox="1"/>
            <p:nvPr/>
          </p:nvSpPr>
          <p:spPr>
            <a:xfrm>
              <a:off x="2567352" y="2743200"/>
              <a:ext cx="228600" cy="314325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2" name="Google Shape;582;p30"/>
            <p:cNvCxnSpPr/>
            <p:nvPr/>
          </p:nvCxnSpPr>
          <p:spPr>
            <a:xfrm>
              <a:off x="2716822" y="2890836"/>
              <a:ext cx="292066" cy="13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30"/>
            <p:cNvCxnSpPr/>
            <p:nvPr/>
          </p:nvCxnSpPr>
          <p:spPr>
            <a:xfrm>
              <a:off x="2394440" y="2890837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4" name="Google Shape;584;p30"/>
            <p:cNvSpPr/>
            <p:nvPr/>
          </p:nvSpPr>
          <p:spPr>
            <a:xfrm>
              <a:off x="2045145" y="3292853"/>
              <a:ext cx="678095" cy="314323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2/3</a:t>
              </a:r>
              <a:endParaRPr b="0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85" name="Google Shape;585;p30"/>
          <p:cNvGrpSpPr/>
          <p:nvPr/>
        </p:nvGrpSpPr>
        <p:grpSpPr>
          <a:xfrm>
            <a:off x="6506586" y="5669986"/>
            <a:ext cx="962837" cy="853682"/>
            <a:chOff x="2078291" y="2743200"/>
            <a:chExt cx="962837" cy="853682"/>
          </a:xfrm>
        </p:grpSpPr>
        <p:sp>
          <p:nvSpPr>
            <p:cNvPr id="586" name="Google Shape;586;p30"/>
            <p:cNvSpPr txBox="1"/>
            <p:nvPr/>
          </p:nvSpPr>
          <p:spPr>
            <a:xfrm>
              <a:off x="2133600" y="2743200"/>
              <a:ext cx="433752" cy="3143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7" name="Google Shape;587;p30"/>
            <p:cNvSpPr txBox="1"/>
            <p:nvPr/>
          </p:nvSpPr>
          <p:spPr>
            <a:xfrm>
              <a:off x="2567352" y="2743200"/>
              <a:ext cx="228600" cy="314325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8" name="Google Shape;588;p30"/>
            <p:cNvCxnSpPr/>
            <p:nvPr/>
          </p:nvCxnSpPr>
          <p:spPr>
            <a:xfrm>
              <a:off x="2716821" y="2890837"/>
              <a:ext cx="32430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2394440" y="2890837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0" name="Google Shape;590;p30"/>
            <p:cNvSpPr/>
            <p:nvPr/>
          </p:nvSpPr>
          <p:spPr>
            <a:xfrm>
              <a:off x="2078291" y="3282559"/>
              <a:ext cx="664454" cy="314323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3/4</a:t>
              </a:r>
              <a:endParaRPr b="0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91" name="Google Shape;591;p30"/>
          <p:cNvGrpSpPr/>
          <p:nvPr/>
        </p:nvGrpSpPr>
        <p:grpSpPr>
          <a:xfrm>
            <a:off x="7423365" y="5669986"/>
            <a:ext cx="917506" cy="842960"/>
            <a:chOff x="2067521" y="2743200"/>
            <a:chExt cx="917506" cy="842960"/>
          </a:xfrm>
        </p:grpSpPr>
        <p:sp>
          <p:nvSpPr>
            <p:cNvPr id="592" name="Google Shape;592;p30"/>
            <p:cNvSpPr txBox="1"/>
            <p:nvPr/>
          </p:nvSpPr>
          <p:spPr>
            <a:xfrm>
              <a:off x="2133600" y="2743200"/>
              <a:ext cx="433752" cy="3143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3" name="Google Shape;593;p30"/>
            <p:cNvSpPr txBox="1"/>
            <p:nvPr/>
          </p:nvSpPr>
          <p:spPr>
            <a:xfrm>
              <a:off x="2567352" y="2743200"/>
              <a:ext cx="228600" cy="314325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4" name="Google Shape;594;p30"/>
            <p:cNvCxnSpPr/>
            <p:nvPr/>
          </p:nvCxnSpPr>
          <p:spPr>
            <a:xfrm>
              <a:off x="2716822" y="2890837"/>
              <a:ext cx="26820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5" name="Google Shape;595;p30"/>
            <p:cNvCxnSpPr/>
            <p:nvPr/>
          </p:nvCxnSpPr>
          <p:spPr>
            <a:xfrm>
              <a:off x="2394440" y="2890837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6" name="Google Shape;596;p30"/>
            <p:cNvSpPr/>
            <p:nvPr/>
          </p:nvSpPr>
          <p:spPr>
            <a:xfrm>
              <a:off x="2067521" y="3271837"/>
              <a:ext cx="678094" cy="314323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1/2</a:t>
              </a:r>
              <a:endParaRPr b="0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97" name="Google Shape;597;p30"/>
          <p:cNvGrpSpPr/>
          <p:nvPr/>
        </p:nvGrpSpPr>
        <p:grpSpPr>
          <a:xfrm>
            <a:off x="8358871" y="5748693"/>
            <a:ext cx="76200" cy="122237"/>
            <a:chOff x="7659003" y="3935745"/>
            <a:chExt cx="76200" cy="122237"/>
          </a:xfrm>
        </p:grpSpPr>
        <p:cxnSp>
          <p:nvCxnSpPr>
            <p:cNvPr id="598" name="Google Shape;598;p30"/>
            <p:cNvCxnSpPr/>
            <p:nvPr/>
          </p:nvCxnSpPr>
          <p:spPr>
            <a:xfrm>
              <a:off x="7659003" y="3935745"/>
              <a:ext cx="0" cy="1222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99" name="Google Shape;599;p30"/>
            <p:cNvCxnSpPr/>
            <p:nvPr/>
          </p:nvCxnSpPr>
          <p:spPr>
            <a:xfrm>
              <a:off x="7701189" y="3962400"/>
              <a:ext cx="0" cy="611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00" name="Google Shape;600;p30"/>
            <p:cNvCxnSpPr/>
            <p:nvPr/>
          </p:nvCxnSpPr>
          <p:spPr>
            <a:xfrm>
              <a:off x="7735203" y="3974981"/>
              <a:ext cx="0" cy="300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grpSp>
        <p:nvGrpSpPr>
          <p:cNvPr id="601" name="Google Shape;601;p30"/>
          <p:cNvGrpSpPr/>
          <p:nvPr/>
        </p:nvGrpSpPr>
        <p:grpSpPr>
          <a:xfrm>
            <a:off x="5456654" y="4320451"/>
            <a:ext cx="2843695" cy="863977"/>
            <a:chOff x="4946626" y="5205565"/>
            <a:chExt cx="2843695" cy="863977"/>
          </a:xfrm>
        </p:grpSpPr>
        <p:grpSp>
          <p:nvGrpSpPr>
            <p:cNvPr id="602" name="Google Shape;602;p30"/>
            <p:cNvGrpSpPr/>
            <p:nvPr/>
          </p:nvGrpSpPr>
          <p:grpSpPr>
            <a:xfrm>
              <a:off x="4946626" y="5205566"/>
              <a:ext cx="963743" cy="863976"/>
              <a:chOff x="2045145" y="2743200"/>
              <a:chExt cx="963743" cy="863976"/>
            </a:xfrm>
          </p:grpSpPr>
          <p:sp>
            <p:nvSpPr>
              <p:cNvPr id="603" name="Google Shape;603;p30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04" name="Google Shape;604;p30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5" name="Google Shape;605;p30"/>
              <p:cNvCxnSpPr/>
              <p:nvPr/>
            </p:nvCxnSpPr>
            <p:spPr>
              <a:xfrm>
                <a:off x="2716822" y="2890836"/>
                <a:ext cx="292066" cy="131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6" name="Google Shape;606;p30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07" name="Google Shape;607;p30"/>
              <p:cNvSpPr/>
              <p:nvPr/>
            </p:nvSpPr>
            <p:spPr>
              <a:xfrm>
                <a:off x="2045145" y="3292853"/>
                <a:ext cx="678095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Haifa</a:t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608" name="Google Shape;608;p30"/>
            <p:cNvGrpSpPr/>
            <p:nvPr/>
          </p:nvGrpSpPr>
          <p:grpSpPr>
            <a:xfrm>
              <a:off x="5861836" y="5205565"/>
              <a:ext cx="962837" cy="853682"/>
              <a:chOff x="2078291" y="2743200"/>
              <a:chExt cx="962837" cy="853682"/>
            </a:xfrm>
          </p:grpSpPr>
          <p:sp>
            <p:nvSpPr>
              <p:cNvPr id="609" name="Google Shape;609;p30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10" name="Google Shape;610;p30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1" name="Google Shape;611;p30"/>
              <p:cNvCxnSpPr/>
              <p:nvPr/>
            </p:nvCxnSpPr>
            <p:spPr>
              <a:xfrm>
                <a:off x="2716821" y="2890837"/>
                <a:ext cx="3243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2" name="Google Shape;612;p30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13" name="Google Shape;613;p30"/>
              <p:cNvSpPr/>
              <p:nvPr/>
            </p:nvSpPr>
            <p:spPr>
              <a:xfrm>
                <a:off x="2078291" y="3282559"/>
                <a:ext cx="664454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LA</a:t>
                </a:r>
                <a:endParaRPr b="0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614" name="Google Shape;614;p30"/>
            <p:cNvGrpSpPr/>
            <p:nvPr/>
          </p:nvGrpSpPr>
          <p:grpSpPr>
            <a:xfrm>
              <a:off x="6778615" y="5205565"/>
              <a:ext cx="917506" cy="842960"/>
              <a:chOff x="2067521" y="2743200"/>
              <a:chExt cx="917506" cy="842960"/>
            </a:xfrm>
          </p:grpSpPr>
          <p:sp>
            <p:nvSpPr>
              <p:cNvPr id="615" name="Google Shape;615;p30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16" name="Google Shape;616;p30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7" name="Google Shape;617;p30"/>
              <p:cNvCxnSpPr/>
              <p:nvPr/>
            </p:nvCxnSpPr>
            <p:spPr>
              <a:xfrm>
                <a:off x="2716822" y="2890837"/>
                <a:ext cx="26820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18" name="Google Shape;618;p30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19" name="Google Shape;619;p30"/>
              <p:cNvSpPr/>
              <p:nvPr/>
            </p:nvSpPr>
            <p:spPr>
              <a:xfrm>
                <a:off x="2067521" y="3271837"/>
                <a:ext cx="678094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Paris</a:t>
                </a:r>
                <a:endParaRPr b="0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620" name="Google Shape;620;p30"/>
            <p:cNvGrpSpPr/>
            <p:nvPr/>
          </p:nvGrpSpPr>
          <p:grpSpPr>
            <a:xfrm>
              <a:off x="7714121" y="5284272"/>
              <a:ext cx="76200" cy="122237"/>
              <a:chOff x="7659003" y="3935745"/>
              <a:chExt cx="76200" cy="122237"/>
            </a:xfrm>
          </p:grpSpPr>
          <p:cxnSp>
            <p:nvCxnSpPr>
              <p:cNvPr id="621" name="Google Shape;621;p30"/>
              <p:cNvCxnSpPr/>
              <p:nvPr/>
            </p:nvCxnSpPr>
            <p:spPr>
              <a:xfrm>
                <a:off x="7659003" y="3935745"/>
                <a:ext cx="0" cy="1222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622" name="Google Shape;622;p30"/>
              <p:cNvCxnSpPr/>
              <p:nvPr/>
            </p:nvCxnSpPr>
            <p:spPr>
              <a:xfrm>
                <a:off x="7701189" y="3962400"/>
                <a:ext cx="0" cy="61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623" name="Google Shape;623;p30"/>
              <p:cNvCxnSpPr/>
              <p:nvPr/>
            </p:nvCxnSpPr>
            <p:spPr>
              <a:xfrm>
                <a:off x="7735203" y="3974981"/>
                <a:ext cx="0" cy="300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sp>
        <p:nvSpPr>
          <p:cNvPr id="624" name="Google Shape;624;p30"/>
          <p:cNvSpPr txBox="1"/>
          <p:nvPr/>
        </p:nvSpPr>
        <p:spPr>
          <a:xfrm>
            <a:off x="5083553" y="4324078"/>
            <a:ext cx="228600" cy="3143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30"/>
          <p:cNvCxnSpPr/>
          <p:nvPr/>
        </p:nvCxnSpPr>
        <p:spPr>
          <a:xfrm>
            <a:off x="5207161" y="4481241"/>
            <a:ext cx="317928" cy="36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30"/>
          <p:cNvSpPr/>
          <p:nvPr/>
        </p:nvSpPr>
        <p:spPr>
          <a:xfrm>
            <a:off x="4811316" y="4069285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30"/>
          <p:cNvSpPr txBox="1"/>
          <p:nvPr/>
        </p:nvSpPr>
        <p:spPr>
          <a:xfrm>
            <a:off x="5197179" y="5651042"/>
            <a:ext cx="228600" cy="3143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30"/>
          <p:cNvCxnSpPr/>
          <p:nvPr/>
        </p:nvCxnSpPr>
        <p:spPr>
          <a:xfrm>
            <a:off x="5320787" y="5808205"/>
            <a:ext cx="317928" cy="36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0"/>
          <p:cNvSpPr/>
          <p:nvPr/>
        </p:nvSpPr>
        <p:spPr>
          <a:xfrm>
            <a:off x="4924942" y="5396249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fList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30"/>
          <p:cNvSpPr/>
          <p:nvPr/>
        </p:nvSpPr>
        <p:spPr>
          <a:xfrm>
            <a:off x="300193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list</a:t>
            </a:r>
            <a:endParaRPr/>
          </a:p>
        </p:txBody>
      </p:sp>
      <p:sp>
        <p:nvSpPr>
          <p:cNvPr id="631" name="Google Shape;631;p30"/>
          <p:cNvSpPr/>
          <p:nvPr/>
        </p:nvSpPr>
        <p:spPr>
          <a:xfrm>
            <a:off x="4737830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code (example)</a:t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356046" y="988948"/>
            <a:ext cx="4104084" cy="51460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 generic list of objects of any type.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List&lt;T&gt;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Node&lt;T&gt; first;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Pointer to the first list element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size;     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elements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List()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first = null;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/** Adds the given data (an object) to the end of this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add(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code omitted 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string representation of this list, 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in the form of (element element , ..., element)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"(";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Node&lt;T&gt; current = first;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(current != null)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str += current.data + " 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current = current.next;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str.substring(0, str.length()-1) + ")";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1"/>
          <p:cNvSpPr/>
          <p:nvPr/>
        </p:nvSpPr>
        <p:spPr>
          <a:xfrm>
            <a:off x="4811316" y="1027781"/>
            <a:ext cx="4104084" cy="17797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 list of int values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List&lt;Integer&gt; intList = new List&lt;Integer&gt;();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intList.add(Integer.valueOf(5)); 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intList.add(3); </a:t>
            </a:r>
            <a:r>
              <a:rPr b="0" lang="en-US" sz="120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(uses autoboxing)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intList.add(9); 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System.out.println(intList); </a:t>
            </a:r>
            <a:r>
              <a:rPr b="0" lang="en-US" sz="1100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// (5, 3, 9)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5562600" y="3363489"/>
            <a:ext cx="2843695" cy="863977"/>
            <a:chOff x="4946626" y="5205565"/>
            <a:chExt cx="2843695" cy="863977"/>
          </a:xfrm>
        </p:grpSpPr>
        <p:grpSp>
          <p:nvGrpSpPr>
            <p:cNvPr id="641" name="Google Shape;641;p31"/>
            <p:cNvGrpSpPr/>
            <p:nvPr/>
          </p:nvGrpSpPr>
          <p:grpSpPr>
            <a:xfrm>
              <a:off x="4946626" y="5205566"/>
              <a:ext cx="963743" cy="863976"/>
              <a:chOff x="2045145" y="2743200"/>
              <a:chExt cx="963743" cy="863976"/>
            </a:xfrm>
          </p:grpSpPr>
          <p:sp>
            <p:nvSpPr>
              <p:cNvPr id="642" name="Google Shape;642;p31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43" name="Google Shape;643;p31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4" name="Google Shape;644;p31"/>
              <p:cNvCxnSpPr/>
              <p:nvPr/>
            </p:nvCxnSpPr>
            <p:spPr>
              <a:xfrm>
                <a:off x="2716822" y="2890836"/>
                <a:ext cx="292066" cy="131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5" name="Google Shape;645;p31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46" name="Google Shape;646;p31"/>
              <p:cNvSpPr/>
              <p:nvPr/>
            </p:nvSpPr>
            <p:spPr>
              <a:xfrm>
                <a:off x="2045145" y="3292853"/>
                <a:ext cx="678095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647" name="Google Shape;647;p31"/>
            <p:cNvGrpSpPr/>
            <p:nvPr/>
          </p:nvGrpSpPr>
          <p:grpSpPr>
            <a:xfrm>
              <a:off x="5861836" y="5205565"/>
              <a:ext cx="962837" cy="853682"/>
              <a:chOff x="2078291" y="2743200"/>
              <a:chExt cx="962837" cy="853682"/>
            </a:xfrm>
          </p:grpSpPr>
          <p:sp>
            <p:nvSpPr>
              <p:cNvPr id="648" name="Google Shape;648;p31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49" name="Google Shape;649;p31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0" name="Google Shape;650;p31"/>
              <p:cNvCxnSpPr/>
              <p:nvPr/>
            </p:nvCxnSpPr>
            <p:spPr>
              <a:xfrm>
                <a:off x="2716821" y="2890837"/>
                <a:ext cx="3243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1" name="Google Shape;651;p31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52" name="Google Shape;652;p31"/>
              <p:cNvSpPr/>
              <p:nvPr/>
            </p:nvSpPr>
            <p:spPr>
              <a:xfrm>
                <a:off x="2078291" y="3282559"/>
                <a:ext cx="664454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b="0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653" name="Google Shape;653;p31"/>
            <p:cNvGrpSpPr/>
            <p:nvPr/>
          </p:nvGrpSpPr>
          <p:grpSpPr>
            <a:xfrm>
              <a:off x="6778615" y="5205565"/>
              <a:ext cx="917506" cy="842960"/>
              <a:chOff x="2067521" y="2743200"/>
              <a:chExt cx="917506" cy="842960"/>
            </a:xfrm>
          </p:grpSpPr>
          <p:sp>
            <p:nvSpPr>
              <p:cNvPr id="654" name="Google Shape;654;p31"/>
              <p:cNvSpPr txBox="1"/>
              <p:nvPr/>
            </p:nvSpPr>
            <p:spPr>
              <a:xfrm>
                <a:off x="2133600" y="2743200"/>
                <a:ext cx="433752" cy="3143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55" name="Google Shape;655;p31"/>
              <p:cNvSpPr txBox="1"/>
              <p:nvPr/>
            </p:nvSpPr>
            <p:spPr>
              <a:xfrm>
                <a:off x="2567352" y="2743200"/>
                <a:ext cx="228600" cy="31432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6" name="Google Shape;656;p31"/>
              <p:cNvCxnSpPr/>
              <p:nvPr/>
            </p:nvCxnSpPr>
            <p:spPr>
              <a:xfrm>
                <a:off x="2716822" y="2890837"/>
                <a:ext cx="26820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7" name="Google Shape;657;p31"/>
              <p:cNvCxnSpPr/>
              <p:nvPr/>
            </p:nvCxnSpPr>
            <p:spPr>
              <a:xfrm>
                <a:off x="2394440" y="2890837"/>
                <a:ext cx="0" cy="38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58" name="Google Shape;658;p31"/>
              <p:cNvSpPr/>
              <p:nvPr/>
            </p:nvSpPr>
            <p:spPr>
              <a:xfrm>
                <a:off x="2067521" y="3271837"/>
                <a:ext cx="678094" cy="314323"/>
              </a:xfrm>
              <a:prstGeom prst="ellipse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b="0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659" name="Google Shape;659;p31"/>
            <p:cNvGrpSpPr/>
            <p:nvPr/>
          </p:nvGrpSpPr>
          <p:grpSpPr>
            <a:xfrm>
              <a:off x="7714121" y="5284272"/>
              <a:ext cx="76200" cy="122237"/>
              <a:chOff x="7659003" y="3935745"/>
              <a:chExt cx="76200" cy="122237"/>
            </a:xfrm>
          </p:grpSpPr>
          <p:cxnSp>
            <p:nvCxnSpPr>
              <p:cNvPr id="660" name="Google Shape;660;p31"/>
              <p:cNvCxnSpPr/>
              <p:nvPr/>
            </p:nvCxnSpPr>
            <p:spPr>
              <a:xfrm>
                <a:off x="7659003" y="3935745"/>
                <a:ext cx="0" cy="1222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661" name="Google Shape;661;p31"/>
              <p:cNvCxnSpPr/>
              <p:nvPr/>
            </p:nvCxnSpPr>
            <p:spPr>
              <a:xfrm>
                <a:off x="7701189" y="3962400"/>
                <a:ext cx="0" cy="61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662" name="Google Shape;662;p31"/>
              <p:cNvCxnSpPr/>
              <p:nvPr/>
            </p:nvCxnSpPr>
            <p:spPr>
              <a:xfrm>
                <a:off x="7735203" y="3974981"/>
                <a:ext cx="0" cy="300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sp>
        <p:nvSpPr>
          <p:cNvPr id="663" name="Google Shape;663;p31"/>
          <p:cNvSpPr txBox="1"/>
          <p:nvPr/>
        </p:nvSpPr>
        <p:spPr>
          <a:xfrm>
            <a:off x="5189499" y="3367116"/>
            <a:ext cx="228600" cy="31432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31"/>
          <p:cNvCxnSpPr/>
          <p:nvPr/>
        </p:nvCxnSpPr>
        <p:spPr>
          <a:xfrm>
            <a:off x="5313107" y="3524279"/>
            <a:ext cx="317928" cy="36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31"/>
          <p:cNvSpPr/>
          <p:nvPr/>
        </p:nvSpPr>
        <p:spPr>
          <a:xfrm>
            <a:off x="4917262" y="3112323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</a:pP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300193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list</a:t>
            </a: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4737830" y="722981"/>
            <a:ext cx="328120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code (example)</a:t>
            </a: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356046" y="988948"/>
            <a:ext cx="4104084" cy="514607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65600" spcFirstLastPara="1" rIns="93600" wrap="square" tIns="82800">
            <a:noAutofit/>
          </a:bodyPr>
          <a:lstStyle/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 generic list of objects of any type.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List&lt;T&gt;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Node&lt;T&gt; first;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Pointer to the first list element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size;     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elements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List()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first = null;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/** Adds the given data (an object) to the end of this list.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add(</a:t>
            </a:r>
            <a:r>
              <a:rPr b="0" lang="en-US" sz="105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data) { </a:t>
            </a:r>
            <a:r>
              <a:rPr b="0" lang="en-US" sz="1050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code omitted </a:t>
            </a: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string representation of this list, </a:t>
            </a:r>
            <a:endParaRPr/>
          </a:p>
          <a:p>
            <a:pPr indent="0" lvl="0" marL="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in the form of (element element , ..., element) */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"(";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Node&lt;T&gt; current = first;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(current != null)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str += current.data + " 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current = current.next;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str.substring(0, str.length()-1) + ")";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HashMap: Example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406650" y="838200"/>
            <a:ext cx="4093632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 mapping of keys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values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1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&lt;K,V&gt;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map with default capacity = 16.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Associates the given value with the given key.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key, V value)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value to which the given key is mapped.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true if the given key is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keys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Set&lt;K&gt;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values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Set&lt;V&gt;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69" name="Google Shape;169;p4"/>
          <p:cNvGrpSpPr/>
          <p:nvPr/>
        </p:nvGrpSpPr>
        <p:grpSpPr>
          <a:xfrm>
            <a:off x="3530986" y="5125387"/>
            <a:ext cx="5384413" cy="1427813"/>
            <a:chOff x="3530986" y="5125387"/>
            <a:chExt cx="5384413" cy="1427813"/>
          </a:xfrm>
        </p:grpSpPr>
        <p:sp>
          <p:nvSpPr>
            <p:cNvPr id="170" name="Google Shape;170;p4"/>
            <p:cNvSpPr txBox="1"/>
            <p:nvPr/>
          </p:nvSpPr>
          <p:spPr>
            <a:xfrm>
              <a:off x="5494978" y="5125387"/>
              <a:ext cx="3420421" cy="1427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We’ll use a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HashMap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mapping  animals on the sounds that they make.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sound can be a String, e.g. the name of a sound file.</a:t>
              </a:r>
              <a:endParaRPr/>
            </a:p>
          </p:txBody>
        </p:sp>
        <p:grpSp>
          <p:nvGrpSpPr>
            <p:cNvPr id="171" name="Google Shape;171;p4"/>
            <p:cNvGrpSpPr/>
            <p:nvPr/>
          </p:nvGrpSpPr>
          <p:grpSpPr>
            <a:xfrm>
              <a:off x="3530986" y="5375180"/>
              <a:ext cx="1938592" cy="760413"/>
              <a:chOff x="6463237" y="1088726"/>
              <a:chExt cx="1938592" cy="760413"/>
            </a:xfrm>
          </p:grpSpPr>
          <p:pic>
            <p:nvPicPr>
              <p:cNvPr id="172" name="Google Shape;172;p4"/>
              <p:cNvPicPr preferRelativeResize="0"/>
              <p:nvPr/>
            </p:nvPicPr>
            <p:blipFill rotWithShape="1">
              <a:blip r:embed="rId3">
                <a:alphaModFix/>
              </a:blip>
              <a:srcRect b="23743" l="14824" r="21358" t="4765"/>
              <a:stretch/>
            </p:blipFill>
            <p:spPr>
              <a:xfrm>
                <a:off x="6463237" y="1088726"/>
                <a:ext cx="838200" cy="5159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35885"/>
              <a:stretch/>
            </p:blipFill>
            <p:spPr>
              <a:xfrm>
                <a:off x="7462029" y="1088726"/>
                <a:ext cx="754063" cy="477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Google Shape;174;p4"/>
              <p:cNvSpPr txBox="1"/>
              <p:nvPr/>
            </p:nvSpPr>
            <p:spPr>
              <a:xfrm>
                <a:off x="6615637" y="15411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moo</a:t>
                </a:r>
                <a:endParaRPr/>
              </a:p>
            </p:txBody>
          </p:sp>
          <p:sp>
            <p:nvSpPr>
              <p:cNvPr id="175" name="Google Shape;175;p4"/>
              <p:cNvSpPr txBox="1"/>
              <p:nvPr/>
            </p:nvSpPr>
            <p:spPr>
              <a:xfrm>
                <a:off x="7487429" y="1528464"/>
                <a:ext cx="914400" cy="307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woof</a:t>
                </a:r>
                <a:endParaRPr/>
              </a:p>
            </p:txBody>
          </p:sp>
        </p:grpSp>
      </p:grpSp>
      <p:sp>
        <p:nvSpPr>
          <p:cNvPr id="176" name="Google Shape;176;p4"/>
          <p:cNvSpPr txBox="1"/>
          <p:nvPr/>
        </p:nvSpPr>
        <p:spPr>
          <a:xfrm>
            <a:off x="411905" y="4267200"/>
            <a:ext cx="2958490" cy="16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endParaRPr b="0" i="0" sz="1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designed for mapping objects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any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objects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any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class library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Belongs to a package named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java.util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3916468" y="3723207"/>
            <a:ext cx="448235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HashMap: Example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06650" y="838200"/>
            <a:ext cx="4093632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 mapping of keys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values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1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&lt;K,V&gt;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map with default capacity = 16.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Associates the given value with the given key.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key, V value)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value to which the given key is mapped.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true if the given key is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keys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Set&lt;K&gt;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values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Set&lt;V&gt;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411905" y="4267200"/>
            <a:ext cx="2958490" cy="16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endParaRPr b="0" i="0" sz="1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designed for mapping objects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any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objects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any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class library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Belongs to a package named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java.util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807607" y="838200"/>
            <a:ext cx="4107793" cy="28589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Client code for managing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b="0" i="0" lang="en-US" sz="8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8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</a:t>
            </a:r>
            <a:r>
              <a:rPr b="0" i="0" lang="en-US" sz="1200" u="none" cap="none" strike="noStrike">
                <a:solidFill>
                  <a:srgbClr val="00664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mappings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import java.util.HashMap;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HashMapDemo1 {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6" name="Google Shape;186;p5"/>
          <p:cNvGrpSpPr/>
          <p:nvPr/>
        </p:nvGrpSpPr>
        <p:grpSpPr>
          <a:xfrm>
            <a:off x="3530986" y="5375180"/>
            <a:ext cx="1938592" cy="760413"/>
            <a:chOff x="6463237" y="1088726"/>
            <a:chExt cx="1938592" cy="760413"/>
          </a:xfrm>
        </p:grpSpPr>
        <p:pic>
          <p:nvPicPr>
            <p:cNvPr id="187" name="Google Shape;187;p5"/>
            <p:cNvPicPr preferRelativeResize="0"/>
            <p:nvPr/>
          </p:nvPicPr>
          <p:blipFill rotWithShape="1">
            <a:blip r:embed="rId3">
              <a:alphaModFix/>
            </a:blip>
            <a:srcRect b="23743" l="14824" r="21358" t="4765"/>
            <a:stretch/>
          </p:blipFill>
          <p:spPr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5"/>
            <p:cNvPicPr preferRelativeResize="0"/>
            <p:nvPr/>
          </p:nvPicPr>
          <p:blipFill rotWithShape="1">
            <a:blip r:embed="rId4">
              <a:alphaModFix/>
            </a:blip>
            <a:srcRect b="0" l="0" r="0" t="35885"/>
            <a:stretch/>
          </p:blipFill>
          <p:spPr>
            <a:xfrm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5"/>
            <p:cNvSpPr txBox="1"/>
            <p:nvPr/>
          </p:nvSpPr>
          <p:spPr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moo</a:t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woof</a:t>
              </a:r>
              <a:endParaRPr/>
            </a:p>
          </p:txBody>
        </p:sp>
      </p:grpSp>
      <p:sp>
        <p:nvSpPr>
          <p:cNvPr id="191" name="Google Shape;191;p5"/>
          <p:cNvSpPr txBox="1"/>
          <p:nvPr/>
        </p:nvSpPr>
        <p:spPr>
          <a:xfrm>
            <a:off x="4839286" y="2084118"/>
            <a:ext cx="4241550" cy="16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note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wants to use a class that belongs to some other package, it must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class;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3916468" y="3723207"/>
            <a:ext cx="448235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HashMap: Example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406650" y="838200"/>
            <a:ext cx="4093632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 mapping of keys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values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&lt;K,V&gt;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map with default capacity = 16.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Associates the given value with the given key.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key, V value)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value to which the given key is mapped.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true if the given key is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keys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Set&lt;K&gt;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values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Set&lt;V&gt;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5638800" y="3822832"/>
            <a:ext cx="2968279" cy="16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map is an instance (object)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construct this object,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must specify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both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they can be objects of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4807607" y="838200"/>
            <a:ext cx="4107793" cy="28589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Client code example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java.util.HashMap;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HashMapDemo1 {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27146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Constructs a map of  &lt;</a:t>
            </a:r>
            <a:r>
              <a:rPr b="0" i="0" lang="en-US" sz="8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animal, sound&gt;  pairs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 animalSound = 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US" sz="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411905" y="4267200"/>
            <a:ext cx="2958490" cy="16391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endParaRPr b="0" i="0" sz="1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designed for mapping objects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any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objects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any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class library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Belongs to a package named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java.util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2" name="Google Shape;202;p6"/>
          <p:cNvGrpSpPr/>
          <p:nvPr/>
        </p:nvGrpSpPr>
        <p:grpSpPr>
          <a:xfrm>
            <a:off x="3530986" y="5375180"/>
            <a:ext cx="1938592" cy="760413"/>
            <a:chOff x="6463237" y="1088726"/>
            <a:chExt cx="1938592" cy="760413"/>
          </a:xfrm>
        </p:grpSpPr>
        <p:pic>
          <p:nvPicPr>
            <p:cNvPr id="203" name="Google Shape;203;p6"/>
            <p:cNvPicPr preferRelativeResize="0"/>
            <p:nvPr/>
          </p:nvPicPr>
          <p:blipFill rotWithShape="1">
            <a:blip r:embed="rId3">
              <a:alphaModFix/>
            </a:blip>
            <a:srcRect b="23743" l="14824" r="21358" t="4765"/>
            <a:stretch/>
          </p:blipFill>
          <p:spPr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6"/>
            <p:cNvPicPr preferRelativeResize="0"/>
            <p:nvPr/>
          </p:nvPicPr>
          <p:blipFill rotWithShape="1">
            <a:blip r:embed="rId4">
              <a:alphaModFix/>
            </a:blip>
            <a:srcRect b="0" l="0" r="0" t="35885"/>
            <a:stretch/>
          </p:blipFill>
          <p:spPr>
            <a:xfrm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6"/>
            <p:cNvSpPr txBox="1"/>
            <p:nvPr/>
          </p:nvSpPr>
          <p:spPr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moo</a:t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woof</a:t>
              </a:r>
              <a:endParaRPr/>
            </a:p>
          </p:txBody>
        </p:sp>
      </p:grpSp>
      <p:sp>
        <p:nvSpPr>
          <p:cNvPr id="207" name="Google Shape;207;p6"/>
          <p:cNvSpPr/>
          <p:nvPr/>
        </p:nvSpPr>
        <p:spPr>
          <a:xfrm>
            <a:off x="3916468" y="3723207"/>
            <a:ext cx="448235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HashMap: Example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807607" y="838200"/>
            <a:ext cx="4107793" cy="28589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Client code example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java.util.HashMap;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HashMapDemo1 {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27146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Constructs a map of  &lt;</a:t>
            </a:r>
            <a:r>
              <a:rPr b="0" i="0" lang="en-US" sz="8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animal, sound&gt;  pairs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 animalSound = 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US" sz="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27146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Stores key-value entries</a:t>
            </a:r>
            <a:endParaRPr/>
          </a:p>
          <a:p>
            <a:pPr indent="0" lvl="0" marL="271463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("cow", "moo");</a:t>
            </a:r>
            <a:endParaRPr/>
          </a:p>
          <a:p>
            <a:pPr indent="0" lvl="0" marL="271463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("dog", "woof");</a:t>
            </a:r>
            <a:endParaRPr/>
          </a:p>
          <a:p>
            <a:pPr indent="0" lvl="0" marL="271463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("mouse", "squeek");</a:t>
            </a:r>
            <a:endParaRPr/>
          </a:p>
          <a:p>
            <a:pPr indent="0" lvl="0" marL="271463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("cat", "miao");</a:t>
            </a:r>
            <a:endParaRPr/>
          </a:p>
          <a:p>
            <a:pPr indent="0" lvl="0" marL="271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540" y="4190357"/>
            <a:ext cx="2789456" cy="218199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7"/>
          <p:cNvSpPr/>
          <p:nvPr/>
        </p:nvSpPr>
        <p:spPr>
          <a:xfrm>
            <a:off x="406650" y="838200"/>
            <a:ext cx="4093632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 mapping of keys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values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HashMap&lt;K,V&gt;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map with default capacity = 16.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Associates the given value with the given key.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1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key, V value)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value to which the given key is mapped.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true if the given key is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keys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Set&lt;K&gt;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values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Set&lt;V&gt;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>
            <a:off x="3530986" y="5375180"/>
            <a:ext cx="1938592" cy="760413"/>
            <a:chOff x="6463237" y="1088726"/>
            <a:chExt cx="1938592" cy="760413"/>
          </a:xfrm>
        </p:grpSpPr>
        <p:pic>
          <p:nvPicPr>
            <p:cNvPr id="217" name="Google Shape;217;p7"/>
            <p:cNvPicPr preferRelativeResize="0"/>
            <p:nvPr/>
          </p:nvPicPr>
          <p:blipFill rotWithShape="1">
            <a:blip r:embed="rId4">
              <a:alphaModFix/>
            </a:blip>
            <a:srcRect b="23743" l="14824" r="21358" t="4765"/>
            <a:stretch/>
          </p:blipFill>
          <p:spPr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7"/>
            <p:cNvPicPr preferRelativeResize="0"/>
            <p:nvPr/>
          </p:nvPicPr>
          <p:blipFill rotWithShape="1">
            <a:blip r:embed="rId5">
              <a:alphaModFix/>
            </a:blip>
            <a:srcRect b="0" l="0" r="0" t="35885"/>
            <a:stretch/>
          </p:blipFill>
          <p:spPr>
            <a:xfrm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7"/>
            <p:cNvSpPr txBox="1"/>
            <p:nvPr/>
          </p:nvSpPr>
          <p:spPr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moo</a:t>
              </a:r>
              <a:endParaRPr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woof</a:t>
              </a:r>
              <a:endParaRPr/>
            </a:p>
          </p:txBody>
        </p:sp>
      </p:grpSp>
      <p:sp>
        <p:nvSpPr>
          <p:cNvPr id="221" name="Google Shape;221;p7"/>
          <p:cNvSpPr/>
          <p:nvPr/>
        </p:nvSpPr>
        <p:spPr>
          <a:xfrm>
            <a:off x="3916468" y="3723207"/>
            <a:ext cx="448235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HashMap: Example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07607" y="838200"/>
            <a:ext cx="4107793" cy="20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Client code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some animals, and their sounds.</a:t>
            </a:r>
            <a:endParaRPr b="0" i="0" sz="1100" u="none" cap="none" strike="noStrike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System.out.println("Cow goes " +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("cow"));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System.out.println("Mouse goes " +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("mouse"));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6096001" y="2667000"/>
            <a:ext cx="17526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656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Cow goes moo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 goes squeak</a:t>
            </a:r>
            <a:endParaRPr/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540" y="4190357"/>
            <a:ext cx="2789456" cy="218199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/>
          <p:nvPr/>
        </p:nvSpPr>
        <p:spPr>
          <a:xfrm>
            <a:off x="406650" y="838200"/>
            <a:ext cx="4093632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 mapping of keys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values of type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HashMap&lt;K,V&gt;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map with default capacity = 16.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Associates the given value with the given key.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key, V value)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value to which the given key is mapped.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 </a:t>
            </a:r>
            <a:r>
              <a:rPr b="1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true if the given key is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keys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Set&lt;K&gt;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values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Set&lt;V&gt;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6061075" y="2457450"/>
            <a:ext cx="457329" cy="19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3530986" y="5375180"/>
            <a:ext cx="1938592" cy="760413"/>
            <a:chOff x="6463237" y="1088726"/>
            <a:chExt cx="1938592" cy="760413"/>
          </a:xfrm>
        </p:grpSpPr>
        <p:pic>
          <p:nvPicPr>
            <p:cNvPr id="233" name="Google Shape;233;p8"/>
            <p:cNvPicPr preferRelativeResize="0"/>
            <p:nvPr/>
          </p:nvPicPr>
          <p:blipFill rotWithShape="1">
            <a:blip r:embed="rId4">
              <a:alphaModFix/>
            </a:blip>
            <a:srcRect b="23743" l="14824" r="21358" t="4765"/>
            <a:stretch/>
          </p:blipFill>
          <p:spPr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8"/>
            <p:cNvPicPr preferRelativeResize="0"/>
            <p:nvPr/>
          </p:nvPicPr>
          <p:blipFill rotWithShape="1">
            <a:blip r:embed="rId5">
              <a:alphaModFix/>
            </a:blip>
            <a:srcRect b="0" l="0" r="0" t="35885"/>
            <a:stretch/>
          </p:blipFill>
          <p:spPr>
            <a:xfrm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8"/>
            <p:cNvSpPr txBox="1"/>
            <p:nvPr/>
          </p:nvSpPr>
          <p:spPr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moo</a:t>
              </a:r>
              <a:endParaRPr/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woof</a:t>
              </a:r>
              <a:endParaRPr/>
            </a:p>
          </p:txBody>
        </p:sp>
      </p:grpSp>
      <p:sp>
        <p:nvSpPr>
          <p:cNvPr id="237" name="Google Shape;237;p8"/>
          <p:cNvSpPr/>
          <p:nvPr/>
        </p:nvSpPr>
        <p:spPr>
          <a:xfrm>
            <a:off x="3916468" y="3723207"/>
            <a:ext cx="448235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/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HashMap: Example 1</a:t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4807607" y="838200"/>
            <a:ext cx="4107793" cy="22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Client code example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Iterates over all the animals (keys) in the map;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For each animal, prints the animal and its sound.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(String animal : 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b="0" i="0" sz="1100" u="none" cap="none" strike="noStrike">
              <a:solidFill>
                <a:srgbClr val="0066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sound = animalSound.</a:t>
            </a:r>
            <a:r>
              <a:rPr b="0" i="0" lang="en-US" sz="11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(animal);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System.out.println(animal + " goes " + sound);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6019800" y="2907687"/>
            <a:ext cx="1641785" cy="9298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goes woof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 goes miao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cow goes moo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mouse goes squeak</a:t>
            </a:r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540" y="4190357"/>
            <a:ext cx="2789456" cy="218199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 txBox="1"/>
          <p:nvPr/>
        </p:nvSpPr>
        <p:spPr>
          <a:xfrm>
            <a:off x="10956471" y="4000500"/>
            <a:ext cx="1847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406650" y="838200"/>
            <a:ext cx="4093632" cy="32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65600" spcFirstLastPara="1" rIns="0" wrap="square" tIns="133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Represents a  mapping of keys of type </a:t>
            </a:r>
            <a:r>
              <a:rPr b="0" lang="en-US" sz="11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values of type </a:t>
            </a:r>
            <a:r>
              <a:rPr b="0" lang="en-US" sz="1100" u="non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HashMap&lt;K,V&gt;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Constructs an empty map with default capacity = 16.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b="1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Associates the given value with the given key.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b="1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key, V value)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value to which the given key is mapped.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 </a:t>
            </a:r>
            <a:r>
              <a:rPr b="1" lang="en-US" sz="11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true if the given key is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boolean </a:t>
            </a:r>
            <a:r>
              <a:rPr b="1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(K key)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keys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Set&lt;K&gt; </a:t>
            </a:r>
            <a:r>
              <a:rPr b="1" lang="en-US" sz="11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keySet</a:t>
            </a: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sz="11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n-US" sz="11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a set of all the values contained in this map.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Set&lt;V&gt; </a:t>
            </a:r>
            <a:r>
              <a:rPr b="1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3916468" y="3723207"/>
            <a:ext cx="448235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/>
          </a:p>
        </p:txBody>
      </p:sp>
      <p:grpSp>
        <p:nvGrpSpPr>
          <p:cNvPr id="249" name="Google Shape;249;p9"/>
          <p:cNvGrpSpPr/>
          <p:nvPr/>
        </p:nvGrpSpPr>
        <p:grpSpPr>
          <a:xfrm>
            <a:off x="609600" y="3800581"/>
            <a:ext cx="2657687" cy="1914419"/>
            <a:chOff x="609600" y="3800581"/>
            <a:chExt cx="2657687" cy="1914419"/>
          </a:xfrm>
        </p:grpSpPr>
        <p:sp>
          <p:nvSpPr>
            <p:cNvPr id="250" name="Google Shape;250;p9"/>
            <p:cNvSpPr txBox="1"/>
            <p:nvPr/>
          </p:nvSpPr>
          <p:spPr>
            <a:xfrm>
              <a:off x="609600" y="4405092"/>
              <a:ext cx="2657687" cy="1309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en-US" sz="14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Set&lt;V&gt;</a:t>
              </a:r>
              <a:endParaRPr b="0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generic, iterable, set of objects of any type </a:t>
              </a:r>
              <a:r>
                <a:rPr b="0" lang="en-US" sz="14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</a:t>
              </a:r>
              <a:endParaRPr b="0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also part of </a:t>
              </a:r>
              <a:r>
                <a:rPr b="0" lang="en-US" sz="14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java.util</a:t>
              </a: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Similar to the </a:t>
              </a:r>
              <a:r>
                <a:rPr b="0" lang="en-US" sz="14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Set</a:t>
              </a: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class that we wrote in lecture 9-2.</a:t>
              </a:r>
              <a:endParaRPr/>
            </a:p>
          </p:txBody>
        </p:sp>
        <p:cxnSp>
          <p:nvCxnSpPr>
            <p:cNvPr id="251" name="Google Shape;251;p9"/>
            <p:cNvCxnSpPr/>
            <p:nvPr/>
          </p:nvCxnSpPr>
          <p:spPr>
            <a:xfrm flipH="1" rot="10800000">
              <a:off x="1036230" y="3800581"/>
              <a:ext cx="533400" cy="600029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2" name="Google Shape;252;p9"/>
          <p:cNvSpPr/>
          <p:nvPr/>
        </p:nvSpPr>
        <p:spPr>
          <a:xfrm>
            <a:off x="6016752" y="2679087"/>
            <a:ext cx="457329" cy="19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530986" y="5375180"/>
            <a:ext cx="1938592" cy="760413"/>
            <a:chOff x="6463237" y="1088726"/>
            <a:chExt cx="1938592" cy="760413"/>
          </a:xfrm>
        </p:grpSpPr>
        <p:pic>
          <p:nvPicPr>
            <p:cNvPr id="254" name="Google Shape;254;p9"/>
            <p:cNvPicPr preferRelativeResize="0"/>
            <p:nvPr/>
          </p:nvPicPr>
          <p:blipFill rotWithShape="1">
            <a:blip r:embed="rId4">
              <a:alphaModFix/>
            </a:blip>
            <a:srcRect b="23743" l="14824" r="21358" t="4765"/>
            <a:stretch/>
          </p:blipFill>
          <p:spPr>
            <a:xfrm>
              <a:off x="6463237" y="1088726"/>
              <a:ext cx="838200" cy="51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9"/>
            <p:cNvPicPr preferRelativeResize="0"/>
            <p:nvPr/>
          </p:nvPicPr>
          <p:blipFill rotWithShape="1">
            <a:blip r:embed="rId5">
              <a:alphaModFix/>
            </a:blip>
            <a:srcRect b="0" l="0" r="0" t="35885"/>
            <a:stretch/>
          </p:blipFill>
          <p:spPr>
            <a:xfrm>
              <a:off x="7462029" y="1088726"/>
              <a:ext cx="754063" cy="47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9"/>
            <p:cNvSpPr txBox="1"/>
            <p:nvPr/>
          </p:nvSpPr>
          <p:spPr>
            <a:xfrm>
              <a:off x="6615637" y="15411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moo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7487429" y="1528464"/>
              <a:ext cx="91440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woof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1995-09-10T16:19:44Z</dcterms:created>
  <dc:creator>Shimon Schocken</dc:creator>
</cp:coreProperties>
</file>