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9" r:id="rId2"/>
    <p:sldId id="677" r:id="rId3"/>
    <p:sldId id="575" r:id="rId4"/>
    <p:sldId id="988" r:id="rId5"/>
    <p:sldId id="993" r:id="rId6"/>
    <p:sldId id="998" r:id="rId7"/>
    <p:sldId id="1004" r:id="rId8"/>
    <p:sldId id="1006" r:id="rId9"/>
    <p:sldId id="994" r:id="rId10"/>
    <p:sldId id="995" r:id="rId11"/>
    <p:sldId id="1002" r:id="rId12"/>
    <p:sldId id="996" r:id="rId13"/>
    <p:sldId id="981" r:id="rId14"/>
    <p:sldId id="984" r:id="rId15"/>
    <p:sldId id="985" r:id="rId16"/>
    <p:sldId id="999" r:id="rId17"/>
    <p:sldId id="1003" r:id="rId18"/>
    <p:sldId id="655" r:id="rId19"/>
    <p:sldId id="656" r:id="rId20"/>
    <p:sldId id="727" r:id="rId21"/>
    <p:sldId id="1001" r:id="rId22"/>
    <p:sldId id="658" r:id="rId23"/>
    <p:sldId id="682" r:id="rId24"/>
    <p:sldId id="728" r:id="rId25"/>
    <p:sldId id="1011" r:id="rId26"/>
    <p:sldId id="976" r:id="rId27"/>
    <p:sldId id="1007" r:id="rId28"/>
    <p:sldId id="977" r:id="rId29"/>
    <p:sldId id="1012" r:id="rId30"/>
    <p:sldId id="978" r:id="rId31"/>
    <p:sldId id="979" r:id="rId32"/>
    <p:sldId id="980" r:id="rId33"/>
    <p:sldId id="1013" r:id="rId34"/>
    <p:sldId id="1008" r:id="rId35"/>
    <p:sldId id="725" r:id="rId36"/>
    <p:sldId id="1014" r:id="rId37"/>
    <p:sldId id="657" r:id="rId38"/>
    <p:sldId id="997" r:id="rId39"/>
  </p:sldIdLst>
  <p:sldSz cx="9144000" cy="6858000" type="letter"/>
  <p:notesSz cx="7099300" cy="10234613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5D7"/>
    <a:srgbClr val="114FFB"/>
    <a:srgbClr val="FFCC66"/>
    <a:srgbClr val="FF6666"/>
    <a:srgbClr val="FC0128"/>
    <a:srgbClr val="4D4D4D"/>
    <a:srgbClr val="7B7B7B"/>
    <a:srgbClr val="800000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94608"/>
  </p:normalViewPr>
  <p:slideViewPr>
    <p:cSldViewPr>
      <p:cViewPr varScale="1">
        <p:scale>
          <a:sx n="120" d="100"/>
          <a:sy n="120" d="100"/>
        </p:scale>
        <p:origin x="200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06" y="3024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 descr="Bouquet"/>
          <p:cNvSpPr txBox="1">
            <a:spLocks noChangeArrowheads="1"/>
          </p:cNvSpPr>
          <p:nvPr/>
        </p:nvSpPr>
        <p:spPr bwMode="auto">
          <a:xfrm>
            <a:off x="568325" y="9596438"/>
            <a:ext cx="59277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241" tIns="48120" rIns="96241" bIns="48120" anchor="ctr">
            <a:spAutoFit/>
          </a:bodyPr>
          <a:lstStyle>
            <a:lvl1pPr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81013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62025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43038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24050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812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384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56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528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sz="900" b="0" dirty="0">
                <a:latin typeface="Arial" charset="0"/>
                <a:cs typeface="+mn-cs"/>
              </a:rPr>
              <a:t>Copyright © Shimon Schocken</a:t>
            </a:r>
          </a:p>
        </p:txBody>
      </p:sp>
    </p:spTree>
    <p:extLst>
      <p:ext uri="{BB962C8B-B14F-4D97-AF65-F5344CB8AC3E}">
        <p14:creationId xmlns:p14="http://schemas.microsoft.com/office/powerpoint/2010/main" val="2539749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909" tIns="48455" rIns="96909" bIns="48455" anchor="ctr">
            <a:spAutoFit/>
          </a:bodyPr>
          <a:lstStyle/>
          <a:p>
            <a:pPr algn="r" defTabSz="962025">
              <a:defRPr/>
            </a:pPr>
            <a:fld id="{90635EC8-FA26-8A4D-8AA1-7CD100D6C3E7}" type="slidenum">
              <a:rPr lang="he-IL" sz="1500" b="0">
                <a:latin typeface="Times New Roman" charset="0"/>
                <a:cs typeface="Times New Roman" charset="0"/>
              </a:rPr>
              <a:pPr algn="r" defTabSz="962025">
                <a:defRPr/>
              </a:pPr>
              <a:t>‹#›</a:t>
            </a:fld>
            <a:endParaRPr lang="en-US" sz="1500" b="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8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E220C-0DB1-B94B-BDC9-E166AFC35B19}" type="slidenum">
              <a:rPr lang="he-IL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1ED66-2206-E171-FB0B-A5852DE6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3D3225-D6CC-9616-97FC-A870DF26E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CF0068-D9D3-F070-FEC9-4D404E7AE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4D62-D98A-85DF-33DC-ED4EF7C5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10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92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0885-7301-A708-C51D-63B6FD9B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69186-EAAE-5D2C-A52B-149F91ADE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94E5-8490-80A2-1970-D49DD34DF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E29D7-F993-7428-05BF-680A6752A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11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2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6CCC-A235-5F0F-96B3-8B1AC152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DA178-510A-5E36-B110-D877A577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3E6A5-EEA9-630F-6A93-89AA36DF9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B95F-F95A-3F29-BA4F-C4811856F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12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53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E27CD-BA47-B44C-CB8D-A0EEA04DF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BE7E8-6BF6-3FBA-8A70-4A31F6D99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C1390-5AD5-D5B9-F265-8006F33BE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F33F-C9BF-F79F-F0CC-9FEE0A9AD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14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35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BF8F-D6FC-BEA5-93B8-EEE62D19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75B5B-E2AF-6F49-F06C-63AD5C4E6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8B65B4-D85B-0EC0-C31B-997966202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C92D-9613-7AC2-2CDE-A95A324DB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15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509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99C7-3969-A085-70DC-26686219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0A6E5-92C4-59E1-599F-70F24D3A0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C071FE-2203-553A-098E-83719348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BC61-2A6F-2E6B-255B-BF6188704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16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577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20078-90CB-2F18-7799-919521F6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452E5A-CB7E-D0F1-03E3-CCC6C06E2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6554D-7BEC-9130-A54C-D8E5B4108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32E9-5F19-2FF7-27CC-D9C6C7684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17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05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1806B-1CF9-A141-B8DC-00FBE98B1F84}" type="slidenum">
              <a:rPr lang="he-IL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8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1806B-1CF9-A141-B8DC-00FBE98B1F84}" type="slidenum">
              <a:rPr lang="he-IL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85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A861A-40D7-8A49-9FC7-B426EB1C5A86}" type="slidenum">
              <a:rPr lang="he-IL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5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50E944B-E7BB-1E49-BC6A-B28E309D93AC}" type="slidenum">
              <a:rPr lang="he-IL" sz="1100" b="0" smtClean="0">
                <a:latin typeface="Times New Roman" charset="0"/>
              </a:rPr>
              <a:pPr>
                <a:defRPr/>
              </a:pPr>
              <a:t>2</a:t>
            </a:fld>
            <a:endParaRPr lang="en-US" sz="1100" b="0" dirty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E0C3B-45E6-4E29-BD09-64762E48D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5D7158B-5874-A68D-A750-6FCE695A6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A861A-40D7-8A49-9FC7-B426EB1C5A86}" type="slidenum">
              <a:rPr lang="he-IL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1399A47E-7BAA-FFCB-8077-AEE04742F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B882C188-B8A9-9087-5F06-FCBA52CC8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93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1806B-1CF9-A141-B8DC-00FBE98B1F84}" type="slidenum">
              <a:rPr lang="he-IL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499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ECD87-D07E-C04D-ACE0-372220C8D22A}" type="slidenum">
              <a:rPr lang="he-IL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859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A178E7-D8D4-5740-B88B-FA9FE97C5F00}" type="slidenum">
              <a:rPr lang="he-IL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101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A9E9-8748-0719-80D2-418DA755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6A9CCAC-A90C-FC3C-5594-7E216F0A8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A20ED-EB78-FB45-91D6-F8E88E395057}" type="slidenum">
              <a:rPr lang="he-IL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41442" name="Rectangle 2">
            <a:extLst>
              <a:ext uri="{FF2B5EF4-FFF2-40B4-BE49-F238E27FC236}">
                <a16:creationId xmlns:a16="http://schemas.microsoft.com/office/drawing/2014/main" id="{E9A9124E-BFDB-8100-261E-94E2DD2FA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43" name="Rectangle 3">
            <a:extLst>
              <a:ext uri="{FF2B5EF4-FFF2-40B4-BE49-F238E27FC236}">
                <a16:creationId xmlns:a16="http://schemas.microsoft.com/office/drawing/2014/main" id="{D7ED69F5-9C50-DDEF-F051-7242C9689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662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BB73-143B-05B3-A8AB-F07F791B8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79AA856-C0BB-9AA3-0646-E6F6055E9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E491C296-837E-AEC3-DA94-48E2ED42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8E1BBA9C-C1C4-A808-616F-0C8235CD4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4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C870-A6CE-FEC2-2AD2-A78B615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B1B89DB-4FC7-CB6D-2923-82077253F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5AADB5C7-C729-74DA-7A9F-C046A2A60F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8427DD93-F417-2237-CCE8-00AC6FFE2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791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25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6946E-2284-C023-CCAB-94BC6FD03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0881D24-0C4A-9C32-2959-79811918F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A20ED-EB78-FB45-91D6-F8E88E395057}" type="slidenum">
              <a:rPr lang="he-IL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41442" name="Rectangle 2">
            <a:extLst>
              <a:ext uri="{FF2B5EF4-FFF2-40B4-BE49-F238E27FC236}">
                <a16:creationId xmlns:a16="http://schemas.microsoft.com/office/drawing/2014/main" id="{0726BE66-648C-2B61-7502-5E80EF3C1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43" name="Rectangle 3">
            <a:extLst>
              <a:ext uri="{FF2B5EF4-FFF2-40B4-BE49-F238E27FC236}">
                <a16:creationId xmlns:a16="http://schemas.microsoft.com/office/drawing/2014/main" id="{F955A0A6-75D1-9E30-4A88-A46FBF7A6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797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1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1B77E-CEF9-8141-9039-BDB68DB20B50}" type="slidenum">
              <a:rPr lang="he-IL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1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704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766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F737F-857E-552D-D63A-044B39CC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D423475-2CA5-ABB1-9E57-9F314E493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A20ED-EB78-FB45-91D6-F8E88E395057}" type="slidenum">
              <a:rPr lang="he-IL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341442" name="Rectangle 2">
            <a:extLst>
              <a:ext uri="{FF2B5EF4-FFF2-40B4-BE49-F238E27FC236}">
                <a16:creationId xmlns:a16="http://schemas.microsoft.com/office/drawing/2014/main" id="{30A8FA46-F9FC-7B78-7A13-69FF60399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43" name="Rectangle 3">
            <a:extLst>
              <a:ext uri="{FF2B5EF4-FFF2-40B4-BE49-F238E27FC236}">
                <a16:creationId xmlns:a16="http://schemas.microsoft.com/office/drawing/2014/main" id="{E18BEB1A-B6ED-A703-1B02-F2C2B6A97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21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20CCB-CFD3-58EE-3D6B-835C1F682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C4A12EE-3ED7-9DE0-CC2D-20DF44CE5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6F42120D-CAD0-AFF3-2A04-CB76619EE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828DEDA0-34CF-0E22-5540-CB8D2E99D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357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87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8FC91-72F5-F564-500D-97ABC685B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3A52111-C2A1-E145-D742-B17D168BD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A20ED-EB78-FB45-91D6-F8E88E395057}" type="slidenum">
              <a:rPr lang="he-IL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341442" name="Rectangle 2">
            <a:extLst>
              <a:ext uri="{FF2B5EF4-FFF2-40B4-BE49-F238E27FC236}">
                <a16:creationId xmlns:a16="http://schemas.microsoft.com/office/drawing/2014/main" id="{C720F177-7255-3724-97F7-40E3017F2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43" name="Rectangle 3">
            <a:extLst>
              <a:ext uri="{FF2B5EF4-FFF2-40B4-BE49-F238E27FC236}">
                <a16:creationId xmlns:a16="http://schemas.microsoft.com/office/drawing/2014/main" id="{D927C1A8-3E9F-6D4C-B3DC-B3B709902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402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B538-66B2-B744-8AFA-FD656D6CB1D6}" type="slidenum">
              <a:rPr lang="he-IL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69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3269-7337-F3CE-A320-4DDD0516E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FD610FF-1744-42B8-4FF8-876B3D8EA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1B77E-CEF9-8141-9039-BDB68DB20B50}" type="slidenum">
              <a:rPr lang="he-IL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411074" name="Rectangle 2">
            <a:extLst>
              <a:ext uri="{FF2B5EF4-FFF2-40B4-BE49-F238E27FC236}">
                <a16:creationId xmlns:a16="http://schemas.microsoft.com/office/drawing/2014/main" id="{4BC57DAE-ED63-DE95-DA47-14F5B6EAA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3CFFEFB8-0B30-40E9-D384-3D7E68773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43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7EFF1-C4C9-E48A-0387-0206A45F6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4D3C0-AD15-F253-4830-0DC81DC77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2EB0B-2B36-E591-2969-D773DEB28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026D-C007-CA72-6FF0-117CE076F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4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47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B9E8-8F91-5DC1-3946-FB76ADE4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6AB7F-DB51-AA78-4FCF-EA51BD9B7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F45CF-2052-7C12-9832-39502DCBC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D3B2-C1C2-9C45-9614-E5857BA8F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5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60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ABB3-4A87-BEDA-7128-981AF815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583B3-EDD8-8602-D584-921FCE072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73D382-82FD-256A-0F3F-31373F66E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D5ED-636D-F707-AAF0-74E3E765B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6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40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6CA5-BE1C-69EE-B5B3-C0DF46EA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7979-1335-613F-F9F3-9C5175252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26540-7BA4-39AB-21DF-E29C5CE9F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5A3B8-CBF0-E77D-7564-D32B1524C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7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7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4980B-82AA-B82F-E481-ECA2EB3A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C8B25-265B-FBB8-0FD7-F12BB1341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73AA1-9F64-6679-D069-EA8CC4EF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D59F5-D35E-CC5B-FE26-EE0014AFA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8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8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A236-7797-82DB-07ED-0975B3A3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4CD4D-CCB4-5F5E-6C1F-E8C876F4A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D495B-98E9-E230-21E4-6E2902888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D7187-F87F-ADB4-900A-A312EEA5C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9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48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44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2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77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53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9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2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1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3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4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15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AEBE76D-E43B-9693-D00C-0A0B6A4BE9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11-2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Arial" charset="0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charset="0"/>
        <a:buChar char="l"/>
        <a:defRPr sz="16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0"/>
        <a:buChar char="q"/>
        <a:defRPr sz="16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6172200" cy="14478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cs typeface="+mj-cs"/>
              </a:rPr>
              <a:t> Class Inheritance</a:t>
            </a:r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b="0" dirty="0">
                <a:cs typeface="+mn-cs"/>
              </a:rPr>
              <a:t>Introduction to Computer Science</a:t>
            </a:r>
          </a:p>
          <a:p>
            <a:pPr algn="l">
              <a:defRPr/>
            </a:pPr>
            <a:r>
              <a:rPr lang="en-US" sz="1400" b="0" dirty="0">
                <a:cs typeface="+mn-cs"/>
              </a:rPr>
              <a:t>Reichman University</a:t>
            </a: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11-</a:t>
            </a:r>
            <a:r>
              <a:rPr lang="he-IL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2</a:t>
            </a:r>
            <a:endParaRPr lang="en-US" b="0" dirty="0">
              <a:latin typeface="Times New Roman"/>
              <a:cs typeface="Times New Roman"/>
            </a:endParaRPr>
          </a:p>
        </p:txBody>
      </p:sp>
      <p:pic>
        <p:nvPicPr>
          <p:cNvPr id="722954" name="Picture 10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0"/>
            <a:ext cx="2838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86FF0-8130-BED2-9ABE-1000D09B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98CB998E-BAFD-D5E1-BB2D-F8062707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762000"/>
            <a:ext cx="39243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Instructor(String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A36A33-C188-A962-CC61-E26C091F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01F06-FE2F-B37D-D8EF-891DF537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Inheritance in action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796BCD18-FBCD-74A3-F0CC-DE513E0C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497" y="87055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50C9EF55-B9ED-8DA0-CBF7-A38862A2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39F66-E0F9-2659-FCAE-14B9DE5E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59" y="3910410"/>
            <a:ext cx="4191000" cy="182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soc = 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new Instructor("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", "Athens", "Prof.");</a:t>
            </a:r>
          </a:p>
          <a:p>
            <a:pPr algn="l">
              <a:lnSpc>
                <a:spcPts val="1550"/>
              </a:lnSpc>
              <a:spcBef>
                <a:spcPts val="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dick = </a:t>
            </a:r>
            <a:b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new Instructor("Feynman", "LA", "Dr.");</a:t>
            </a:r>
          </a:p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soc.setAddress("Tel Aviv");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changing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address</a:t>
            </a:r>
          </a:p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System.out.println(soc);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System.out.println(dick);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09DDA-A68D-B95E-162F-1E307EF7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720" y="5612805"/>
            <a:ext cx="2187080" cy="55939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Prof.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Tel Aviv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Dr. Feynman, 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D0EE5-CF4B-E495-4D13-3424850F5BAA}"/>
              </a:ext>
            </a:extLst>
          </p:cNvPr>
          <p:cNvSpPr txBox="1"/>
          <p:nvPr/>
        </p:nvSpPr>
        <p:spPr>
          <a:xfrm>
            <a:off x="7493584" y="5298873"/>
            <a:ext cx="113589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output</a:t>
            </a:r>
            <a:endParaRPr lang="en-US" sz="1800" b="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FB672-C9D5-79E3-31CF-CB8EEB29D06E}"/>
              </a:ext>
            </a:extLst>
          </p:cNvPr>
          <p:cNvSpPr txBox="1"/>
          <p:nvPr/>
        </p:nvSpPr>
        <p:spPr>
          <a:xfrm>
            <a:off x="7093704" y="3629039"/>
            <a:ext cx="113589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client code</a:t>
            </a:r>
            <a:endParaRPr lang="en-US" sz="1800" b="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899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04B3-5E6E-D47A-289F-25157ACD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C9D7165F-A13A-A981-7333-03FDBBB1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762000"/>
            <a:ext cx="39243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Instructor(String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B8080C-E65D-0A77-C5AB-C62FA453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1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9254F-9298-5514-31ED-D3BA230E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Inheritance in action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E0ADB502-79C3-882A-E889-E5CB66FD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497" y="87055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F3A83FC5-C9AC-013A-B8DE-7A08E02E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99F23-3F8B-74C3-6B8F-022ED6FC4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59" y="3910410"/>
            <a:ext cx="4191000" cy="182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soc = 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new Instructor("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", "Athens", "Prof.");</a:t>
            </a:r>
          </a:p>
          <a:p>
            <a:pPr algn="l">
              <a:lnSpc>
                <a:spcPts val="1550"/>
              </a:lnSpc>
              <a:spcBef>
                <a:spcPts val="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dick = </a:t>
            </a:r>
            <a:b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new Instructor("Feynman", "LA", "Dr.");</a:t>
            </a:r>
          </a:p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soc.</a:t>
            </a:r>
            <a:r>
              <a:rPr lang="en-US" sz="11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setAddress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("Tel Aviv");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changing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address</a:t>
            </a: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System.out.println(soc);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System.out.println(dick);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3F41DD1-57FD-B45E-98D5-1A4C2CEA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00" y="4732096"/>
            <a:ext cx="3865797" cy="1573312"/>
          </a:xfrm>
          <a:prstGeom prst="wedgeRoundRectCallout">
            <a:avLst>
              <a:gd name="adj1" fmla="val 66708"/>
              <a:gd name="adj2" fmla="val -32334"/>
              <a:gd name="adj3" fmla="val 16667"/>
            </a:avLst>
          </a:prstGeom>
          <a:solidFill>
            <a:srgbClr val="FFF5D7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a super-class (super type) method</a:t>
            </a:r>
          </a:p>
          <a:p>
            <a:pPr algn="l">
              <a:spcBef>
                <a:spcPts val="600"/>
              </a:spcBef>
            </a:pP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Instructor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a </a:t>
            </a: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we can call a </a:t>
            </a: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on an </a:t>
            </a: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Instructor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73A7B-43D2-6886-8C1B-3146CF3B8029}"/>
              </a:ext>
            </a:extLst>
          </p:cNvPr>
          <p:cNvSpPr txBox="1"/>
          <p:nvPr/>
        </p:nvSpPr>
        <p:spPr>
          <a:xfrm>
            <a:off x="7093704" y="3629039"/>
            <a:ext cx="113589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client code</a:t>
            </a:r>
            <a:endParaRPr lang="en-US" sz="1800" b="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F3AA28-F728-8C8B-F586-416323E8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720" y="5612805"/>
            <a:ext cx="2187080" cy="55939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Prof.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Tel Aviv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Dr. Feynman, 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6D1B4-717A-FC9C-59B5-D76E440342B5}"/>
              </a:ext>
            </a:extLst>
          </p:cNvPr>
          <p:cNvSpPr txBox="1"/>
          <p:nvPr/>
        </p:nvSpPr>
        <p:spPr>
          <a:xfrm>
            <a:off x="7493584" y="5298873"/>
            <a:ext cx="113589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output</a:t>
            </a:r>
            <a:endParaRPr lang="en-US" sz="1800" b="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783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441E-91BB-7041-F630-7B6BE3705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18F72893-82A4-1334-9CEF-EBA3F5B8D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762000"/>
            <a:ext cx="4191000" cy="447954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student. */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Student </a:t>
            </a:r>
            <a:r>
              <a:rPr lang="en-US" sz="11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int studentId;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String club; </a:t>
            </a:r>
          </a:p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student. */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Student(String name, String address,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int studentId, String club)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super(name, address);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this.studentId = studentId;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this.club = club;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/** Textual description of this student. */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String toString()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super.toString() + ", id: " +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studentId + ", club: " + club;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30796-1AFD-22BD-86DF-91CD1EF1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Sub-class: Student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D1AFC8C1-2D9B-EE4C-9FE7-18EB51AC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32E63-492E-68D6-DC5C-48FAB6FA7BE7}"/>
              </a:ext>
            </a:extLst>
          </p:cNvPr>
          <p:cNvSpPr txBox="1"/>
          <p:nvPr/>
        </p:nvSpPr>
        <p:spPr>
          <a:xfrm>
            <a:off x="225312" y="969262"/>
            <a:ext cx="438478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Like any other sub-class: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Inherits all the super-class members;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1800" b="0" dirty="0">
                <a:latin typeface="Times New Roman"/>
                <a:cs typeface="Times New Roman"/>
              </a:rPr>
              <a:t>Typically adds some members of its own;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Typically overrides some super-class method.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45209-3F1B-21DE-27FA-23DF29CC3D9F}"/>
              </a:ext>
            </a:extLst>
          </p:cNvPr>
          <p:cNvSpPr txBox="1"/>
          <p:nvPr/>
        </p:nvSpPr>
        <p:spPr>
          <a:xfrm>
            <a:off x="4800600" y="5404872"/>
            <a:ext cx="3429000" cy="132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Possible extensions</a:t>
            </a:r>
            <a:r>
              <a:rPr lang="en-US" sz="1600" b="0" dirty="0">
                <a:latin typeface="Times New Roman"/>
                <a:cs typeface="Times New Roman"/>
              </a:rPr>
              <a:t> (examples)</a:t>
            </a:r>
            <a:endParaRPr lang="en-US" sz="1800" b="0" dirty="0">
              <a:latin typeface="Times New Roman"/>
              <a:cs typeface="Times New Roman"/>
            </a:endParaRPr>
          </a:p>
          <a:p>
            <a:pPr marL="215900" indent="-215900" algn="l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List of courses, and grades</a:t>
            </a:r>
          </a:p>
          <a:p>
            <a:pPr marL="215900" indent="-215900" algn="l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GPA</a:t>
            </a:r>
          </a:p>
          <a:p>
            <a:pPr algn="l">
              <a:spcBef>
                <a:spcPts val="0"/>
              </a:spcBef>
              <a:buSzPct val="75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...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7E4CEC-1278-A7EC-7D6E-C5CF9212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12" y="2628130"/>
            <a:ext cx="3938062" cy="22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B66-F963-AC7F-CFCD-53ED2E6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Abstract class / abstract method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0CE19D0-4C0B-AF92-ACBA-660D591E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733800" cy="4724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 Person {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Gets the role of this person. */</a:t>
            </a:r>
          </a:p>
          <a:p>
            <a:pPr algn="l"/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To be implemented by sub-classes. 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getRole();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Textual description of this person.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getRole() + " " + name +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", " +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Menlo" panose="020B0609030804020204" pitchFamily="49" charset="0"/>
              </a:rPr>
            </a:b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DE48B68-4BB4-D055-A3C9-65044F70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824" y="2895600"/>
            <a:ext cx="3933986" cy="1066800"/>
          </a:xfrm>
          <a:prstGeom prst="wedgeRoundRectCallout">
            <a:avLst>
              <a:gd name="adj1" fmla="val -89359"/>
              <a:gd name="adj2" fmla="val 40960"/>
              <a:gd name="adj3" fmla="val 16667"/>
            </a:avLst>
          </a:prstGeom>
          <a:solidFill>
            <a:srgbClr val="FFF5D7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altLang="en-US" sz="16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endParaRPr lang="en-US" alt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placeholder method, must be implemented by every sub-class of this class.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E2EB2-3318-71BC-C919-F1B362B4CDF7}"/>
              </a:ext>
            </a:extLst>
          </p:cNvPr>
          <p:cNvSpPr txBox="1"/>
          <p:nvPr/>
        </p:nvSpPr>
        <p:spPr>
          <a:xfrm>
            <a:off x="4419600" y="957279"/>
            <a:ext cx="4354286" cy="1172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1800" b="0" dirty="0">
                <a:latin typeface="Times New Roman"/>
                <a:cs typeface="Times New Roman"/>
              </a:rPr>
              <a:t>Sometimes we want to </a:t>
            </a:r>
            <a:r>
              <a:rPr lang="en-US" sz="1800" b="0" i="1" dirty="0">
                <a:latin typeface="Times New Roman"/>
                <a:cs typeface="Times New Roman"/>
              </a:rPr>
              <a:t>force</a:t>
            </a:r>
            <a:r>
              <a:rPr lang="en-US" sz="1800" b="0" dirty="0">
                <a:latin typeface="Times New Roman"/>
                <a:cs typeface="Times New Roman"/>
              </a:rPr>
              <a:t> each sub-class to have some feature of its own.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Example: We want each instructor and student to have a </a:t>
            </a:r>
            <a:r>
              <a:rPr lang="en-US" sz="1800" b="0" i="1" dirty="0">
                <a:solidFill>
                  <a:schemeClr val="tx1"/>
                </a:solidFill>
                <a:latin typeface="Times New Roman"/>
                <a:cs typeface="Times New Roman"/>
              </a:rPr>
              <a:t>role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 in the university.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55BCA-12BC-78B2-5222-EAC0DFAD63E9}"/>
              </a:ext>
            </a:extLst>
          </p:cNvPr>
          <p:cNvSpPr txBox="1"/>
          <p:nvPr/>
        </p:nvSpPr>
        <p:spPr>
          <a:xfrm>
            <a:off x="4679824" y="4191000"/>
            <a:ext cx="41910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point: If a class contains one or more </a:t>
            </a:r>
            <a:r>
              <a:rPr lang="en-US" altLang="en-US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becomes an </a:t>
            </a:r>
            <a:r>
              <a:rPr lang="en-US" altLang="en-US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endParaRPr lang="en-US" sz="18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19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7BDA7-80A1-778A-29BE-F0D24AFA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DC1C-FED4-7DE4-C99F-30EC99AB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Abstract class / abstract method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5CF3DD-31B7-DD9D-056D-CACDC149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399" y="762000"/>
            <a:ext cx="39243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Instructor(String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Gets the role of this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getRole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"Instructor " +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2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3FAEE96-5863-C3AE-7EBB-2B79C28E5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733800" cy="4724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 Person {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Gets the role of this person. */</a:t>
            </a:r>
          </a:p>
          <a:p>
            <a:pPr algn="l"/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To be implemented by sub-classes. 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getRole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Textual description of this person.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getRole() + " " + name +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", " +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Menlo" panose="020B0609030804020204" pitchFamily="49" charset="0"/>
              </a:rPr>
            </a:b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4FA6F184-B38F-B512-8517-B171712A1513}"/>
              </a:ext>
            </a:extLst>
          </p:cNvPr>
          <p:cNvSpPr>
            <a:spLocks noChangeArrowheads="1"/>
          </p:cNvSpPr>
          <p:nvPr/>
        </p:nvSpPr>
        <p:spPr bwMode="auto">
          <a:xfrm rot="20407680">
            <a:off x="3298067" y="3299704"/>
            <a:ext cx="1205983" cy="386887"/>
          </a:xfrm>
          <a:prstGeom prst="leftArrow">
            <a:avLst>
              <a:gd name="adj1" fmla="val 64583"/>
              <a:gd name="adj2" fmla="val 76749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en-US" sz="1400" b="0" dirty="0">
                <a:solidFill>
                  <a:schemeClr val="bg1"/>
                </a:solidFill>
                <a:cs typeface="+mn-cs"/>
              </a:rPr>
              <a:t>must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4BB8B149-F5C5-56A1-501B-5B1EDD13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68484DA8-2A97-3489-2EDE-EEA46D0E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A432C-FFA5-DE06-04BD-E42AF8F77EDF}"/>
              </a:ext>
            </a:extLst>
          </p:cNvPr>
          <p:cNvSpPr txBox="1"/>
          <p:nvPr/>
        </p:nvSpPr>
        <p:spPr>
          <a:xfrm>
            <a:off x="1752600" y="5635635"/>
            <a:ext cx="622587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1800" b="0" dirty="0">
                <a:latin typeface="Times New Roman"/>
                <a:cs typeface="Times New Roman"/>
              </a:rPr>
              <a:t>A sub-class </a:t>
            </a:r>
            <a:r>
              <a:rPr lang="en-US" sz="1800" b="0" i="1" dirty="0">
                <a:latin typeface="Times New Roman"/>
                <a:cs typeface="Times New Roman"/>
              </a:rPr>
              <a:t>must</a:t>
            </a:r>
            <a:r>
              <a:rPr lang="en-US" sz="1800" b="0" dirty="0">
                <a:latin typeface="Times New Roman"/>
                <a:cs typeface="Times New Roman"/>
              </a:rPr>
              <a:t> override every super-class </a:t>
            </a:r>
            <a:r>
              <a:rPr lang="en-US" sz="1800" b="0" i="1" dirty="0">
                <a:latin typeface="Times New Roman"/>
                <a:cs typeface="Times New Roman"/>
              </a:rPr>
              <a:t>abstract</a:t>
            </a:r>
            <a:r>
              <a:rPr lang="en-US" sz="1800" b="0" dirty="0">
                <a:latin typeface="Times New Roman"/>
                <a:cs typeface="Times New Roman"/>
              </a:rPr>
              <a:t> method; </a:t>
            </a:r>
            <a:endParaRPr lang="en-US" sz="2000" b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A sub-class </a:t>
            </a:r>
            <a:r>
              <a:rPr lang="en-US" sz="1800" b="0" i="1" dirty="0">
                <a:solidFill>
                  <a:schemeClr val="tx1"/>
                </a:solidFill>
                <a:latin typeface="Times New Roman"/>
                <a:cs typeface="Times New Roman"/>
              </a:rPr>
              <a:t>can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 override any other super-class method.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D5F1CB-EF3C-FBDA-965F-6180F7E87C5A}"/>
              </a:ext>
            </a:extLst>
          </p:cNvPr>
          <p:cNvSpPr/>
          <p:nvPr/>
        </p:nvSpPr>
        <p:spPr bwMode="auto">
          <a:xfrm>
            <a:off x="4572000" y="2768672"/>
            <a:ext cx="2667000" cy="990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A5DF0D-B5D0-DD80-4C76-5A32E82C5DCA}"/>
              </a:ext>
            </a:extLst>
          </p:cNvPr>
          <p:cNvSpPr/>
          <p:nvPr/>
        </p:nvSpPr>
        <p:spPr bwMode="auto">
          <a:xfrm>
            <a:off x="656904" y="3505200"/>
            <a:ext cx="2614283" cy="609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5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C51A-7AEE-826C-259C-89B2EE23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4128DA-E4D4-C7F2-5FBD-7417136CB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762000"/>
            <a:ext cx="3924300" cy="4724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student.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Student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int studentId;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String club; 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student.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Student(String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int studentId, String club)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super(name, address);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this.studentId = studentId;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this.club = club;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Gets the role of this students.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getRole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"Student";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student.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super.toString() + ", id: " +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studentId + ", club: " + club;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202F-D7E3-F00A-683E-CDC9F05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Abstract class / abstract method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27635EC-71F4-8257-79ED-7448C771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733800" cy="4724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abstract class Person {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Gets the role of this person. */</a:t>
            </a:r>
          </a:p>
          <a:p>
            <a:pPr algn="l"/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To be implemented by sub-classes. 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getRole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Textual description of this person. */</a:t>
            </a:r>
          </a:p>
          <a:p>
            <a:pPr algn="l"/>
            <a:r>
              <a:rPr lang="en-US" sz="105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getRole() + " " + name +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", " +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Menlo" panose="020B0609030804020204" pitchFamily="49" charset="0"/>
              </a:rPr>
            </a:b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4346C-F4F8-9BD2-B58E-1412322E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797103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55155F7-E148-AED1-CAD5-0CBC27EC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F33AC-3B7A-E84B-14B2-2CB55EB84CC0}"/>
              </a:ext>
            </a:extLst>
          </p:cNvPr>
          <p:cNvSpPr txBox="1"/>
          <p:nvPr/>
        </p:nvSpPr>
        <p:spPr>
          <a:xfrm>
            <a:off x="1752600" y="5635635"/>
            <a:ext cx="622587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1800" b="0" dirty="0">
                <a:latin typeface="Times New Roman"/>
                <a:cs typeface="Times New Roman"/>
              </a:rPr>
              <a:t>A sub-class </a:t>
            </a:r>
            <a:r>
              <a:rPr lang="en-US" sz="1800" b="0" i="1" dirty="0">
                <a:latin typeface="Times New Roman"/>
                <a:cs typeface="Times New Roman"/>
              </a:rPr>
              <a:t>must</a:t>
            </a:r>
            <a:r>
              <a:rPr lang="en-US" sz="1800" b="0" dirty="0">
                <a:latin typeface="Times New Roman"/>
                <a:cs typeface="Times New Roman"/>
              </a:rPr>
              <a:t> override every super-class </a:t>
            </a:r>
            <a:r>
              <a:rPr lang="en-US" sz="1800" b="0" i="1" dirty="0">
                <a:latin typeface="Times New Roman"/>
                <a:cs typeface="Times New Roman"/>
              </a:rPr>
              <a:t>abstract</a:t>
            </a:r>
            <a:r>
              <a:rPr lang="en-US" sz="1800" b="0" dirty="0">
                <a:latin typeface="Times New Roman"/>
                <a:cs typeface="Times New Roman"/>
              </a:rPr>
              <a:t> method; </a:t>
            </a:r>
            <a:endParaRPr lang="en-US" sz="2000" b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A sub-class </a:t>
            </a:r>
            <a:r>
              <a:rPr lang="en-US" sz="1800" b="0" i="1" dirty="0">
                <a:solidFill>
                  <a:schemeClr val="tx1"/>
                </a:solidFill>
                <a:latin typeface="Times New Roman"/>
                <a:cs typeface="Times New Roman"/>
              </a:rPr>
              <a:t>can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 override any super-class method.</a:t>
            </a: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141A5A0-6765-5EEE-5EC9-5D0157BC0739}"/>
              </a:ext>
            </a:extLst>
          </p:cNvPr>
          <p:cNvSpPr>
            <a:spLocks noChangeArrowheads="1"/>
          </p:cNvSpPr>
          <p:nvPr/>
        </p:nvSpPr>
        <p:spPr bwMode="auto">
          <a:xfrm rot="21075096">
            <a:off x="3336167" y="3534463"/>
            <a:ext cx="1205983" cy="386887"/>
          </a:xfrm>
          <a:prstGeom prst="leftArrow">
            <a:avLst>
              <a:gd name="adj1" fmla="val 64583"/>
              <a:gd name="adj2" fmla="val 76749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en-US" sz="1400" b="0" dirty="0">
                <a:solidFill>
                  <a:schemeClr val="bg1"/>
                </a:solidFill>
                <a:cs typeface="+mn-cs"/>
              </a:rPr>
              <a:t>must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586CDF-9A52-F9E5-FB27-9A71EC1646BE}"/>
              </a:ext>
            </a:extLst>
          </p:cNvPr>
          <p:cNvSpPr/>
          <p:nvPr/>
        </p:nvSpPr>
        <p:spPr bwMode="auto">
          <a:xfrm>
            <a:off x="4648200" y="3009900"/>
            <a:ext cx="2514600" cy="990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DBEE2-E1B3-BE95-4505-A6C6B4FBB1AF}"/>
              </a:ext>
            </a:extLst>
          </p:cNvPr>
          <p:cNvSpPr/>
          <p:nvPr/>
        </p:nvSpPr>
        <p:spPr bwMode="auto">
          <a:xfrm>
            <a:off x="656904" y="3505200"/>
            <a:ext cx="2614283" cy="609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8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19ED6-A964-7602-3F16-095625D41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79058B-27E0-A575-96AC-2942BF49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34" y="685800"/>
            <a:ext cx="5753100" cy="522427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some persons</a:t>
            </a: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Person[] persons = new Person[]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Instructor("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", "Raanana", "Prof."),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Instructor("Feynman", "Tel Aviv", "Dr."),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Student("Ron", "Raanana", 1001, "Dance"),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Student("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Neta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", "Raanana", 1002, "Debate"),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Student("Avigail", "Tel Aviv", 1003, "Dance")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lnSpc>
                <a:spcPts val="1550"/>
              </a:lnSpc>
            </a:pP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all persons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for (Person person : persons)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System.out.println(person);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50"/>
              </a:lnSpc>
            </a:pP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4D6A9-0C89-0488-B3F6-7DFF68D5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Inheritance in action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BBF9084-8A2D-C9AE-74A3-06BBD608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434" y="761999"/>
            <a:ext cx="1219200" cy="46166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400" b="0" dirty="0">
                <a:latin typeface="+mj-lt"/>
                <a:cs typeface="Times New Roman" charset="0"/>
              </a:rPr>
              <a:t>client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B614D-5634-F40E-497E-C50F49D1BC34}"/>
              </a:ext>
            </a:extLst>
          </p:cNvPr>
          <p:cNvSpPr txBox="1"/>
          <p:nvPr/>
        </p:nvSpPr>
        <p:spPr>
          <a:xfrm>
            <a:off x="7362535" y="990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12215-7A8B-D0A0-76A7-1321598C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72201"/>
            <a:ext cx="3965866" cy="117663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Prof.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Raanana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Dr. Feynman, Tel Aviv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Ron, Raanana, id: 1001, club: Dance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Neta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Raanana, id: 1002, club: Debate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Avigail, Tel Aviv, id: 1003, club: Dance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A00A8-4392-9A12-11F8-3C780F3F9AC4}"/>
              </a:ext>
            </a:extLst>
          </p:cNvPr>
          <p:cNvSpPr txBox="1"/>
          <p:nvPr/>
        </p:nvSpPr>
        <p:spPr>
          <a:xfrm>
            <a:off x="6257634" y="879800"/>
            <a:ext cx="2648531" cy="144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2000" b="0" u="sng" dirty="0">
                <a:latin typeface="Times New Roman"/>
                <a:cs typeface="Times New Roman"/>
              </a:rPr>
              <a:t>Polymorphism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Iterating over super-type objects, letting each object take care of itself (according to its sub-type).</a:t>
            </a:r>
          </a:p>
        </p:txBody>
      </p:sp>
    </p:spTree>
    <p:extLst>
      <p:ext uri="{BB962C8B-B14F-4D97-AF65-F5344CB8AC3E}">
        <p14:creationId xmlns:p14="http://schemas.microsoft.com/office/powerpoint/2010/main" val="307603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DC883-F574-E2CB-3D28-EA9084C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D8EE42-EC4B-F33E-86A5-75D64302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34" y="685800"/>
            <a:ext cx="5753100" cy="522427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some persons</a:t>
            </a: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Person[] persons = new Person[]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Instructor("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", "Raanana", "Prof."),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Instructor("Feynman", "Tel Aviv", "Dr."),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Student("Ron", "Raanana", 1001, "Dance"),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Student("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Neta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", "Raanana", 1002, "Debate"),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new Student("Avigail", "Tel Aviv", 1003, "Dance")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lnSpc>
                <a:spcPts val="1550"/>
              </a:lnSpc>
            </a:pP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all persons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for (Person person : persons)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System.out.println(person);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50"/>
              </a:lnSpc>
            </a:pP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all persons from Raanana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printPersonsFromCity(persons, "Raanana"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1550"/>
              </a:lnSpc>
            </a:pPr>
            <a:endParaRPr lang="en-US" sz="11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50"/>
              </a:lnSpc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all the persons from the given city. 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printPersonsFromCity(Person[] persons, String city)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for (Person person : persons)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if (person.address.equals(city)) {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System.out.println(person);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BDCE4-FC91-F427-796F-3A01ACBA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Inheritance in action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8B46B945-9215-0422-BB6E-2FE02E3D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434" y="761999"/>
            <a:ext cx="1219200" cy="46166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400" b="0" dirty="0">
                <a:latin typeface="+mj-lt"/>
                <a:cs typeface="Times New Roman" charset="0"/>
              </a:rPr>
              <a:t>client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AF2B5-AF13-AE0A-9DB7-668689C806F1}"/>
              </a:ext>
            </a:extLst>
          </p:cNvPr>
          <p:cNvSpPr txBox="1"/>
          <p:nvPr/>
        </p:nvSpPr>
        <p:spPr>
          <a:xfrm>
            <a:off x="7362535" y="990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9264A-998E-EC12-943A-6DE01A4E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3965866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  <a:spcBef>
                <a:spcPts val="600"/>
              </a:spcBef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Prof.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Raanana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Ron, Raanana, id: 1001, club: Dance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Neta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Raanana, id: 1002, club: Debate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CE95E-261A-1B69-E235-21B2E9F3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72201"/>
            <a:ext cx="3965866" cy="117663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72000" rIns="0" bIns="108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Prof.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Socrates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Raanana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Instructor Dr. Feynman, Tel Aviv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Ron, Raanana, id: 1001, club: Dance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sz="1100" b="0">
                <a:latin typeface="Consolas" panose="020B0609020204030204" pitchFamily="49" charset="0"/>
                <a:cs typeface="Consolas" panose="020B0609020204030204" pitchFamily="49" charset="0"/>
              </a:rPr>
              <a:t>Neta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, Raanana, id: 1002, club: Debate</a:t>
            </a:r>
          </a:p>
          <a:p>
            <a:pPr algn="l">
              <a:lnSpc>
                <a:spcPts val="155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Student Avigail, Tel Aviv, id: 1003, club: Dance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AD37E-1020-EC07-E3E8-1B85FF5BF69C}"/>
              </a:ext>
            </a:extLst>
          </p:cNvPr>
          <p:cNvSpPr txBox="1"/>
          <p:nvPr/>
        </p:nvSpPr>
        <p:spPr>
          <a:xfrm>
            <a:off x="6257634" y="879800"/>
            <a:ext cx="2648531" cy="144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2000" b="0" u="sng" dirty="0">
                <a:latin typeface="Times New Roman"/>
                <a:cs typeface="Times New Roman"/>
              </a:rPr>
              <a:t>Polymorphism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defRPr/>
            </a:pP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Iterating over super-type objects, letting each object take care of itself (according to its sub-type).</a:t>
            </a:r>
          </a:p>
        </p:txBody>
      </p:sp>
    </p:spTree>
    <p:extLst>
      <p:ext uri="{BB962C8B-B14F-4D97-AF65-F5344CB8AC3E}">
        <p14:creationId xmlns:p14="http://schemas.microsoft.com/office/powerpoint/2010/main" val="292032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dirty="0"/>
              <a:t>Lecture plan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1265709"/>
            <a:ext cx="4001477" cy="402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/ sub-classing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vs composition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The class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Important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methods</a:t>
            </a: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Times New Roman"/>
              <a:cs typeface="Times New Roman"/>
            </a:endParaRP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Comic Sans MS" charset="0"/>
              <a:cs typeface="+mn-cs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1447800" y="1341909"/>
            <a:ext cx="457200" cy="2582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3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dirty="0"/>
              <a:t>Lecture plan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1265709"/>
            <a:ext cx="4001477" cy="402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/ sub-classing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vs composition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The class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Important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methods</a:t>
            </a: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Times New Roman"/>
              <a:cs typeface="Times New Roman"/>
            </a:endParaRP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Comic Sans MS" charset="0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447800" y="1905000"/>
            <a:ext cx="457200" cy="2582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7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Inheritance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990600"/>
            <a:ext cx="7162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000" b="0" u="sng" dirty="0">
                <a:latin typeface="Times New Roman"/>
                <a:cs typeface="Times New Roman"/>
              </a:rPr>
              <a:t>Background</a:t>
            </a:r>
          </a:p>
          <a:p>
            <a:pPr marL="179388" indent="-179388" algn="l">
              <a:spcBef>
                <a:spcPts val="1800"/>
              </a:spcBef>
              <a:buSzPct val="100000"/>
              <a:buFont typeface="Arial"/>
              <a:buChar char="•"/>
              <a:defRPr/>
            </a:pPr>
            <a:r>
              <a:rPr lang="en-US" sz="2000" b="0" i="1" dirty="0">
                <a:latin typeface="Times New Roman"/>
                <a:cs typeface="Times New Roman"/>
              </a:rPr>
              <a:t>Inheritance</a:t>
            </a:r>
            <a:r>
              <a:rPr lang="en-US" sz="2000" b="0" dirty="0">
                <a:latin typeface="Times New Roman"/>
                <a:cs typeface="Times New Roman"/>
              </a:rPr>
              <a:t> is a major feature of object-oriented programming</a:t>
            </a:r>
          </a:p>
          <a:p>
            <a:pPr marL="179388" indent="-179388" algn="l">
              <a:spcBef>
                <a:spcPts val="1800"/>
              </a:spcBef>
              <a:buSzPct val="100000"/>
              <a:buFont typeface="Arial"/>
              <a:buChar char="•"/>
              <a:defRPr/>
            </a:pPr>
            <a:r>
              <a:rPr lang="en-US" sz="2000" b="0" dirty="0">
                <a:latin typeface="Times New Roman"/>
                <a:cs typeface="Times New Roman"/>
              </a:rPr>
              <a:t>We’ll give an introduction to inheritance, focusing on main concepts and techniques.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0BB321-8800-2C43-B7BF-D05EF9B7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696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000" b="0" u="sng" dirty="0">
                <a:latin typeface="Times New Roman"/>
                <a:cs typeface="Times New Roman"/>
              </a:rPr>
              <a:t>Two forms of inheritance</a:t>
            </a:r>
            <a:endParaRPr lang="en-US" sz="2000" b="0" dirty="0">
              <a:latin typeface="Times New Roman"/>
              <a:cs typeface="Times New Roman"/>
            </a:endParaRPr>
          </a:p>
          <a:p>
            <a:pPr marL="179388" indent="-179388" algn="l"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2000" b="0" dirty="0">
                <a:latin typeface="Times New Roman"/>
                <a:cs typeface="Times New Roman"/>
              </a:rPr>
              <a:t>Class inheritance </a:t>
            </a:r>
            <a:r>
              <a:rPr lang="he-IL" sz="2000" b="0" dirty="0">
                <a:latin typeface="Times New Roman"/>
                <a:cs typeface="Times New Roman"/>
              </a:rPr>
              <a:t>      </a:t>
            </a:r>
            <a:r>
              <a:rPr lang="en-US" sz="2000" b="0" dirty="0">
                <a:latin typeface="Times New Roman"/>
                <a:cs typeface="Times New Roman"/>
              </a:rPr>
              <a:t>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(this lecture)</a:t>
            </a:r>
            <a:r>
              <a:rPr lang="he-IL" sz="1800" b="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he-IL" sz="2000" b="0" dirty="0">
                <a:latin typeface="Times New Roman"/>
                <a:cs typeface="Times New Roman"/>
              </a:rPr>
              <a:t>       </a:t>
            </a:r>
            <a:endParaRPr lang="en-US" sz="2000" b="0" dirty="0">
              <a:latin typeface="Times New Roman"/>
              <a:cs typeface="Times New Roman"/>
            </a:endParaRPr>
          </a:p>
          <a:p>
            <a:pPr marL="179388" indent="-179388" algn="l"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2000" b="0" dirty="0">
                <a:latin typeface="Times New Roman"/>
                <a:cs typeface="Times New Roman"/>
              </a:rPr>
              <a:t>Interface inheritance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(next lecture)</a:t>
            </a:r>
            <a:endParaRPr lang="en-US" sz="2000" b="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7B4C51C-5C47-654D-AC37-1058B4F2FF8A}"/>
              </a:ext>
            </a:extLst>
          </p:cNvPr>
          <p:cNvSpPr/>
          <p:nvPr/>
        </p:nvSpPr>
        <p:spPr bwMode="auto">
          <a:xfrm>
            <a:off x="457200" y="4114800"/>
            <a:ext cx="6096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4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91000" y="838200"/>
            <a:ext cx="4276165" cy="446350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39600" rIns="0" bIns="262800" anchor="t" anchorCtr="0"/>
          <a:lstStyle/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import java.awt.Color;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Represents a colored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ColoredPoint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extends Point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{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color of this point.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private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Color color;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Constructs a colored point. */   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ColoredPoint(int x, int y, Color color)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super(x,y);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calls a super constructor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this.color = color;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Constructs a point, colored black */   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ColoredPoint(int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this(x, y, Color.black);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Textual representation of this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String toString()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super.toString() + " " + color;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example: </a:t>
            </a:r>
            <a:r>
              <a:rPr lang="en-US" sz="2000" dirty="0"/>
              <a:t>Colored Points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228600" y="838200"/>
            <a:ext cx="3276600" cy="3276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226800" rIns="0" bIns="262800" anchor="ctr"/>
          <a:lstStyle/>
          <a:p>
            <a:pPr algn="l">
              <a:defRPr/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protected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int x, y;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Constructs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Textual representation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String toString()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"(" + x + "," + y + ")";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574FABB4-1C78-F84B-A25F-B720A7B0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96926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C3483222-4EE1-ED44-A63D-811FD7A1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724" y="94843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85C955-476D-4540-A9F6-A043007A8CDE}"/>
              </a:ext>
            </a:extLst>
          </p:cNvPr>
          <p:cNvGrpSpPr/>
          <p:nvPr/>
        </p:nvGrpSpPr>
        <p:grpSpPr>
          <a:xfrm>
            <a:off x="76200" y="4740524"/>
            <a:ext cx="4495800" cy="1462434"/>
            <a:chOff x="0" y="4863353"/>
            <a:chExt cx="4495800" cy="1462434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2741" y="5104213"/>
              <a:ext cx="4303059" cy="12215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226800" rIns="0" bIns="262800" anchor="ctr"/>
            <a:lstStyle/>
            <a:p>
              <a:pPr algn="l">
                <a:spcBef>
                  <a:spcPts val="300"/>
                </a:spcBef>
                <a:defRPr/>
              </a:pPr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// Creates and prints colored points: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ColoredPoint cp1 = new ColoredPoint(3,2,Color.red);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System.out.println(cp1);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ColoredPoint cp2 = new ColoredPoint(5,7);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System.out.println(cp2);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11D521C2-8B35-6D44-8FE3-85121C81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63353"/>
              <a:ext cx="1335741" cy="202853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code:</a:t>
              </a:r>
            </a:p>
          </p:txBody>
        </p:sp>
      </p:grp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09999" y="5736475"/>
            <a:ext cx="1905000" cy="68461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0" bIns="36000" anchor="ctr" anchorCtr="0"/>
          <a:lstStyle/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// Output: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(3,2) [r=255,g=0,b=0]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(5,7) [r=0,g=0,b=0]</a:t>
            </a:r>
            <a:endParaRPr lang="en-US" sz="1100" b="0" dirty="0">
              <a:solidFill>
                <a:srgbClr val="4D9072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A11B6E-AAB6-724E-9E94-EC659CC8D5E1}"/>
              </a:ext>
            </a:extLst>
          </p:cNvPr>
          <p:cNvGrpSpPr/>
          <p:nvPr/>
        </p:nvGrpSpPr>
        <p:grpSpPr>
          <a:xfrm>
            <a:off x="5562600" y="5771606"/>
            <a:ext cx="3056965" cy="614350"/>
            <a:chOff x="5858435" y="6167451"/>
            <a:chExt cx="3056965" cy="61435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6629400" y="6167451"/>
              <a:ext cx="2286000" cy="614350"/>
            </a:xfrm>
            <a:prstGeom prst="roundRect">
              <a:avLst>
                <a:gd name="adj" fmla="val 16667"/>
              </a:avLst>
            </a:prstGeom>
            <a:solidFill>
              <a:srgbClr val="FFF5D7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pPr algn="l"/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return values of the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toString()</a:t>
              </a: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method of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</a:t>
              </a:r>
              <a:endPara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AutoShape 8"/>
            <p:cNvCxnSpPr>
              <a:cxnSpLocks noChangeShapeType="1"/>
            </p:cNvCxnSpPr>
            <p:nvPr/>
          </p:nvCxnSpPr>
          <p:spPr bwMode="auto">
            <a:xfrm flipH="1">
              <a:off x="5858435" y="6398425"/>
              <a:ext cx="770966" cy="282732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8"/>
            <p:cNvCxnSpPr>
              <a:cxnSpLocks noChangeShapeType="1"/>
            </p:cNvCxnSpPr>
            <p:nvPr/>
          </p:nvCxnSpPr>
          <p:spPr bwMode="auto">
            <a:xfrm flipH="1">
              <a:off x="5934635" y="6398425"/>
              <a:ext cx="694765" cy="76201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8052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67EE16-CBE4-E5DE-CAB9-EF4206E2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A853498F-1F2E-D3BE-17AE-C021A03E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4276165" cy="3276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39600" rIns="0" bIns="262800" anchor="t" anchorCtr="0"/>
          <a:lstStyle/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import java.awt.Color;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Represents a colored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ColoredPoint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extends Point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{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color of this point.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private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Color color;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Constructs a colored point. */   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ColoredPoint(int x, int y, Color color)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super(x,y); </a:t>
            </a:r>
            <a:r>
              <a:rPr lang="en-US" sz="1200" b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calls a super constructor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this.color = color;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1408002" name="Rectangle 2">
            <a:extLst>
              <a:ext uri="{FF2B5EF4-FFF2-40B4-BE49-F238E27FC236}">
                <a16:creationId xmlns:a16="http://schemas.microsoft.com/office/drawing/2014/main" id="{9D7F84C3-7ABD-FA01-FE90-88C4770E3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example: </a:t>
            </a:r>
            <a:r>
              <a:rPr lang="en-US" sz="2000" dirty="0"/>
              <a:t>Colored Points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1408003" name="Rectangle 3">
            <a:extLst>
              <a:ext uri="{FF2B5EF4-FFF2-40B4-BE49-F238E27FC236}">
                <a16:creationId xmlns:a16="http://schemas.microsoft.com/office/drawing/2014/main" id="{AD12F1C8-0383-35A7-2EB8-C8AB7AA5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3276600" cy="3276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226800" rIns="0" bIns="262800" anchor="ctr"/>
          <a:lstStyle/>
          <a:p>
            <a:pPr algn="l">
              <a:defRPr/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protected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int x, y;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Constructs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Textual representation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String toString()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"(" + x + "," + y + ")";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0B344952-F065-B9F4-6A98-425907CE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96926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44C5795-737F-97F2-4751-5AAEB58E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47029"/>
            <a:ext cx="4419600" cy="362037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262800" anchor="t" anchorCtr="0"/>
          <a:lstStyle/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import java.awt.Color;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Represents a colored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ColoredPoint {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private Point point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private Color color;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Constructs a colored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ColoredPoint(int x, int y, Color color)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this.point = new Point(x,y);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this.color = color;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ＭＳ Ｐゴシック" charset="-128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/** Textual representation of this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String toString()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point + " " + color;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2C2CBE-E340-F2BF-76FD-4A0897872C17}"/>
              </a:ext>
            </a:extLst>
          </p:cNvPr>
          <p:cNvSpPr/>
          <p:nvPr/>
        </p:nvSpPr>
        <p:spPr bwMode="auto">
          <a:xfrm>
            <a:off x="6705600" y="817841"/>
            <a:ext cx="2057400" cy="477560"/>
          </a:xfrm>
          <a:prstGeom prst="roundRect">
            <a:avLst/>
          </a:prstGeom>
          <a:solidFill>
            <a:srgbClr val="FFF5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sz="1400" b="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Sub-classing</a:t>
            </a:r>
            <a:endParaRPr lang="en-US" sz="1200" b="0" u="sng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Same code as previous slide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E7EF61-EAC7-8B7D-7A0D-125EFB15CBB4}"/>
              </a:ext>
            </a:extLst>
          </p:cNvPr>
          <p:cNvSpPr/>
          <p:nvPr/>
        </p:nvSpPr>
        <p:spPr bwMode="auto">
          <a:xfrm>
            <a:off x="6751636" y="2133601"/>
            <a:ext cx="2209800" cy="1524000"/>
          </a:xfrm>
          <a:prstGeom prst="roundRect">
            <a:avLst/>
          </a:prstGeom>
          <a:solidFill>
            <a:srgbClr val="FFF5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sz="14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Composing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regular class that has an object as one of its fields</a:t>
            </a:r>
            <a:b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inheritance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ColoredPoint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objects are 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composed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objects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1B7A4505-BA97-ABCE-8347-3D9226E9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65" y="4245862"/>
            <a:ext cx="36486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SzPct val="100000"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Best practice</a:t>
            </a:r>
          </a:p>
          <a:p>
            <a:pPr algn="l">
              <a:spcBef>
                <a:spcPts val="600"/>
              </a:spcBef>
              <a:buSzPct val="100000"/>
              <a:defRPr/>
            </a:pPr>
            <a:r>
              <a:rPr lang="en-US" sz="1800" b="0" dirty="0">
                <a:latin typeface="Times New Roman"/>
                <a:cs typeface="Times New Roman"/>
              </a:rPr>
              <a:t>Inheritance has advantages,</a:t>
            </a:r>
            <a:br>
              <a:rPr lang="en-US" sz="1800" b="0" dirty="0">
                <a:latin typeface="Times New Roman"/>
                <a:cs typeface="Times New Roman"/>
              </a:rPr>
            </a:br>
            <a:r>
              <a:rPr lang="en-US" sz="1800" b="0" dirty="0">
                <a:latin typeface="Times New Roman"/>
                <a:cs typeface="Times New Roman"/>
              </a:rPr>
              <a:t>but results in complex systems;</a:t>
            </a:r>
          </a:p>
          <a:p>
            <a:pPr algn="l">
              <a:spcBef>
                <a:spcPts val="600"/>
              </a:spcBef>
              <a:buSzPct val="100000"/>
              <a:defRPr/>
            </a:pPr>
            <a:r>
              <a:rPr lang="en-US" sz="1800" b="0" dirty="0">
                <a:latin typeface="Times New Roman"/>
                <a:cs typeface="Times New Roman"/>
              </a:rPr>
              <a:t>When possible, favor composition over inheritance.</a:t>
            </a:r>
          </a:p>
          <a:p>
            <a:pPr algn="l">
              <a:spcBef>
                <a:spcPts val="600"/>
              </a:spcBef>
              <a:buSzPct val="100000"/>
              <a:defRPr/>
            </a:pPr>
            <a:r>
              <a:rPr lang="en-US" sz="1800" b="0" dirty="0">
                <a:latin typeface="Times New Roman"/>
                <a:cs typeface="Times New Roman"/>
              </a:rPr>
              <a:t>(KISS)</a:t>
            </a:r>
          </a:p>
        </p:txBody>
      </p:sp>
    </p:spTree>
    <p:extLst>
      <p:ext uri="{BB962C8B-B14F-4D97-AF65-F5344CB8AC3E}">
        <p14:creationId xmlns:p14="http://schemas.microsoft.com/office/powerpoint/2010/main" val="156797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dirty="0"/>
              <a:t>Lecture plan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1265709"/>
            <a:ext cx="4001477" cy="402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/ sub-classing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vs composition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The class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Important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methods</a:t>
            </a: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Times New Roman"/>
              <a:cs typeface="Times New Roman"/>
            </a:endParaRP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Comic Sans MS" charset="0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447800" y="2514600"/>
            <a:ext cx="457200" cy="2582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The class / type hierarchy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2133600"/>
            <a:ext cx="1622425" cy="2006600"/>
            <a:chOff x="4267200" y="2108200"/>
            <a:chExt cx="1622425" cy="2006600"/>
          </a:xfrm>
        </p:grpSpPr>
        <p:sp>
          <p:nvSpPr>
            <p:cNvPr id="1307674" name="Rectangle 26"/>
            <p:cNvSpPr>
              <a:spLocks noChangeArrowheads="1"/>
            </p:cNvSpPr>
            <p:nvPr/>
          </p:nvSpPr>
          <p:spPr bwMode="auto">
            <a:xfrm>
              <a:off x="4648200" y="2108200"/>
              <a:ext cx="7239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Point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4495800" y="3098800"/>
              <a:ext cx="11430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ColoredPoint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 flipV="1">
              <a:off x="5029200" y="2489200"/>
              <a:ext cx="8960" cy="5778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267200" y="3784600"/>
              <a:ext cx="5429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cp1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876800" y="3784600"/>
              <a:ext cx="4794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cp2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4614863" y="3521075"/>
              <a:ext cx="261937" cy="2635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5410200" y="3784600"/>
              <a:ext cx="4794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cp3</a:t>
              </a: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 flipV="1">
              <a:off x="5410200" y="3521075"/>
              <a:ext cx="130175" cy="2635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V="1">
              <a:off x="5105400" y="3479800"/>
              <a:ext cx="0" cy="3048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1066800"/>
            <a:ext cx="2438400" cy="965200"/>
            <a:chOff x="3124200" y="1041400"/>
            <a:chExt cx="2438400" cy="965200"/>
          </a:xfrm>
        </p:grpSpPr>
        <p:sp>
          <p:nvSpPr>
            <p:cNvPr id="1307682" name="Rectangle 34"/>
            <p:cNvSpPr>
              <a:spLocks noChangeArrowheads="1"/>
            </p:cNvSpPr>
            <p:nvPr/>
          </p:nvSpPr>
          <p:spPr bwMode="auto">
            <a:xfrm>
              <a:off x="3810000" y="1041400"/>
              <a:ext cx="1044575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solidFill>
                    <a:srgbClr val="C00000"/>
                  </a:solidFill>
                  <a:cs typeface="Arial" charset="0"/>
                </a:rPr>
                <a:t>Object</a:t>
              </a:r>
            </a:p>
          </p:txBody>
        </p:sp>
        <p:sp>
          <p:nvSpPr>
            <p:cNvPr id="1307672" name="Line 24"/>
            <p:cNvSpPr>
              <a:spLocks noChangeShapeType="1"/>
            </p:cNvSpPr>
            <p:nvPr/>
          </p:nvSpPr>
          <p:spPr bwMode="auto">
            <a:xfrm flipH="1" flipV="1">
              <a:off x="4572000" y="1498600"/>
              <a:ext cx="990600" cy="508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07677" name="Line 29"/>
            <p:cNvSpPr>
              <a:spLocks noChangeShapeType="1"/>
            </p:cNvSpPr>
            <p:nvPr/>
          </p:nvSpPr>
          <p:spPr bwMode="auto">
            <a:xfrm flipV="1">
              <a:off x="3340100" y="1498600"/>
              <a:ext cx="774700" cy="482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3124200" y="1454150"/>
              <a:ext cx="722313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CB9881-7B23-644F-BBC2-056FE51D1B99}"/>
              </a:ext>
            </a:extLst>
          </p:cNvPr>
          <p:cNvGrpSpPr/>
          <p:nvPr/>
        </p:nvGrpSpPr>
        <p:grpSpPr>
          <a:xfrm>
            <a:off x="679508" y="2073275"/>
            <a:ext cx="3587692" cy="2066925"/>
            <a:chOff x="646397" y="2290990"/>
            <a:chExt cx="3587692" cy="2066925"/>
          </a:xfrm>
        </p:grpSpPr>
        <p:sp>
          <p:nvSpPr>
            <p:cNvPr id="1307692" name="Rectangle 44"/>
            <p:cNvSpPr>
              <a:spLocks noChangeArrowheads="1"/>
            </p:cNvSpPr>
            <p:nvPr/>
          </p:nvSpPr>
          <p:spPr bwMode="auto">
            <a:xfrm>
              <a:off x="646397" y="4027715"/>
              <a:ext cx="78887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/>
                  <a:cs typeface="Times New Roman"/>
                </a:rPr>
                <a:t>Objects:</a:t>
              </a:r>
            </a:p>
          </p:txBody>
        </p:sp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57564" y="2290990"/>
              <a:ext cx="2676525" cy="2066925"/>
              <a:chOff x="1895475" y="2047875"/>
              <a:chExt cx="2676525" cy="2066925"/>
            </a:xfrm>
          </p:grpSpPr>
          <p:sp>
            <p:nvSpPr>
              <p:cNvPr id="1307676" name="Rectangle 28"/>
              <p:cNvSpPr>
                <a:spLocks noChangeArrowheads="1"/>
              </p:cNvSpPr>
              <p:nvPr/>
            </p:nvSpPr>
            <p:spPr bwMode="auto">
              <a:xfrm>
                <a:off x="2687638" y="2047875"/>
                <a:ext cx="803275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Person</a:t>
                </a:r>
              </a:p>
            </p:txBody>
          </p:sp>
          <p:sp>
            <p:nvSpPr>
              <p:cNvPr id="1307679" name="Line 31"/>
              <p:cNvSpPr>
                <a:spLocks noChangeShapeType="1"/>
              </p:cNvSpPr>
              <p:nvPr/>
            </p:nvSpPr>
            <p:spPr bwMode="auto">
              <a:xfrm flipH="1" flipV="1">
                <a:off x="3144838" y="2444750"/>
                <a:ext cx="455612" cy="5937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07680" name="Line 32"/>
              <p:cNvSpPr>
                <a:spLocks noChangeShapeType="1"/>
              </p:cNvSpPr>
              <p:nvPr/>
            </p:nvSpPr>
            <p:spPr bwMode="auto">
              <a:xfrm flipV="1">
                <a:off x="2514600" y="2428875"/>
                <a:ext cx="444500" cy="5937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07690" name="Rectangle 42"/>
              <p:cNvSpPr>
                <a:spLocks noChangeArrowheads="1"/>
              </p:cNvSpPr>
              <p:nvPr/>
            </p:nvSpPr>
            <p:spPr bwMode="auto">
              <a:xfrm>
                <a:off x="1905000" y="3105150"/>
                <a:ext cx="1143000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Instructor</a:t>
                </a:r>
              </a:p>
            </p:txBody>
          </p:sp>
          <p:sp>
            <p:nvSpPr>
              <p:cNvPr id="1307691" name="Rectangle 43"/>
              <p:cNvSpPr>
                <a:spLocks noChangeArrowheads="1"/>
              </p:cNvSpPr>
              <p:nvPr/>
            </p:nvSpPr>
            <p:spPr bwMode="auto">
              <a:xfrm>
                <a:off x="3429000" y="3114675"/>
                <a:ext cx="1143000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Student</a:t>
                </a:r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2057400" y="2520950"/>
                <a:ext cx="722313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  <p:sp>
            <p:nvSpPr>
              <p:cNvPr id="36" name="Oval 38"/>
              <p:cNvSpPr>
                <a:spLocks noChangeArrowheads="1"/>
              </p:cNvSpPr>
              <p:nvPr/>
            </p:nvSpPr>
            <p:spPr bwMode="auto">
              <a:xfrm>
                <a:off x="1895475" y="3784600"/>
                <a:ext cx="5429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socrates</a:t>
                </a:r>
              </a:p>
            </p:txBody>
          </p:sp>
          <p:sp>
            <p:nvSpPr>
              <p:cNvPr id="37" name="Oval 39"/>
              <p:cNvSpPr>
                <a:spLocks noChangeArrowheads="1"/>
              </p:cNvSpPr>
              <p:nvPr/>
            </p:nvSpPr>
            <p:spPr bwMode="auto">
              <a:xfrm>
                <a:off x="2590800" y="3784600"/>
                <a:ext cx="4794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feyenman</a:t>
                </a:r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 flipV="1">
                <a:off x="2243138" y="3479800"/>
                <a:ext cx="109537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 flipH="1" flipV="1">
                <a:off x="2667000" y="3479800"/>
                <a:ext cx="152400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auto">
              <a:xfrm>
                <a:off x="3733800" y="3770085"/>
                <a:ext cx="4794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neta</a:t>
                </a:r>
              </a:p>
            </p:txBody>
          </p:sp>
          <p:sp>
            <p:nvSpPr>
              <p:cNvPr id="60" name="Line 30"/>
              <p:cNvSpPr>
                <a:spLocks noChangeShapeType="1"/>
              </p:cNvSpPr>
              <p:nvPr/>
            </p:nvSpPr>
            <p:spPr bwMode="auto">
              <a:xfrm flipV="1">
                <a:off x="3962400" y="3505200"/>
                <a:ext cx="0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31F75661-DA11-FF4B-AF60-FADA828B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7" y="728435"/>
            <a:ext cx="1673453" cy="846409"/>
          </a:xfrm>
          <a:prstGeom prst="wedgeRoundRectCallout">
            <a:avLst>
              <a:gd name="adj1" fmla="val -93487"/>
              <a:gd name="adj2" fmla="val 11810"/>
              <a:gd name="adj3" fmla="val 16667"/>
            </a:avLst>
          </a:prstGeom>
          <a:solidFill>
            <a:srgbClr val="FFF5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 eaLnBrk="1" hangingPunct="1">
              <a:spcBef>
                <a:spcPct val="50000"/>
              </a:spcBef>
              <a:buClr>
                <a:srgbClr val="000099"/>
              </a:buClr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b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the super-class  </a:t>
            </a:r>
            <a:b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of all Java classes 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E65028-BA5A-B44A-B94F-9BFF166C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30485"/>
            <a:ext cx="7615782" cy="183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000" b="0" dirty="0">
                <a:latin typeface="Times New Roman"/>
                <a:cs typeface="Times New Roman"/>
              </a:rPr>
              <a:t>Every class in Java is a sub-class of the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b="0" dirty="0">
                <a:latin typeface="Times New Roman"/>
                <a:cs typeface="Times New Roman"/>
              </a:rPr>
              <a:t> class;</a:t>
            </a:r>
          </a:p>
          <a:p>
            <a:pPr marL="342900" indent="-342900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000" b="0" dirty="0">
                <a:latin typeface="Times New Roman"/>
                <a:cs typeface="Times New Roman"/>
              </a:rPr>
              <a:t>Therefore, every Java object inherits all the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b="0" dirty="0">
                <a:latin typeface="Times New Roman"/>
                <a:cs typeface="Times New Roman"/>
              </a:rPr>
              <a:t> methods;</a:t>
            </a:r>
          </a:p>
          <a:p>
            <a:pPr marL="9525" indent="-9525" algn="l">
              <a:spcBef>
                <a:spcPts val="1200"/>
              </a:spcBef>
              <a:buClr>
                <a:srgbClr val="006600"/>
              </a:buClr>
              <a:buSzPct val="100000"/>
              <a:defRPr/>
            </a:pPr>
            <a:r>
              <a:rPr lang="en-US" sz="2000" b="0" dirty="0">
                <a:latin typeface="Times New Roman"/>
                <a:cs typeface="Times New Roman"/>
              </a:rPr>
              <a:t>Following this convention, Java’s designers made the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b="0" dirty="0">
                <a:latin typeface="Times New Roman"/>
                <a:cs typeface="Times New Roman"/>
              </a:rPr>
              <a:t> class declare a few </a:t>
            </a:r>
            <a:r>
              <a:rPr lang="en-US" sz="2000" b="0" i="1" dirty="0">
                <a:latin typeface="Times New Roman"/>
                <a:cs typeface="Times New Roman"/>
              </a:rPr>
              <a:t>default methods</a:t>
            </a:r>
            <a:r>
              <a:rPr lang="en-US" sz="2000" b="0" dirty="0">
                <a:latin typeface="Times New Roman"/>
                <a:cs typeface="Times New Roman"/>
              </a:rPr>
              <a:t> that they wanted every object to have.</a:t>
            </a:r>
          </a:p>
          <a:p>
            <a:pPr marL="342900" indent="-342900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20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099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BBDFD-F1B0-1288-0A40-9B891C624E59}"/>
              </a:ext>
            </a:extLst>
          </p:cNvPr>
          <p:cNvGrpSpPr/>
          <p:nvPr/>
        </p:nvGrpSpPr>
        <p:grpSpPr>
          <a:xfrm>
            <a:off x="752881" y="990600"/>
            <a:ext cx="8441299" cy="5195456"/>
            <a:chOff x="245501" y="976744"/>
            <a:chExt cx="8441299" cy="5195456"/>
          </a:xfrm>
        </p:grpSpPr>
        <p:sp>
          <p:nvSpPr>
            <p:cNvPr id="1183761" name="Rectangle 17"/>
            <p:cNvSpPr>
              <a:spLocks noChangeArrowheads="1"/>
            </p:cNvSpPr>
            <p:nvPr/>
          </p:nvSpPr>
          <p:spPr bwMode="auto">
            <a:xfrm>
              <a:off x="2286000" y="1136072"/>
              <a:ext cx="29051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83763" name="Rectangle 19"/>
            <p:cNvSpPr>
              <a:spLocks noChangeArrowheads="1"/>
            </p:cNvSpPr>
            <p:nvPr/>
          </p:nvSpPr>
          <p:spPr bwMode="auto">
            <a:xfrm>
              <a:off x="2286000" y="1136072"/>
              <a:ext cx="29051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83764" name="Rectangle 20"/>
            <p:cNvSpPr>
              <a:spLocks noChangeArrowheads="1"/>
            </p:cNvSpPr>
            <p:nvPr/>
          </p:nvSpPr>
          <p:spPr bwMode="auto">
            <a:xfrm>
              <a:off x="3240088" y="983672"/>
              <a:ext cx="2905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83766" name="Rectangle 22"/>
            <p:cNvSpPr>
              <a:spLocks noChangeArrowheads="1"/>
            </p:cNvSpPr>
            <p:nvPr/>
          </p:nvSpPr>
          <p:spPr bwMode="auto">
            <a:xfrm>
              <a:off x="3240088" y="983672"/>
              <a:ext cx="2905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46083-2E43-4246-BA6E-943517655A09}"/>
                </a:ext>
              </a:extLst>
            </p:cNvPr>
            <p:cNvSpPr/>
            <p:nvPr/>
          </p:nvSpPr>
          <p:spPr bwMode="auto">
            <a:xfrm>
              <a:off x="5294752" y="1373578"/>
              <a:ext cx="3392048" cy="676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A69E31-208A-B843-8815-0F5F8CF2F5D9}"/>
                </a:ext>
              </a:extLst>
            </p:cNvPr>
            <p:cNvGrpSpPr/>
            <p:nvPr/>
          </p:nvGrpSpPr>
          <p:grpSpPr>
            <a:xfrm>
              <a:off x="245501" y="1994512"/>
              <a:ext cx="6166186" cy="4177688"/>
              <a:chOff x="463214" y="2223112"/>
              <a:chExt cx="6166186" cy="417768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907943E-1715-464A-88A1-8C4DC63541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9929" r="4146" b="2519"/>
              <a:stretch/>
            </p:blipFill>
            <p:spPr>
              <a:xfrm>
                <a:off x="463214" y="2667000"/>
                <a:ext cx="6166186" cy="37338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FE2EAEC-70C8-AD4E-8615-B7A27C4D8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" r="4146" b="90780"/>
              <a:stretch/>
            </p:blipFill>
            <p:spPr>
              <a:xfrm>
                <a:off x="463214" y="2223112"/>
                <a:ext cx="6166186" cy="443888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9B992E5-9FB0-7C4C-801F-93BB1620B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991"/>
            <a:stretch/>
          </p:blipFill>
          <p:spPr>
            <a:xfrm>
              <a:off x="245501" y="976744"/>
              <a:ext cx="8206686" cy="106680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645CD0-0494-DA49-A7EE-EB4566F66C71}"/>
                </a:ext>
              </a:extLst>
            </p:cNvPr>
            <p:cNvSpPr/>
            <p:nvPr/>
          </p:nvSpPr>
          <p:spPr bwMode="auto">
            <a:xfrm>
              <a:off x="5294752" y="1301112"/>
              <a:ext cx="3392048" cy="676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791B28-C2AF-3EFE-5E21-DE8D9536146E}"/>
              </a:ext>
            </a:extLst>
          </p:cNvPr>
          <p:cNvGrpSpPr/>
          <p:nvPr/>
        </p:nvGrpSpPr>
        <p:grpSpPr>
          <a:xfrm>
            <a:off x="404493" y="2905944"/>
            <a:ext cx="509907" cy="3183575"/>
            <a:chOff x="404493" y="2905944"/>
            <a:chExt cx="509907" cy="3183575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104CF62F-08F6-D442-5E76-661AF8D93D1F}"/>
                </a:ext>
              </a:extLst>
            </p:cNvPr>
            <p:cNvSpPr/>
            <p:nvPr/>
          </p:nvSpPr>
          <p:spPr bwMode="auto">
            <a:xfrm>
              <a:off x="457200" y="2905944"/>
              <a:ext cx="457200" cy="33449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87924889-9BBA-4B43-041A-F16B8684BCB9}"/>
                </a:ext>
              </a:extLst>
            </p:cNvPr>
            <p:cNvSpPr/>
            <p:nvPr/>
          </p:nvSpPr>
          <p:spPr bwMode="auto">
            <a:xfrm>
              <a:off x="404493" y="4414109"/>
              <a:ext cx="457200" cy="33449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C0DA61DE-2F76-9D1D-A21A-13C4ED4173BF}"/>
                </a:ext>
              </a:extLst>
            </p:cNvPr>
            <p:cNvSpPr/>
            <p:nvPr/>
          </p:nvSpPr>
          <p:spPr bwMode="auto">
            <a:xfrm>
              <a:off x="429322" y="5755028"/>
              <a:ext cx="457200" cy="33449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88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BD3FE-4D6E-30DF-C7DA-CECC14E33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5E91750-1D27-6FF6-EC73-F7892597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30580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toString():          // </a:t>
            </a:r>
            <a:r>
              <a:rPr lang="en-US" b="0" kern="0" dirty="0">
                <a:latin typeface="Times New Roman"/>
                <a:cs typeface="Times New Roman"/>
              </a:rPr>
              <a:t>Returns a textual representation of this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equals(Object obj):  // </a:t>
            </a:r>
            <a:r>
              <a:rPr lang="en-US" b="0" kern="0" dirty="0">
                <a:latin typeface="Times New Roman"/>
                <a:cs typeface="Times New Roman"/>
              </a:rPr>
              <a:t>Compares this object to another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hashCode():          // </a:t>
            </a:r>
            <a:r>
              <a:rPr lang="en-US" b="0" kern="0" dirty="0">
                <a:latin typeface="Times New Roman"/>
                <a:cs typeface="Times New Roman"/>
              </a:rPr>
              <a:t>Provides a unique ID for this object</a:t>
            </a:r>
          </a:p>
          <a:p>
            <a:pPr marL="268288" indent="-268288">
              <a:buClrTx/>
              <a:buSzPct val="125000"/>
              <a:buFont typeface="Arial"/>
              <a:buChar char="•"/>
              <a:defRPr/>
            </a:pPr>
            <a:endParaRPr lang="en-US" sz="1400" b="0" kern="0" dirty="0">
              <a:latin typeface="Times New Roman"/>
              <a:cs typeface="Times New Roman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87CD913-6299-402E-609A-70EA9FC9369E}"/>
              </a:ext>
            </a:extLst>
          </p:cNvPr>
          <p:cNvSpPr/>
          <p:nvPr/>
        </p:nvSpPr>
        <p:spPr bwMode="auto">
          <a:xfrm>
            <a:off x="457200" y="1219200"/>
            <a:ext cx="457200" cy="3344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C0BAC1-45A4-7917-515C-21417C299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5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24E42FA-44BC-98E0-B173-8B308CC1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1FED4C29-09B1-B6FE-A6AD-9721769C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3345391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private int x, y;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point.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C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This Point class has no toString method.</a:t>
            </a:r>
            <a:endParaRPr lang="en-US" sz="1100" b="0" dirty="0">
              <a:solidFill>
                <a:srgbClr val="C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5A4E4-24DE-4AD5-DD53-997D64AB2EAC}"/>
              </a:ext>
            </a:extLst>
          </p:cNvPr>
          <p:cNvSpPr txBox="1"/>
          <p:nvPr/>
        </p:nvSpPr>
        <p:spPr>
          <a:xfrm>
            <a:off x="12388601" y="-115190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C6D801-0B52-DA37-4E8F-8F35A5E42D2E}"/>
              </a:ext>
            </a:extLst>
          </p:cNvPr>
          <p:cNvGrpSpPr/>
          <p:nvPr/>
        </p:nvGrpSpPr>
        <p:grpSpPr>
          <a:xfrm>
            <a:off x="228600" y="729510"/>
            <a:ext cx="4153952" cy="3461490"/>
            <a:chOff x="228600" y="729510"/>
            <a:chExt cx="4153952" cy="3461490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38F85325-7B1C-9186-AF6D-2DF4D184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838201"/>
              <a:ext cx="3962400" cy="3352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/** Represents every object in every class.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Object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class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getClass()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Returns the hash code value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int hashCode()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200" b="0" dirty="0">
                  <a:latin typeface="Consolas"/>
                  <a:ea typeface="Consolas"/>
                  <a:cs typeface="Consolas"/>
                </a:rPr>
                <a:t>... </a:t>
              </a:r>
            </a:p>
            <a:p>
              <a:pPr algn="l">
                <a:spcBef>
                  <a:spcPts val="12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Default toString implementation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String </a:t>
              </a:r>
              <a:r>
                <a:rPr lang="en-US" sz="1100" b="0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</a:rPr>
                <a:t>toString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() {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return getClass().getName() + "@" +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       Integer.toHexString(hashCode());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4D9072"/>
                  </a:solidFill>
                  <a:latin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// More Object methods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64C6E05-4C49-D508-2EB9-9AAC528A4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205" y="72951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latin typeface="+mj-lt"/>
                  <a:cs typeface="Times New Roman" charset="0"/>
                </a:rPr>
              </a:br>
              <a:r>
                <a:rPr lang="en-US" sz="1100" b="0" dirty="0"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A87A3583-9889-A83D-6D6F-B33EAB3D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158" y="4498678"/>
            <a:ext cx="3935754" cy="533400"/>
          </a:xfrm>
          <a:prstGeom prst="wedgeRoundRectCallout">
            <a:avLst>
              <a:gd name="adj1" fmla="val 47947"/>
              <a:gd name="adj2" fmla="val -2512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>
              <a:spcBef>
                <a:spcPts val="600"/>
              </a:spcBef>
            </a:pP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calls the first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up the class hierarchy. In this case, it’s the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9F641C72-E9F6-627A-FCD1-D6689CEE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293" y="727463"/>
            <a:ext cx="1509282" cy="793446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example of a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that has no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100" b="0" dirty="0">
                <a:latin typeface="+mj-lt"/>
                <a:cs typeface="Times New Roman" charset="0"/>
              </a:rPr>
              <a:t> method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0C3DA90-7F12-E70D-C51E-26D3CF15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74" y="3568096"/>
            <a:ext cx="2522225" cy="137704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// Client code, in some class: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 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2E66B0-CD00-02AE-BC45-2CDB8C8B8A93}"/>
              </a:ext>
            </a:extLst>
          </p:cNvPr>
          <p:cNvGrpSpPr/>
          <p:nvPr/>
        </p:nvGrpSpPr>
        <p:grpSpPr>
          <a:xfrm>
            <a:off x="5188817" y="4800600"/>
            <a:ext cx="3014269" cy="1730451"/>
            <a:chOff x="5188817" y="4800600"/>
            <a:chExt cx="3014269" cy="1730451"/>
          </a:xfrm>
        </p:grpSpPr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B5DB8350-2C88-0A58-F23B-1F787A50F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8817" y="5035626"/>
              <a:ext cx="1662113" cy="1495425"/>
              <a:chOff x="3731" y="2925"/>
              <a:chExt cx="1047" cy="942"/>
            </a:xfrm>
          </p:grpSpPr>
          <p:pic>
            <p:nvPicPr>
              <p:cNvPr id="25" name="Picture 29" descr="Bouquet">
                <a:extLst>
                  <a:ext uri="{FF2B5EF4-FFF2-40B4-BE49-F238E27FC236}">
                    <a16:creationId xmlns:a16="http://schemas.microsoft.com/office/drawing/2014/main" id="{AAF1149F-16EA-1E9F-3695-B096F29DF3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6" r="4546"/>
              <a:stretch>
                <a:fillRect/>
              </a:stretch>
            </p:blipFill>
            <p:spPr bwMode="auto">
              <a:xfrm>
                <a:off x="3731" y="3412"/>
                <a:ext cx="551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r:embed="rId5"/>
                      <a:srcRect l="4546" r="4546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30" descr="Bouquet">
                <a:extLst>
                  <a:ext uri="{FF2B5EF4-FFF2-40B4-BE49-F238E27FC236}">
                    <a16:creationId xmlns:a16="http://schemas.microsoft.com/office/drawing/2014/main" id="{529B8DAB-82FC-8C8C-73D9-7134E544D2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46" r="3725" b="24522"/>
              <a:stretch>
                <a:fillRect/>
              </a:stretch>
            </p:blipFill>
            <p:spPr bwMode="auto">
              <a:xfrm>
                <a:off x="4027" y="2925"/>
                <a:ext cx="648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r:embed="rId5"/>
                      <a:srcRect t="13446" r="3725" b="24522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1F465B0E-8363-8C8E-3C55-FCB0E5A2B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" y="3007"/>
                <a:ext cx="86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82550" indent="15875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600" dirty="0">
                    <a:cs typeface="Arial Unicode MS" charset="0"/>
                  </a:rPr>
                  <a:t>Huh?</a:t>
                </a:r>
              </a:p>
            </p:txBody>
          </p:sp>
        </p:grpSp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D4BA808A-4C90-18AA-B5B0-A009F0E3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935" y="4800600"/>
              <a:ext cx="1289151" cy="793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0" rIns="0" bIns="0" anchor="ctr" anchorCtr="0"/>
            <a:lstStyle/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Output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Point@8fd9b4d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Point@f7b650a</a:t>
              </a:r>
            </a:p>
          </p:txBody>
        </p:sp>
      </p:grpSp>
      <p:cxnSp>
        <p:nvCxnSpPr>
          <p:cNvPr id="28" name="AutoShape 8">
            <a:extLst>
              <a:ext uri="{FF2B5EF4-FFF2-40B4-BE49-F238E27FC236}">
                <a16:creationId xmlns:a16="http://schemas.microsoft.com/office/drawing/2014/main" id="{58F17255-BB6E-F5D2-A2D1-CA19D9CAE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414" y="4471072"/>
            <a:ext cx="915653" cy="289057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2">
            <a:extLst>
              <a:ext uri="{FF2B5EF4-FFF2-40B4-BE49-F238E27FC236}">
                <a16:creationId xmlns:a16="http://schemas.microsoft.com/office/drawing/2014/main" id="{1D88386C-B34D-95EA-98C8-3B7C8620A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6B1A362-C432-2F78-2F71-1A966FDE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D9D3C6-1A5D-A8C4-8104-ECD928C68C69}"/>
              </a:ext>
            </a:extLst>
          </p:cNvPr>
          <p:cNvGrpSpPr/>
          <p:nvPr/>
        </p:nvGrpSpPr>
        <p:grpSpPr>
          <a:xfrm>
            <a:off x="228600" y="729510"/>
            <a:ext cx="4153952" cy="3461490"/>
            <a:chOff x="228600" y="729510"/>
            <a:chExt cx="4153952" cy="3461490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1D46D9F1-47B7-C554-F698-45E35A48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838201"/>
              <a:ext cx="3962400" cy="3352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/** Represents every object in every class.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Object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class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getClass()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Returns the hash code value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int hashCode()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200" b="0" dirty="0">
                  <a:latin typeface="Consolas"/>
                  <a:ea typeface="Consolas"/>
                  <a:cs typeface="Consolas"/>
                </a:rPr>
                <a:t>... </a:t>
              </a:r>
            </a:p>
            <a:p>
              <a:pPr algn="l">
                <a:spcBef>
                  <a:spcPts val="12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Default toString implementation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String </a:t>
              </a:r>
              <a:r>
                <a:rPr lang="en-US" sz="1100" b="0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</a:rPr>
                <a:t>toString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() {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return getClass().getName() + "@" +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       Integer.toHexString(hashCode());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4D9072"/>
                  </a:solidFill>
                  <a:latin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// More Object methods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0881EE25-A693-FFE0-D7A0-64522FE0B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205" y="72951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latin typeface="+mj-lt"/>
                  <a:cs typeface="Times New Roman" charset="0"/>
                </a:rPr>
              </a:br>
              <a:r>
                <a:rPr lang="en-US" sz="1100" b="0" dirty="0"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5BA261E2-A856-8910-F1A3-B048EB57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3345391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private int x, y;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point.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C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This Point class has no toString method.</a:t>
            </a:r>
            <a:endParaRPr lang="en-US" sz="1100" b="0" dirty="0">
              <a:solidFill>
                <a:srgbClr val="C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20F13-A5C8-2BB9-AFC3-E3DEB326860A}"/>
              </a:ext>
            </a:extLst>
          </p:cNvPr>
          <p:cNvSpPr txBox="1"/>
          <p:nvPr/>
        </p:nvSpPr>
        <p:spPr>
          <a:xfrm>
            <a:off x="12388601" y="-115190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9AADBB79-AAFB-62F8-3C29-C382E640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293" y="727463"/>
            <a:ext cx="1509282" cy="793446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example of a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that has no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100" b="0" dirty="0">
                <a:latin typeface="+mj-lt"/>
                <a:cs typeface="Times New Roman" charset="0"/>
              </a:rPr>
              <a:t>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28CD2-C389-5091-7EB9-A26408EF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92" y="4562473"/>
            <a:ext cx="7615782" cy="183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z="1800" b="0" dirty="0">
                <a:latin typeface="Times New Roman"/>
                <a:cs typeface="Times New Roman"/>
              </a:rPr>
              <a:t> (an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b="0" dirty="0">
                <a:latin typeface="Times New Roman"/>
                <a:cs typeface="Times New Roman"/>
              </a:rPr>
              <a:t> method) returns the class to which this </a:t>
            </a:r>
            <a:br>
              <a:rPr lang="en-US" sz="1800" b="0" dirty="0">
                <a:latin typeface="Times New Roman"/>
                <a:cs typeface="Times New Roman"/>
              </a:rPr>
            </a:br>
            <a:r>
              <a:rPr lang="en-US" sz="1800" b="0" dirty="0">
                <a:latin typeface="Times New Roman"/>
                <a:cs typeface="Times New Roman"/>
              </a:rPr>
              <a:t>object belongs; The class is returned as a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b="0" dirty="0">
                <a:latin typeface="Times New Roman"/>
                <a:cs typeface="Times New Roman"/>
              </a:rPr>
              <a:t> object;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b="0" dirty="0">
                <a:latin typeface="Times New Roman"/>
                <a:cs typeface="Times New Roman"/>
              </a:rPr>
              <a:t> (a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b="0" dirty="0">
                <a:latin typeface="Times New Roman"/>
                <a:cs typeface="Times New Roman"/>
              </a:rPr>
              <a:t> method) returns the class name;</a:t>
            </a:r>
          </a:p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sz="1800" b="0" dirty="0">
                <a:latin typeface="Times New Roman"/>
                <a:cs typeface="Times New Roman"/>
              </a:rPr>
              <a:t> (an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b="0" dirty="0">
                <a:latin typeface="Times New Roman"/>
                <a:cs typeface="Times New Roman"/>
              </a:rPr>
              <a:t> method) returns the unique object ID.</a:t>
            </a:r>
          </a:p>
          <a:p>
            <a:pPr marL="342900" indent="-342900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AA5F606-C913-B280-8A05-0F852A4C4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D4DA3CA-764E-CA6E-554A-7768F13E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74" y="3568096"/>
            <a:ext cx="2522225" cy="137704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// Client code, in some class: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 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3E39F6E-8A6A-E7CB-74F5-627DC8B3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35" y="4800600"/>
            <a:ext cx="1289151" cy="7934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0" rIns="0" bIns="0" anchor="ctr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Point@8fd9b4d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Point@f7b650a</a:t>
            </a:r>
          </a:p>
        </p:txBody>
      </p:sp>
      <p:cxnSp>
        <p:nvCxnSpPr>
          <p:cNvPr id="14" name="AutoShape 8">
            <a:extLst>
              <a:ext uri="{FF2B5EF4-FFF2-40B4-BE49-F238E27FC236}">
                <a16:creationId xmlns:a16="http://schemas.microsoft.com/office/drawing/2014/main" id="{96C8F8D7-2641-57E1-FD7A-DB59A67DED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3657600"/>
            <a:ext cx="0" cy="822457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5774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>
            <a:extLst>
              <a:ext uri="{FF2B5EF4-FFF2-40B4-BE49-F238E27FC236}">
                <a16:creationId xmlns:a16="http://schemas.microsoft.com/office/drawing/2014/main" id="{F967710E-FDFC-2F4A-962C-23069794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3345391" cy="3429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private int x, y;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point.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textual representation of this point.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 toString()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"(" + x + "," + y + ")";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B134F56-3227-854A-C65B-0D09F148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705" y="5813381"/>
            <a:ext cx="2484695" cy="7934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b="0" u="sng" kern="0" dirty="0">
                <a:latin typeface="Times New Roman"/>
                <a:cs typeface="Times New Roman"/>
              </a:rPr>
              <a:t>The result:</a:t>
            </a:r>
            <a:r>
              <a:rPr lang="en-US" b="0" kern="0" dirty="0">
                <a:latin typeface="Times New Roman"/>
                <a:cs typeface="Times New Roman"/>
              </a:rPr>
              <a:t> A sensible way to display 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b="0" kern="0" dirty="0">
                <a:latin typeface="Times New Roman"/>
                <a:cs typeface="Times New Roman"/>
              </a:rPr>
              <a:t> objects.</a:t>
            </a:r>
            <a:endParaRPr lang="en-US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AEE956F-EC09-85C9-CA0D-715CC3E1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25" y="4776107"/>
            <a:ext cx="4267200" cy="952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t" anchorCtr="0"/>
          <a:lstStyle/>
          <a:p>
            <a:pPr algn="l">
              <a:spcBef>
                <a:spcPts val="1200"/>
              </a:spcBef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practice:</a:t>
            </a:r>
          </a:p>
          <a:p>
            <a:pPr algn="l">
              <a:spcBef>
                <a:spcPts val="600"/>
              </a:spcBef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write a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method,</a:t>
            </a:r>
            <a:b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override the default implementation.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025606D-1902-EAAC-C6DE-E20578AEC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E88477-D942-D3C5-997C-8567FB912AEE}"/>
              </a:ext>
            </a:extLst>
          </p:cNvPr>
          <p:cNvGrpSpPr/>
          <p:nvPr/>
        </p:nvGrpSpPr>
        <p:grpSpPr>
          <a:xfrm>
            <a:off x="228600" y="729510"/>
            <a:ext cx="4153952" cy="3461490"/>
            <a:chOff x="228600" y="729510"/>
            <a:chExt cx="4153952" cy="3461490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ADCB26FE-A7E8-2D8C-7A99-6719D55D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838201"/>
              <a:ext cx="3962400" cy="3352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/** Represents every object in every class.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Object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class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getClass()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Returns the hash code value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int hashCode()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200" b="0" dirty="0">
                  <a:latin typeface="Consolas"/>
                  <a:ea typeface="Consolas"/>
                  <a:cs typeface="Consolas"/>
                </a:rPr>
                <a:t>... </a:t>
              </a:r>
            </a:p>
            <a:p>
              <a:pPr algn="l">
                <a:spcBef>
                  <a:spcPts val="12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Default toString implementation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String toString() {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return getClass().getName() + "@" +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       Integer.toHexString(hashCode());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4D9072"/>
                  </a:solidFill>
                  <a:latin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// More Object methods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99FD78A5-D68F-21A9-61B8-95AABA70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205" y="72951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latin typeface="+mj-lt"/>
                  <a:cs typeface="Times New Roman" charset="0"/>
                </a:rPr>
              </a:br>
              <a:r>
                <a:rPr lang="en-US" sz="1100" b="0" dirty="0"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B9712045-7CC8-4BE7-CFEF-D51E20EF5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74" y="3568096"/>
            <a:ext cx="2522225" cy="137704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// Client code, in some class: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 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288C208-F278-31F5-D731-1E31BAC3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35" y="4800600"/>
            <a:ext cx="1289151" cy="7934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0" rIns="0" bIns="0" anchor="ctr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(2,3)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(2,3)</a:t>
            </a:r>
          </a:p>
        </p:txBody>
      </p:sp>
      <p:cxnSp>
        <p:nvCxnSpPr>
          <p:cNvPr id="20" name="AutoShape 8">
            <a:extLst>
              <a:ext uri="{FF2B5EF4-FFF2-40B4-BE49-F238E27FC236}">
                <a16:creationId xmlns:a16="http://schemas.microsoft.com/office/drawing/2014/main" id="{046CC184-08DF-C57B-A970-379B02BF19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2200" y="3429000"/>
            <a:ext cx="2590802" cy="1516139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503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01D3F-B7E0-CE1B-6D14-765D9070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13C8A72-ACFB-029E-6A5D-FA852CB6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30580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toString():          // </a:t>
            </a:r>
            <a:r>
              <a:rPr lang="en-US" b="0" kern="0" dirty="0">
                <a:latin typeface="Times New Roman"/>
                <a:cs typeface="Times New Roman"/>
              </a:rPr>
              <a:t>Returns a textual representation of this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equals(Object obj):  // </a:t>
            </a:r>
            <a:r>
              <a:rPr lang="en-US" b="0" kern="0" dirty="0">
                <a:latin typeface="Times New Roman"/>
                <a:cs typeface="Times New Roman"/>
              </a:rPr>
              <a:t>Compares this object to another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hashCode():          // </a:t>
            </a:r>
            <a:r>
              <a:rPr lang="en-US" b="0" kern="0" dirty="0">
                <a:latin typeface="Times New Roman"/>
                <a:cs typeface="Times New Roman"/>
              </a:rPr>
              <a:t>Provides a unique ID for this object</a:t>
            </a:r>
          </a:p>
          <a:p>
            <a:pPr marL="268288" indent="-268288">
              <a:buClrTx/>
              <a:buSzPct val="125000"/>
              <a:buFont typeface="Arial"/>
              <a:buChar char="•"/>
              <a:defRPr/>
            </a:pPr>
            <a:endParaRPr lang="en-US" sz="1400" b="0" kern="0" dirty="0">
              <a:latin typeface="Times New Roman"/>
              <a:cs typeface="Times New Roman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E70F80B-61FC-F0D0-6EDD-7361E5051476}"/>
              </a:ext>
            </a:extLst>
          </p:cNvPr>
          <p:cNvSpPr/>
          <p:nvPr/>
        </p:nvSpPr>
        <p:spPr bwMode="auto">
          <a:xfrm>
            <a:off x="457200" y="1828800"/>
            <a:ext cx="457200" cy="3344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FF6050-FA3B-4213-F228-85BC1CA32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Inheritance</a:t>
            </a:r>
          </a:p>
        </p:txBody>
      </p:sp>
      <p:sp>
        <p:nvSpPr>
          <p:cNvPr id="76" name="Rectangle 12"/>
          <p:cNvSpPr txBox="1">
            <a:spLocks noChangeArrowheads="1"/>
          </p:cNvSpPr>
          <p:nvPr/>
        </p:nvSpPr>
        <p:spPr bwMode="auto">
          <a:xfrm>
            <a:off x="304800" y="1097640"/>
            <a:ext cx="8763000" cy="23427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Observation</a:t>
            </a:r>
            <a:endParaRPr lang="en-US" b="0" dirty="0">
              <a:latin typeface="Times New Roman"/>
              <a:cs typeface="Times New Roman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b="0" i="1" dirty="0">
                <a:latin typeface="Times New Roman"/>
                <a:cs typeface="Times New Roman"/>
              </a:rPr>
              <a:t>Instructors</a:t>
            </a:r>
            <a:r>
              <a:rPr lang="en-US" b="0" dirty="0">
                <a:latin typeface="Times New Roman"/>
                <a:cs typeface="Times New Roman"/>
              </a:rPr>
              <a:t> and </a:t>
            </a:r>
            <a:r>
              <a:rPr lang="en-US" b="0" i="1" dirty="0">
                <a:latin typeface="Times New Roman"/>
                <a:cs typeface="Times New Roman"/>
              </a:rPr>
              <a:t>students</a:t>
            </a:r>
            <a:r>
              <a:rPr lang="en-US" b="0" dirty="0">
                <a:latin typeface="Times New Roman"/>
                <a:cs typeface="Times New Roman"/>
              </a:rPr>
              <a:t> have common properties:  </a:t>
            </a:r>
            <a:r>
              <a:rPr lang="en-US" b="0" i="1" dirty="0">
                <a:latin typeface="Times New Roman"/>
                <a:cs typeface="Times New Roman"/>
              </a:rPr>
              <a:t>name</a:t>
            </a:r>
            <a:r>
              <a:rPr lang="en-US" b="0" dirty="0">
                <a:latin typeface="Times New Roman"/>
                <a:cs typeface="Times New Roman"/>
              </a:rPr>
              <a:t>, </a:t>
            </a:r>
            <a:r>
              <a:rPr lang="en-US" b="0" i="1" dirty="0">
                <a:latin typeface="Times New Roman"/>
                <a:cs typeface="Times New Roman"/>
              </a:rPr>
              <a:t>address</a:t>
            </a:r>
            <a:r>
              <a:rPr lang="en-US" b="0" dirty="0">
                <a:latin typeface="Times New Roman"/>
                <a:cs typeface="Times New Roman"/>
              </a:rPr>
              <a:t>, </a:t>
            </a:r>
            <a:r>
              <a:rPr lang="en-US" b="0" i="1" dirty="0">
                <a:latin typeface="Times New Roman"/>
                <a:cs typeface="Times New Roman"/>
              </a:rPr>
              <a:t>birth date</a:t>
            </a:r>
            <a:r>
              <a:rPr lang="en-US" b="0" dirty="0">
                <a:latin typeface="Times New Roman"/>
                <a:cs typeface="Times New Roman"/>
              </a:rPr>
              <a:t>, ...</a:t>
            </a: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b="0" dirty="0">
                <a:latin typeface="Times New Roman"/>
                <a:cs typeface="Times New Roman"/>
              </a:rPr>
              <a:t>                                        and common operations:  </a:t>
            </a:r>
            <a:r>
              <a:rPr lang="en-US" b="0" i="1" dirty="0">
                <a:latin typeface="Times New Roman"/>
                <a:cs typeface="Times New Roman"/>
              </a:rPr>
              <a:t>getAddress</a:t>
            </a:r>
            <a:r>
              <a:rPr lang="en-US" b="0" dirty="0">
                <a:latin typeface="Times New Roman"/>
                <a:cs typeface="Times New Roman"/>
              </a:rPr>
              <a:t>, </a:t>
            </a:r>
            <a:r>
              <a:rPr lang="en-US" b="0" i="1" dirty="0">
                <a:latin typeface="Times New Roman"/>
                <a:cs typeface="Times New Roman"/>
              </a:rPr>
              <a:t>setAddress</a:t>
            </a:r>
            <a:r>
              <a:rPr lang="en-US" b="0" dirty="0">
                <a:latin typeface="Times New Roman"/>
                <a:cs typeface="Times New Roman"/>
              </a:rPr>
              <a:t>, ...</a:t>
            </a: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b="0" u="sng" dirty="0">
                <a:latin typeface="Times New Roman"/>
                <a:cs typeface="Times New Roman"/>
              </a:rPr>
              <a:t>Insight</a:t>
            </a:r>
            <a:r>
              <a:rPr lang="en-US" b="0" dirty="0">
                <a:latin typeface="Times New Roman"/>
                <a:cs typeface="Times New Roman"/>
              </a:rPr>
              <a:t>: Create...</a:t>
            </a:r>
          </a:p>
          <a:p>
            <a:pPr marL="223838" indent="-22383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Times New Roman"/>
                <a:cs typeface="Times New Roman"/>
              </a:rPr>
              <a:t>a “super-class” that represents the common properties (</a:t>
            </a:r>
            <a:r>
              <a:rPr lang="en-US" b="0" i="1" dirty="0">
                <a:latin typeface="Times New Roman"/>
                <a:cs typeface="Times New Roman"/>
              </a:rPr>
              <a:t>fields</a:t>
            </a:r>
            <a:r>
              <a:rPr lang="en-US" b="0" dirty="0">
                <a:latin typeface="Times New Roman"/>
                <a:cs typeface="Times New Roman"/>
              </a:rPr>
              <a:t>) and operations (</a:t>
            </a:r>
            <a:r>
              <a:rPr lang="en-US" b="0" i="1" dirty="0">
                <a:latin typeface="Times New Roman"/>
                <a:cs typeface="Times New Roman"/>
              </a:rPr>
              <a:t>methods</a:t>
            </a:r>
            <a:r>
              <a:rPr lang="en-US" b="0" dirty="0">
                <a:latin typeface="Times New Roman"/>
                <a:cs typeface="Times New Roman"/>
              </a:rPr>
              <a:t>), and</a:t>
            </a:r>
          </a:p>
          <a:p>
            <a:pPr marL="223838" indent="-22383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Times New Roman"/>
                <a:cs typeface="Times New Roman"/>
              </a:rPr>
              <a:t>“sub-classes” that add </a:t>
            </a:r>
            <a:r>
              <a:rPr lang="en-US" b="0" i="1" dirty="0">
                <a:latin typeface="Times New Roman"/>
                <a:cs typeface="Times New Roman"/>
              </a:rPr>
              <a:t>instructor</a:t>
            </a:r>
            <a:r>
              <a:rPr lang="en-US" b="0" dirty="0">
                <a:latin typeface="Times New Roman"/>
                <a:cs typeface="Times New Roman"/>
              </a:rPr>
              <a:t>-specific and </a:t>
            </a:r>
            <a:r>
              <a:rPr lang="en-US" b="0" i="1" dirty="0">
                <a:latin typeface="Times New Roman"/>
                <a:cs typeface="Times New Roman"/>
              </a:rPr>
              <a:t>student</a:t>
            </a:r>
            <a:r>
              <a:rPr lang="en-US" b="0" dirty="0">
                <a:latin typeface="Times New Roman"/>
                <a:cs typeface="Times New Roman"/>
              </a:rPr>
              <a:t>-specific properties and operations.</a:t>
            </a:r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304800" y="685800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560"/>
              </a:lnSpc>
              <a:spcBef>
                <a:spcPct val="30000"/>
              </a:spcBef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Requirement</a:t>
            </a:r>
            <a:r>
              <a:rPr lang="en-US" sz="1400" b="0" dirty="0">
                <a:latin typeface="Times New Roman"/>
                <a:cs typeface="Times New Roman"/>
              </a:rPr>
              <a:t> (example):</a:t>
            </a:r>
            <a:r>
              <a:rPr lang="en-US" sz="1800" b="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Develop a system that manages </a:t>
            </a:r>
            <a:r>
              <a:rPr lang="en-US" b="0" i="1" dirty="0">
                <a:latin typeface="Times New Roman"/>
                <a:cs typeface="Times New Roman"/>
              </a:rPr>
              <a:t>instructors</a:t>
            </a:r>
            <a:r>
              <a:rPr lang="en-US" b="0" dirty="0">
                <a:latin typeface="Times New Roman"/>
                <a:cs typeface="Times New Roman"/>
              </a:rPr>
              <a:t>, </a:t>
            </a:r>
            <a:r>
              <a:rPr lang="en-US" b="0" i="1" dirty="0">
                <a:latin typeface="Times New Roman"/>
                <a:cs typeface="Times New Roman"/>
              </a:rPr>
              <a:t>students</a:t>
            </a:r>
            <a:r>
              <a:rPr lang="en-US" b="0" dirty="0">
                <a:latin typeface="Times New Roman"/>
                <a:cs typeface="Times New Roman"/>
              </a:rPr>
              <a:t>, and </a:t>
            </a:r>
            <a:r>
              <a:rPr lang="en-US" b="0" i="1" dirty="0">
                <a:latin typeface="Times New Roman"/>
                <a:cs typeface="Times New Roman"/>
              </a:rPr>
              <a:t>courses</a:t>
            </a:r>
            <a:r>
              <a:rPr lang="en-US" b="0" dirty="0">
                <a:latin typeface="Times New Roman"/>
                <a:cs typeface="Times New Roman"/>
              </a:rPr>
              <a:t>.</a:t>
            </a:r>
            <a:endParaRPr lang="en-US" sz="1800" b="0" dirty="0">
              <a:latin typeface="Times New Roman"/>
              <a:cs typeface="Times New Roman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F63BC50-8BF9-8D4A-15B3-2A4C092C29DA}"/>
              </a:ext>
            </a:extLst>
          </p:cNvPr>
          <p:cNvGrpSpPr/>
          <p:nvPr/>
        </p:nvGrpSpPr>
        <p:grpSpPr>
          <a:xfrm>
            <a:off x="381000" y="3352800"/>
            <a:ext cx="7307081" cy="2989495"/>
            <a:chOff x="435429" y="3233056"/>
            <a:chExt cx="7307081" cy="29894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06AA80-1061-F646-AA69-72C8D2751077}"/>
                </a:ext>
              </a:extLst>
            </p:cNvPr>
            <p:cNvGrpSpPr/>
            <p:nvPr/>
          </p:nvGrpSpPr>
          <p:grpSpPr>
            <a:xfrm>
              <a:off x="5270864" y="3233056"/>
              <a:ext cx="2471646" cy="1836519"/>
              <a:chOff x="5327220" y="3028406"/>
              <a:chExt cx="2471646" cy="1836519"/>
            </a:xfrm>
          </p:grpSpPr>
          <p:sp>
            <p:nvSpPr>
              <p:cNvPr id="46" name="Rounded Rectangular Callout 45">
                <a:extLst>
                  <a:ext uri="{FF2B5EF4-FFF2-40B4-BE49-F238E27FC236}">
                    <a16:creationId xmlns:a16="http://schemas.microsoft.com/office/drawing/2014/main" id="{AA6FF885-35D1-EC41-ACFE-A77B48303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220" y="3028406"/>
                <a:ext cx="1412965" cy="566965"/>
              </a:xfrm>
              <a:prstGeom prst="wedgeRoundRectCallout">
                <a:avLst>
                  <a:gd name="adj1" fmla="val -85681"/>
                  <a:gd name="adj2" fmla="val -10706"/>
                  <a:gd name="adj3" fmla="val 16667"/>
                </a:avLst>
              </a:prstGeom>
              <a:solidFill>
                <a:srgbClr val="FFF5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46800" rIns="0" rtlCol="0" anchor="ctr" anchorCtr="0"/>
              <a:lstStyle/>
              <a:p>
                <a:pPr>
                  <a:defRPr/>
                </a:pPr>
                <a:r>
                  <a:rPr lang="en-US" sz="1600" b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super-class / parent class</a:t>
                </a:r>
              </a:p>
            </p:txBody>
          </p:sp>
          <p:sp>
            <p:nvSpPr>
              <p:cNvPr id="47" name="Rounded Rectangular Callout 46">
                <a:extLst>
                  <a:ext uri="{FF2B5EF4-FFF2-40B4-BE49-F238E27FC236}">
                    <a16:creationId xmlns:a16="http://schemas.microsoft.com/office/drawing/2014/main" id="{3B868689-C0B0-AC48-AF1E-FF7FEF0FE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8983" y="4239994"/>
                <a:ext cx="1239883" cy="624931"/>
              </a:xfrm>
              <a:prstGeom prst="wedgeRoundRectCallout">
                <a:avLst>
                  <a:gd name="adj1" fmla="val -85681"/>
                  <a:gd name="adj2" fmla="val 23854"/>
                  <a:gd name="adj3" fmla="val 16667"/>
                </a:avLst>
              </a:prstGeom>
              <a:solidFill>
                <a:srgbClr val="FFF5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46800" rIns="0" rtlCol="0" anchor="ctr" anchorCtr="0"/>
              <a:lstStyle/>
              <a:p>
                <a:r>
                  <a:rPr lang="en-US" sz="1600" b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sub-class /</a:t>
                </a:r>
              </a:p>
              <a:p>
                <a:r>
                  <a:rPr lang="en-US" sz="1600" b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child class</a:t>
                </a:r>
              </a:p>
            </p:txBody>
          </p:sp>
        </p:grp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B448B8EF-27FB-1443-5953-DA6716A6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154" y="3358700"/>
              <a:ext cx="803275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Person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79DF4D-8FC5-2C46-A5ED-E6F8C3325DB4}"/>
                </a:ext>
              </a:extLst>
            </p:cNvPr>
            <p:cNvGrpSpPr/>
            <p:nvPr/>
          </p:nvGrpSpPr>
          <p:grpSpPr>
            <a:xfrm>
              <a:off x="2340429" y="3784148"/>
              <a:ext cx="1752600" cy="1263652"/>
              <a:chOff x="1752600" y="3886198"/>
              <a:chExt cx="1752600" cy="1263652"/>
            </a:xfrm>
          </p:grpSpPr>
          <p:sp>
            <p:nvSpPr>
              <p:cNvPr id="19" name="Line 32">
                <a:extLst>
                  <a:ext uri="{FF2B5EF4-FFF2-40B4-BE49-F238E27FC236}">
                    <a16:creationId xmlns:a16="http://schemas.microsoft.com/office/drawing/2014/main" id="{BC3AD1AE-1A60-DE05-8C8A-2DB5F2DE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2200" y="3886198"/>
                <a:ext cx="1143000" cy="822325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cs typeface="+mn-cs"/>
                </a:endParaRPr>
              </a:p>
            </p:txBody>
          </p:sp>
          <p:sp>
            <p:nvSpPr>
              <p:cNvPr id="20" name="Rectangle 37">
                <a:extLst>
                  <a:ext uri="{FF2B5EF4-FFF2-40B4-BE49-F238E27FC236}">
                    <a16:creationId xmlns:a16="http://schemas.microsoft.com/office/drawing/2014/main" id="{702EA73D-9876-2650-192F-430CCE3CC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5688" y="4044950"/>
                <a:ext cx="722312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  <p:sp>
            <p:nvSpPr>
              <p:cNvPr id="21" name="Rectangle 42">
                <a:extLst>
                  <a:ext uri="{FF2B5EF4-FFF2-40B4-BE49-F238E27FC236}">
                    <a16:creationId xmlns:a16="http://schemas.microsoft.com/office/drawing/2014/main" id="{EA6F48D5-0BDA-9D0F-4C22-D369FA22C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4800600"/>
                <a:ext cx="1143000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Instructor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4BD24B-9CD7-2E2B-00BE-58C6EE6B4A65}"/>
                </a:ext>
              </a:extLst>
            </p:cNvPr>
            <p:cNvGrpSpPr/>
            <p:nvPr/>
          </p:nvGrpSpPr>
          <p:grpSpPr>
            <a:xfrm>
              <a:off x="435429" y="5155748"/>
              <a:ext cx="3962400" cy="1066803"/>
              <a:chOff x="208756" y="4900748"/>
              <a:chExt cx="3962400" cy="106680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85A2D49-9928-CFAB-7F3E-656E83E064B5}"/>
                  </a:ext>
                </a:extLst>
              </p:cNvPr>
              <p:cNvGrpSpPr/>
              <p:nvPr/>
            </p:nvGrpSpPr>
            <p:grpSpPr>
              <a:xfrm>
                <a:off x="1351756" y="4900748"/>
                <a:ext cx="2819400" cy="1066802"/>
                <a:chOff x="990600" y="5257798"/>
                <a:chExt cx="2819400" cy="1066802"/>
              </a:xfrm>
            </p:grpSpPr>
            <p:sp>
              <p:nvSpPr>
                <p:cNvPr id="27" name="Rectangle 35">
                  <a:extLst>
                    <a:ext uri="{FF2B5EF4-FFF2-40B4-BE49-F238E27FC236}">
                      <a16:creationId xmlns:a16="http://schemas.microsoft.com/office/drawing/2014/main" id="{B208BFC4-0A24-D18F-329B-033A04676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2844" y="5354501"/>
                  <a:ext cx="722313" cy="349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DEBD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bg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400" b="0" dirty="0">
                      <a:cs typeface="Arial" charset="0"/>
                    </a:rPr>
                    <a:t>is-a</a:t>
                  </a:r>
                </a:p>
              </p:txBody>
            </p:sp>
            <p:sp>
              <p:nvSpPr>
                <p:cNvPr id="28" name="Oval 38">
                  <a:extLst>
                    <a:ext uri="{FF2B5EF4-FFF2-40B4-BE49-F238E27FC236}">
                      <a16:creationId xmlns:a16="http://schemas.microsoft.com/office/drawing/2014/main" id="{CCE00699-3D4C-E2A1-2DAE-ECDD9DCB2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06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>
                      <a:cs typeface="Arial" charset="0"/>
                    </a:rPr>
                    <a:t>Socrates</a:t>
                  </a:r>
                  <a:endParaRPr lang="en-US" sz="1200" b="0" dirty="0">
                    <a:cs typeface="Arial" charset="0"/>
                  </a:endParaRPr>
                </a:p>
              </p:txBody>
            </p:sp>
            <p:sp>
              <p:nvSpPr>
                <p:cNvPr id="29" name="Oval 38">
                  <a:extLst>
                    <a:ext uri="{FF2B5EF4-FFF2-40B4-BE49-F238E27FC236}">
                      <a16:creationId xmlns:a16="http://schemas.microsoft.com/office/drawing/2014/main" id="{E5A2915A-5244-ED75-B031-CE8DF34F8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8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Feynman</a:t>
                  </a:r>
                </a:p>
              </p:txBody>
            </p:sp>
            <p:sp>
              <p:nvSpPr>
                <p:cNvPr id="43" name="Oval 38">
                  <a:extLst>
                    <a:ext uri="{FF2B5EF4-FFF2-40B4-BE49-F238E27FC236}">
                      <a16:creationId xmlns:a16="http://schemas.microsoft.com/office/drawing/2014/main" id="{31991EC0-06AE-00F8-50F4-AAC2BEDED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6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Confucius</a:t>
                  </a:r>
                </a:p>
              </p:txBody>
            </p:sp>
            <p:sp>
              <p:nvSpPr>
                <p:cNvPr id="44" name="Rectangle 35">
                  <a:extLst>
                    <a:ext uri="{FF2B5EF4-FFF2-40B4-BE49-F238E27FC236}">
                      <a16:creationId xmlns:a16="http://schemas.microsoft.com/office/drawing/2014/main" id="{45D5D605-CC58-8941-5C11-A76AEE8FA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1887" y="5918200"/>
                  <a:ext cx="722313" cy="349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DEBD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800" b="0" dirty="0">
                      <a:cs typeface="Arial" charset="0"/>
                    </a:rPr>
                    <a:t>...</a:t>
                  </a:r>
                </a:p>
              </p:txBody>
            </p:sp>
            <p:sp>
              <p:nvSpPr>
                <p:cNvPr id="48" name="Line 32">
                  <a:extLst>
                    <a:ext uri="{FF2B5EF4-FFF2-40B4-BE49-F238E27FC236}">
                      <a16:creationId xmlns:a16="http://schemas.microsoft.com/office/drawing/2014/main" id="{F8D9195E-D7B7-4FB2-A08B-4BEB01792C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43842" y="5257798"/>
                  <a:ext cx="513557" cy="711201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" name="Line 32">
                  <a:extLst>
                    <a:ext uri="{FF2B5EF4-FFF2-40B4-BE49-F238E27FC236}">
                      <a16:creationId xmlns:a16="http://schemas.microsoft.com/office/drawing/2014/main" id="{AA92D55B-5428-9AA4-1D0F-B22068333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62200" y="5257800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2" name="Line 32">
                  <a:extLst>
                    <a:ext uri="{FF2B5EF4-FFF2-40B4-BE49-F238E27FC236}">
                      <a16:creationId xmlns:a16="http://schemas.microsoft.com/office/drawing/2014/main" id="{AE5059C3-1401-0C02-B911-592350CB1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5257800"/>
                  <a:ext cx="496889" cy="685800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5" name="Rectangle 37">
                <a:extLst>
                  <a:ext uri="{FF2B5EF4-FFF2-40B4-BE49-F238E27FC236}">
                    <a16:creationId xmlns:a16="http://schemas.microsoft.com/office/drawing/2014/main" id="{7963FC6F-9129-2FA6-A050-A11E2F1A6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56" y="5618301"/>
                <a:ext cx="1371600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b="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Objects: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314A4B3-9CC0-84EE-61C8-D9A8B7437B57}"/>
                </a:ext>
              </a:extLst>
            </p:cNvPr>
            <p:cNvGrpSpPr/>
            <p:nvPr/>
          </p:nvGrpSpPr>
          <p:grpSpPr>
            <a:xfrm>
              <a:off x="4321629" y="3800021"/>
              <a:ext cx="2362200" cy="2422529"/>
              <a:chOff x="5237956" y="3869415"/>
              <a:chExt cx="2362200" cy="242252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E166879-6005-1565-93EE-887E7A3A75D1}"/>
                  </a:ext>
                </a:extLst>
              </p:cNvPr>
              <p:cNvGrpSpPr/>
              <p:nvPr/>
            </p:nvGrpSpPr>
            <p:grpSpPr>
              <a:xfrm>
                <a:off x="5237956" y="3869415"/>
                <a:ext cx="2362200" cy="2422529"/>
                <a:chOff x="4876800" y="3902071"/>
                <a:chExt cx="2362200" cy="2422529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D6BE2A-9579-6887-2EE1-9510C31F30E3}"/>
                    </a:ext>
                  </a:extLst>
                </p:cNvPr>
                <p:cNvGrpSpPr/>
                <p:nvPr/>
              </p:nvGrpSpPr>
              <p:grpSpPr>
                <a:xfrm>
                  <a:off x="4876800" y="5257799"/>
                  <a:ext cx="2362200" cy="1066801"/>
                  <a:chOff x="4876800" y="5257799"/>
                  <a:chExt cx="2362200" cy="1066801"/>
                </a:xfrm>
              </p:grpSpPr>
              <p:sp>
                <p:nvSpPr>
                  <p:cNvPr id="61" name="Oval 38">
                    <a:extLst>
                      <a:ext uri="{FF2B5EF4-FFF2-40B4-BE49-F238E27FC236}">
                        <a16:creationId xmlns:a16="http://schemas.microsoft.com/office/drawing/2014/main" id="{BBFAD9B1-5C39-F216-ED45-39992BB8B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76800" y="5994400"/>
                    <a:ext cx="914400" cy="330200"/>
                  </a:xfrm>
                  <a:prstGeom prst="ellips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sz="1200" b="0" dirty="0">
                        <a:cs typeface="Arial" charset="0"/>
                      </a:rPr>
                      <a:t>Ron</a:t>
                    </a:r>
                  </a:p>
                </p:txBody>
              </p:sp>
              <p:sp>
                <p:nvSpPr>
                  <p:cNvPr id="62" name="Oval 38">
                    <a:extLst>
                      <a:ext uri="{FF2B5EF4-FFF2-40B4-BE49-F238E27FC236}">
                        <a16:creationId xmlns:a16="http://schemas.microsoft.com/office/drawing/2014/main" id="{0BCD1FB1-6479-9A94-6738-FA9BBA3068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86400" y="5994400"/>
                    <a:ext cx="914400" cy="330200"/>
                  </a:xfrm>
                  <a:prstGeom prst="ellips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sz="1200" b="0">
                        <a:cs typeface="Arial" charset="0"/>
                      </a:rPr>
                      <a:t>Neta</a:t>
                    </a:r>
                    <a:endParaRPr lang="en-US" sz="1200" b="0" dirty="0">
                      <a:cs typeface="Arial" charset="0"/>
                    </a:endParaRPr>
                  </a:p>
                </p:txBody>
              </p:sp>
              <p:sp>
                <p:nvSpPr>
                  <p:cNvPr id="63" name="Oval 38">
                    <a:extLst>
                      <a:ext uri="{FF2B5EF4-FFF2-40B4-BE49-F238E27FC236}">
                        <a16:creationId xmlns:a16="http://schemas.microsoft.com/office/drawing/2014/main" id="{C0889955-38F8-5884-4A26-526A11F2F0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4600" y="5994400"/>
                    <a:ext cx="914400" cy="330200"/>
                  </a:xfrm>
                  <a:prstGeom prst="ellips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sz="1200" b="0" dirty="0">
                        <a:cs typeface="Arial" charset="0"/>
                      </a:rPr>
                      <a:t>Avigail</a:t>
                    </a:r>
                  </a:p>
                </p:txBody>
              </p:sp>
              <p:sp>
                <p:nvSpPr>
                  <p:cNvPr id="64" name="Rectangle 35">
                    <a:extLst>
                      <a:ext uri="{FF2B5EF4-FFF2-40B4-BE49-F238E27FC236}">
                        <a16:creationId xmlns:a16="http://schemas.microsoft.com/office/drawing/2014/main" id="{505B5E30-1C5D-F747-E69B-5F2B423D0C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3600" y="5918200"/>
                    <a:ext cx="722313" cy="349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DEBD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1800" b="0" dirty="0">
                        <a:cs typeface="Arial" charset="0"/>
                      </a:rPr>
                      <a:t>...</a:t>
                    </a:r>
                  </a:p>
                </p:txBody>
              </p:sp>
              <p:sp>
                <p:nvSpPr>
                  <p:cNvPr id="65" name="Line 32">
                    <a:extLst>
                      <a:ext uri="{FF2B5EF4-FFF2-40B4-BE49-F238E27FC236}">
                        <a16:creationId xmlns:a16="http://schemas.microsoft.com/office/drawing/2014/main" id="{A18C2A6F-55CA-A21A-6871-66322DD63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70512" y="5257799"/>
                    <a:ext cx="344487" cy="6699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50000"/>
                      </a:schemeClr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6" name="Line 32">
                    <a:extLst>
                      <a:ext uri="{FF2B5EF4-FFF2-40B4-BE49-F238E27FC236}">
                        <a16:creationId xmlns:a16="http://schemas.microsoft.com/office/drawing/2014/main" id="{C6A6C6BC-8E56-16D2-EA9C-D9D88B54E1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43600" y="5257800"/>
                    <a:ext cx="0" cy="685800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50000"/>
                      </a:schemeClr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7" name="Line 32">
                    <a:extLst>
                      <a:ext uri="{FF2B5EF4-FFF2-40B4-BE49-F238E27FC236}">
                        <a16:creationId xmlns:a16="http://schemas.microsoft.com/office/drawing/2014/main" id="{7AB49C78-185C-E5AE-127B-AF6CB50E4D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208711" y="5257799"/>
                    <a:ext cx="457202" cy="736601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50000"/>
                      </a:schemeClr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629013-D5A1-A90F-CFE4-8D6577CB0A49}"/>
                    </a:ext>
                  </a:extLst>
                </p:cNvPr>
                <p:cNvGrpSpPr/>
                <p:nvPr/>
              </p:nvGrpSpPr>
              <p:grpSpPr>
                <a:xfrm>
                  <a:off x="4876800" y="3902071"/>
                  <a:ext cx="1600200" cy="1247779"/>
                  <a:chOff x="4876800" y="3902071"/>
                  <a:chExt cx="1600200" cy="1247779"/>
                </a:xfrm>
              </p:grpSpPr>
              <p:sp>
                <p:nvSpPr>
                  <p:cNvPr id="59" name="Rectangle 43">
                    <a:extLst>
                      <a:ext uri="{FF2B5EF4-FFF2-40B4-BE49-F238E27FC236}">
                        <a16:creationId xmlns:a16="http://schemas.microsoft.com/office/drawing/2014/main" id="{DB7E4FAF-4A33-6808-A8F8-1B0A85FECC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34000" y="4800600"/>
                    <a:ext cx="1143000" cy="34925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sz="1200" b="0" dirty="0">
                        <a:cs typeface="Arial" charset="0"/>
                      </a:rPr>
                      <a:t>Student</a:t>
                    </a:r>
                  </a:p>
                </p:txBody>
              </p:sp>
              <p:sp>
                <p:nvSpPr>
                  <p:cNvPr id="60" name="Line 32">
                    <a:extLst>
                      <a:ext uri="{FF2B5EF4-FFF2-40B4-BE49-F238E27FC236}">
                        <a16:creationId xmlns:a16="http://schemas.microsoft.com/office/drawing/2014/main" id="{398900E8-33AD-0055-5FE9-D596FB5762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76800" y="3902071"/>
                    <a:ext cx="1066800" cy="82232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50000"/>
                      </a:schemeClr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55" name="Rectangle 37">
                <a:extLst>
                  <a:ext uri="{FF2B5EF4-FFF2-40B4-BE49-F238E27FC236}">
                    <a16:creationId xmlns:a16="http://schemas.microsoft.com/office/drawing/2014/main" id="{33420EB1-CBA5-7F43-D051-935D9367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9755" y="3945619"/>
                <a:ext cx="722312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  <p:sp>
            <p:nvSpPr>
              <p:cNvPr id="56" name="Rectangle 37">
                <a:extLst>
                  <a:ext uri="{FF2B5EF4-FFF2-40B4-BE49-F238E27FC236}">
                    <a16:creationId xmlns:a16="http://schemas.microsoft.com/office/drawing/2014/main" id="{1CEB5FA8-0DBD-2539-0717-54F7275DD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642" y="5342619"/>
                <a:ext cx="722312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</p:grpSp>
      </p:grpSp>
      <p:sp>
        <p:nvSpPr>
          <p:cNvPr id="69" name="Right Arrow 68">
            <a:extLst>
              <a:ext uri="{FF2B5EF4-FFF2-40B4-BE49-F238E27FC236}">
                <a16:creationId xmlns:a16="http://schemas.microsoft.com/office/drawing/2014/main" id="{B162CB77-1926-A2AE-C043-9FDA432BABE2}"/>
              </a:ext>
            </a:extLst>
          </p:cNvPr>
          <p:cNvSpPr/>
          <p:nvPr/>
        </p:nvSpPr>
        <p:spPr bwMode="auto">
          <a:xfrm>
            <a:off x="2672216" y="3440344"/>
            <a:ext cx="914400" cy="425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CF11582-AD81-C4CB-EA45-512AFC4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3772475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private int x, y;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point.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C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This Point class has no </a:t>
            </a:r>
            <a:r>
              <a:rPr lang="en-US" sz="1200" b="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C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method.</a:t>
            </a:r>
            <a:endParaRPr lang="en-US" sz="1100" b="0" dirty="0">
              <a:solidFill>
                <a:srgbClr val="C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228600" y="838200"/>
            <a:ext cx="39624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 in every class.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Object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class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Class getClass()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int hashCode()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... 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a textual representation of this object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getClass().getName() + "@" +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      Integer.toHexString(hashCode());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  <a:endParaRPr lang="en-US" sz="105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Default “equals to” implementation. */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public boolean </a:t>
            </a:r>
            <a:r>
              <a:rPr lang="en-US" sz="105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equals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(Object other) {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 return (</a:t>
            </a:r>
            <a:r>
              <a:rPr lang="en-US" sz="1050" b="0" dirty="0">
                <a:latin typeface="Consolas"/>
                <a:cs typeface="Consolas"/>
              </a:rPr>
              <a:t>this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 == other);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Object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D44897DE-2896-C7CF-52AF-010861910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05" y="72951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of all objects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AFA751-0698-7F99-9FC0-31EF347AB7BC}"/>
              </a:ext>
            </a:extLst>
          </p:cNvPr>
          <p:cNvGrpSpPr/>
          <p:nvPr/>
        </p:nvGrpSpPr>
        <p:grpSpPr>
          <a:xfrm>
            <a:off x="462692" y="4328466"/>
            <a:ext cx="8460591" cy="1567710"/>
            <a:chOff x="279601" y="4223490"/>
            <a:chExt cx="8460591" cy="1567710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7D3823A5-E339-3346-A0EC-EC741A945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01" y="5181600"/>
              <a:ext cx="4617509" cy="609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rIns="0" rtlCol="0" anchor="t" anchorCtr="0"/>
            <a:lstStyle/>
            <a:p>
              <a:pPr algn="l">
                <a:spcBef>
                  <a:spcPts val="600"/>
                </a:spcBef>
              </a:pP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The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equals()</a:t>
              </a: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method of the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class performs the most basic equality check, ignoring the object’s semantics.</a:t>
              </a:r>
              <a:endPara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spcBef>
                  <a:spcPts val="600"/>
                </a:spcBef>
              </a:pPr>
              <a:endParaRPr lang="en-US" sz="16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Rectangle 12">
              <a:extLst>
                <a:ext uri="{FF2B5EF4-FFF2-40B4-BE49-F238E27FC236}">
                  <a16:creationId xmlns:a16="http://schemas.microsoft.com/office/drawing/2014/main" id="{7C86E9ED-BAE7-8E3F-BE4F-181A3FAC1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628" y="4997754"/>
              <a:ext cx="3483564" cy="793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0"/>
                <a:buChar char="q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  <a:defRPr/>
              </a:pPr>
              <a:r>
                <a:rPr lang="en-US" b="0" u="sng" kern="0" dirty="0">
                  <a:latin typeface="Times New Roman"/>
                  <a:cs typeface="Times New Roman"/>
                </a:rPr>
                <a:t>Result</a:t>
              </a:r>
              <a:r>
                <a:rPr lang="en-US" b="0" kern="0" dirty="0">
                  <a:latin typeface="Times New Roman"/>
                  <a:cs typeface="Times New Roman"/>
                </a:rPr>
                <a:t>: Objects that are semantically equal are considered unequal.</a:t>
              </a:r>
              <a:endParaRPr lang="en-US" b="0" kern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AutoShape 8">
              <a:extLst>
                <a:ext uri="{FF2B5EF4-FFF2-40B4-BE49-F238E27FC236}">
                  <a16:creationId xmlns:a16="http://schemas.microsoft.com/office/drawing/2014/main" id="{E670BF9F-7382-968B-B805-76A30968D1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927754" y="4223490"/>
              <a:ext cx="251355" cy="853134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Oval 5">
            <a:extLst>
              <a:ext uri="{FF2B5EF4-FFF2-40B4-BE49-F238E27FC236}">
                <a16:creationId xmlns:a16="http://schemas.microsoft.com/office/drawing/2014/main" id="{F6052856-4AC8-859C-DA0C-608670EB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293" y="727463"/>
            <a:ext cx="1509282" cy="793446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example of a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that has no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sz="1100" b="0" dirty="0">
                <a:latin typeface="+mj-lt"/>
                <a:cs typeface="Times New Roman" charset="0"/>
              </a:rPr>
              <a:t> method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54E3C46-6C55-0551-45E2-FB6B840F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201" y="3785750"/>
            <a:ext cx="3588809" cy="108543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0" anchor="t" anchorCtr="0"/>
          <a:lstStyle/>
          <a:p>
            <a:pPr algn="l">
              <a:spcBef>
                <a:spcPts val="400"/>
              </a:spcBef>
              <a:defRPr/>
            </a:pPr>
            <a:r>
              <a:rPr lang="en-US" sz="14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(in any class): 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oint(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Point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.equals(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  //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false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69EF3A0E-314C-E4FE-D65D-92643A0F4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1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A070D40-83BF-5445-458C-BCEF11C6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39624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 in every class.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Object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class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Class getClass()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int hashCode()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... 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a textual representation of this object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getClass().getName() + "@" +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      Integer.toHexString(hashCode());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  <a:endParaRPr lang="en-US" sz="105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Default “equals to” implementation. */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public boolean equals(Object other) {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 return (</a:t>
            </a:r>
            <a:r>
              <a:rPr lang="en-US" sz="1050" b="0" dirty="0">
                <a:latin typeface="Consolas"/>
                <a:cs typeface="Consolas"/>
              </a:rPr>
              <a:t>this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 == other);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Object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B2DD172-BA21-BEBA-2F92-ACDAFCAD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365" y="4724400"/>
            <a:ext cx="3588809" cy="108543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0" anchor="t" anchorCtr="0"/>
          <a:lstStyle/>
          <a:p>
            <a:pPr algn="l">
              <a:spcBef>
                <a:spcPts val="400"/>
              </a:spcBef>
              <a:defRPr/>
            </a:pPr>
            <a:r>
              <a:rPr lang="en-US" sz="14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(in any class): 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oint(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Point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.equals(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  //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true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A2E8F557-4BB9-C0B2-169C-C93DBE03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05" y="72951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of all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85180-8006-6B29-9B96-7E18368E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3772475" cy="3657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private int x, y;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point.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lnSpc>
                <a:spcPts val="1540"/>
              </a:lnSpc>
              <a:spcBef>
                <a:spcPts val="8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    public boolean </a:t>
            </a:r>
            <a:r>
              <a:rPr lang="en-US" sz="1200" b="0" dirty="0">
                <a:solidFill>
                  <a:srgbClr val="C00000"/>
                </a:solidFill>
                <a:latin typeface="Consolas"/>
                <a:cs typeface="Consolas"/>
              </a:rPr>
              <a:t>equals</a:t>
            </a: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(Point other) {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        return ((x == other.x) &amp;&amp;</a:t>
            </a:r>
            <a:b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                (y == other.y));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cxnSp>
        <p:nvCxnSpPr>
          <p:cNvPr id="7" name="AutoShape 8">
            <a:extLst>
              <a:ext uri="{FF2B5EF4-FFF2-40B4-BE49-F238E27FC236}">
                <a16:creationId xmlns:a16="http://schemas.microsoft.com/office/drawing/2014/main" id="{E2A4D4C0-BE55-DF5A-557F-61C18C7D20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14600" y="3581400"/>
            <a:ext cx="2690040" cy="2057400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AutoShape 7">
            <a:extLst>
              <a:ext uri="{FF2B5EF4-FFF2-40B4-BE49-F238E27FC236}">
                <a16:creationId xmlns:a16="http://schemas.microsoft.com/office/drawing/2014/main" id="{566944ED-B5BA-3923-F0C7-D38A8A92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469" y="5852948"/>
            <a:ext cx="3276600" cy="70515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t" anchorCtr="0"/>
          <a:lstStyle/>
          <a:p>
            <a:pPr algn="l">
              <a:spcBef>
                <a:spcPts val="1200"/>
              </a:spcBef>
            </a:pPr>
            <a:r>
              <a:rPr lang="en-US" sz="16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semantically sensible way to check if two objects are equal.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2A60E42-BEE8-2804-70DD-686D88D58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1BB745F7-E620-07DF-0C68-D178C886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3582"/>
            <a:ext cx="4267200" cy="952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t" anchorCtr="0"/>
          <a:lstStyle/>
          <a:p>
            <a:pPr algn="l">
              <a:spcBef>
                <a:spcPts val="1200"/>
              </a:spcBef>
            </a:pPr>
            <a:r>
              <a:rPr lang="en-US" sz="18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spcBef>
                <a:spcPts val="600"/>
              </a:spcBef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write an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method,</a:t>
            </a:r>
            <a:b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override the default implementation.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93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824BE-0EE1-C1A6-A284-2E32DADB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39624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 in every class.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Object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class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Class getClass()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int hashCode()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... 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a textual representation of this object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getClass().getName() + "@" +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      Integer.toHexString(hashCode());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  <a:endParaRPr lang="en-US" sz="105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Default “equals to” implementation. */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public boolean equals(Object other) {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 return (</a:t>
            </a:r>
            <a:r>
              <a:rPr lang="en-US" sz="1050" b="0" dirty="0">
                <a:latin typeface="Consolas"/>
                <a:cs typeface="Consolas"/>
              </a:rPr>
              <a:t>this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 == other);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Object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Equals </a:t>
            </a:r>
            <a:r>
              <a:rPr lang="en-US" sz="1800" dirty="0">
                <a:latin typeface="+mj-lt"/>
                <a:cs typeface="+mj-cs"/>
              </a:rPr>
              <a:t>(industrial-strength version...)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6F1411-D73A-5548-927C-8F271917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125" y="838200"/>
            <a:ext cx="4152844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262800" anchor="t" anchorCtr="0"/>
          <a:lstStyle/>
          <a:p>
            <a:pPr algn="l">
              <a:spcBef>
                <a:spcPts val="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chemeClr val="accent2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private int x, y;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lnSpc>
                <a:spcPts val="1440"/>
              </a:lnSpc>
              <a:spcBef>
                <a:spcPts val="12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Checks if this point equals to the other point.</a:t>
            </a:r>
          </a:p>
          <a:p>
            <a:pPr algn="l">
              <a:lnSpc>
                <a:spcPts val="1440"/>
              </a:lnSpc>
              <a:spcBef>
                <a:spcPts val="0"/>
              </a:spcBef>
              <a:defRPr/>
            </a:pPr>
            <a:r>
              <a:rPr lang="en-US" sz="1100" b="0" dirty="0">
                <a:solidFill>
                  <a:srgbClr val="777777"/>
                </a:solidFill>
                <a:latin typeface="Consolas"/>
                <a:ea typeface="Consolas"/>
                <a:cs typeface="Consolas"/>
              </a:rPr>
              <a:t>    @Override</a:t>
            </a:r>
            <a:endParaRPr lang="en-US" sz="1100" b="0" dirty="0">
              <a:solidFill>
                <a:srgbClr val="4F76CB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  <a:spcBef>
                <a:spcPts val="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boolean equals(Object other) {</a:t>
            </a:r>
          </a:p>
          <a:p>
            <a:pPr algn="l">
              <a:lnSpc>
                <a:spcPts val="1440"/>
              </a:lnSpc>
              <a:defRPr/>
            </a:pPr>
            <a:r>
              <a:rPr lang="en-US" sz="11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A complete, bullet-proof implementation of “equals” :</a:t>
            </a:r>
          </a:p>
          <a:p>
            <a:pPr algn="l">
              <a:lnSpc>
                <a:spcPts val="144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</a:t>
            </a: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if (other == null) return false;</a:t>
            </a:r>
          </a:p>
          <a:p>
            <a:pPr algn="l">
              <a:lnSpc>
                <a:spcPts val="1440"/>
              </a:lnSpc>
              <a:spcBef>
                <a:spcPts val="2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if (this == other) return true;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Note: In Java, during runtime, objects are allowed to 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change their types (discussed later...). Therefore, when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clients call </a:t>
            </a:r>
            <a:r>
              <a:rPr lang="en-US" sz="1100" b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obj1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.equals(obj2), we must check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that the two objects have the same type: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if (getClass()</a:t>
            </a:r>
            <a:r>
              <a:rPr lang="en-US" sz="7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!=</a:t>
            </a:r>
            <a:r>
              <a:rPr lang="en-US" sz="7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other.getClass())</a:t>
            </a:r>
            <a:r>
              <a:rPr lang="en-US" sz="105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return false;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Now we know that other is a Point object,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but the compiler doesn’t know it. So, we cast it: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Point other = (Point) other;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And only now we can safely check all the fields: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if (x != other.x) return false;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if (y != other.y) return false;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return true;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Sigh!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More Point methods</a:t>
            </a:r>
          </a:p>
          <a:p>
            <a:pPr algn="l"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C2C4A02-7281-5D42-A61D-462850A2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66" y="5105400"/>
            <a:ext cx="4152844" cy="1371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0" rIns="0" rtlCol="0" anchor="t" anchorCtr="0"/>
          <a:lstStyle/>
          <a:p>
            <a:pPr algn="l">
              <a:spcBef>
                <a:spcPts val="600"/>
              </a:spcBef>
            </a:pPr>
            <a:r>
              <a:rPr lang="en-US" sz="14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0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lang="en-US" sz="14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tag: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ells the compiler to verify that the signature of this method is identical to the signature of the super method.</a:t>
            </a:r>
          </a:p>
          <a:p>
            <a:pPr algn="l">
              <a:spcBef>
                <a:spcPts val="600"/>
              </a:spcBef>
            </a:pPr>
            <a:r>
              <a:rPr lang="en-US" sz="1400" b="0" u="sng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Best practice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this tag when overriding a method.</a:t>
            </a:r>
          </a:p>
        </p:txBody>
      </p:sp>
      <p:sp>
        <p:nvSpPr>
          <p:cNvPr id="2" name="Oval 5">
            <a:extLst>
              <a:ext uri="{FF2B5EF4-FFF2-40B4-BE49-F238E27FC236}">
                <a16:creationId xmlns:a16="http://schemas.microsoft.com/office/drawing/2014/main" id="{A1B3F210-113F-86FC-494D-A1B63E31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05" y="72951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of all objects</a:t>
            </a:r>
          </a:p>
        </p:txBody>
      </p:sp>
    </p:spTree>
    <p:extLst>
      <p:ext uri="{BB962C8B-B14F-4D97-AF65-F5344CB8AC3E}">
        <p14:creationId xmlns:p14="http://schemas.microsoft.com/office/powerpoint/2010/main" val="3838824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5B296-9EFE-855D-CE40-2D75EB48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4EEC261-2EFC-08C1-793A-49CEAA24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30580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toString():          // </a:t>
            </a:r>
            <a:r>
              <a:rPr lang="en-US" b="0" kern="0" dirty="0">
                <a:latin typeface="Times New Roman"/>
                <a:cs typeface="Times New Roman"/>
              </a:rPr>
              <a:t>Returns a textual representation of this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equals(Object obj):  // </a:t>
            </a:r>
            <a:r>
              <a:rPr lang="en-US" b="0" kern="0" dirty="0">
                <a:latin typeface="Times New Roman"/>
                <a:cs typeface="Times New Roman"/>
              </a:rPr>
              <a:t>Compares this object to another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hashCode():          // </a:t>
            </a:r>
            <a:r>
              <a:rPr lang="en-US" b="0" kern="0" dirty="0">
                <a:latin typeface="Times New Roman"/>
                <a:cs typeface="Times New Roman"/>
              </a:rPr>
              <a:t>Provides a unique ID for this object</a:t>
            </a:r>
          </a:p>
          <a:p>
            <a:pPr marL="268288" indent="-268288">
              <a:buClrTx/>
              <a:buSzPct val="125000"/>
              <a:buFont typeface="Arial"/>
              <a:buChar char="•"/>
              <a:defRPr/>
            </a:pPr>
            <a:endParaRPr lang="en-US" sz="1400" b="0" kern="0" dirty="0">
              <a:latin typeface="Times New Roman"/>
              <a:cs typeface="Times New Roman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F9F85DA-ED12-09AF-D158-3AAE5693A826}"/>
              </a:ext>
            </a:extLst>
          </p:cNvPr>
          <p:cNvSpPr/>
          <p:nvPr/>
        </p:nvSpPr>
        <p:spPr bwMode="auto">
          <a:xfrm>
            <a:off x="457200" y="2362200"/>
            <a:ext cx="457200" cy="3344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38A71E-43C0-894A-96D8-0CAB46BC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8D80A1-0E50-5F6E-27F8-EF6A269A6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E1700A-5E4E-157C-0DD5-C56C58BC1558}"/>
              </a:ext>
            </a:extLst>
          </p:cNvPr>
          <p:cNvGrpSpPr/>
          <p:nvPr/>
        </p:nvGrpSpPr>
        <p:grpSpPr>
          <a:xfrm>
            <a:off x="228600" y="685800"/>
            <a:ext cx="3962400" cy="3048000"/>
            <a:chOff x="228600" y="685800"/>
            <a:chExt cx="3962400" cy="3048000"/>
          </a:xfrm>
        </p:grpSpPr>
        <p:sp>
          <p:nvSpPr>
            <p:cNvPr id="1408003" name="Rectangle 3">
              <a:extLst>
                <a:ext uri="{FF2B5EF4-FFF2-40B4-BE49-F238E27FC236}">
                  <a16:creationId xmlns:a16="http://schemas.microsoft.com/office/drawing/2014/main" id="{939BF80F-8DDF-70C3-57CE-303ECADD8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838200"/>
              <a:ext cx="3962400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every Object.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Object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Checks if this object “equals to” the other object.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public boolean equals(Object other)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return (</a:t>
              </a:r>
              <a:r>
                <a:rPr lang="en-US" sz="1100" b="0" dirty="0">
                  <a:latin typeface="Consolas"/>
                  <a:cs typeface="Consolas"/>
                </a:rPr>
                <a:t>this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 == other);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</a:t>
              </a:r>
              <a:r>
                <a:rPr lang="en-US" sz="12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Default </a:t>
              </a:r>
              <a:r>
                <a:rPr lang="en-US" sz="1200" b="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hashCode</a:t>
              </a:r>
              <a:r>
                <a:rPr lang="en-US" sz="12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implementation. */</a:t>
              </a:r>
              <a:endPara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public int </a:t>
              </a:r>
              <a:r>
                <a:rPr lang="en-US" sz="1100" b="0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</a:rPr>
                <a:t>hashCode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()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</a:t>
              </a: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Objects that are physically different get 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// different hash codes. Code omitted.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More Object methods 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59C433F4-E45F-950C-2693-9680CA0D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68580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latin typeface="+mj-lt"/>
                  <a:cs typeface="Times New Roman" charset="0"/>
                </a:rPr>
              </a:br>
              <a:r>
                <a:rPr lang="en-US" sz="1100" b="0" dirty="0"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46531B6F-95BB-CDCA-092F-AB22DBCA7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4787123"/>
            <a:ext cx="4335991" cy="18632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33200" rIns="0" bIns="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code, in some class: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Point p1 = new Point(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Point p2 = new Point(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Point p3 = new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Point(1,2);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150838093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259745034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p3.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205146899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B0D81A5-73FD-AC49-393B-A1711DBA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5029200"/>
            <a:ext cx="1143000" cy="541609"/>
          </a:xfrm>
          <a:prstGeom prst="wedgeRoundRectCallout">
            <a:avLst>
              <a:gd name="adj1" fmla="val -1655"/>
              <a:gd name="adj2" fmla="val 7675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 eaLnBrk="1" hangingPunct="1">
              <a:spcBef>
                <a:spcPct val="50000"/>
              </a:spcBef>
              <a:buClr>
                <a:srgbClr val="000099"/>
              </a:buClr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contract is broken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F6EA2F-CA34-565F-773F-6545EB32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10" y="838200"/>
            <a:ext cx="4107392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private int x, y;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chemeClr val="accent2">
                    <a:lumMod val="50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boolean equals(Point other) {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((x == other.x) &amp;&amp; (y == other.y));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C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This Point class has no </a:t>
            </a:r>
            <a:r>
              <a:rPr lang="en-US" sz="1100" b="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hashCode</a:t>
            </a:r>
            <a:r>
              <a:rPr lang="en-US" sz="1100" b="0" dirty="0">
                <a:solidFill>
                  <a:srgbClr val="C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method.</a:t>
            </a:r>
            <a:endParaRPr lang="en-US" sz="1050" b="0" dirty="0">
              <a:solidFill>
                <a:srgbClr val="C00000"/>
              </a:solidFill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BAE627C-3BAF-06F6-7360-766C9141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808" y="601717"/>
            <a:ext cx="1509282" cy="793446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example of a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that has no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sz="1100" b="0" dirty="0">
                <a:latin typeface="+mj-lt"/>
                <a:cs typeface="Times New Roman" charset="0"/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8C2D02-AD18-DA78-1F1E-342914422304}"/>
                  </a:ext>
                </a:extLst>
              </p:cNvPr>
              <p:cNvSpPr txBox="1"/>
              <p:nvPr/>
            </p:nvSpPr>
            <p:spPr>
              <a:xfrm>
                <a:off x="401110" y="5103562"/>
                <a:ext cx="3962400" cy="1230419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b="0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code contract</a:t>
                </a:r>
                <a:endPara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equals(obj1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!equals(obj1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endParaRPr lang="en-US" sz="16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8C2D02-AD18-DA78-1F1E-342914422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10" y="5103562"/>
                <a:ext cx="3962400" cy="1230419"/>
              </a:xfrm>
              <a:prstGeom prst="rect">
                <a:avLst/>
              </a:prstGeom>
              <a:blipFill>
                <a:blip r:embed="rId3"/>
                <a:stretch>
                  <a:fillRect l="-639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D14D9AFB-4D05-B71B-B589-233771222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52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>
            <a:extLst>
              <a:ext uri="{FF2B5EF4-FFF2-40B4-BE49-F238E27FC236}">
                <a16:creationId xmlns:a16="http://schemas.microsoft.com/office/drawing/2014/main" id="{F4112362-B633-2F4F-A790-99B46960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4335991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private int x, y;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boolean equals(Point other) {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((x == other.x) &amp;&amp; (y == other.y));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hash code of this point.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public int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hashCode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()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int prime = 31;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int result = 1;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result = prime * result +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result = prime * result +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result;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1316396-36E4-4B4D-8746-36E58B94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4787123"/>
            <a:ext cx="4335991" cy="18632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332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code, in some class: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Point p1 = new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Point p2 = new Point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Point p3 = new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Point(1,2);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System.out.println(p1.hashCode());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1026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System.out.println(p2.hashCode());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1026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System.out.println(p3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994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6A4C130F-9F07-A240-8959-F2FCD29A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5029200"/>
            <a:ext cx="1143000" cy="541609"/>
          </a:xfrm>
          <a:prstGeom prst="wedgeRoundRectCallout">
            <a:avLst>
              <a:gd name="adj1" fmla="val -1655"/>
              <a:gd name="adj2" fmla="val 7675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 eaLnBrk="1" hangingPunct="1">
              <a:spcBef>
                <a:spcPct val="50000"/>
              </a:spcBef>
              <a:buClr>
                <a:srgbClr val="000099"/>
              </a:buClr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contract is maintained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2EA681-6000-940B-8C8D-FB955E95F224}"/>
              </a:ext>
            </a:extLst>
          </p:cNvPr>
          <p:cNvGrpSpPr/>
          <p:nvPr/>
        </p:nvGrpSpPr>
        <p:grpSpPr>
          <a:xfrm>
            <a:off x="228600" y="685800"/>
            <a:ext cx="3962400" cy="3048000"/>
            <a:chOff x="228600" y="685800"/>
            <a:chExt cx="3962400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0A9CCF-3223-7796-2AA9-9F5F4D0F9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838200"/>
              <a:ext cx="3962400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Represents every Object.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Object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Checks if this object “equals to” the other object.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public boolean equals(Object other)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return (</a:t>
              </a:r>
              <a:r>
                <a:rPr lang="en-US" sz="1100" b="0" dirty="0">
                  <a:latin typeface="Consolas"/>
                  <a:cs typeface="Consolas"/>
                </a:rPr>
                <a:t>this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 == other);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</a:t>
              </a:r>
              <a:r>
                <a:rPr lang="en-US" sz="12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Default </a:t>
              </a:r>
              <a:r>
                <a:rPr lang="en-US" sz="1200" b="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hashCode</a:t>
              </a:r>
              <a:r>
                <a:rPr lang="en-US" sz="12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implementation. */</a:t>
              </a:r>
              <a:endPara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public int hashCode()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</a:t>
              </a: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Objects that are physically different get 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// different hash codes. Code omitted.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More Object methods 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EA024D7-0418-5932-D30C-0FCCB8BC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68580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latin typeface="+mj-lt"/>
                  <a:cs typeface="Times New Roman" charset="0"/>
                </a:rPr>
              </a:br>
              <a:r>
                <a:rPr lang="en-US" sz="1100" b="0" dirty="0"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04181-C446-944F-8A0F-A91019387554}"/>
                  </a:ext>
                </a:extLst>
              </p:cNvPr>
              <p:cNvSpPr txBox="1"/>
              <p:nvPr/>
            </p:nvSpPr>
            <p:spPr>
              <a:xfrm>
                <a:off x="401110" y="5103562"/>
                <a:ext cx="3962400" cy="1230419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b="0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code contract</a:t>
                </a:r>
                <a:endPara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equals(obj1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!equals(obj1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endParaRPr lang="en-US" sz="16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04181-C446-944F-8A0F-A91019387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10" y="5103562"/>
                <a:ext cx="3962400" cy="1230419"/>
              </a:xfrm>
              <a:prstGeom prst="rect">
                <a:avLst/>
              </a:prstGeom>
              <a:blipFill>
                <a:blip r:embed="rId3"/>
                <a:stretch>
                  <a:fillRect l="-639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>
            <a:extLst>
              <a:ext uri="{FF2B5EF4-FFF2-40B4-BE49-F238E27FC236}">
                <a16:creationId xmlns:a16="http://schemas.microsoft.com/office/drawing/2014/main" id="{EC4FA0D8-270D-40F0-4A36-F1A922E5E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16B0063F-8308-0687-3407-C38D6BE2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14069"/>
            <a:ext cx="4267200" cy="952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t" anchorCtr="0"/>
          <a:lstStyle/>
          <a:p>
            <a:pPr algn="l">
              <a:spcBef>
                <a:spcPts val="1200"/>
              </a:spcBef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practice:</a:t>
            </a:r>
          </a:p>
          <a:p>
            <a:pPr algn="l">
              <a:spcBef>
                <a:spcPts val="600"/>
              </a:spcBef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hashCode()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method,</a:t>
            </a:r>
            <a:b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override the default implementation.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54EAF84B-94D7-F51A-F77B-D5D14DA8F2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82310" y="3305024"/>
            <a:ext cx="2796930" cy="976457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0887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D156A-F22F-1BCE-32D1-582476CD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2B76096-AC2C-49EE-027F-B8217782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305800" cy="1676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toString():          // </a:t>
            </a:r>
            <a:r>
              <a:rPr lang="en-US" b="0" kern="0" dirty="0">
                <a:latin typeface="Times New Roman"/>
                <a:cs typeface="Times New Roman"/>
              </a:rPr>
              <a:t>Returns a textual representation of this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equals(Object obj):  // </a:t>
            </a:r>
            <a:r>
              <a:rPr lang="en-US" b="0" kern="0" dirty="0">
                <a:latin typeface="Times New Roman"/>
                <a:cs typeface="Times New Roman"/>
              </a:rPr>
              <a:t>Compares this object to another object</a:t>
            </a:r>
          </a:p>
          <a:p>
            <a:pPr marL="268288" indent="-268288">
              <a:spcBef>
                <a:spcPts val="2400"/>
              </a:spcBef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hashCode():          // </a:t>
            </a:r>
            <a:r>
              <a:rPr lang="en-US" b="0" kern="0" dirty="0">
                <a:latin typeface="Times New Roman"/>
                <a:cs typeface="Times New Roman"/>
              </a:rPr>
              <a:t>Provides a unique ID for this object</a:t>
            </a:r>
          </a:p>
          <a:p>
            <a:pPr marL="268288" indent="-268288">
              <a:buClrTx/>
              <a:buSzPct val="125000"/>
              <a:buFont typeface="Arial"/>
              <a:buChar char="•"/>
              <a:defRPr/>
            </a:pPr>
            <a:endParaRPr lang="en-US" sz="1400" b="0" kern="0" dirty="0">
              <a:latin typeface="Times New Roman"/>
              <a:cs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D750E0-E1CA-7231-0C78-30127500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+mj-lt"/>
                <a:cs typeface="+mj-cs"/>
              </a:rPr>
              <a:t>methods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9FB1D45-FC83-7684-A032-5F28D41F3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70710"/>
            <a:ext cx="762000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000" b="0" u="sng" kern="0" dirty="0">
                <a:latin typeface="Times New Roman"/>
                <a:cs typeface="Times New Roman"/>
              </a:rPr>
              <a:t>Best practice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b="0" kern="0" dirty="0">
                <a:latin typeface="Times New Roman" charset="0"/>
                <a:ea typeface="Times New Roman" charset="0"/>
                <a:cs typeface="Times New Roman" charset="0"/>
              </a:rPr>
              <a:t>When writing a class (for real...), always implement these 3 methods;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b="0" kern="0" dirty="0">
                <a:latin typeface="Times New Roman" charset="0"/>
                <a:ea typeface="Times New Roman" charset="0"/>
                <a:cs typeface="Times New Roman" charset="0"/>
              </a:rPr>
              <a:t>Why? These methods play important roles in many programming settings, and other classes (that you don’t control) assume that you’ve implemented them;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sz="2000" b="0" u="sng" dirty="0">
                <a:latin typeface="Times New Roman"/>
                <a:cs typeface="Times New Roman"/>
              </a:rPr>
              <a:t>Good news</a:t>
            </a:r>
            <a:r>
              <a:rPr lang="en-US" sz="2000" b="0" dirty="0">
                <a:latin typeface="Times New Roman"/>
                <a:cs typeface="Times New Roman"/>
              </a:rPr>
              <a:t>:  IDEs offer automatic / default creation of these methods.</a:t>
            </a:r>
          </a:p>
          <a:p>
            <a:pPr marL="0" indent="0">
              <a:buClr>
                <a:schemeClr val="tx1"/>
              </a:buClr>
              <a:buNone/>
              <a:defRPr/>
            </a:pPr>
            <a:endParaRPr lang="he-IL" sz="2000" b="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31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Recap: Inheritance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81680" y="838200"/>
            <a:ext cx="8005119" cy="2057400"/>
          </a:xfrm>
        </p:spPr>
        <p:txBody>
          <a:bodyPr/>
          <a:lstStyle/>
          <a:p>
            <a:pPr marL="0" indent="0">
              <a:spcBef>
                <a:spcPts val="1800"/>
              </a:spcBef>
              <a:buSzPct val="70000"/>
              <a:buFont typeface="Wingdings" charset="0"/>
              <a:buNone/>
              <a:defRPr/>
            </a:pPr>
            <a:r>
              <a:rPr lang="en-US" sz="1800" u="sng" dirty="0">
                <a:latin typeface="Times New Roman"/>
                <a:cs typeface="Times New Roman"/>
              </a:rPr>
              <a:t>Reasons to learn class inheritance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Many software systems are based on inheritance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The Java class library is based on inheritance (and so is its documentation)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You may have to develop / debug / extend systems that are based on inheritance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7CA7E9D-8C8E-D346-BC7F-D062687A615D}"/>
              </a:ext>
            </a:extLst>
          </p:cNvPr>
          <p:cNvSpPr txBox="1">
            <a:spLocks/>
          </p:cNvSpPr>
          <p:nvPr/>
        </p:nvSpPr>
        <p:spPr bwMode="auto">
          <a:xfrm>
            <a:off x="681679" y="3124200"/>
            <a:ext cx="8005119" cy="2057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1800"/>
              </a:spcBef>
              <a:buSzPct val="70000"/>
              <a:buFont typeface="Wingdings" charset="0"/>
              <a:buNone/>
              <a:defRPr/>
            </a:pPr>
            <a:r>
              <a:rPr lang="en-US" sz="1800" b="0" u="sng" kern="0" dirty="0">
                <a:latin typeface="Times New Roman"/>
                <a:cs typeface="Times New Roman"/>
              </a:rPr>
              <a:t>Observations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kern="0" dirty="0">
                <a:latin typeface="Times New Roman"/>
                <a:cs typeface="Times New Roman"/>
              </a:rPr>
              <a:t>Class inheritance</a:t>
            </a:r>
            <a:r>
              <a:rPr lang="en-US" sz="1800" b="0" kern="0" dirty="0">
                <a:latin typeface="Times New Roman"/>
                <a:cs typeface="Times New Roman"/>
              </a:rPr>
              <a:t> (this lecture) is powerful, but complex and error-prone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kern="0" dirty="0">
                <a:latin typeface="Times New Roman"/>
                <a:cs typeface="Times New Roman"/>
              </a:rPr>
              <a:t>Interface inheritance</a:t>
            </a:r>
            <a:r>
              <a:rPr lang="en-US" sz="1800" b="0" kern="0" dirty="0">
                <a:latin typeface="Times New Roman"/>
                <a:cs typeface="Times New Roman"/>
              </a:rPr>
              <a:t> (next lecture) is powerful, and </a:t>
            </a:r>
            <a:r>
              <a:rPr lang="en-US" sz="1800" b="0" i="1" kern="0" dirty="0">
                <a:latin typeface="Times New Roman"/>
                <a:cs typeface="Times New Roman"/>
              </a:rPr>
              <a:t>simple</a:t>
            </a:r>
            <a:r>
              <a:rPr lang="en-US" sz="1800" b="0" kern="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21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0B5-5E52-DAA3-5439-80984D641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>
            <a:extLst>
              <a:ext uri="{FF2B5EF4-FFF2-40B4-BE49-F238E27FC236}">
                <a16:creationId xmlns:a16="http://schemas.microsoft.com/office/drawing/2014/main" id="{6D115B07-6403-8EDC-9EC4-989CEA5C2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Inheritance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171A5F80-B49E-05AA-A583-4F1D00B5B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3308350"/>
            <a:ext cx="803275" cy="3492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200" b="0" dirty="0">
                <a:cs typeface="Arial" charset="0"/>
              </a:rPr>
              <a:t>Person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EE85B-FEC7-6086-DCF7-6D25AAAB22D1}"/>
              </a:ext>
            </a:extLst>
          </p:cNvPr>
          <p:cNvGrpSpPr/>
          <p:nvPr/>
        </p:nvGrpSpPr>
        <p:grpSpPr>
          <a:xfrm>
            <a:off x="2057400" y="3733798"/>
            <a:ext cx="1752600" cy="1263652"/>
            <a:chOff x="1752600" y="3886198"/>
            <a:chExt cx="1752600" cy="1263652"/>
          </a:xfrm>
        </p:grpSpPr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013F7A64-9CEE-26D2-42C1-274B3394C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200" y="3886198"/>
              <a:ext cx="1143000" cy="822325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cs typeface="+mn-cs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8E440C3B-E38A-2310-DBC7-96B788273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688" y="4044950"/>
              <a:ext cx="722312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DF27B598-941E-FE07-DE1D-DCFD7A7D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800600"/>
              <a:ext cx="11430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Instructor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29A20C-6047-7877-C761-349044FBB9F3}"/>
              </a:ext>
            </a:extLst>
          </p:cNvPr>
          <p:cNvGrpSpPr/>
          <p:nvPr/>
        </p:nvGrpSpPr>
        <p:grpSpPr>
          <a:xfrm>
            <a:off x="152400" y="5105398"/>
            <a:ext cx="3962400" cy="1066803"/>
            <a:chOff x="208756" y="4900748"/>
            <a:chExt cx="3962400" cy="10668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155B3C1-C79D-C25D-F618-4C6C15F8A964}"/>
                </a:ext>
              </a:extLst>
            </p:cNvPr>
            <p:cNvGrpSpPr/>
            <p:nvPr/>
          </p:nvGrpSpPr>
          <p:grpSpPr>
            <a:xfrm>
              <a:off x="1351756" y="4900748"/>
              <a:ext cx="2819400" cy="1066802"/>
              <a:chOff x="990600" y="5257798"/>
              <a:chExt cx="2819400" cy="1066802"/>
            </a:xfrm>
          </p:grpSpPr>
          <p:sp>
            <p:nvSpPr>
              <p:cNvPr id="16" name="Rectangle 35">
                <a:extLst>
                  <a:ext uri="{FF2B5EF4-FFF2-40B4-BE49-F238E27FC236}">
                    <a16:creationId xmlns:a16="http://schemas.microsoft.com/office/drawing/2014/main" id="{930F2FFF-BC93-3A3A-91F9-51B748597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844" y="5354501"/>
                <a:ext cx="722313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  <p:sp>
            <p:nvSpPr>
              <p:cNvPr id="17" name="Oval 38">
                <a:extLst>
                  <a:ext uri="{FF2B5EF4-FFF2-40B4-BE49-F238E27FC236}">
                    <a16:creationId xmlns:a16="http://schemas.microsoft.com/office/drawing/2014/main" id="{2041FB81-31B0-E91A-6FBD-D0DE701C2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5994400"/>
                <a:ext cx="914400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>
                    <a:cs typeface="Arial" charset="0"/>
                  </a:rPr>
                  <a:t>Socrates</a:t>
                </a:r>
                <a:endParaRPr lang="en-US" sz="1200" b="0" dirty="0">
                  <a:cs typeface="Arial" charset="0"/>
                </a:endParaRPr>
              </a:p>
            </p:txBody>
          </p:sp>
          <p:sp>
            <p:nvSpPr>
              <p:cNvPr id="26" name="Oval 38">
                <a:extLst>
                  <a:ext uri="{FF2B5EF4-FFF2-40B4-BE49-F238E27FC236}">
                    <a16:creationId xmlns:a16="http://schemas.microsoft.com/office/drawing/2014/main" id="{43D1B3A4-BB3F-8D27-F02D-2C9D05242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800" y="5994400"/>
                <a:ext cx="914400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Feynman</a:t>
                </a:r>
              </a:p>
            </p:txBody>
          </p:sp>
          <p:sp>
            <p:nvSpPr>
              <p:cNvPr id="30" name="Oval 38">
                <a:extLst>
                  <a:ext uri="{FF2B5EF4-FFF2-40B4-BE49-F238E27FC236}">
                    <a16:creationId xmlns:a16="http://schemas.microsoft.com/office/drawing/2014/main" id="{21ADEF89-0122-7E3C-AC66-67998161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600" y="5994400"/>
                <a:ext cx="914400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Confucius</a:t>
                </a:r>
              </a:p>
            </p:txBody>
          </p:sp>
          <p:sp>
            <p:nvSpPr>
              <p:cNvPr id="31" name="Rectangle 35">
                <a:extLst>
                  <a:ext uri="{FF2B5EF4-FFF2-40B4-BE49-F238E27FC236}">
                    <a16:creationId xmlns:a16="http://schemas.microsoft.com/office/drawing/2014/main" id="{F69E6995-319D-5401-CA44-A485D536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887" y="5918200"/>
                <a:ext cx="722313" cy="349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800" b="0" dirty="0">
                    <a:cs typeface="Arial" charset="0"/>
                  </a:rPr>
                  <a:t>...</a:t>
                </a:r>
              </a:p>
            </p:txBody>
          </p:sp>
          <p:sp>
            <p:nvSpPr>
              <p:cNvPr id="32" name="Line 32">
                <a:extLst>
                  <a:ext uri="{FF2B5EF4-FFF2-40B4-BE49-F238E27FC236}">
                    <a16:creationId xmlns:a16="http://schemas.microsoft.com/office/drawing/2014/main" id="{7D51E591-A3EE-DAFA-7C7C-2D9C1E872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3842" y="5257798"/>
                <a:ext cx="513557" cy="711201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id="{F747F539-C315-9030-6987-1769573FA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2200" y="5257800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6B87DA43-CD25-23BA-7029-414063CA2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7000" y="5257800"/>
                <a:ext cx="496889" cy="68580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EF5B04C6-DE04-0752-E5B6-D47AC9814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56" y="5618301"/>
              <a:ext cx="1371600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600" b="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Objects: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FAD980-C8D4-793C-7514-C16B5C07661F}"/>
              </a:ext>
            </a:extLst>
          </p:cNvPr>
          <p:cNvGrpSpPr/>
          <p:nvPr/>
        </p:nvGrpSpPr>
        <p:grpSpPr>
          <a:xfrm>
            <a:off x="4038600" y="3749671"/>
            <a:ext cx="2362200" cy="2422529"/>
            <a:chOff x="5237956" y="3869415"/>
            <a:chExt cx="2362200" cy="24225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EB677E-F85C-0D6F-8700-75CE34A71B22}"/>
                </a:ext>
              </a:extLst>
            </p:cNvPr>
            <p:cNvGrpSpPr/>
            <p:nvPr/>
          </p:nvGrpSpPr>
          <p:grpSpPr>
            <a:xfrm>
              <a:off x="5237956" y="3869415"/>
              <a:ext cx="2362200" cy="2422529"/>
              <a:chOff x="4876800" y="3902071"/>
              <a:chExt cx="2362200" cy="242252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D201537-D678-8E05-A7EE-3231EC775AF7}"/>
                  </a:ext>
                </a:extLst>
              </p:cNvPr>
              <p:cNvGrpSpPr/>
              <p:nvPr/>
            </p:nvGrpSpPr>
            <p:grpSpPr>
              <a:xfrm>
                <a:off x="4876800" y="5257799"/>
                <a:ext cx="2362200" cy="1066801"/>
                <a:chOff x="4876800" y="5257799"/>
                <a:chExt cx="2362200" cy="1066801"/>
              </a:xfrm>
            </p:grpSpPr>
            <p:sp>
              <p:nvSpPr>
                <p:cNvPr id="35" name="Oval 38">
                  <a:extLst>
                    <a:ext uri="{FF2B5EF4-FFF2-40B4-BE49-F238E27FC236}">
                      <a16:creationId xmlns:a16="http://schemas.microsoft.com/office/drawing/2014/main" id="{DF5C5AF7-75C5-7BD8-D3A7-5F0628012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68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Ron</a:t>
                  </a:r>
                </a:p>
              </p:txBody>
            </p:sp>
            <p:sp>
              <p:nvSpPr>
                <p:cNvPr id="36" name="Oval 38">
                  <a:extLst>
                    <a:ext uri="{FF2B5EF4-FFF2-40B4-BE49-F238E27FC236}">
                      <a16:creationId xmlns:a16="http://schemas.microsoft.com/office/drawing/2014/main" id="{59B1EF30-AA87-200D-2F30-7FE24B050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64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>
                      <a:cs typeface="Arial" charset="0"/>
                    </a:rPr>
                    <a:t>Neta</a:t>
                  </a:r>
                  <a:endParaRPr lang="en-US" sz="1200" b="0" dirty="0">
                    <a:cs typeface="Arial" charset="0"/>
                  </a:endParaRPr>
                </a:p>
              </p:txBody>
            </p:sp>
            <p:sp>
              <p:nvSpPr>
                <p:cNvPr id="37" name="Oval 38">
                  <a:extLst>
                    <a:ext uri="{FF2B5EF4-FFF2-40B4-BE49-F238E27FC236}">
                      <a16:creationId xmlns:a16="http://schemas.microsoft.com/office/drawing/2014/main" id="{A2507C0A-29F4-5E56-1C3D-9331D9CB4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46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Avigail</a:t>
                  </a:r>
                </a:p>
              </p:txBody>
            </p:sp>
            <p:sp>
              <p:nvSpPr>
                <p:cNvPr id="38" name="Rectangle 35">
                  <a:extLst>
                    <a:ext uri="{FF2B5EF4-FFF2-40B4-BE49-F238E27FC236}">
                      <a16:creationId xmlns:a16="http://schemas.microsoft.com/office/drawing/2014/main" id="{E806E6CF-D943-0019-97DA-638C9FB85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3600" y="5918200"/>
                  <a:ext cx="722313" cy="349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DEBD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800" b="0" dirty="0">
                      <a:cs typeface="Arial" charset="0"/>
                    </a:rPr>
                    <a:t>...</a:t>
                  </a:r>
                </a:p>
              </p:txBody>
            </p:sp>
            <p:sp>
              <p:nvSpPr>
                <p:cNvPr id="39" name="Line 32">
                  <a:extLst>
                    <a:ext uri="{FF2B5EF4-FFF2-40B4-BE49-F238E27FC236}">
                      <a16:creationId xmlns:a16="http://schemas.microsoft.com/office/drawing/2014/main" id="{1BC2D032-E787-7976-3A73-D5495C836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70512" y="5257799"/>
                  <a:ext cx="344487" cy="669924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0" name="Line 32">
                  <a:extLst>
                    <a:ext uri="{FF2B5EF4-FFF2-40B4-BE49-F238E27FC236}">
                      <a16:creationId xmlns:a16="http://schemas.microsoft.com/office/drawing/2014/main" id="{78DCFDA3-B3BF-7170-DA00-7187780A9A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3600" y="5257800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1" name="Line 32">
                  <a:extLst>
                    <a:ext uri="{FF2B5EF4-FFF2-40B4-BE49-F238E27FC236}">
                      <a16:creationId xmlns:a16="http://schemas.microsoft.com/office/drawing/2014/main" id="{65B9C351-2490-1C97-EAE5-11A75276CB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208711" y="5257799"/>
                  <a:ext cx="457202" cy="736601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D2E4AFF-FEEA-DC18-66A2-80D3A5A1E158}"/>
                  </a:ext>
                </a:extLst>
              </p:cNvPr>
              <p:cNvGrpSpPr/>
              <p:nvPr/>
            </p:nvGrpSpPr>
            <p:grpSpPr>
              <a:xfrm>
                <a:off x="4876800" y="3902071"/>
                <a:ext cx="1600200" cy="1247779"/>
                <a:chOff x="4876800" y="3902071"/>
                <a:chExt cx="1600200" cy="1247779"/>
              </a:xfrm>
            </p:grpSpPr>
            <p:sp>
              <p:nvSpPr>
                <p:cNvPr id="15" name="Rectangle 43">
                  <a:extLst>
                    <a:ext uri="{FF2B5EF4-FFF2-40B4-BE49-F238E27FC236}">
                      <a16:creationId xmlns:a16="http://schemas.microsoft.com/office/drawing/2014/main" id="{7528B1B6-BDBB-0695-C36C-A031D74DE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0" y="4800600"/>
                  <a:ext cx="1143000" cy="349250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Student</a:t>
                  </a:r>
                </a:p>
              </p:txBody>
            </p:sp>
            <p:sp>
              <p:nvSpPr>
                <p:cNvPr id="42" name="Line 32">
                  <a:extLst>
                    <a:ext uri="{FF2B5EF4-FFF2-40B4-BE49-F238E27FC236}">
                      <a16:creationId xmlns:a16="http://schemas.microsoft.com/office/drawing/2014/main" id="{721DC1B4-EA40-3326-44A6-876DBFFD75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76800" y="3902071"/>
                  <a:ext cx="1066800" cy="822326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3B55107E-945F-D8BA-79D7-20BD8B553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755" y="3945619"/>
              <a:ext cx="722312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  <p:sp>
          <p:nvSpPr>
            <p:cNvPr id="50" name="Rectangle 37">
              <a:extLst>
                <a:ext uri="{FF2B5EF4-FFF2-40B4-BE49-F238E27FC236}">
                  <a16:creationId xmlns:a16="http://schemas.microsoft.com/office/drawing/2014/main" id="{C689CC17-5A88-82CB-4CF8-6D94AD498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6642" y="5342619"/>
              <a:ext cx="722312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BD2A-4A87-BF85-1D9F-D2C90CEF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93ADE0EC-5CB4-E7DD-DF22-FA774961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Person methods...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2F56-8435-74DC-6A84-AD11BA33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Super-class: Person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FC934B3-2A30-EB64-A717-0EC7C2A7B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305" y="2590800"/>
            <a:ext cx="3552986" cy="1676400"/>
          </a:xfrm>
          <a:prstGeom prst="wedgeRoundRectCallout">
            <a:avLst>
              <a:gd name="adj1" fmla="val -42899"/>
              <a:gd name="adj2" fmla="val 2782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altLang="en-US" sz="1800" b="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 (field / method) visibility:</a:t>
            </a:r>
            <a:r>
              <a:rPr lang="en-US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visible only in this class</a:t>
            </a:r>
          </a:p>
          <a:p>
            <a:pPr algn="l">
              <a:spcBef>
                <a:spcPts val="600"/>
              </a:spcBef>
            </a:pP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also visible by sub-classes</a:t>
            </a:r>
          </a:p>
          <a:p>
            <a:pPr algn="l">
              <a:spcBef>
                <a:spcPts val="600"/>
              </a:spcBef>
            </a:pPr>
            <a:r>
              <a:rPr lang="en-US" alt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visible by any class</a:t>
            </a:r>
          </a:p>
          <a:p>
            <a:pPr algn="l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modifier: package-private (later)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5EA4305-A3FD-4E57-1417-A9B9E7BC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886" y="914400"/>
            <a:ext cx="4105114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560"/>
              </a:lnSpc>
              <a:spcBef>
                <a:spcPct val="30000"/>
              </a:spcBef>
              <a:buFont typeface="Wingdings" charset="0"/>
              <a:buNone/>
              <a:defRPr/>
            </a:pPr>
            <a:r>
              <a:rPr lang="en-US" sz="2000" b="0" dirty="0">
                <a:latin typeface="Times New Roman"/>
                <a:cs typeface="Times New Roman"/>
              </a:rPr>
              <a:t>Represents the common properties and operations that every person in the university has.</a:t>
            </a:r>
          </a:p>
        </p:txBody>
      </p:sp>
    </p:spTree>
    <p:extLst>
      <p:ext uri="{BB962C8B-B14F-4D97-AF65-F5344CB8AC3E}">
        <p14:creationId xmlns:p14="http://schemas.microsoft.com/office/powerpoint/2010/main" val="425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E3BC-A9C4-BFFA-6874-69A7D32E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08664A50-4A48-8101-9D34-EFA7FE5C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762000"/>
            <a:ext cx="39243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Instructor(String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Instructor methods...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28778-9B9B-1875-DC4D-8A82C147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Sub-class: Instructor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529CD8F5-1E19-D668-CE54-755AF1BB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D6AA7-CBDF-B127-A318-1E94408D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Person methods...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5BC2A7A-2C0F-7BDC-E166-3801D222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087" y="4495800"/>
            <a:ext cx="3552986" cy="1040281"/>
          </a:xfrm>
          <a:prstGeom prst="wedgeRoundRectCallout">
            <a:avLst>
              <a:gd name="adj1" fmla="val 45154"/>
              <a:gd name="adj2" fmla="val -17781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altLang="en-US" sz="1800" b="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en-US" sz="20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</a:p>
          <a:p>
            <a:pPr algn="l">
              <a:spcBef>
                <a:spcPts val="600"/>
              </a:spcBef>
            </a:pPr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Inherits all the Person</a:t>
            </a:r>
            <a:r>
              <a:rPr lang="en-US" altLang="en-US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(fields + methods)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DC51FE0-CF72-0FB3-5FB7-5A97F150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93" y="5688481"/>
            <a:ext cx="3762214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560"/>
              </a:lnSpc>
              <a:spcBef>
                <a:spcPct val="30000"/>
              </a:spcBef>
              <a:buFont typeface="Wingdings" charset="0"/>
              <a:buNone/>
              <a:defRPr/>
            </a:pPr>
            <a:r>
              <a:rPr lang="en-US" sz="2000" b="0" dirty="0">
                <a:latin typeface="Times New Roman"/>
                <a:cs typeface="Times New Roman"/>
              </a:rPr>
              <a:t>Plus, adds instructor-specific properties and operations.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4B10B891-659A-73F2-B6B3-FFBA9829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497" y="87055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</p:spTree>
    <p:extLst>
      <p:ext uri="{BB962C8B-B14F-4D97-AF65-F5344CB8AC3E}">
        <p14:creationId xmlns:p14="http://schemas.microsoft.com/office/powerpoint/2010/main" val="202357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0E43F-D6E8-226A-7098-5585F5E0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14B153-B255-9776-45D3-ABD1904D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1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Person methods...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1A2F4B-B868-C3A7-5574-EE8CE1B9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762000"/>
            <a:ext cx="39243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Instructor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Instructor methods...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112DC-B580-4775-92D1-EAA82A22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Sub-class: Instructor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92D65762-2AED-B249-A2F6-819723A5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BF555D0-9DBA-4A29-2D11-C914B1B1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091" y="4343400"/>
            <a:ext cx="4406309" cy="1352550"/>
          </a:xfrm>
          <a:prstGeom prst="wedgeRoundRectCallout">
            <a:avLst>
              <a:gd name="adj1" fmla="val 26439"/>
              <a:gd name="adj2" fmla="val -43523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altLang="en-US" sz="18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sub-class constructor:</a:t>
            </a:r>
            <a:endParaRPr lang="en-US" altLang="en-US" sz="1600" b="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by calling the super-class constructor to create the object and handle the super-class fields. Then handles the sub-class fields.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70216-2EE8-C122-C60E-7EF8E2974CCA}"/>
              </a:ext>
            </a:extLst>
          </p:cNvPr>
          <p:cNvSpPr txBox="1"/>
          <p:nvPr/>
        </p:nvSpPr>
        <p:spPr>
          <a:xfrm>
            <a:off x="2533898" y="5724062"/>
            <a:ext cx="6172200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Unlike other class members, constructors are not inherited;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A sub-class constructor must begin by calling a super constructor.</a:t>
            </a:r>
            <a:endParaRPr lang="en-US" sz="1800" b="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7FBBEB-E8C9-2238-4AC4-CE3CFA63A7D9}"/>
              </a:ext>
            </a:extLst>
          </p:cNvPr>
          <p:cNvSpPr/>
          <p:nvPr/>
        </p:nvSpPr>
        <p:spPr bwMode="auto">
          <a:xfrm>
            <a:off x="4790218" y="1676400"/>
            <a:ext cx="3591781" cy="11430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7A3DF9E5-1D31-A985-DF87-6D1744E1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497" y="87055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</p:spTree>
    <p:extLst>
      <p:ext uri="{BB962C8B-B14F-4D97-AF65-F5344CB8AC3E}">
        <p14:creationId xmlns:p14="http://schemas.microsoft.com/office/powerpoint/2010/main" val="30464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AE2A-0EE0-A523-9D94-83DE854CE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0D4100-C179-3BBD-FE65-101A4D2C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762000"/>
            <a:ext cx="39243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Instructor(String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Instructor methods...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2D217-B10E-9719-5899-6F7D2E26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Sub-class: Instructor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1CD68F72-686A-73A5-5AA3-D7FC8679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247FAA-35E3-D23E-17B0-5BE87900D648}"/>
              </a:ext>
            </a:extLst>
          </p:cNvPr>
          <p:cNvGrpSpPr/>
          <p:nvPr/>
        </p:nvGrpSpPr>
        <p:grpSpPr>
          <a:xfrm>
            <a:off x="4757309" y="2819400"/>
            <a:ext cx="3578283" cy="2969852"/>
            <a:chOff x="4757309" y="2819400"/>
            <a:chExt cx="3578283" cy="296985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3C18D40-FECC-FE8E-0F93-5ACB11696435}"/>
                </a:ext>
              </a:extLst>
            </p:cNvPr>
            <p:cNvSpPr/>
            <p:nvPr/>
          </p:nvSpPr>
          <p:spPr bwMode="auto">
            <a:xfrm>
              <a:off x="4757309" y="2819400"/>
              <a:ext cx="3396091" cy="914400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BFD089-8AB9-7F7A-EB2A-779D7EF9B3CD}"/>
                </a:ext>
              </a:extLst>
            </p:cNvPr>
            <p:cNvSpPr txBox="1"/>
            <p:nvPr/>
          </p:nvSpPr>
          <p:spPr>
            <a:xfrm>
              <a:off x="4770808" y="4616623"/>
              <a:ext cx="3564784" cy="1172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charset="0"/>
                <a:buNone/>
                <a:defRPr/>
              </a:pPr>
              <a:r>
                <a:rPr lang="en-US" sz="1800" b="0" u="sng" dirty="0">
                  <a:solidFill>
                    <a:schemeClr val="tx1"/>
                  </a:solidFill>
                  <a:latin typeface="Times New Roman"/>
                  <a:cs typeface="Times New Roman"/>
                </a:rPr>
                <a:t>Typical </a:t>
              </a:r>
              <a:r>
                <a:rPr lang="en-US" sz="1400" b="0" u="sng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endParaRPr lang="en-US" sz="1800" b="0" u="sng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charset="0"/>
                <a:buNone/>
                <a:defRPr/>
              </a:pPr>
              <a:r>
                <a:rPr lang="en-US" sz="1800" b="0" dirty="0">
                  <a:latin typeface="Times New Roman"/>
                  <a:cs typeface="Times New Roman"/>
                </a:rPr>
                <a:t>Displays the fields of the sub-class, and calls the </a:t>
              </a:r>
              <a:r>
                <a:rPr 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US" sz="1800" b="0" dirty="0">
                  <a:latin typeface="Times New Roman"/>
                  <a:cs typeface="Times New Roman"/>
                </a:rPr>
                <a:t> of the super-class to display </a:t>
              </a:r>
              <a:r>
                <a:rPr lang="en-US" sz="1800" b="0" i="1" dirty="0">
                  <a:latin typeface="Times New Roman"/>
                  <a:cs typeface="Times New Roman"/>
                </a:rPr>
                <a:t>its</a:t>
              </a:r>
              <a:r>
                <a:rPr lang="en-US" sz="1800" b="0" dirty="0">
                  <a:latin typeface="Times New Roman"/>
                  <a:cs typeface="Times New Roman"/>
                </a:rPr>
                <a:t> fields. </a:t>
              </a:r>
              <a:endParaRPr lang="en-US" sz="2000" b="0" i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112B5F89-D9EB-F79A-F2D8-A41172E5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1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E91DB97D-0C56-D60F-978C-E787F6F6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497" y="87055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</p:spTree>
    <p:extLst>
      <p:ext uri="{BB962C8B-B14F-4D97-AF65-F5344CB8AC3E}">
        <p14:creationId xmlns:p14="http://schemas.microsoft.com/office/powerpoint/2010/main" val="82903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3E44-0BC0-2307-AB31-B5F8A495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186FB0F-96FC-91C4-8E4F-48015CF7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762000"/>
            <a:ext cx="39243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Instructor(String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toString()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Instructor methods...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FBAD8-48F1-CE9B-43E4-0F4F0AEB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Sub-class: Instructor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E97914DF-C909-884E-FF5A-139449FA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52A0B4C-1798-B449-23FE-C0FB66AB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toString()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EE6D509D-A7C5-B8A6-62E8-2EE52D63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497" y="87055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0E4205-6F5E-CDCB-DAC1-D33DE168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4778534"/>
            <a:ext cx="39243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name + " " + address;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2ED44-0D0D-CCAF-8A6A-1C78EC87EB7B}"/>
              </a:ext>
            </a:extLst>
          </p:cNvPr>
          <p:cNvSpPr txBox="1"/>
          <p:nvPr/>
        </p:nvSpPr>
        <p:spPr>
          <a:xfrm>
            <a:off x="4591050" y="5943600"/>
            <a:ext cx="356478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Can you explain why it will work?</a:t>
            </a:r>
            <a:endParaRPr lang="en-US" sz="2000" b="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5F931-05F2-94DA-E2D5-F632E1827E5C}"/>
              </a:ext>
            </a:extLst>
          </p:cNvPr>
          <p:cNvSpPr txBox="1"/>
          <p:nvPr/>
        </p:nvSpPr>
        <p:spPr>
          <a:xfrm>
            <a:off x="4521651" y="4464602"/>
            <a:ext cx="356478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Alternative 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implementation:</a:t>
            </a: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8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50410-2C19-99BF-2D4D-CC2E59E4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8A99A107-C353-A2EE-97B1-2594E580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762000"/>
            <a:ext cx="39243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an instructor. */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Instructor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Person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Instructor-specific fields: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private String title;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an instructor. */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Instructor(String name, String address,</a:t>
            </a:r>
          </a:p>
          <a:p>
            <a:pPr algn="l"/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title)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super(name, address)</a:t>
            </a:r>
            <a:endParaRPr lang="en-US" sz="12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this.title = title;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instructor. 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105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return title + " " + super.toString();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Instructor methods...</a:t>
            </a:r>
          </a:p>
          <a:p>
            <a:pPr algn="l"/>
            <a: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05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5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1580"/>
              </a:lnSpc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6A53F9-425F-C91A-A16A-D42035BEB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924300" cy="464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lnSpc>
                <a:spcPts val="1580"/>
              </a:lnSpc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Person fields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String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protected String address;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Constructs a Person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Person(String name, 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this.name = name;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/** Sets the address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setAddress(String address)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this.address =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ts val="1580"/>
              </a:lnSpc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description of this person. */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11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+ ", " + address;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algn="l">
              <a:lnSpc>
                <a:spcPts val="1580"/>
              </a:lnSpc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algn="l">
              <a:lnSpc>
                <a:spcPts val="1580"/>
              </a:lnSpc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1580"/>
              </a:lnSpc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endParaRPr lang="en-US" sz="11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CEDF7-0BF0-4F7B-255D-62F7E047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Overrides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3A9BA828-F284-7ECD-ADC0-60BE34C4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497" y="870552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CFF78526-54CF-7C04-B460-A2EFAF01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838200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07618B-6577-5B9E-5204-18FA4EBA89DA}"/>
              </a:ext>
            </a:extLst>
          </p:cNvPr>
          <p:cNvGrpSpPr/>
          <p:nvPr/>
        </p:nvGrpSpPr>
        <p:grpSpPr>
          <a:xfrm>
            <a:off x="609600" y="2832577"/>
            <a:ext cx="7802741" cy="2844294"/>
            <a:chOff x="609600" y="2832577"/>
            <a:chExt cx="7802741" cy="2844294"/>
          </a:xfrm>
        </p:grpSpPr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7E845F43-346D-2D2D-07C1-C15FB13638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76656">
              <a:off x="3334999" y="3433638"/>
              <a:ext cx="1485298" cy="457200"/>
            </a:xfrm>
            <a:prstGeom prst="leftArrow">
              <a:avLst>
                <a:gd name="adj1" fmla="val 64583"/>
                <a:gd name="adj2" fmla="val 76749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defRPr/>
              </a:pPr>
              <a:r>
                <a:rPr lang="en-US" sz="1600" b="0" dirty="0">
                  <a:solidFill>
                    <a:schemeClr val="bg1"/>
                  </a:solidFill>
                  <a:cs typeface="+mn-cs"/>
                </a:rPr>
                <a:t>overrides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3F4AC2-C5BD-B70C-5CC9-6D0B89EF65D1}"/>
                </a:ext>
              </a:extLst>
            </p:cNvPr>
            <p:cNvSpPr txBox="1"/>
            <p:nvPr/>
          </p:nvSpPr>
          <p:spPr>
            <a:xfrm>
              <a:off x="4983341" y="4504242"/>
              <a:ext cx="3429000" cy="1172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charset="0"/>
                <a:buNone/>
                <a:defRPr/>
              </a:pPr>
              <a:r>
                <a:rPr lang="en-US" sz="18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 sub-class can </a:t>
              </a:r>
              <a:r>
                <a:rPr lang="en-US" sz="1800" b="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override</a:t>
              </a:r>
              <a:r>
                <a:rPr lang="en-US" sz="18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any super-class method;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charset="0"/>
                <a:buNone/>
                <a:defRPr/>
              </a:pPr>
              <a:r>
                <a:rPr lang="en-US" sz="1800" b="0" dirty="0">
                  <a:latin typeface="Times New Roman"/>
                  <a:cs typeface="Times New Roman"/>
                </a:rPr>
                <a:t>(Not to be confused with </a:t>
              </a:r>
              <a:r>
                <a:rPr lang="en-US" sz="1800" b="0" i="1" dirty="0">
                  <a:latin typeface="Times New Roman"/>
                  <a:cs typeface="Times New Roman"/>
                </a:rPr>
                <a:t>overloading</a:t>
              </a:r>
              <a:r>
                <a:rPr lang="en-US" sz="1800" b="0" dirty="0">
                  <a:latin typeface="Times New Roman"/>
                  <a:cs typeface="Times New Roman"/>
                </a:rPr>
                <a:t>).</a:t>
              </a:r>
              <a:endParaRPr lang="en-US" sz="1800" b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19C6FC9-E549-7A1E-9DBA-99B3F269E274}"/>
                </a:ext>
              </a:extLst>
            </p:cNvPr>
            <p:cNvSpPr/>
            <p:nvPr/>
          </p:nvSpPr>
          <p:spPr bwMode="auto">
            <a:xfrm>
              <a:off x="4838702" y="2832577"/>
              <a:ext cx="3238498" cy="990600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67DE38-031D-61B7-4EE0-12BE1D64124B}"/>
                </a:ext>
              </a:extLst>
            </p:cNvPr>
            <p:cNvSpPr/>
            <p:nvPr/>
          </p:nvSpPr>
          <p:spPr bwMode="auto">
            <a:xfrm>
              <a:off x="609600" y="4036814"/>
              <a:ext cx="3174485" cy="916185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723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9591</TotalTime>
  <Pages>24</Pages>
  <Words>7189</Words>
  <Application>Microsoft Macintosh PowerPoint</Application>
  <PresentationFormat>Letter Paper (8.5x11 in)</PresentationFormat>
  <Paragraphs>1222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 Unicode MS</vt:lpstr>
      <vt:lpstr>Arial</vt:lpstr>
      <vt:lpstr>Cambria Math</vt:lpstr>
      <vt:lpstr>Comic Sans MS</vt:lpstr>
      <vt:lpstr>Consolas</vt:lpstr>
      <vt:lpstr>Lucida Console</vt:lpstr>
      <vt:lpstr>Menlo</vt:lpstr>
      <vt:lpstr>Times New Roman</vt:lpstr>
      <vt:lpstr>Wingdings</vt:lpstr>
      <vt:lpstr>sidebarb</vt:lpstr>
      <vt:lpstr> Class Inheritance</vt:lpstr>
      <vt:lpstr>Inheritance</vt:lpstr>
      <vt:lpstr>Inheritance</vt:lpstr>
      <vt:lpstr>Super-class: Person</vt:lpstr>
      <vt:lpstr>Sub-class: Instructor</vt:lpstr>
      <vt:lpstr>Sub-class: Instructor</vt:lpstr>
      <vt:lpstr>Sub-class: Instructor</vt:lpstr>
      <vt:lpstr>Sub-class: Instructor</vt:lpstr>
      <vt:lpstr>Overrides</vt:lpstr>
      <vt:lpstr>Inheritance in action</vt:lpstr>
      <vt:lpstr>Inheritance in action</vt:lpstr>
      <vt:lpstr>Sub-class: Student</vt:lpstr>
      <vt:lpstr>Abstract class / abstract method</vt:lpstr>
      <vt:lpstr>Abstract class / abstract method</vt:lpstr>
      <vt:lpstr>Abstract class / abstract method</vt:lpstr>
      <vt:lpstr>Inheritance in action</vt:lpstr>
      <vt:lpstr>Inheritance in action</vt:lpstr>
      <vt:lpstr>Lecture plan</vt:lpstr>
      <vt:lpstr>Lecture plan</vt:lpstr>
      <vt:lpstr>Inheritance example: Colored Points</vt:lpstr>
      <vt:lpstr>Inheritance example: Colored Points</vt:lpstr>
      <vt:lpstr>Lecture plan</vt:lpstr>
      <vt:lpstr>The class / type hierarchy</vt:lpstr>
      <vt:lpstr>Object methods</vt:lpstr>
      <vt:lpstr>Object methods</vt:lpstr>
      <vt:lpstr>Object methods: toString</vt:lpstr>
      <vt:lpstr>Object methods: toString</vt:lpstr>
      <vt:lpstr>Object methods: toString</vt:lpstr>
      <vt:lpstr>Object methods</vt:lpstr>
      <vt:lpstr>Object methods: equals</vt:lpstr>
      <vt:lpstr>Object methods: equals</vt:lpstr>
      <vt:lpstr>Equals (industrial-strength version...)</vt:lpstr>
      <vt:lpstr>Object methods</vt:lpstr>
      <vt:lpstr>Object methods: hashCode</vt:lpstr>
      <vt:lpstr>Object methods: hashCode</vt:lpstr>
      <vt:lpstr>Object methods</vt:lpstr>
      <vt:lpstr>Recap: Inheritance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1879</cp:revision>
  <cp:lastPrinted>1999-02-19T08:49:27Z</cp:lastPrinted>
  <dcterms:created xsi:type="dcterms:W3CDTF">1995-09-10T16:19:44Z</dcterms:created>
  <dcterms:modified xsi:type="dcterms:W3CDTF">2025-01-16T04:16:46Z</dcterms:modified>
</cp:coreProperties>
</file>