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</p:sldIdLst>
  <p:sldSz cy="8229600" cx="14630400"/>
  <p:notesSz cx="8229600" cy="14630400"/>
  <p:embeddedFontLst>
    <p:embeddedFont>
      <p:font typeface="Roboto Medium"/>
      <p:regular r:id="rId9"/>
      <p:bold r:id="rId10"/>
      <p:italic r:id="rId11"/>
      <p:boldItalic r:id="rId12"/>
    </p:embeddedFont>
    <p:embeddedFont>
      <p:font typeface="Roboto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7" roundtripDataSignature="AMtx7mihGf3xcOQloFNDN9QXaesaOF4KG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Medium-italic.fntdata"/><Relationship Id="rId10" Type="http://schemas.openxmlformats.org/officeDocument/2006/relationships/font" Target="fonts/RobotoMedium-bold.fntdata"/><Relationship Id="rId13" Type="http://schemas.openxmlformats.org/officeDocument/2006/relationships/font" Target="fonts/Roboto-regular.fntdata"/><Relationship Id="rId12" Type="http://schemas.openxmlformats.org/officeDocument/2006/relationships/font" Target="fonts/RobotoMedium-bold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font" Target="fonts/RobotoMedium-regular.fntdata"/><Relationship Id="rId15" Type="http://schemas.openxmlformats.org/officeDocument/2006/relationships/font" Target="fonts/Roboto-italic.fntdata"/><Relationship Id="rId14" Type="http://schemas.openxmlformats.org/officeDocument/2006/relationships/font" Target="fonts/Roboto-bold.fntdata"/><Relationship Id="rId17" Type="http://customschemas.google.com/relationships/presentationmetadata" Target="metadata"/><Relationship Id="rId16" Type="http://schemas.openxmlformats.org/officeDocument/2006/relationships/font" Target="fonts/Roboto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371850" y="1097275"/>
            <a:ext cx="5486650" cy="5486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822950" y="6949425"/>
            <a:ext cx="6583675" cy="65836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:notes"/>
          <p:cNvSpPr/>
          <p:nvPr>
            <p:ph idx="2" type="sldImg"/>
          </p:nvPr>
        </p:nvSpPr>
        <p:spPr>
          <a:xfrm>
            <a:off x="0" y="0"/>
            <a:ext cx="3000000" cy="300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" name="Google Shape;13;p1:notes"/>
          <p:cNvSpPr txBox="1"/>
          <p:nvPr>
            <p:ph idx="1" type="body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1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:notes"/>
          <p:cNvSpPr/>
          <p:nvPr>
            <p:ph idx="2" type="sldImg"/>
          </p:nvPr>
        </p:nvSpPr>
        <p:spPr>
          <a:xfrm>
            <a:off x="0" y="0"/>
            <a:ext cx="3000000" cy="300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3" name="Google Shape;23;p2:notes"/>
          <p:cNvSpPr txBox="1"/>
          <p:nvPr>
            <p:ph idx="1" type="body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2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3:notes"/>
          <p:cNvSpPr/>
          <p:nvPr>
            <p:ph idx="2" type="sldImg"/>
          </p:nvPr>
        </p:nvSpPr>
        <p:spPr>
          <a:xfrm>
            <a:off x="0" y="0"/>
            <a:ext cx="3000000" cy="300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8" name="Google Shape;38;p3:notes"/>
          <p:cNvSpPr txBox="1"/>
          <p:nvPr>
            <p:ph idx="1" type="body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3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4:notes"/>
          <p:cNvSpPr/>
          <p:nvPr>
            <p:ph idx="2" type="sldImg"/>
          </p:nvPr>
        </p:nvSpPr>
        <p:spPr>
          <a:xfrm>
            <a:off x="0" y="0"/>
            <a:ext cx="3000000" cy="300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9" name="Google Shape;49;p4:notes"/>
          <p:cNvSpPr txBox="1"/>
          <p:nvPr>
            <p:ph idx="1" type="body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50;p4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hyperlink" Target="https://gamma.app/?utm_source=made-with-gamma" TargetMode="External"/><Relationship Id="rId4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1 master">
  <p:cSld name="Slide 1 master">
    <p:spTree>
      <p:nvGrpSpPr>
        <p:cNvPr id="6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7" name="Google Shape;7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4630400" cy="82296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8;p6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18">
              <a:alpha val="9450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preencoded.png" id="9" name="Google Shape;9;p6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839215" y="7749540"/>
            <a:ext cx="1722605" cy="411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FAULT">
  <p:cSld name="DEFAULT">
    <p:bg>
      <p:bgPr>
        <a:solidFill>
          <a:schemeClr val="lt1"/>
        </a:solidFill>
      </p:bgPr>
    </p:bg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"/>
          <p:cNvSpPr/>
          <p:nvPr/>
        </p:nvSpPr>
        <p:spPr>
          <a:xfrm>
            <a:off x="696158" y="554236"/>
            <a:ext cx="7002423" cy="6216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1" algn="r">
              <a:lnSpc>
                <a:spcPct val="124358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Roboto Medium"/>
              <a:buNone/>
            </a:pPr>
            <a:r>
              <a:rPr b="0" i="0" lang="en-US" sz="3900" u="none" cap="none" strike="noStrike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rPr>
              <a:t>What We Knew Before Generics</a:t>
            </a:r>
            <a:endParaRPr b="0" i="0" sz="3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1"/>
          <p:cNvSpPr/>
          <p:nvPr/>
        </p:nvSpPr>
        <p:spPr>
          <a:xfrm>
            <a:off x="696158" y="1474232"/>
            <a:ext cx="13238083" cy="65174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1" algn="l">
              <a:lnSpc>
                <a:spcPct val="161290"/>
              </a:lnSpc>
              <a:spcBef>
                <a:spcPts val="0"/>
              </a:spcBef>
              <a:spcAft>
                <a:spcPts val="0"/>
              </a:spcAft>
              <a:buClr>
                <a:srgbClr val="CFD0D8"/>
              </a:buClr>
              <a:buSzPts val="1550"/>
              <a:buFont typeface="Roboto"/>
              <a:buNone/>
            </a:pPr>
            <a:r>
              <a:rPr b="0" i="0" lang="en-US" sz="1550" u="none" cap="none" strike="noStrike">
                <a:solidFill>
                  <a:srgbClr val="CFD0D8"/>
                </a:solidFill>
                <a:latin typeface="Roboto"/>
                <a:ea typeface="Roboto"/>
                <a:cs typeface="Roboto"/>
                <a:sym typeface="Roboto"/>
              </a:rPr>
              <a:t>Before Java introduced Generics (in Java 5), collections like </a:t>
            </a:r>
            <a:r>
              <a:rPr lang="en-US" sz="1550">
                <a:solidFill>
                  <a:srgbClr val="CFD0D8"/>
                </a:solidFill>
                <a:highlight>
                  <a:srgbClr val="0F163E"/>
                </a:highlight>
                <a:latin typeface="Consolas"/>
                <a:ea typeface="Consolas"/>
                <a:cs typeface="Consolas"/>
                <a:sym typeface="Consolas"/>
              </a:rPr>
              <a:t>LinkedList</a:t>
            </a:r>
            <a:r>
              <a:rPr b="0" i="0" lang="en-US" sz="1550" u="none" cap="none" strike="noStrike">
                <a:solidFill>
                  <a:srgbClr val="CFD0D8"/>
                </a:solidFill>
                <a:latin typeface="Roboto"/>
                <a:ea typeface="Roboto"/>
                <a:cs typeface="Roboto"/>
                <a:sym typeface="Roboto"/>
              </a:rPr>
              <a:t> and </a:t>
            </a:r>
            <a:r>
              <a:rPr b="0" i="0" lang="en-US" sz="1550" u="none" cap="none" strike="noStrike">
                <a:solidFill>
                  <a:srgbClr val="CFD0D8"/>
                </a:solidFill>
                <a:highlight>
                  <a:srgbClr val="0F163E"/>
                </a:highlight>
                <a:latin typeface="Consolas"/>
                <a:ea typeface="Consolas"/>
                <a:cs typeface="Consolas"/>
                <a:sym typeface="Consolas"/>
              </a:rPr>
              <a:t>HashMap</a:t>
            </a:r>
            <a:r>
              <a:rPr b="0" i="0" lang="en-US" sz="1550" u="none" cap="none" strike="noStrike">
                <a:solidFill>
                  <a:srgbClr val="CFD0D8"/>
                </a:solidFill>
                <a:latin typeface="Roboto"/>
                <a:ea typeface="Roboto"/>
                <a:cs typeface="Roboto"/>
                <a:sym typeface="Roboto"/>
              </a:rPr>
              <a:t> could store </a:t>
            </a:r>
            <a:r>
              <a:rPr b="1" i="0" lang="en-US" sz="1550" u="none" cap="none" strike="noStrike">
                <a:solidFill>
                  <a:srgbClr val="CFD0D8"/>
                </a:solidFill>
                <a:latin typeface="Roboto"/>
                <a:ea typeface="Roboto"/>
                <a:cs typeface="Roboto"/>
                <a:sym typeface="Roboto"/>
              </a:rPr>
              <a:t>any type of object</a:t>
            </a:r>
            <a:r>
              <a:rPr b="0" i="0" lang="en-US" sz="1550" u="none" cap="none" strike="noStrike">
                <a:solidFill>
                  <a:srgbClr val="CFD0D8"/>
                </a:solidFill>
                <a:latin typeface="Roboto"/>
                <a:ea typeface="Roboto"/>
                <a:cs typeface="Roboto"/>
                <a:sym typeface="Roboto"/>
              </a:rPr>
              <a:t>. These collections operated on </a:t>
            </a:r>
            <a:r>
              <a:rPr b="0" i="0" lang="en-US" sz="1550" u="none" cap="none" strike="noStrike">
                <a:solidFill>
                  <a:srgbClr val="CFD0D8"/>
                </a:solidFill>
                <a:highlight>
                  <a:srgbClr val="0F163E"/>
                </a:highlight>
                <a:latin typeface="Consolas"/>
                <a:ea typeface="Consolas"/>
                <a:cs typeface="Consolas"/>
                <a:sym typeface="Consolas"/>
              </a:rPr>
              <a:t>Object</a:t>
            </a:r>
            <a:r>
              <a:rPr b="0" i="0" lang="en-US" sz="1550" u="none" cap="none" strike="noStrike">
                <a:solidFill>
                  <a:srgbClr val="CFD0D8"/>
                </a:solidFill>
                <a:latin typeface="Roboto"/>
                <a:ea typeface="Roboto"/>
                <a:cs typeface="Roboto"/>
                <a:sym typeface="Roboto"/>
              </a:rPr>
              <a:t> type, which allowed them to hold anything.</a:t>
            </a:r>
            <a:endParaRPr b="0" i="0" sz="15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1"/>
          <p:cNvSpPr/>
          <p:nvPr/>
        </p:nvSpPr>
        <p:spPr>
          <a:xfrm>
            <a:off x="696158" y="2349698"/>
            <a:ext cx="13238083" cy="4753928"/>
          </a:xfrm>
          <a:prstGeom prst="roundRect">
            <a:avLst>
              <a:gd fmla="val 1757" name="adj"/>
            </a:avLst>
          </a:prstGeom>
          <a:solidFill>
            <a:srgbClr val="0F163E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9;p1"/>
          <p:cNvSpPr/>
          <p:nvPr/>
        </p:nvSpPr>
        <p:spPr>
          <a:xfrm>
            <a:off x="686276" y="2349698"/>
            <a:ext cx="13257848" cy="4753928"/>
          </a:xfrm>
          <a:prstGeom prst="roundRect">
            <a:avLst>
              <a:gd fmla="val 628" name="adj"/>
            </a:avLst>
          </a:prstGeom>
          <a:solidFill>
            <a:srgbClr val="0F163E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20;p1"/>
          <p:cNvSpPr/>
          <p:nvPr/>
        </p:nvSpPr>
        <p:spPr>
          <a:xfrm>
            <a:off x="885111" y="2498884"/>
            <a:ext cx="12860179" cy="445555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1290"/>
              </a:lnSpc>
              <a:spcBef>
                <a:spcPts val="0"/>
              </a:spcBef>
              <a:spcAft>
                <a:spcPts val="0"/>
              </a:spcAft>
              <a:buClr>
                <a:srgbClr val="CFD0D8"/>
              </a:buClr>
              <a:buSzPts val="1550"/>
              <a:buFont typeface="Consolas"/>
              <a:buNone/>
            </a:pPr>
            <a:r>
              <a:rPr b="0" i="0" lang="en-US" sz="1550" u="none" cap="none" strike="noStrike">
                <a:solidFill>
                  <a:srgbClr val="CFD0D8"/>
                </a:solidFill>
                <a:highlight>
                  <a:srgbClr val="0F163E"/>
                </a:highlight>
                <a:latin typeface="Consolas"/>
                <a:ea typeface="Consolas"/>
                <a:cs typeface="Consolas"/>
                <a:sym typeface="Consolas"/>
              </a:rPr>
              <a:t>import java.util.</a:t>
            </a:r>
            <a:r>
              <a:rPr lang="en-US" sz="1550">
                <a:solidFill>
                  <a:srgbClr val="CFD0D8"/>
                </a:solidFill>
                <a:highlight>
                  <a:srgbClr val="0F163E"/>
                </a:highlight>
                <a:latin typeface="Consolas"/>
                <a:ea typeface="Consolas"/>
                <a:cs typeface="Consolas"/>
                <a:sym typeface="Consolas"/>
              </a:rPr>
              <a:t>LinkedList</a:t>
            </a:r>
            <a:r>
              <a:rPr b="0" i="0" lang="en-US" sz="1550" u="none" cap="none" strike="noStrike">
                <a:solidFill>
                  <a:srgbClr val="CFD0D8"/>
                </a:solidFill>
                <a:highlight>
                  <a:srgbClr val="0F163E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b="0" i="0" lang="en-US" sz="1550" u="none" cap="none" strike="noStrike">
                <a:solidFill>
                  <a:srgbClr val="CFD0D8"/>
                </a:solidFill>
                <a:highlight>
                  <a:srgbClr val="0F163E"/>
                </a:highlight>
                <a:latin typeface="Consolas"/>
                <a:ea typeface="Consolas"/>
                <a:cs typeface="Consolas"/>
                <a:sym typeface="Consolas"/>
              </a:rPr>
            </a:br>
            <a:br>
              <a:rPr b="0" i="0" lang="en-US" sz="1550" u="none" cap="none" strike="noStrike">
                <a:solidFill>
                  <a:srgbClr val="CFD0D8"/>
                </a:solidFill>
                <a:highlight>
                  <a:srgbClr val="0F163E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1550" u="none" cap="none" strike="noStrike">
                <a:solidFill>
                  <a:srgbClr val="CFD0D8"/>
                </a:solidFill>
                <a:highlight>
                  <a:srgbClr val="0F163E"/>
                </a:highlight>
                <a:latin typeface="Consolas"/>
                <a:ea typeface="Consolas"/>
                <a:cs typeface="Consolas"/>
                <a:sym typeface="Consolas"/>
              </a:rPr>
              <a:t>public class WithoutGenerics {</a:t>
            </a:r>
            <a:br>
              <a:rPr b="0" i="0" lang="en-US" sz="1550" u="none" cap="none" strike="noStrike">
                <a:solidFill>
                  <a:srgbClr val="CFD0D8"/>
                </a:solidFill>
                <a:highlight>
                  <a:srgbClr val="0F163E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1550" u="none" cap="none" strike="noStrike">
                <a:solidFill>
                  <a:srgbClr val="CFD0D8"/>
                </a:solidFill>
                <a:highlight>
                  <a:srgbClr val="0F163E"/>
                </a:highlight>
                <a:latin typeface="Consolas"/>
                <a:ea typeface="Consolas"/>
                <a:cs typeface="Consolas"/>
                <a:sym typeface="Consolas"/>
              </a:rPr>
              <a:t>  public static void main(String[] args) {</a:t>
            </a:r>
            <a:br>
              <a:rPr b="0" i="0" lang="en-US" sz="1550" u="none" cap="none" strike="noStrike">
                <a:solidFill>
                  <a:srgbClr val="CFD0D8"/>
                </a:solidFill>
                <a:highlight>
                  <a:srgbClr val="0F163E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1550" u="none" cap="none" strike="noStrike">
                <a:solidFill>
                  <a:srgbClr val="CFD0D8"/>
                </a:solidFill>
                <a:highlight>
                  <a:srgbClr val="0F163E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550">
                <a:solidFill>
                  <a:srgbClr val="CFD0D8"/>
                </a:solidFill>
                <a:highlight>
                  <a:srgbClr val="0F163E"/>
                </a:highlight>
                <a:latin typeface="Consolas"/>
                <a:ea typeface="Consolas"/>
                <a:cs typeface="Consolas"/>
                <a:sym typeface="Consolas"/>
              </a:rPr>
              <a:t>Linked</a:t>
            </a:r>
            <a:r>
              <a:rPr b="0" i="0" lang="en-US" sz="1550" u="none" cap="none" strike="noStrike">
                <a:solidFill>
                  <a:srgbClr val="CFD0D8"/>
                </a:solidFill>
                <a:highlight>
                  <a:srgbClr val="0F163E"/>
                </a:highlight>
                <a:latin typeface="Consolas"/>
                <a:ea typeface="Consolas"/>
                <a:cs typeface="Consolas"/>
                <a:sym typeface="Consolas"/>
              </a:rPr>
              <a:t>List list = new </a:t>
            </a:r>
            <a:r>
              <a:rPr lang="en-US" sz="1550">
                <a:solidFill>
                  <a:srgbClr val="CFD0D8"/>
                </a:solidFill>
                <a:highlight>
                  <a:srgbClr val="0F163E"/>
                </a:highlight>
                <a:latin typeface="Consolas"/>
                <a:ea typeface="Consolas"/>
                <a:cs typeface="Consolas"/>
                <a:sym typeface="Consolas"/>
              </a:rPr>
              <a:t>LinkedList</a:t>
            </a:r>
            <a:r>
              <a:rPr b="0" i="0" lang="en-US" sz="1550" u="none" cap="none" strike="noStrike">
                <a:solidFill>
                  <a:srgbClr val="CFD0D8"/>
                </a:solidFill>
                <a:highlight>
                  <a:srgbClr val="0F163E"/>
                </a:highlight>
                <a:latin typeface="Consolas"/>
                <a:ea typeface="Consolas"/>
                <a:cs typeface="Consolas"/>
                <a:sym typeface="Consolas"/>
              </a:rPr>
              <a:t>(); // No type specified</a:t>
            </a:r>
            <a:br>
              <a:rPr b="0" i="0" lang="en-US" sz="1550" u="none" cap="none" strike="noStrike">
                <a:solidFill>
                  <a:srgbClr val="CFD0D8"/>
                </a:solidFill>
                <a:highlight>
                  <a:srgbClr val="0F163E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1550" u="none" cap="none" strike="noStrike">
                <a:solidFill>
                  <a:srgbClr val="CFD0D8"/>
                </a:solidFill>
                <a:highlight>
                  <a:srgbClr val="0F163E"/>
                </a:highlight>
                <a:latin typeface="Consolas"/>
                <a:ea typeface="Consolas"/>
                <a:cs typeface="Consolas"/>
                <a:sym typeface="Consolas"/>
              </a:rPr>
              <a:t>    list.add("Alice"); // Adding a String</a:t>
            </a:r>
            <a:br>
              <a:rPr b="0" i="0" lang="en-US" sz="1550" u="none" cap="none" strike="noStrike">
                <a:solidFill>
                  <a:srgbClr val="CFD0D8"/>
                </a:solidFill>
                <a:highlight>
                  <a:srgbClr val="0F163E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1550" u="none" cap="none" strike="noStrike">
                <a:solidFill>
                  <a:srgbClr val="CFD0D8"/>
                </a:solidFill>
                <a:highlight>
                  <a:srgbClr val="0F163E"/>
                </a:highlight>
                <a:latin typeface="Consolas"/>
                <a:ea typeface="Consolas"/>
                <a:cs typeface="Consolas"/>
                <a:sym typeface="Consolas"/>
              </a:rPr>
              <a:t>    list.add(42); // Adding an Integer</a:t>
            </a:r>
            <a:br>
              <a:rPr b="0" i="0" lang="en-US" sz="1550" u="none" cap="none" strike="noStrike">
                <a:solidFill>
                  <a:srgbClr val="CFD0D8"/>
                </a:solidFill>
                <a:highlight>
                  <a:srgbClr val="0F163E"/>
                </a:highlight>
                <a:latin typeface="Consolas"/>
                <a:ea typeface="Consolas"/>
                <a:cs typeface="Consolas"/>
                <a:sym typeface="Consolas"/>
              </a:rPr>
            </a:br>
            <a:br>
              <a:rPr b="0" i="0" lang="en-US" sz="1550" u="none" cap="none" strike="noStrike">
                <a:solidFill>
                  <a:srgbClr val="CFD0D8"/>
                </a:solidFill>
                <a:highlight>
                  <a:srgbClr val="0F163E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1550" u="none" cap="none" strike="noStrike">
                <a:solidFill>
                  <a:srgbClr val="CFD0D8"/>
                </a:solidFill>
                <a:highlight>
                  <a:srgbClr val="0F163E"/>
                </a:highlight>
                <a:latin typeface="Consolas"/>
                <a:ea typeface="Consolas"/>
                <a:cs typeface="Consolas"/>
                <a:sym typeface="Consolas"/>
              </a:rPr>
              <a:t>    for (Object obj : list) {</a:t>
            </a:r>
            <a:br>
              <a:rPr b="0" i="0" lang="en-US" sz="1550" u="none" cap="none" strike="noStrike">
                <a:solidFill>
                  <a:srgbClr val="CFD0D8"/>
                </a:solidFill>
                <a:highlight>
                  <a:srgbClr val="0F163E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1550" u="none" cap="none" strike="noStrike">
                <a:solidFill>
                  <a:srgbClr val="CFD0D8"/>
                </a:solidFill>
                <a:highlight>
                  <a:srgbClr val="0F163E"/>
                </a:highlight>
                <a:latin typeface="Consolas"/>
                <a:ea typeface="Consolas"/>
                <a:cs typeface="Consolas"/>
                <a:sym typeface="Consolas"/>
              </a:rPr>
              <a:t>      System.out.println(obj);</a:t>
            </a:r>
            <a:br>
              <a:rPr b="0" i="0" lang="en-US" sz="1550" u="none" cap="none" strike="noStrike">
                <a:solidFill>
                  <a:srgbClr val="CFD0D8"/>
                </a:solidFill>
                <a:highlight>
                  <a:srgbClr val="0F163E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1550" u="none" cap="none" strike="noStrike">
                <a:solidFill>
                  <a:srgbClr val="CFD0D8"/>
                </a:solidFill>
                <a:highlight>
                  <a:srgbClr val="0F163E"/>
                </a:highlight>
                <a:latin typeface="Consolas"/>
                <a:ea typeface="Consolas"/>
                <a:cs typeface="Consolas"/>
                <a:sym typeface="Consolas"/>
              </a:rPr>
              <a:t>    }</a:t>
            </a:r>
            <a:br>
              <a:rPr b="0" i="0" lang="en-US" sz="1550" u="none" cap="none" strike="noStrike">
                <a:solidFill>
                  <a:srgbClr val="CFD0D8"/>
                </a:solidFill>
                <a:highlight>
                  <a:srgbClr val="0F163E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1550" u="none" cap="none" strike="noStrike">
                <a:solidFill>
                  <a:srgbClr val="CFD0D8"/>
                </a:solidFill>
                <a:highlight>
                  <a:srgbClr val="0F163E"/>
                </a:highlight>
                <a:latin typeface="Consolas"/>
                <a:ea typeface="Consolas"/>
                <a:cs typeface="Consolas"/>
                <a:sym typeface="Consolas"/>
              </a:rPr>
              <a:t>  }</a:t>
            </a:r>
            <a:br>
              <a:rPr b="0" i="0" lang="en-US" sz="1550" u="none" cap="none" strike="noStrike">
                <a:solidFill>
                  <a:srgbClr val="CFD0D8"/>
                </a:solidFill>
                <a:highlight>
                  <a:srgbClr val="0F163E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1550" u="none" cap="none" strike="noStrike">
                <a:solidFill>
                  <a:srgbClr val="CFD0D8"/>
                </a:solidFill>
                <a:highlight>
                  <a:srgbClr val="0F163E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br>
              <a:rPr b="0" i="0" lang="en-US" sz="1550" u="none" cap="none" strike="noStrike">
                <a:solidFill>
                  <a:srgbClr val="CFD0D8"/>
                </a:solidFill>
                <a:highlight>
                  <a:srgbClr val="0F163E"/>
                </a:highlight>
                <a:latin typeface="Consolas"/>
                <a:ea typeface="Consolas"/>
                <a:cs typeface="Consolas"/>
                <a:sym typeface="Consolas"/>
              </a:rPr>
            </a:br>
            <a:endParaRPr b="0" i="0" sz="15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"/>
          <p:cNvSpPr/>
          <p:nvPr/>
        </p:nvSpPr>
        <p:spPr>
          <a:xfrm>
            <a:off x="729028" y="578275"/>
            <a:ext cx="10638300" cy="65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439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100"/>
              <a:buFont typeface="Roboto Medium"/>
              <a:buNone/>
            </a:pPr>
            <a:r>
              <a:rPr b="0" i="0" lang="en-US" sz="4100" u="none" cap="none" strike="noStrike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rPr>
              <a:t>Why This Wasn’t Good Enough</a:t>
            </a:r>
            <a:endParaRPr b="0" i="0" sz="4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" name="Google Shape;27;p2"/>
          <p:cNvSpPr/>
          <p:nvPr/>
        </p:nvSpPr>
        <p:spPr>
          <a:xfrm>
            <a:off x="729020" y="1729026"/>
            <a:ext cx="4051459" cy="3333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500"/>
              </a:lnSpc>
              <a:spcBef>
                <a:spcPts val="0"/>
              </a:spcBef>
              <a:spcAft>
                <a:spcPts val="0"/>
              </a:spcAft>
              <a:buClr>
                <a:srgbClr val="CFD0D8"/>
              </a:buClr>
              <a:buSzPts val="1600"/>
              <a:buFont typeface="Roboto"/>
              <a:buNone/>
            </a:pPr>
            <a:r>
              <a:rPr b="1" i="0" lang="en-US" sz="1600" u="none" cap="none" strike="noStrike">
                <a:solidFill>
                  <a:srgbClr val="CFD0D8"/>
                </a:solidFill>
                <a:latin typeface="Roboto"/>
                <a:ea typeface="Roboto"/>
                <a:cs typeface="Roboto"/>
                <a:sym typeface="Roboto"/>
              </a:rPr>
              <a:t>Lack of Type Safety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Google Shape;28;p2"/>
          <p:cNvSpPr/>
          <p:nvPr/>
        </p:nvSpPr>
        <p:spPr>
          <a:xfrm>
            <a:off x="729020" y="2249805"/>
            <a:ext cx="4051459" cy="10306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500"/>
              </a:lnSpc>
              <a:spcBef>
                <a:spcPts val="0"/>
              </a:spcBef>
              <a:spcAft>
                <a:spcPts val="0"/>
              </a:spcAft>
              <a:buClr>
                <a:srgbClr val="CFD0D8"/>
              </a:buClr>
              <a:buSzPts val="1600"/>
              <a:buFont typeface="Roboto"/>
              <a:buNone/>
            </a:pPr>
            <a:r>
              <a:rPr b="0" i="0" lang="en-US" sz="1600" u="none" cap="none" strike="noStrike">
                <a:solidFill>
                  <a:srgbClr val="CFD0D8"/>
                </a:solidFill>
                <a:latin typeface="Roboto"/>
                <a:ea typeface="Roboto"/>
                <a:cs typeface="Roboto"/>
                <a:sym typeface="Roboto"/>
              </a:rPr>
              <a:t>Collections could hold any type of object. If you added a </a:t>
            </a:r>
            <a:r>
              <a:rPr b="0" i="0" lang="en-US" sz="1600" u="none" cap="none" strike="noStrike">
                <a:solidFill>
                  <a:srgbClr val="CFD0D8"/>
                </a:solidFill>
                <a:highlight>
                  <a:srgbClr val="0F163E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b="0" i="0" lang="en-US" sz="1600" u="none" cap="none" strike="noStrike">
                <a:solidFill>
                  <a:srgbClr val="CFD0D8"/>
                </a:solidFill>
                <a:latin typeface="Roboto"/>
                <a:ea typeface="Roboto"/>
                <a:cs typeface="Roboto"/>
                <a:sym typeface="Roboto"/>
              </a:rPr>
              <a:t> and later expected an </a:t>
            </a:r>
            <a:r>
              <a:rPr b="0" i="0" lang="en-US" sz="1600" u="none" cap="none" strike="noStrike">
                <a:solidFill>
                  <a:srgbClr val="CFD0D8"/>
                </a:solidFill>
                <a:highlight>
                  <a:srgbClr val="0F163E"/>
                </a:highlight>
                <a:latin typeface="Consolas"/>
                <a:ea typeface="Consolas"/>
                <a:cs typeface="Consolas"/>
                <a:sym typeface="Consolas"/>
              </a:rPr>
              <a:t>Integer</a:t>
            </a:r>
            <a:r>
              <a:rPr b="0" i="0" lang="en-US" sz="1600" u="none" cap="none" strike="noStrike">
                <a:solidFill>
                  <a:srgbClr val="CFD0D8"/>
                </a:solidFill>
                <a:latin typeface="Roboto"/>
                <a:ea typeface="Roboto"/>
                <a:cs typeface="Roboto"/>
                <a:sym typeface="Roboto"/>
              </a:rPr>
              <a:t>, you’d get runtime errors.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" name="Google Shape;29;p2"/>
          <p:cNvSpPr/>
          <p:nvPr/>
        </p:nvSpPr>
        <p:spPr>
          <a:xfrm>
            <a:off x="5296257" y="1729026"/>
            <a:ext cx="4051459" cy="3333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500"/>
              </a:lnSpc>
              <a:spcBef>
                <a:spcPts val="0"/>
              </a:spcBef>
              <a:spcAft>
                <a:spcPts val="0"/>
              </a:spcAft>
              <a:buClr>
                <a:srgbClr val="CFD0D8"/>
              </a:buClr>
              <a:buSzPts val="1600"/>
              <a:buFont typeface="Roboto"/>
              <a:buNone/>
            </a:pPr>
            <a:r>
              <a:rPr b="1" i="0" lang="en-US" sz="1600" u="none" cap="none" strike="noStrike">
                <a:solidFill>
                  <a:srgbClr val="CFD0D8"/>
                </a:solidFill>
                <a:latin typeface="Roboto"/>
                <a:ea typeface="Roboto"/>
                <a:cs typeface="Roboto"/>
                <a:sym typeface="Roboto"/>
              </a:rPr>
              <a:t>Manual Casting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" name="Google Shape;30;p2"/>
          <p:cNvSpPr/>
          <p:nvPr/>
        </p:nvSpPr>
        <p:spPr>
          <a:xfrm>
            <a:off x="5296257" y="2249805"/>
            <a:ext cx="4051459" cy="1333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500"/>
              </a:lnSpc>
              <a:spcBef>
                <a:spcPts val="0"/>
              </a:spcBef>
              <a:spcAft>
                <a:spcPts val="0"/>
              </a:spcAft>
              <a:buClr>
                <a:srgbClr val="CFD0D8"/>
              </a:buClr>
              <a:buSzPts val="1600"/>
              <a:buFont typeface="Roboto"/>
              <a:buNone/>
            </a:pPr>
            <a:r>
              <a:rPr b="0" i="0" lang="en-US" sz="1600" u="none" cap="none" strike="noStrike">
                <a:solidFill>
                  <a:srgbClr val="CFD0D8"/>
                </a:solidFill>
                <a:latin typeface="Roboto"/>
                <a:ea typeface="Roboto"/>
                <a:cs typeface="Roboto"/>
                <a:sym typeface="Roboto"/>
              </a:rPr>
              <a:t>Every time you retrieved an object from a collection, you had to cast it to the expected type. This was error-prone and tedious.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" name="Google Shape;31;p2"/>
          <p:cNvSpPr/>
          <p:nvPr/>
        </p:nvSpPr>
        <p:spPr>
          <a:xfrm>
            <a:off x="9863495" y="1729026"/>
            <a:ext cx="4051459" cy="3333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500"/>
              </a:lnSpc>
              <a:spcBef>
                <a:spcPts val="0"/>
              </a:spcBef>
              <a:spcAft>
                <a:spcPts val="0"/>
              </a:spcAft>
              <a:buClr>
                <a:srgbClr val="CFD0D8"/>
              </a:buClr>
              <a:buSzPts val="1600"/>
              <a:buFont typeface="Roboto"/>
              <a:buNone/>
            </a:pPr>
            <a:r>
              <a:rPr b="1" i="0" lang="en-US" sz="1600" u="none" cap="none" strike="noStrike">
                <a:solidFill>
                  <a:srgbClr val="CFD0D8"/>
                </a:solidFill>
                <a:latin typeface="Roboto"/>
                <a:ea typeface="Roboto"/>
                <a:cs typeface="Roboto"/>
                <a:sym typeface="Roboto"/>
              </a:rPr>
              <a:t>Readability and Maintenance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" name="Google Shape;32;p2"/>
          <p:cNvSpPr/>
          <p:nvPr/>
        </p:nvSpPr>
        <p:spPr>
          <a:xfrm>
            <a:off x="9863495" y="2249805"/>
            <a:ext cx="4051459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500"/>
              </a:lnSpc>
              <a:spcBef>
                <a:spcPts val="0"/>
              </a:spcBef>
              <a:spcAft>
                <a:spcPts val="0"/>
              </a:spcAft>
              <a:buClr>
                <a:srgbClr val="CFD0D8"/>
              </a:buClr>
              <a:buSzPts val="1600"/>
              <a:buFont typeface="Roboto"/>
              <a:buNone/>
            </a:pPr>
            <a:r>
              <a:rPr b="0" i="0" lang="en-US" sz="1600" u="none" cap="none" strike="noStrike">
                <a:solidFill>
                  <a:srgbClr val="CFD0D8"/>
                </a:solidFill>
                <a:latin typeface="Roboto"/>
                <a:ea typeface="Roboto"/>
                <a:cs typeface="Roboto"/>
                <a:sym typeface="Roboto"/>
              </a:rPr>
              <a:t>It was hard to understand what type of objects a collection was supposed to hold.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" name="Google Shape;33;p2"/>
          <p:cNvSpPr/>
          <p:nvPr/>
        </p:nvSpPr>
        <p:spPr>
          <a:xfrm>
            <a:off x="729020" y="4005024"/>
            <a:ext cx="13172361" cy="3646170"/>
          </a:xfrm>
          <a:prstGeom prst="roundRect">
            <a:avLst>
              <a:gd fmla="val 2400" name="adj"/>
            </a:avLst>
          </a:prstGeom>
          <a:solidFill>
            <a:srgbClr val="0F163E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" name="Google Shape;34;p2"/>
          <p:cNvSpPr/>
          <p:nvPr/>
        </p:nvSpPr>
        <p:spPr>
          <a:xfrm>
            <a:off x="718661" y="4005024"/>
            <a:ext cx="13193078" cy="3646170"/>
          </a:xfrm>
          <a:prstGeom prst="roundRect">
            <a:avLst>
              <a:gd fmla="val 857" name="adj"/>
            </a:avLst>
          </a:prstGeom>
          <a:solidFill>
            <a:srgbClr val="0F163E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" name="Google Shape;35;p2"/>
          <p:cNvSpPr/>
          <p:nvPr/>
        </p:nvSpPr>
        <p:spPr>
          <a:xfrm>
            <a:off x="926900" y="4161224"/>
            <a:ext cx="12776700" cy="3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500"/>
              </a:lnSpc>
              <a:spcBef>
                <a:spcPts val="0"/>
              </a:spcBef>
              <a:spcAft>
                <a:spcPts val="0"/>
              </a:spcAft>
              <a:buClr>
                <a:srgbClr val="CFD0D8"/>
              </a:buClr>
              <a:buSzPts val="1600"/>
              <a:buFont typeface="Consolas"/>
              <a:buNone/>
            </a:pPr>
            <a:r>
              <a:rPr lang="en-US" sz="1600">
                <a:solidFill>
                  <a:srgbClr val="CFD0D8"/>
                </a:solidFill>
                <a:highlight>
                  <a:srgbClr val="0F163E"/>
                </a:highlight>
                <a:latin typeface="Consolas"/>
                <a:ea typeface="Consolas"/>
                <a:cs typeface="Consolas"/>
                <a:sym typeface="Consolas"/>
              </a:rPr>
              <a:t>LinkedList</a:t>
            </a:r>
            <a:r>
              <a:rPr b="0" i="0" lang="en-US" sz="1600" u="none" cap="none" strike="noStrike">
                <a:solidFill>
                  <a:srgbClr val="CFD0D8"/>
                </a:solidFill>
                <a:highlight>
                  <a:srgbClr val="0F163E"/>
                </a:highlight>
                <a:latin typeface="Consolas"/>
                <a:ea typeface="Consolas"/>
                <a:cs typeface="Consolas"/>
                <a:sym typeface="Consolas"/>
              </a:rPr>
              <a:t> list = new </a:t>
            </a:r>
            <a:r>
              <a:rPr lang="en-US" sz="1600">
                <a:solidFill>
                  <a:srgbClr val="CFD0D8"/>
                </a:solidFill>
                <a:highlight>
                  <a:srgbClr val="0F163E"/>
                </a:highlight>
                <a:latin typeface="Consolas"/>
                <a:ea typeface="Consolas"/>
                <a:cs typeface="Consolas"/>
                <a:sym typeface="Consolas"/>
              </a:rPr>
              <a:t>Linked</a:t>
            </a:r>
            <a:r>
              <a:rPr b="0" i="0" lang="en-US" sz="1600" u="none" cap="none" strike="noStrike">
                <a:solidFill>
                  <a:srgbClr val="CFD0D8"/>
                </a:solidFill>
                <a:highlight>
                  <a:srgbClr val="0F163E"/>
                </a:highlight>
                <a:latin typeface="Consolas"/>
                <a:ea typeface="Consolas"/>
                <a:cs typeface="Consolas"/>
                <a:sym typeface="Consolas"/>
              </a:rPr>
              <a:t>List(); / What type is this list supposed to hold?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62500"/>
              </a:lnSpc>
              <a:spcBef>
                <a:spcPts val="0"/>
              </a:spcBef>
              <a:spcAft>
                <a:spcPts val="0"/>
              </a:spcAft>
              <a:buClr>
                <a:srgbClr val="CFD0D8"/>
              </a:buClr>
              <a:buSzPts val="1600"/>
              <a:buFont typeface="Consolas"/>
              <a:buNone/>
            </a:pPr>
            <a:r>
              <a:rPr b="0" i="0" lang="en-US" sz="1600" u="none" cap="none" strike="noStrike">
                <a:solidFill>
                  <a:srgbClr val="CFD0D8"/>
                </a:solidFill>
                <a:highlight>
                  <a:srgbClr val="0F163E"/>
                </a:highlight>
                <a:latin typeface="Consolas"/>
                <a:ea typeface="Consolas"/>
                <a:cs typeface="Consolas"/>
                <a:sym typeface="Consolas"/>
              </a:rPr>
              <a:t>list.add("Alice"); // String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62500"/>
              </a:lnSpc>
              <a:spcBef>
                <a:spcPts val="0"/>
              </a:spcBef>
              <a:spcAft>
                <a:spcPts val="0"/>
              </a:spcAft>
              <a:buClr>
                <a:srgbClr val="CFD0D8"/>
              </a:buClr>
              <a:buSzPts val="1600"/>
              <a:buFont typeface="Consolas"/>
              <a:buNone/>
            </a:pPr>
            <a:r>
              <a:rPr b="0" i="0" lang="en-US" sz="1600" u="none" cap="none" strike="noStrike">
                <a:solidFill>
                  <a:srgbClr val="CFD0D8"/>
                </a:solidFill>
                <a:highlight>
                  <a:srgbClr val="0F163E"/>
                </a:highlight>
                <a:latin typeface="Consolas"/>
                <a:ea typeface="Consolas"/>
                <a:cs typeface="Consolas"/>
                <a:sym typeface="Consolas"/>
              </a:rPr>
              <a:t>list.add(42);      // Integer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6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62500"/>
              </a:lnSpc>
              <a:spcBef>
                <a:spcPts val="0"/>
              </a:spcBef>
              <a:spcAft>
                <a:spcPts val="0"/>
              </a:spcAft>
              <a:buClr>
                <a:srgbClr val="CFD0D8"/>
              </a:buClr>
              <a:buSzPts val="1600"/>
              <a:buFont typeface="Consolas"/>
              <a:buNone/>
            </a:pPr>
            <a:r>
              <a:rPr b="0" i="0" lang="en-US" sz="1600" u="none" cap="none" strike="noStrike">
                <a:solidFill>
                  <a:srgbClr val="CFD0D8"/>
                </a:solidFill>
                <a:highlight>
                  <a:srgbClr val="0F163E"/>
                </a:highlight>
                <a:latin typeface="Consolas"/>
                <a:ea typeface="Consolas"/>
                <a:cs typeface="Consolas"/>
                <a:sym typeface="Consolas"/>
              </a:rPr>
              <a:t>String name = (String) list.get(1); // Would this work?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6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62500"/>
              </a:lnSpc>
              <a:spcBef>
                <a:spcPts val="0"/>
              </a:spcBef>
              <a:spcAft>
                <a:spcPts val="0"/>
              </a:spcAft>
              <a:buClr>
                <a:srgbClr val="CFD0D8"/>
              </a:buClr>
              <a:buSzPts val="1600"/>
              <a:buFont typeface="Consolas"/>
              <a:buNone/>
            </a:pPr>
            <a:r>
              <a:rPr lang="en-US" sz="1600">
                <a:solidFill>
                  <a:srgbClr val="CFD0D8"/>
                </a:solidFill>
                <a:highlight>
                  <a:srgbClr val="0F163E"/>
                </a:highlight>
                <a:latin typeface="Consolas"/>
                <a:ea typeface="Consolas"/>
                <a:cs typeface="Consolas"/>
                <a:sym typeface="Consolas"/>
              </a:rPr>
              <a:t>LinkedList</a:t>
            </a:r>
            <a:r>
              <a:rPr b="0" i="0" lang="en-US" sz="1600" u="none" cap="none" strike="noStrike">
                <a:solidFill>
                  <a:srgbClr val="CFD0D8"/>
                </a:solidFill>
                <a:highlight>
                  <a:srgbClr val="0F163E"/>
                </a:highlight>
                <a:latin typeface="Consolas"/>
                <a:ea typeface="Consolas"/>
                <a:cs typeface="Consolas"/>
                <a:sym typeface="Consolas"/>
              </a:rPr>
              <a:t> list = new </a:t>
            </a:r>
            <a:r>
              <a:rPr lang="en-US" sz="1600">
                <a:solidFill>
                  <a:srgbClr val="CFD0D8"/>
                </a:solidFill>
                <a:highlight>
                  <a:srgbClr val="0F163E"/>
                </a:highlight>
                <a:latin typeface="Consolas"/>
                <a:ea typeface="Consolas"/>
                <a:cs typeface="Consolas"/>
                <a:sym typeface="Consolas"/>
              </a:rPr>
              <a:t>LinkedList</a:t>
            </a:r>
            <a:r>
              <a:rPr b="0" i="0" lang="en-US" sz="1600" u="none" cap="none" strike="noStrike">
                <a:solidFill>
                  <a:srgbClr val="CFD0D8"/>
                </a:solidFill>
                <a:highlight>
                  <a:srgbClr val="0F163E"/>
                </a:highlight>
                <a:latin typeface="Consolas"/>
                <a:ea typeface="Consolas"/>
                <a:cs typeface="Consolas"/>
                <a:sym typeface="Consolas"/>
              </a:rPr>
              <a:t>();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62500"/>
              </a:lnSpc>
              <a:spcBef>
                <a:spcPts val="0"/>
              </a:spcBef>
              <a:spcAft>
                <a:spcPts val="0"/>
              </a:spcAft>
              <a:buClr>
                <a:srgbClr val="CFD0D8"/>
              </a:buClr>
              <a:buSzPts val="1600"/>
              <a:buFont typeface="Consolas"/>
              <a:buNone/>
            </a:pPr>
            <a:r>
              <a:rPr b="0" i="0" lang="en-US" sz="1600" u="none" cap="none" strike="noStrike">
                <a:solidFill>
                  <a:srgbClr val="CFD0D8"/>
                </a:solidFill>
                <a:highlight>
                  <a:srgbClr val="0F163E"/>
                </a:highlight>
                <a:latin typeface="Consolas"/>
                <a:ea typeface="Consolas"/>
                <a:cs typeface="Consolas"/>
                <a:sym typeface="Consolas"/>
              </a:rPr>
              <a:t>list.add("Alice");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62500"/>
              </a:lnSpc>
              <a:spcBef>
                <a:spcPts val="0"/>
              </a:spcBef>
              <a:spcAft>
                <a:spcPts val="0"/>
              </a:spcAft>
              <a:buClr>
                <a:srgbClr val="CFD0D8"/>
              </a:buClr>
              <a:buSzPts val="1600"/>
              <a:buFont typeface="Consolas"/>
              <a:buNone/>
            </a:pPr>
            <a:r>
              <a:rPr b="0" i="0" lang="en-US" sz="1600" u="none" cap="none" strike="noStrike">
                <a:solidFill>
                  <a:srgbClr val="CFD0D8"/>
                </a:solidFill>
                <a:highlight>
                  <a:srgbClr val="0F163E"/>
                </a:highlight>
                <a:latin typeface="Consolas"/>
                <a:ea typeface="Consolas"/>
                <a:cs typeface="Consolas"/>
                <a:sym typeface="Consolas"/>
              </a:rPr>
              <a:t>String name = (String) list.get(0); // Casting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"/>
          <p:cNvSpPr/>
          <p:nvPr/>
        </p:nvSpPr>
        <p:spPr>
          <a:xfrm>
            <a:off x="793790" y="806291"/>
            <a:ext cx="9317236" cy="7087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1" algn="r">
              <a:lnSpc>
                <a:spcPct val="124719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50"/>
              <a:buFont typeface="Roboto Medium"/>
              <a:buNone/>
            </a:pPr>
            <a:r>
              <a:rPr b="0" i="0" lang="en-US" sz="4450" u="none" cap="none" strike="noStrike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rPr>
              <a:t>How Generics Solve These Problems</a:t>
            </a:r>
            <a:endParaRPr b="0" i="0" sz="44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" name="Google Shape;42;p3"/>
          <p:cNvSpPr/>
          <p:nvPr/>
        </p:nvSpPr>
        <p:spPr>
          <a:xfrm>
            <a:off x="793790" y="1855232"/>
            <a:ext cx="13042821" cy="36290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CFD0D8"/>
              </a:buClr>
              <a:buSzPts val="1750"/>
              <a:buFont typeface="Roboto"/>
              <a:buNone/>
            </a:pPr>
            <a:r>
              <a:rPr b="0" i="0" lang="en-US" sz="1750" u="none" cap="none" strike="noStrike">
                <a:solidFill>
                  <a:srgbClr val="CFD0D8"/>
                </a:solidFill>
                <a:latin typeface="Roboto"/>
                <a:ea typeface="Roboto"/>
                <a:cs typeface="Roboto"/>
                <a:sym typeface="Roboto"/>
              </a:rPr>
              <a:t>Generics allow you to specify the type of objects a collection (or any class/method) can work with. </a:t>
            </a:r>
            <a:endParaRPr b="0" i="0" sz="17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" name="Google Shape;43;p3"/>
          <p:cNvSpPr/>
          <p:nvPr/>
        </p:nvSpPr>
        <p:spPr>
          <a:xfrm>
            <a:off x="793790" y="2473285"/>
            <a:ext cx="13042821" cy="36290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CFD0D8"/>
              </a:buClr>
              <a:buSzPts val="1750"/>
              <a:buFont typeface="Roboto"/>
              <a:buNone/>
            </a:pPr>
            <a:r>
              <a:rPr b="0" i="0" lang="en-US" sz="1750" u="none" cap="none" strike="noStrike">
                <a:solidFill>
                  <a:srgbClr val="CFD0D8"/>
                </a:solidFill>
                <a:latin typeface="Roboto"/>
                <a:ea typeface="Roboto"/>
                <a:cs typeface="Roboto"/>
                <a:sym typeface="Roboto"/>
              </a:rPr>
              <a:t>This adds </a:t>
            </a:r>
            <a:r>
              <a:rPr b="1" i="0" lang="en-US" sz="1750" u="none" cap="none" strike="noStrike">
                <a:solidFill>
                  <a:srgbClr val="CFD0D8"/>
                </a:solidFill>
                <a:latin typeface="Roboto"/>
                <a:ea typeface="Roboto"/>
                <a:cs typeface="Roboto"/>
                <a:sym typeface="Roboto"/>
              </a:rPr>
              <a:t>type safety</a:t>
            </a:r>
            <a:r>
              <a:rPr b="0" i="0" lang="en-US" sz="1750" u="none" cap="none" strike="noStrike">
                <a:solidFill>
                  <a:srgbClr val="CFD0D8"/>
                </a:solidFill>
                <a:latin typeface="Roboto"/>
                <a:ea typeface="Roboto"/>
                <a:cs typeface="Roboto"/>
                <a:sym typeface="Roboto"/>
              </a:rPr>
              <a:t>, eliminates </a:t>
            </a:r>
            <a:r>
              <a:rPr b="1" i="0" lang="en-US" sz="1750" u="none" cap="none" strike="noStrike">
                <a:solidFill>
                  <a:srgbClr val="CFD0D8"/>
                </a:solidFill>
                <a:latin typeface="Roboto"/>
                <a:ea typeface="Roboto"/>
                <a:cs typeface="Roboto"/>
                <a:sym typeface="Roboto"/>
              </a:rPr>
              <a:t>manual casting</a:t>
            </a:r>
            <a:r>
              <a:rPr b="0" i="0" lang="en-US" sz="1750" u="none" cap="none" strike="noStrike">
                <a:solidFill>
                  <a:srgbClr val="CFD0D8"/>
                </a:solidFill>
                <a:latin typeface="Roboto"/>
                <a:ea typeface="Roboto"/>
                <a:cs typeface="Roboto"/>
                <a:sym typeface="Roboto"/>
              </a:rPr>
              <a:t>, and makes the code more readable and maintainable.</a:t>
            </a:r>
            <a:endParaRPr b="0" i="0" sz="17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" name="Google Shape;44;p3"/>
          <p:cNvSpPr/>
          <p:nvPr/>
        </p:nvSpPr>
        <p:spPr>
          <a:xfrm>
            <a:off x="793790" y="3091339"/>
            <a:ext cx="13042821" cy="4331970"/>
          </a:xfrm>
          <a:prstGeom prst="roundRect">
            <a:avLst>
              <a:gd fmla="val 2199" name="adj"/>
            </a:avLst>
          </a:prstGeom>
          <a:solidFill>
            <a:srgbClr val="0F163E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" name="Google Shape;45;p3"/>
          <p:cNvSpPr/>
          <p:nvPr/>
        </p:nvSpPr>
        <p:spPr>
          <a:xfrm>
            <a:off x="782479" y="3091339"/>
            <a:ext cx="13065443" cy="4331970"/>
          </a:xfrm>
          <a:prstGeom prst="roundRect">
            <a:avLst>
              <a:gd fmla="val 785" name="adj"/>
            </a:avLst>
          </a:prstGeom>
          <a:solidFill>
            <a:srgbClr val="0F163E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" name="Google Shape;46;p3"/>
          <p:cNvSpPr/>
          <p:nvPr/>
        </p:nvSpPr>
        <p:spPr>
          <a:xfrm>
            <a:off x="1009293" y="3261360"/>
            <a:ext cx="12611814" cy="399192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CFD0D8"/>
              </a:buClr>
              <a:buSzPts val="1750"/>
              <a:buFont typeface="Consolas"/>
              <a:buNone/>
            </a:pPr>
            <a:r>
              <a:rPr b="0" i="0" lang="en-US" sz="1750" u="none" cap="none" strike="noStrike">
                <a:solidFill>
                  <a:srgbClr val="CFD0D8"/>
                </a:solidFill>
                <a:highlight>
                  <a:srgbClr val="0F163E"/>
                </a:highlight>
                <a:latin typeface="Consolas"/>
                <a:ea typeface="Consolas"/>
                <a:cs typeface="Consolas"/>
                <a:sym typeface="Consolas"/>
              </a:rPr>
              <a:t>import java.util.</a:t>
            </a:r>
            <a:r>
              <a:rPr lang="en-US" sz="1750">
                <a:solidFill>
                  <a:srgbClr val="CFD0D8"/>
                </a:solidFill>
                <a:highlight>
                  <a:srgbClr val="0F163E"/>
                </a:highlight>
                <a:latin typeface="Consolas"/>
                <a:ea typeface="Consolas"/>
                <a:cs typeface="Consolas"/>
                <a:sym typeface="Consolas"/>
              </a:rPr>
              <a:t>Linked</a:t>
            </a:r>
            <a:r>
              <a:rPr b="0" i="0" lang="en-US" sz="1750" u="none" cap="none" strike="noStrike">
                <a:solidFill>
                  <a:srgbClr val="CFD0D8"/>
                </a:solidFill>
                <a:highlight>
                  <a:srgbClr val="0F163E"/>
                </a:highlight>
                <a:latin typeface="Consolas"/>
                <a:ea typeface="Consolas"/>
                <a:cs typeface="Consolas"/>
                <a:sym typeface="Consolas"/>
              </a:rPr>
              <a:t>List</a:t>
            </a:r>
            <a:r>
              <a:rPr b="0" i="0" lang="en-US" sz="1750" u="none" cap="none" strike="noStrike">
                <a:solidFill>
                  <a:srgbClr val="CFD0D8"/>
                </a:solidFill>
                <a:highlight>
                  <a:srgbClr val="0F163E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0" i="0" sz="17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Calibri"/>
              <a:buNone/>
            </a:pPr>
            <a:r>
              <a:t/>
            </a:r>
            <a:endParaRPr b="0" i="0" sz="17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CFD0D8"/>
              </a:buClr>
              <a:buSzPts val="1750"/>
              <a:buFont typeface="Consolas"/>
              <a:buNone/>
            </a:pPr>
            <a:r>
              <a:rPr b="0" i="0" lang="en-US" sz="1750" u="none" cap="none" strike="noStrike">
                <a:solidFill>
                  <a:srgbClr val="CFD0D8"/>
                </a:solidFill>
                <a:highlight>
                  <a:srgbClr val="0F163E"/>
                </a:highlight>
                <a:latin typeface="Consolas"/>
                <a:ea typeface="Consolas"/>
                <a:cs typeface="Consolas"/>
                <a:sym typeface="Consolas"/>
              </a:rPr>
              <a:t>public class WithGenerics {</a:t>
            </a:r>
            <a:endParaRPr b="0" i="0" sz="17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CFD0D8"/>
              </a:buClr>
              <a:buSzPts val="1750"/>
              <a:buFont typeface="Consolas"/>
              <a:buNone/>
            </a:pPr>
            <a:r>
              <a:rPr b="0" i="0" lang="en-US" sz="1750" u="none" cap="none" strike="noStrike">
                <a:solidFill>
                  <a:srgbClr val="CFD0D8"/>
                </a:solidFill>
                <a:highlight>
                  <a:srgbClr val="0F163E"/>
                </a:highlight>
                <a:latin typeface="Consolas"/>
                <a:ea typeface="Consolas"/>
                <a:cs typeface="Consolas"/>
                <a:sym typeface="Consolas"/>
              </a:rPr>
              <a:t>    public static void main(String[] args) {</a:t>
            </a:r>
            <a:endParaRPr b="0" i="0" sz="17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CFD0D8"/>
              </a:buClr>
              <a:buSzPts val="1750"/>
              <a:buFont typeface="Consolas"/>
              <a:buNone/>
            </a:pPr>
            <a:r>
              <a:rPr b="0" i="0" lang="en-US" sz="1750" u="none" cap="none" strike="noStrike">
                <a:solidFill>
                  <a:srgbClr val="CFD0D8"/>
                </a:solidFill>
                <a:highlight>
                  <a:srgbClr val="0F163E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1750">
                <a:solidFill>
                  <a:srgbClr val="CFD0D8"/>
                </a:solidFill>
                <a:highlight>
                  <a:srgbClr val="0F163E"/>
                </a:highlight>
                <a:latin typeface="Consolas"/>
                <a:ea typeface="Consolas"/>
                <a:cs typeface="Consolas"/>
                <a:sym typeface="Consolas"/>
              </a:rPr>
              <a:t>Linked</a:t>
            </a:r>
            <a:r>
              <a:rPr b="0" i="0" lang="en-US" sz="1750" u="none" cap="none" strike="noStrike">
                <a:solidFill>
                  <a:srgbClr val="CFD0D8"/>
                </a:solidFill>
                <a:highlight>
                  <a:srgbClr val="0F163E"/>
                </a:highlight>
                <a:latin typeface="Consolas"/>
                <a:ea typeface="Consolas"/>
                <a:cs typeface="Consolas"/>
                <a:sym typeface="Consolas"/>
              </a:rPr>
              <a:t>List</a:t>
            </a:r>
            <a:r>
              <a:rPr b="0" i="0" lang="en-US" sz="1750" u="none" cap="none" strike="noStrike">
                <a:solidFill>
                  <a:srgbClr val="CFD0D8"/>
                </a:solidFill>
                <a:highlight>
                  <a:srgbClr val="0F163E"/>
                </a:highlight>
                <a:latin typeface="Consolas"/>
                <a:ea typeface="Consolas"/>
                <a:cs typeface="Consolas"/>
                <a:sym typeface="Consolas"/>
              </a:rPr>
              <a:t>&lt;String&gt; list = new </a:t>
            </a:r>
            <a:r>
              <a:rPr lang="en-US" sz="1750">
                <a:solidFill>
                  <a:srgbClr val="CFD0D8"/>
                </a:solidFill>
                <a:highlight>
                  <a:srgbClr val="0F163E"/>
                </a:highlight>
                <a:latin typeface="Consolas"/>
                <a:ea typeface="Consolas"/>
                <a:cs typeface="Consolas"/>
                <a:sym typeface="Consolas"/>
              </a:rPr>
              <a:t>Linked</a:t>
            </a:r>
            <a:r>
              <a:rPr b="0" i="0" lang="en-US" sz="1750" u="none" cap="none" strike="noStrike">
                <a:solidFill>
                  <a:srgbClr val="CFD0D8"/>
                </a:solidFill>
                <a:highlight>
                  <a:srgbClr val="0F163E"/>
                </a:highlight>
                <a:latin typeface="Consolas"/>
                <a:ea typeface="Consolas"/>
                <a:cs typeface="Consolas"/>
                <a:sym typeface="Consolas"/>
              </a:rPr>
              <a:t>List&lt;&gt;(); // Specify type as String</a:t>
            </a:r>
            <a:endParaRPr b="0" i="0" sz="17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CFD0D8"/>
              </a:buClr>
              <a:buSzPts val="1750"/>
              <a:buFont typeface="Consolas"/>
              <a:buNone/>
            </a:pPr>
            <a:r>
              <a:rPr b="0" i="0" lang="en-US" sz="1750" u="none" cap="none" strike="noStrike">
                <a:solidFill>
                  <a:srgbClr val="CFD0D8"/>
                </a:solidFill>
                <a:highlight>
                  <a:srgbClr val="0F163E"/>
                </a:highlight>
                <a:latin typeface="Consolas"/>
                <a:ea typeface="Consolas"/>
                <a:cs typeface="Consolas"/>
                <a:sym typeface="Consolas"/>
              </a:rPr>
              <a:t>        list.add("Alice");</a:t>
            </a:r>
            <a:endParaRPr b="0" i="0" sz="17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CFD0D8"/>
              </a:buClr>
              <a:buSzPts val="1750"/>
              <a:buFont typeface="Consolas"/>
              <a:buNone/>
            </a:pPr>
            <a:r>
              <a:rPr b="0" i="0" lang="en-US" sz="1750" u="none" cap="none" strike="noStrike">
                <a:solidFill>
                  <a:srgbClr val="CFD0D8"/>
                </a:solidFill>
                <a:highlight>
                  <a:srgbClr val="0F163E"/>
                </a:highlight>
                <a:latin typeface="Consolas"/>
                <a:ea typeface="Consolas"/>
                <a:cs typeface="Consolas"/>
                <a:sym typeface="Consolas"/>
              </a:rPr>
              <a:t>        // list.add(42); // Compile-time error!</a:t>
            </a:r>
            <a:endParaRPr b="0" i="0" sz="17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Calibri"/>
              <a:buNone/>
            </a:pPr>
            <a:r>
              <a:t/>
            </a:r>
            <a:endParaRPr b="0" i="0" sz="17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CFD0D8"/>
              </a:buClr>
              <a:buSzPts val="1750"/>
              <a:buFont typeface="Consolas"/>
              <a:buNone/>
            </a:pPr>
            <a:r>
              <a:rPr b="0" i="0" lang="en-US" sz="1750" u="none" cap="none" strike="noStrike">
                <a:solidFill>
                  <a:srgbClr val="CFD0D8"/>
                </a:solidFill>
                <a:highlight>
                  <a:srgbClr val="0F163E"/>
                </a:highlight>
                <a:latin typeface="Consolas"/>
                <a:ea typeface="Consolas"/>
                <a:cs typeface="Consolas"/>
                <a:sym typeface="Consolas"/>
              </a:rPr>
              <a:t>        String name = list.get(0); // No need to cast</a:t>
            </a:r>
            <a:endParaRPr b="0" i="0" sz="17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CFD0D8"/>
              </a:buClr>
              <a:buSzPts val="1750"/>
              <a:buFont typeface="Consolas"/>
              <a:buNone/>
            </a:pPr>
            <a:r>
              <a:rPr b="0" i="0" lang="en-US" sz="1750" u="none" cap="none" strike="noStrike">
                <a:solidFill>
                  <a:srgbClr val="CFD0D8"/>
                </a:solidFill>
                <a:highlight>
                  <a:srgbClr val="0F163E"/>
                </a:highlight>
                <a:latin typeface="Consolas"/>
                <a:ea typeface="Consolas"/>
                <a:cs typeface="Consolas"/>
                <a:sym typeface="Consolas"/>
              </a:rPr>
              <a:t>        System.out.println(name);  // Outputs: Alice</a:t>
            </a:r>
            <a:endParaRPr b="0" i="0" sz="17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CFD0D8"/>
              </a:buClr>
              <a:buSzPts val="1750"/>
              <a:buFont typeface="Consolas"/>
              <a:buNone/>
            </a:pPr>
            <a:r>
              <a:rPr b="0" i="0" lang="en-US" sz="1750" u="none" cap="none" strike="noStrike">
                <a:solidFill>
                  <a:srgbClr val="CFD0D8"/>
                </a:solidFill>
                <a:highlight>
                  <a:srgbClr val="0F163E"/>
                </a:highlight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b="0" i="0" sz="17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4"/>
          <p:cNvSpPr/>
          <p:nvPr/>
        </p:nvSpPr>
        <p:spPr>
          <a:xfrm>
            <a:off x="793790" y="2010251"/>
            <a:ext cx="6521648" cy="7087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1" algn="r">
              <a:lnSpc>
                <a:spcPct val="124719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50"/>
              <a:buFont typeface="Roboto Medium"/>
              <a:buNone/>
            </a:pPr>
            <a:r>
              <a:rPr b="0" i="0" lang="en-US" sz="4450" u="none" cap="none" strike="noStrike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rPr>
              <a:t>Key Concepts of Generics</a:t>
            </a:r>
            <a:endParaRPr b="0" i="0" sz="44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" name="Google Shape;53;p4"/>
          <p:cNvSpPr/>
          <p:nvPr/>
        </p:nvSpPr>
        <p:spPr>
          <a:xfrm>
            <a:off x="793790" y="3172658"/>
            <a:ext cx="13042821" cy="36290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34290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CFD0D8"/>
              </a:buClr>
              <a:buSzPts val="1750"/>
              <a:buFont typeface="Calibri"/>
              <a:buAutoNum type="arabicPeriod"/>
            </a:pPr>
            <a:r>
              <a:rPr b="1" i="0" lang="en-US" sz="1750" u="none" cap="none" strike="noStrike">
                <a:solidFill>
                  <a:srgbClr val="CFD0D8"/>
                </a:solidFill>
                <a:latin typeface="Roboto"/>
                <a:ea typeface="Roboto"/>
                <a:cs typeface="Roboto"/>
                <a:sym typeface="Roboto"/>
              </a:rPr>
              <a:t>Type Parameter:</a:t>
            </a:r>
            <a:endParaRPr b="0" i="0" sz="17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" name="Google Shape;54;p4"/>
          <p:cNvSpPr/>
          <p:nvPr/>
        </p:nvSpPr>
        <p:spPr>
          <a:xfrm>
            <a:off x="793790" y="3614857"/>
            <a:ext cx="13042821" cy="37052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85750" lvl="1" marL="62865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CFD0D8"/>
              </a:buClr>
              <a:buSzPts val="1750"/>
              <a:buFont typeface="Arial"/>
              <a:buChar char="•"/>
            </a:pPr>
            <a:r>
              <a:rPr b="0" i="0" lang="en-US" sz="1750" u="none" cap="none" strike="noStrike">
                <a:solidFill>
                  <a:srgbClr val="CFD0D8"/>
                </a:solidFill>
                <a:latin typeface="Roboto"/>
                <a:ea typeface="Roboto"/>
                <a:cs typeface="Roboto"/>
                <a:sym typeface="Roboto"/>
              </a:rPr>
              <a:t>The </a:t>
            </a:r>
            <a:r>
              <a:rPr b="0" i="0" lang="en-US" sz="1750" u="none" cap="none" strike="noStrike">
                <a:solidFill>
                  <a:srgbClr val="CFD0D8"/>
                </a:solidFill>
                <a:highlight>
                  <a:srgbClr val="0F163E"/>
                </a:highlight>
                <a:latin typeface="Consolas"/>
                <a:ea typeface="Consolas"/>
                <a:cs typeface="Consolas"/>
                <a:sym typeface="Consolas"/>
              </a:rPr>
              <a:t>&lt;T&gt;</a:t>
            </a:r>
            <a:r>
              <a:rPr b="0" i="0" lang="en-US" sz="1750" u="none" cap="none" strike="noStrike">
                <a:solidFill>
                  <a:srgbClr val="CFD0D8"/>
                </a:solidFill>
                <a:latin typeface="Roboto"/>
                <a:ea typeface="Roboto"/>
                <a:cs typeface="Roboto"/>
                <a:sym typeface="Roboto"/>
              </a:rPr>
              <a:t> in </a:t>
            </a:r>
            <a:r>
              <a:rPr b="0" i="0" lang="en-US" sz="1750" u="none" cap="none" strike="noStrike">
                <a:solidFill>
                  <a:srgbClr val="CFD0D8"/>
                </a:solidFill>
                <a:highlight>
                  <a:srgbClr val="0F163E"/>
                </a:highlight>
                <a:latin typeface="Consolas"/>
                <a:ea typeface="Consolas"/>
                <a:cs typeface="Consolas"/>
                <a:sym typeface="Consolas"/>
              </a:rPr>
              <a:t>Box&lt;T&gt;</a:t>
            </a:r>
            <a:r>
              <a:rPr b="0" i="0" lang="en-US" sz="1750" u="none" cap="none" strike="noStrike">
                <a:solidFill>
                  <a:srgbClr val="CFD0D8"/>
                </a:solidFill>
                <a:latin typeface="Roboto"/>
                <a:ea typeface="Roboto"/>
                <a:cs typeface="Roboto"/>
                <a:sym typeface="Roboto"/>
              </a:rPr>
              <a:t> or </a:t>
            </a:r>
            <a:r>
              <a:rPr b="0" i="0" lang="en-US" sz="1750" u="none" cap="none" strike="noStrike">
                <a:solidFill>
                  <a:srgbClr val="CFD0D8"/>
                </a:solidFill>
                <a:highlight>
                  <a:srgbClr val="0F163E"/>
                </a:highlight>
                <a:latin typeface="Consolas"/>
                <a:ea typeface="Consolas"/>
                <a:cs typeface="Consolas"/>
                <a:sym typeface="Consolas"/>
              </a:rPr>
              <a:t>&lt;K, V&gt;</a:t>
            </a:r>
            <a:r>
              <a:rPr b="0" i="0" lang="en-US" sz="1750" u="none" cap="none" strike="noStrike">
                <a:solidFill>
                  <a:srgbClr val="CFD0D8"/>
                </a:solidFill>
                <a:latin typeface="Roboto"/>
                <a:ea typeface="Roboto"/>
                <a:cs typeface="Roboto"/>
                <a:sym typeface="Roboto"/>
              </a:rPr>
              <a:t> in </a:t>
            </a:r>
            <a:r>
              <a:rPr b="0" i="0" lang="en-US" sz="1750" u="none" cap="none" strike="noStrike">
                <a:solidFill>
                  <a:srgbClr val="CFD0D8"/>
                </a:solidFill>
                <a:highlight>
                  <a:srgbClr val="0F163E"/>
                </a:highlight>
                <a:latin typeface="Consolas"/>
                <a:ea typeface="Consolas"/>
                <a:cs typeface="Consolas"/>
                <a:sym typeface="Consolas"/>
              </a:rPr>
              <a:t>HashMap&lt;K, V&gt;</a:t>
            </a:r>
            <a:r>
              <a:rPr b="0" i="0" lang="en-US" sz="1750" u="none" cap="none" strike="noStrike">
                <a:solidFill>
                  <a:srgbClr val="CFD0D8"/>
                </a:solidFill>
                <a:latin typeface="Roboto"/>
                <a:ea typeface="Roboto"/>
                <a:cs typeface="Roboto"/>
                <a:sym typeface="Roboto"/>
              </a:rPr>
              <a:t> is a placeholder for the type you want to specify.</a:t>
            </a:r>
            <a:endParaRPr b="0" i="0" sz="17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" name="Google Shape;55;p4"/>
          <p:cNvSpPr/>
          <p:nvPr/>
        </p:nvSpPr>
        <p:spPr>
          <a:xfrm>
            <a:off x="793790" y="4064675"/>
            <a:ext cx="13042821" cy="36290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34290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CFD0D8"/>
              </a:buClr>
              <a:buSzPts val="1750"/>
              <a:buFont typeface="Calibri"/>
              <a:buAutoNum type="arabicPeriod" startAt="2"/>
            </a:pPr>
            <a:r>
              <a:rPr b="1" i="0" lang="en-US" sz="1750" u="none" cap="none" strike="noStrike">
                <a:solidFill>
                  <a:srgbClr val="CFD0D8"/>
                </a:solidFill>
                <a:latin typeface="Roboto"/>
                <a:ea typeface="Roboto"/>
                <a:cs typeface="Roboto"/>
                <a:sym typeface="Roboto"/>
              </a:rPr>
              <a:t>Multiple Type Parameters:</a:t>
            </a:r>
            <a:endParaRPr b="0" i="0" sz="17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" name="Google Shape;56;p4"/>
          <p:cNvSpPr/>
          <p:nvPr/>
        </p:nvSpPr>
        <p:spPr>
          <a:xfrm>
            <a:off x="793790" y="4506873"/>
            <a:ext cx="13042821" cy="36290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1" marL="68580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CFD0D8"/>
              </a:buClr>
              <a:buSzPts val="1750"/>
              <a:buFont typeface="Roboto"/>
              <a:buChar char="•"/>
            </a:pPr>
            <a:r>
              <a:rPr b="0" i="0" lang="en-US" sz="1750" u="none" cap="none" strike="noStrike">
                <a:solidFill>
                  <a:srgbClr val="CFD0D8"/>
                </a:solidFill>
                <a:latin typeface="Roboto"/>
                <a:ea typeface="Roboto"/>
                <a:cs typeface="Roboto"/>
                <a:sym typeface="Roboto"/>
              </a:rPr>
              <a:t>You can use multiple type parameters to make classes/methods more flexible.</a:t>
            </a:r>
            <a:endParaRPr b="0" i="0" sz="17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" name="Google Shape;57;p4"/>
          <p:cNvSpPr/>
          <p:nvPr/>
        </p:nvSpPr>
        <p:spPr>
          <a:xfrm>
            <a:off x="793790" y="4949071"/>
            <a:ext cx="13042821" cy="37052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1" marL="68580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CFD0D8"/>
              </a:buClr>
              <a:buSzPts val="1750"/>
              <a:buFont typeface="Roboto"/>
              <a:buChar char="•"/>
            </a:pPr>
            <a:r>
              <a:rPr b="0" i="0" lang="en-US" sz="1750" u="none" cap="none" strike="noStrike">
                <a:solidFill>
                  <a:srgbClr val="CFD0D8"/>
                </a:solidFill>
                <a:latin typeface="Roboto"/>
                <a:ea typeface="Roboto"/>
                <a:cs typeface="Roboto"/>
                <a:sym typeface="Roboto"/>
              </a:rPr>
              <a:t>Example: </a:t>
            </a:r>
            <a:r>
              <a:rPr b="0" i="0" lang="en-US" sz="1750" u="none" cap="none" strike="noStrike">
                <a:solidFill>
                  <a:srgbClr val="CFD0D8"/>
                </a:solidFill>
                <a:highlight>
                  <a:srgbClr val="0F163E"/>
                </a:highlight>
                <a:latin typeface="Consolas"/>
                <a:ea typeface="Consolas"/>
                <a:cs typeface="Consolas"/>
                <a:sym typeface="Consolas"/>
              </a:rPr>
              <a:t>HashMap&lt;K, V&gt;</a:t>
            </a:r>
            <a:endParaRPr b="0" i="0" sz="17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4"/>
          <p:cNvSpPr/>
          <p:nvPr/>
        </p:nvSpPr>
        <p:spPr>
          <a:xfrm>
            <a:off x="793790" y="5398889"/>
            <a:ext cx="13042821" cy="37052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34290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CFD0D8"/>
              </a:buClr>
              <a:buSzPts val="1750"/>
              <a:buFont typeface="Calibri"/>
              <a:buAutoNum type="arabicPeriod" startAt="3"/>
            </a:pPr>
            <a:r>
              <a:rPr b="0" i="0" lang="en-US" sz="1750" u="none" cap="none" strike="noStrike">
                <a:solidFill>
                  <a:srgbClr val="CFD0D8"/>
                </a:solidFill>
                <a:latin typeface="Roboto"/>
                <a:ea typeface="Roboto"/>
                <a:cs typeface="Roboto"/>
                <a:sym typeface="Roboto"/>
              </a:rPr>
              <a:t>Wildcard (</a:t>
            </a:r>
            <a:r>
              <a:rPr b="0" i="0" lang="en-US" sz="1750" u="none" cap="none" strike="noStrike">
                <a:solidFill>
                  <a:srgbClr val="CFD0D8"/>
                </a:solidFill>
                <a:highlight>
                  <a:srgbClr val="0F163E"/>
                </a:highlight>
                <a:latin typeface="Consolas"/>
                <a:ea typeface="Consolas"/>
                <a:cs typeface="Consolas"/>
                <a:sym typeface="Consolas"/>
              </a:rPr>
              <a:t>?</a:t>
            </a:r>
            <a:r>
              <a:rPr b="0" i="0" lang="en-US" sz="1750" u="none" cap="none" strike="noStrike">
                <a:solidFill>
                  <a:srgbClr val="CFD0D8"/>
                </a:solidFill>
                <a:latin typeface="Roboto"/>
                <a:ea typeface="Roboto"/>
                <a:cs typeface="Roboto"/>
                <a:sym typeface="Roboto"/>
              </a:rPr>
              <a:t>):</a:t>
            </a:r>
            <a:endParaRPr b="0" i="0" sz="17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" name="Google Shape;59;p4"/>
          <p:cNvSpPr/>
          <p:nvPr/>
        </p:nvSpPr>
        <p:spPr>
          <a:xfrm>
            <a:off x="793790" y="5848707"/>
            <a:ext cx="13042821" cy="37052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1" marL="68580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CFD0D8"/>
              </a:buClr>
              <a:buSzPts val="1750"/>
              <a:buFont typeface="Roboto"/>
              <a:buChar char="•"/>
            </a:pPr>
            <a:r>
              <a:rPr b="0" i="0" lang="en-US" sz="1750" u="none" cap="none" strike="noStrike">
                <a:solidFill>
                  <a:srgbClr val="CFD0D8"/>
                </a:solidFill>
                <a:latin typeface="Roboto"/>
                <a:ea typeface="Roboto"/>
                <a:cs typeface="Roboto"/>
                <a:sym typeface="Roboto"/>
              </a:rPr>
              <a:t>Generics also support wildcards like </a:t>
            </a:r>
            <a:r>
              <a:rPr b="0" i="0" lang="en-US" sz="1750" u="none" cap="none" strike="noStrike">
                <a:solidFill>
                  <a:srgbClr val="CFD0D8"/>
                </a:solidFill>
                <a:highlight>
                  <a:srgbClr val="0F163E"/>
                </a:highlight>
                <a:latin typeface="Consolas"/>
                <a:ea typeface="Consolas"/>
                <a:cs typeface="Consolas"/>
                <a:sym typeface="Consolas"/>
              </a:rPr>
              <a:t>?</a:t>
            </a:r>
            <a:r>
              <a:rPr b="0" i="0" lang="en-US" sz="1750" u="none" cap="none" strike="noStrike">
                <a:solidFill>
                  <a:srgbClr val="CFD0D8"/>
                </a:solidFill>
                <a:latin typeface="Roboto"/>
                <a:ea typeface="Roboto"/>
                <a:cs typeface="Roboto"/>
                <a:sym typeface="Roboto"/>
              </a:rPr>
              <a:t> for cases where the exact type isn’t known or doesn’t matter.</a:t>
            </a:r>
            <a:endParaRPr b="0" i="0" sz="17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ערכת נושא Offic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2025-01-14T20:11:41Z</dcterms:created>
  <dc:creator>PptxGenJS</dc:creator>
</cp:coreProperties>
</file>