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8229600" cx="14630400"/>
  <p:notesSz cx="8229600" cy="14630400"/>
  <p:embeddedFontLs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2tXDdadVBUx+HaROofsBVn1ub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" name="Google Shape;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" name="Google Shape;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696158" y="554236"/>
            <a:ext cx="7002423" cy="62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Roboto Medium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We Knew Before Generics</a:t>
            </a:r>
            <a:endParaRPr b="0" i="0" sz="3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6158" y="1474232"/>
            <a:ext cx="13238083" cy="65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Before Java introduced Generics (in Java 5), collections like </a:t>
            </a: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b="0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HashMap</a:t>
            </a:r>
            <a:r>
              <a:rPr b="0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could store </a:t>
            </a:r>
            <a:r>
              <a:rPr b="1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any type of object</a:t>
            </a:r>
            <a:r>
              <a:rPr b="0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. These collections operated on </a:t>
            </a:r>
            <a:r>
              <a:rPr b="0" i="0" lang="en-US" sz="15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5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type, which allowed them to hold anything.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96158" y="2349698"/>
            <a:ext cx="13238083" cy="4753928"/>
          </a:xfrm>
          <a:prstGeom prst="roundRect">
            <a:avLst>
              <a:gd fmla="val 1757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86276" y="2349698"/>
            <a:ext cx="13257848" cy="4753928"/>
          </a:xfrm>
          <a:prstGeom prst="roundRect">
            <a:avLst>
              <a:gd fmla="val 628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85111" y="2498884"/>
            <a:ext cx="12860179" cy="4455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550"/>
              <a:buFont typeface="Consolas"/>
              <a:buNone/>
            </a:pP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import java.util.ArrayList;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public class WithoutGenerics {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ArrayList list = new ArrayList(); // No type specified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list.add("Alice"); // Adding a String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list.add(42); // Adding an Integer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for (Object obj : list) {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System.out.println(obj);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5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/>
          <p:nvPr/>
        </p:nvSpPr>
        <p:spPr>
          <a:xfrm>
            <a:off x="729028" y="578275"/>
            <a:ext cx="10638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Roboto Medium"/>
              <a:buNone/>
            </a:pPr>
            <a:r>
              <a:rPr lang="en-US" sz="4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Why This Wasn’t Good Enough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29020" y="1729026"/>
            <a:ext cx="4051459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b="1" lang="en-US" sz="16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Lack of Type Safety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29020" y="2249805"/>
            <a:ext cx="4051459" cy="1030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lang="en-US" sz="16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Collections could hold any type of object. If you added a </a:t>
            </a: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and later expected an </a:t>
            </a: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6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, you’d get runtime errors.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296257" y="1729026"/>
            <a:ext cx="4051459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b="1" lang="en-US" sz="16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Manual Casting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296257" y="2249805"/>
            <a:ext cx="4051459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lang="en-US" sz="16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Every time you retrieved an object from a collection, you had to cast it to the expected type. This was error-prone and tedious.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9863495" y="1729026"/>
            <a:ext cx="4051459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b="1" lang="en-US" sz="16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Readability and Maintenance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9863495" y="2249805"/>
            <a:ext cx="4051459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Roboto"/>
              <a:buNone/>
            </a:pPr>
            <a:r>
              <a:rPr lang="en-US" sz="16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It was hard to understand what type of objects a collection was supposed to hold.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29020" y="4005024"/>
            <a:ext cx="13172361" cy="3646170"/>
          </a:xfrm>
          <a:prstGeom prst="roundRect">
            <a:avLst>
              <a:gd fmla="val 2400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718661" y="4005024"/>
            <a:ext cx="13193078" cy="3646170"/>
          </a:xfrm>
          <a:prstGeom prst="roundRect">
            <a:avLst>
              <a:gd fmla="val 857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926900" y="4161224"/>
            <a:ext cx="127767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ArrayList list = new ArrayList(); / What type is this list supposed to hold?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list.add("Alice"); // String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list.add(42);      // Integer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String name = (String) list.get(1); // Would this work?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ArrayList list = new ArrayList();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list.add("Alice");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Consolas"/>
              <a:buNone/>
            </a:pPr>
            <a:r>
              <a:rPr lang="en-US" sz="160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String name = (String) list.get(0); // Casting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93790" y="806291"/>
            <a:ext cx="931723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Roboto Medium"/>
              <a:buNone/>
            </a:pPr>
            <a:r>
              <a:rPr lang="en-US" sz="44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How Generics Solve These Problems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793790" y="1855232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Generics allow you to specify the type of objects a collection (or any class/method) can work with. 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793790" y="247328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This adds </a:t>
            </a:r>
            <a:r>
              <a:rPr b="1"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type safety</a:t>
            </a: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, eliminates </a:t>
            </a:r>
            <a:r>
              <a:rPr b="1"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manual casting</a:t>
            </a: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, and makes the code more readable and maintainable.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793790" y="3091339"/>
            <a:ext cx="13042821" cy="4331970"/>
          </a:xfrm>
          <a:prstGeom prst="roundRect">
            <a:avLst>
              <a:gd fmla="val 2199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782479" y="3091339"/>
            <a:ext cx="13065443" cy="4331970"/>
          </a:xfrm>
          <a:prstGeom prst="roundRect">
            <a:avLst>
              <a:gd fmla="val 785" name="adj"/>
            </a:avLst>
          </a:prstGeom>
          <a:solidFill>
            <a:srgbClr val="0F1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1009293" y="3261360"/>
            <a:ext cx="12611814" cy="39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import java.util.ArrayList;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public class WithGenerics {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  ArrayList&lt;String&gt; list = new ArrayList&lt;&gt;(); // Specify type as String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  list.add("Alice");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  // list.add(42); // Compile-time error!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  String name = list.get(0); // No need to cast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System.out.println(name);  // Outputs: Alice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onsolas"/>
              <a:buNone/>
            </a:pP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793790" y="2010251"/>
            <a:ext cx="652164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Roboto Medium"/>
              <a:buNone/>
            </a:pPr>
            <a:r>
              <a:rPr lang="en-US" sz="44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Key Concepts of Generics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793790" y="3172658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alibri"/>
              <a:buAutoNum type="arabicPeriod"/>
            </a:pPr>
            <a:r>
              <a:rPr b="1"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Type Parameter: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793790" y="3614857"/>
            <a:ext cx="13042821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1" marL="62865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&lt;T&gt;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Box&lt;T&gt;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&lt;K, V&gt;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HashMap&lt;K, V&gt;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is a placeholder for the type you want to specify.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793790" y="406467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alibri"/>
              <a:buAutoNum type="arabicPeriod" startAt="2"/>
            </a:pPr>
            <a:r>
              <a:rPr b="1"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Multiple Type Parameters: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793790" y="4506873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You can use multiple type parameters to make classes/methods more flexible.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793790" y="4949071"/>
            <a:ext cx="13042821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HashMap&lt;K, V&gt;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793790" y="5398889"/>
            <a:ext cx="13042821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Calibri"/>
              <a:buAutoNum type="arabicPeriod" startAt="3"/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Wildcard (</a:t>
            </a:r>
            <a:r>
              <a:rPr lang="en-US" sz="1750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793790" y="5848707"/>
            <a:ext cx="13042821" cy="370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Generics also support wildcards like </a:t>
            </a:r>
            <a:r>
              <a:rPr b="0" i="0" lang="en-US" sz="1750" u="none" cap="none" strike="noStrike">
                <a:solidFill>
                  <a:srgbClr val="CFD0D8"/>
                </a:solidFill>
                <a:highlight>
                  <a:srgbClr val="0F163E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n-US" sz="1750" u="none" cap="none" strike="noStrike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for cases where the exact type isn’t known or doesn’t matter.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2025-01-14T20:11:41Z</dcterms:created>
  <dc:creator>PptxGenJS</dc:creator>
</cp:coreProperties>
</file>