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GoogleSlidesCustomDataVersion2">
      <go:slidesCustomData xmlns:go="http://customooxmlschemas.google.com/" r:id="rId57" roundtripDataSignature="AMtx7mjo40NUb+2BwDMw2/3dpLNVZwhe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7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4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1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1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1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/>
          <p:nvPr/>
        </p:nvSpPr>
        <p:spPr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50" lIns="96900" spcFirstLastPara="1" rIns="96900" wrap="square" tIns="484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25" spcFirstLastPara="1" rIns="200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993775" y="768350"/>
            <a:ext cx="5113338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60463" y="893763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2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2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2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2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2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2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2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2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2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2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2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2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2" name="Google Shape;502;p2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p2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p2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2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3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3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3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3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2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3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3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3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3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4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4" name="Google Shape;594;p3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Google Shape;595;p3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5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8" name="Google Shape;608;p3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3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3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3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7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3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Google Shape;641;p3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Google Shape;660;p3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Google Shape;661;p3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9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3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4" name="Google Shape;694;p4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4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1" name="Google Shape;711;p4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Google Shape;712;p4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2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2" name="Google Shape;732;p4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Google Shape;733;p4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3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3" name="Google Shape;753;p4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4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4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6" name="Google Shape;776;p4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4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5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5" name="Google Shape;795;p4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Google Shape;796;p4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6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0" name="Google Shape;810;p4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Google Shape;811;p4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7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4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4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9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Google Shape;844;p4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5" name="Google Shape;845;p4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0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5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9" name="Google Shape;859;p5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1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6" name="Google Shape;866;p5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Google Shape;867;p5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2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5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5" name="Google Shape;975;p5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3"/>
          <p:cNvSpPr txBox="1"/>
          <p:nvPr>
            <p:ph idx="1" type="body"/>
          </p:nvPr>
        </p:nvSpPr>
        <p:spPr>
          <a:xfrm rot="5400000">
            <a:off x="1752600" y="-6858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4"/>
          <p:cNvSpPr txBox="1"/>
          <p:nvPr>
            <p:ph type="title"/>
          </p:nvPr>
        </p:nvSpPr>
        <p:spPr>
          <a:xfrm rot="5400000">
            <a:off x="4657725" y="2143125"/>
            <a:ext cx="6324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4"/>
          <p:cNvSpPr txBox="1"/>
          <p:nvPr>
            <p:ph idx="1" type="body"/>
          </p:nvPr>
        </p:nvSpPr>
        <p:spPr>
          <a:xfrm rot="5400000">
            <a:off x="200025" y="28575"/>
            <a:ext cx="632460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108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080"/>
              </a:spcBef>
              <a:spcAft>
                <a:spcPts val="0"/>
              </a:spcAft>
              <a:buSzPts val="135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108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idx="1" type="body"/>
          </p:nvPr>
        </p:nvSpPr>
        <p:spPr>
          <a:xfrm>
            <a:off x="2286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42900" lvl="1" marL="914400" algn="l"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8" name="Google Shape;28;p58"/>
          <p:cNvSpPr txBox="1"/>
          <p:nvPr>
            <p:ph idx="2" type="body"/>
          </p:nvPr>
        </p:nvSpPr>
        <p:spPr>
          <a:xfrm>
            <a:off x="46101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42900" lvl="1" marL="914400" algn="l"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5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23850" lvl="1" marL="914400" algn="l"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5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23850" lvl="1" marL="914400" algn="l"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1920"/>
              </a:spcBef>
              <a:spcAft>
                <a:spcPts val="0"/>
              </a:spcAft>
              <a:buSzPts val="3200"/>
              <a:buChar char="■"/>
              <a:defRPr sz="3200"/>
            </a:lvl1pPr>
            <a:lvl2pPr indent="-361950" lvl="1" marL="914400" algn="l">
              <a:spcBef>
                <a:spcPts val="1680"/>
              </a:spcBef>
              <a:spcAft>
                <a:spcPts val="0"/>
              </a:spcAft>
              <a:buSzPts val="2100"/>
              <a:buChar char="●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❑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" name="Google Shape;40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3" name="Google Shape;13;p53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53"/>
          <p:cNvSpPr txBox="1"/>
          <p:nvPr/>
        </p:nvSpPr>
        <p:spPr>
          <a:xfrm>
            <a:off x="596672" y="6578262"/>
            <a:ext cx="786152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 to CS, Efi Arazi School of CS, RUNI, lecture 6-1                                                                                                                                           slide </a:t>
            </a: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7.png"/><Relationship Id="rId7" Type="http://schemas.openxmlformats.org/officeDocument/2006/relationships/image" Target="../media/image3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vmlDrawing" Target="../drawings/vmlDrawing4.vml"/><Relationship Id="rId4" Type="http://schemas.openxmlformats.org/officeDocument/2006/relationships/image" Target="../media/image6.png"/><Relationship Id="rId10" Type="http://schemas.openxmlformats.org/officeDocument/2006/relationships/image" Target="../media/image37.png"/><Relationship Id="rId9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4.bin"/><Relationship Id="rId7" Type="http://schemas.openxmlformats.org/officeDocument/2006/relationships/image" Target="../media/image38.png"/><Relationship Id="rId8" Type="http://schemas.openxmlformats.org/officeDocument/2006/relationships/oleObject" Target="../embeddings/oleObject5.bin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Shimon Schocken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RUNI</a:t>
            </a:r>
            <a:endParaRPr/>
          </a:p>
        </p:txBody>
      </p:sp>
      <p:sp>
        <p:nvSpPr>
          <p:cNvPr id="58" name="Google Shape;58;p1"/>
          <p:cNvSpPr/>
          <p:nvPr/>
        </p:nvSpPr>
        <p:spPr>
          <a:xfrm>
            <a:off x="3048000" y="1739900"/>
            <a:ext cx="3294063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6-1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05175" y="2305956"/>
            <a:ext cx="4379913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Fundamentals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I</a:t>
            </a:r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19616" l="0" r="4484" t="53"/>
          <a:stretch/>
        </p:blipFill>
        <p:spPr>
          <a:xfrm>
            <a:off x="2637631" y="3581400"/>
            <a:ext cx="4114800" cy="281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Load operation</a:t>
            </a:r>
            <a:endParaRPr/>
          </a:p>
        </p:txBody>
      </p:sp>
      <p:pic>
        <p:nvPicPr>
          <p:cNvPr descr="Bouquet" id="189" name="Google Shape;189;p10"/>
          <p:cNvPicPr preferRelativeResize="0"/>
          <p:nvPr/>
        </p:nvPicPr>
        <p:blipFill rotWithShape="1">
          <a:blip r:embed="rId3">
            <a:alphaModFix/>
          </a:blip>
          <a:srcRect b="24999" l="781" r="27344" t="13542"/>
          <a:stretch/>
        </p:blipFill>
        <p:spPr>
          <a:xfrm>
            <a:off x="152400" y="762000"/>
            <a:ext cx="54102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uquet" id="190" name="Google Shape;190;p10"/>
          <p:cNvPicPr preferRelativeResize="0"/>
          <p:nvPr/>
        </p:nvPicPr>
        <p:blipFill rotWithShape="1">
          <a:blip r:embed="rId4">
            <a:alphaModFix/>
          </a:blip>
          <a:srcRect b="68385" l="26034" r="59593" t="21765"/>
          <a:stretch/>
        </p:blipFill>
        <p:spPr>
          <a:xfrm>
            <a:off x="2057400" y="1295400"/>
            <a:ext cx="108585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0"/>
          <p:cNvGrpSpPr/>
          <p:nvPr/>
        </p:nvGrpSpPr>
        <p:grpSpPr>
          <a:xfrm>
            <a:off x="1828800" y="1219200"/>
            <a:ext cx="1676400" cy="990600"/>
            <a:chOff x="1828800" y="1219200"/>
            <a:chExt cx="1676400" cy="990601"/>
          </a:xfrm>
        </p:grpSpPr>
        <p:sp>
          <p:nvSpPr>
            <p:cNvPr id="192" name="Google Shape;192;p10"/>
            <p:cNvSpPr/>
            <p:nvPr/>
          </p:nvSpPr>
          <p:spPr>
            <a:xfrm>
              <a:off x="2133600" y="1828801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load</a:t>
              </a:r>
              <a:r>
                <a:rPr b="1" i="0" lang="en-US" sz="800" u="none" cap="none" strike="noStrike">
                  <a:solidFill>
                    <a:srgbClr val="A5002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90</a:t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1828800" y="1219200"/>
              <a:ext cx="1676400" cy="990601"/>
            </a:xfrm>
            <a:prstGeom prst="ellipse">
              <a:avLst/>
            </a:prstGeom>
            <a:noFill/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0"/>
          <p:cNvGrpSpPr/>
          <p:nvPr/>
        </p:nvGrpSpPr>
        <p:grpSpPr>
          <a:xfrm>
            <a:off x="2281237" y="3048000"/>
            <a:ext cx="6176963" cy="3505200"/>
            <a:chOff x="2281237" y="3048000"/>
            <a:chExt cx="6176963" cy="3505200"/>
          </a:xfrm>
        </p:grpSpPr>
        <p:sp>
          <p:nvSpPr>
            <p:cNvPr id="195" name="Google Shape;195;p10"/>
            <p:cNvSpPr/>
            <p:nvPr/>
          </p:nvSpPr>
          <p:spPr>
            <a:xfrm>
              <a:off x="2281237" y="5334000"/>
              <a:ext cx="1724025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9525" lvl="0" marL="9525" marR="0" rtl="0" algn="l">
                <a:lnSpc>
                  <a:spcPct val="7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following</a:t>
              </a:r>
              <a:endParaRPr/>
            </a:p>
            <a:p>
              <a:pPr indent="-9525" lvl="0" marL="9525" marR="0" rtl="0" algn="l">
                <a:lnSpc>
                  <a:spcPct val="74444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execution: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96" name="Google Shape;196;p10"/>
            <p:cNvGrpSpPr/>
            <p:nvPr/>
          </p:nvGrpSpPr>
          <p:grpSpPr>
            <a:xfrm>
              <a:off x="3505200" y="3048000"/>
              <a:ext cx="4953000" cy="3505200"/>
              <a:chOff x="2208" y="1920"/>
              <a:chExt cx="3120" cy="2208"/>
            </a:xfrm>
          </p:grpSpPr>
          <p:pic>
            <p:nvPicPr>
              <p:cNvPr descr="Bouquet" id="197" name="Google Shape;197;p10"/>
              <p:cNvPicPr preferRelativeResize="0"/>
              <p:nvPr/>
            </p:nvPicPr>
            <p:blipFill rotWithShape="1">
              <a:blip r:embed="rId4">
                <a:alphaModFix/>
              </a:blip>
              <a:srcRect b="24999" l="1563" r="27343" t="13542"/>
              <a:stretch/>
            </p:blipFill>
            <p:spPr>
              <a:xfrm>
                <a:off x="2208" y="1920"/>
                <a:ext cx="3120" cy="2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10"/>
              <p:cNvSpPr/>
              <p:nvPr/>
            </p:nvSpPr>
            <p:spPr>
              <a:xfrm>
                <a:off x="3264" y="2736"/>
                <a:ext cx="768" cy="480"/>
              </a:xfrm>
              <a:prstGeom prst="ellipse">
                <a:avLst/>
              </a:prstGeom>
              <a:noFill/>
              <a:ln cap="flat" cmpd="sng" w="25400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9" name="Google Shape;199;p10"/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00" name="Google Shape;200;p10"/>
            <p:cNvSpPr/>
            <p:nvPr/>
          </p:nvSpPr>
          <p:spPr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numeric   semantics</a:t>
              </a:r>
              <a:endParaRPr/>
            </a:p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syntax         syntax      (meaning)</a:t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input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write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 </a:t>
              </a:r>
              <a:endParaRPr/>
            </a:p>
          </p:txBody>
        </p:sp>
      </p:grpSp>
      <p:sp>
        <p:nvSpPr>
          <p:cNvPr id="202" name="Google Shape;202;p10"/>
          <p:cNvSpPr/>
          <p:nvPr/>
        </p:nvSpPr>
        <p:spPr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sub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8077199" y="1278430"/>
            <a:ext cx="383059" cy="24874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5929312" y="2497423"/>
            <a:ext cx="2695576" cy="29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the Data register)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Store operation</a:t>
            </a:r>
            <a:endParaRPr/>
          </a:p>
        </p:txBody>
      </p:sp>
      <p:pic>
        <p:nvPicPr>
          <p:cNvPr descr="Bouquet" id="212" name="Google Shape;212;p11"/>
          <p:cNvPicPr preferRelativeResize="0"/>
          <p:nvPr/>
        </p:nvPicPr>
        <p:blipFill rotWithShape="1">
          <a:blip r:embed="rId3">
            <a:alphaModFix/>
          </a:blip>
          <a:srcRect b="24636" l="0" r="27174" t="13043"/>
          <a:stretch/>
        </p:blipFill>
        <p:spPr>
          <a:xfrm>
            <a:off x="228600" y="762000"/>
            <a:ext cx="5105400" cy="327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11"/>
          <p:cNvGrpSpPr/>
          <p:nvPr/>
        </p:nvGrpSpPr>
        <p:grpSpPr>
          <a:xfrm>
            <a:off x="1828800" y="1219200"/>
            <a:ext cx="1676400" cy="914400"/>
            <a:chOff x="1828800" y="1219200"/>
            <a:chExt cx="1676400" cy="914400"/>
          </a:xfrm>
        </p:grpSpPr>
        <p:sp>
          <p:nvSpPr>
            <p:cNvPr id="214" name="Google Shape;214;p11"/>
            <p:cNvSpPr/>
            <p:nvPr/>
          </p:nvSpPr>
          <p:spPr>
            <a:xfrm>
              <a:off x="1828800" y="1219200"/>
              <a:ext cx="1676400" cy="914400"/>
            </a:xfrm>
            <a:prstGeom prst="ellipse">
              <a:avLst/>
            </a:prstGeom>
            <a:noFill/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133600" y="1752600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r>
                <a:rPr b="1" i="0" lang="en-US" sz="800" u="none" cap="none" strike="noStrike">
                  <a:solidFill>
                    <a:srgbClr val="A5002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91</a:t>
              </a:r>
              <a:endParaRPr/>
            </a:p>
          </p:txBody>
        </p:sp>
      </p:grpSp>
      <p:grpSp>
        <p:nvGrpSpPr>
          <p:cNvPr id="216" name="Google Shape;216;p11"/>
          <p:cNvGrpSpPr/>
          <p:nvPr/>
        </p:nvGrpSpPr>
        <p:grpSpPr>
          <a:xfrm>
            <a:off x="2057400" y="2887663"/>
            <a:ext cx="6858000" cy="3578225"/>
            <a:chOff x="2057400" y="2887663"/>
            <a:chExt cx="6858000" cy="3578225"/>
          </a:xfrm>
        </p:grpSpPr>
        <p:sp>
          <p:nvSpPr>
            <p:cNvPr id="217" name="Google Shape;217;p11"/>
            <p:cNvSpPr/>
            <p:nvPr/>
          </p:nvSpPr>
          <p:spPr>
            <a:xfrm>
              <a:off x="2057400" y="4947444"/>
              <a:ext cx="1724025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9525" lvl="0" marL="9525" marR="0" rtl="0" algn="l">
                <a:lnSpc>
                  <a:spcPct val="7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following</a:t>
              </a:r>
              <a:endParaRPr/>
            </a:p>
            <a:p>
              <a:pPr indent="-9525" lvl="0" marL="9525" marR="0" rtl="0" algn="l">
                <a:lnSpc>
                  <a:spcPct val="74444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execution: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18" name="Google Shape;218;p11"/>
            <p:cNvGrpSpPr/>
            <p:nvPr/>
          </p:nvGrpSpPr>
          <p:grpSpPr>
            <a:xfrm>
              <a:off x="3200400" y="2887663"/>
              <a:ext cx="5715000" cy="3578225"/>
              <a:chOff x="2016" y="1819"/>
              <a:chExt cx="3600" cy="2254"/>
            </a:xfrm>
          </p:grpSpPr>
          <p:pic>
            <p:nvPicPr>
              <p:cNvPr descr="Bouquet" id="219" name="Google Shape;219;p11"/>
              <p:cNvPicPr preferRelativeResize="0"/>
              <p:nvPr/>
            </p:nvPicPr>
            <p:blipFill rotWithShape="1">
              <a:blip r:embed="rId4">
                <a:alphaModFix/>
              </a:blip>
              <a:srcRect b="24999" l="0" r="27344" t="13542"/>
              <a:stretch/>
            </p:blipFill>
            <p:spPr>
              <a:xfrm>
                <a:off x="2016" y="1819"/>
                <a:ext cx="3552" cy="2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11"/>
              <p:cNvSpPr/>
              <p:nvPr/>
            </p:nvSpPr>
            <p:spPr>
              <a:xfrm>
                <a:off x="4944" y="2640"/>
                <a:ext cx="672" cy="480"/>
              </a:xfrm>
              <a:prstGeom prst="ellipse">
                <a:avLst/>
              </a:prstGeom>
              <a:noFill/>
              <a:ln cap="flat" cmpd="sng" w="25400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1" name="Google Shape;221;p11"/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22" name="Google Shape;222;p11"/>
            <p:cNvSpPr/>
            <p:nvPr/>
          </p:nvSpPr>
          <p:spPr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numeric   semantics</a:t>
              </a:r>
              <a:endParaRPr/>
            </a:p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syntax         syntax      (meaning)</a:t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input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write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 </a:t>
              </a:r>
              <a:endParaRPr/>
            </a:p>
          </p:txBody>
        </p:sp>
      </p:grpSp>
      <p:sp>
        <p:nvSpPr>
          <p:cNvPr id="224" name="Google Shape;224;p11"/>
          <p:cNvSpPr/>
          <p:nvPr/>
        </p:nvSpPr>
        <p:spPr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sub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8077200" y="1549646"/>
            <a:ext cx="383059" cy="24874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5929312" y="2497423"/>
            <a:ext cx="2695576" cy="29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the Data register)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 operation</a:t>
            </a:r>
            <a:endParaRPr/>
          </a:p>
        </p:txBody>
      </p:sp>
      <p:pic>
        <p:nvPicPr>
          <p:cNvPr descr="Bouquet" id="234" name="Google Shape;234;p12"/>
          <p:cNvPicPr preferRelativeResize="0"/>
          <p:nvPr/>
        </p:nvPicPr>
        <p:blipFill rotWithShape="1">
          <a:blip r:embed="rId3">
            <a:alphaModFix/>
          </a:blip>
          <a:srcRect b="24999" l="0" r="27344" t="13542"/>
          <a:stretch/>
        </p:blipFill>
        <p:spPr>
          <a:xfrm>
            <a:off x="228600" y="762000"/>
            <a:ext cx="5334000" cy="3384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2"/>
          <p:cNvGrpSpPr/>
          <p:nvPr/>
        </p:nvGrpSpPr>
        <p:grpSpPr>
          <a:xfrm>
            <a:off x="1828800" y="1219200"/>
            <a:ext cx="1676400" cy="914400"/>
            <a:chOff x="1828800" y="1219200"/>
            <a:chExt cx="1676400" cy="914400"/>
          </a:xfrm>
        </p:grpSpPr>
        <p:sp>
          <p:nvSpPr>
            <p:cNvPr id="236" name="Google Shape;236;p12"/>
            <p:cNvSpPr/>
            <p:nvPr/>
          </p:nvSpPr>
          <p:spPr>
            <a:xfrm>
              <a:off x="1828800" y="1219200"/>
              <a:ext cx="1676400" cy="914400"/>
            </a:xfrm>
            <a:prstGeom prst="ellipse">
              <a:avLst/>
            </a:prstGeom>
            <a:noFill/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2133600" y="1752600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add</a:t>
              </a:r>
              <a:r>
                <a:rPr b="1" i="0" lang="en-US" sz="800" u="none" cap="none" strike="noStrike">
                  <a:solidFill>
                    <a:srgbClr val="A5002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/>
            </a:p>
          </p:txBody>
        </p:sp>
      </p:grpSp>
      <p:grpSp>
        <p:nvGrpSpPr>
          <p:cNvPr id="238" name="Google Shape;238;p12"/>
          <p:cNvGrpSpPr/>
          <p:nvPr/>
        </p:nvGrpSpPr>
        <p:grpSpPr>
          <a:xfrm>
            <a:off x="2185987" y="3100387"/>
            <a:ext cx="6805613" cy="3529013"/>
            <a:chOff x="2185987" y="3100387"/>
            <a:chExt cx="6805613" cy="3529013"/>
          </a:xfrm>
        </p:grpSpPr>
        <p:sp>
          <p:nvSpPr>
            <p:cNvPr id="239" name="Google Shape;239;p12"/>
            <p:cNvSpPr/>
            <p:nvPr/>
          </p:nvSpPr>
          <p:spPr>
            <a:xfrm>
              <a:off x="2185987" y="4929187"/>
              <a:ext cx="1724025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9525" lvl="0" marL="9525" marR="0" rtl="0" algn="l">
                <a:lnSpc>
                  <a:spcPct val="7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following</a:t>
              </a:r>
              <a:endParaRPr/>
            </a:p>
            <a:p>
              <a:pPr indent="-9525" lvl="0" marL="9525" marR="0" rtl="0" algn="l">
                <a:lnSpc>
                  <a:spcPct val="74444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execution: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Bouquet" id="240" name="Google Shape;240;p12"/>
            <p:cNvPicPr preferRelativeResize="0"/>
            <p:nvPr/>
          </p:nvPicPr>
          <p:blipFill rotWithShape="1">
            <a:blip r:embed="rId4">
              <a:alphaModFix/>
            </a:blip>
            <a:srcRect b="24999" l="0" r="27344" t="13542"/>
            <a:stretch/>
          </p:blipFill>
          <p:spPr>
            <a:xfrm>
              <a:off x="3429000" y="3100387"/>
              <a:ext cx="5562600" cy="3529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2"/>
            <p:cNvSpPr/>
            <p:nvPr/>
          </p:nvSpPr>
          <p:spPr>
            <a:xfrm>
              <a:off x="5410200" y="4471987"/>
              <a:ext cx="1219200" cy="762000"/>
            </a:xfrm>
            <a:prstGeom prst="ellipse">
              <a:avLst/>
            </a:prstGeom>
            <a:noFill/>
            <a:ln cap="flat" cmpd="sng" w="25400">
              <a:solidFill>
                <a:srgbClr val="000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12"/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43" name="Google Shape;243;p12"/>
            <p:cNvSpPr/>
            <p:nvPr/>
          </p:nvSpPr>
          <p:spPr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numeric   semantics</a:t>
              </a:r>
              <a:endParaRPr/>
            </a:p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syntax         syntax      (meaning)</a:t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input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write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 </a:t>
              </a:r>
              <a:endParaRPr/>
            </a:p>
          </p:txBody>
        </p:sp>
      </p:grpSp>
      <p:sp>
        <p:nvSpPr>
          <p:cNvPr id="245" name="Google Shape;245;p12"/>
          <p:cNvSpPr/>
          <p:nvPr/>
        </p:nvSpPr>
        <p:spPr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/>
          </a:p>
        </p:txBody>
      </p:sp>
      <p:sp>
        <p:nvSpPr>
          <p:cNvPr id="246" name="Google Shape;246;p12"/>
          <p:cNvSpPr/>
          <p:nvPr/>
        </p:nvSpPr>
        <p:spPr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sub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8305800" y="1946413"/>
            <a:ext cx="327310" cy="23336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5929312" y="2497423"/>
            <a:ext cx="2695576" cy="29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the Data register)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Subtract operation</a:t>
            </a:r>
            <a:endParaRPr/>
          </a:p>
        </p:txBody>
      </p:sp>
      <p:pic>
        <p:nvPicPr>
          <p:cNvPr descr="Bouquet" id="255" name="Google Shape;255;p13"/>
          <p:cNvPicPr preferRelativeResize="0"/>
          <p:nvPr/>
        </p:nvPicPr>
        <p:blipFill rotWithShape="1">
          <a:blip r:embed="rId3">
            <a:alphaModFix/>
          </a:blip>
          <a:srcRect b="24999" l="0" r="27344" t="13542"/>
          <a:stretch/>
        </p:blipFill>
        <p:spPr>
          <a:xfrm>
            <a:off x="152400" y="762000"/>
            <a:ext cx="5334000" cy="3384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13"/>
          <p:cNvGrpSpPr/>
          <p:nvPr/>
        </p:nvGrpSpPr>
        <p:grpSpPr>
          <a:xfrm>
            <a:off x="1828800" y="1219200"/>
            <a:ext cx="1676400" cy="914400"/>
            <a:chOff x="1828800" y="1219200"/>
            <a:chExt cx="1676400" cy="914400"/>
          </a:xfrm>
        </p:grpSpPr>
        <p:sp>
          <p:nvSpPr>
            <p:cNvPr id="257" name="Google Shape;257;p13"/>
            <p:cNvSpPr/>
            <p:nvPr/>
          </p:nvSpPr>
          <p:spPr>
            <a:xfrm>
              <a:off x="1828800" y="1219200"/>
              <a:ext cx="1676400" cy="914400"/>
            </a:xfrm>
            <a:prstGeom prst="ellipse">
              <a:avLst/>
            </a:prstGeom>
            <a:noFill/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2133600" y="1752600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sub</a:t>
              </a:r>
              <a:r>
                <a:rPr b="1" i="0" lang="en-US" sz="800" u="none" cap="none" strike="noStrike">
                  <a:solidFill>
                    <a:srgbClr val="A5002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85</a:t>
              </a: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1971675" y="3124200"/>
            <a:ext cx="6867525" cy="3567113"/>
            <a:chOff x="1971675" y="3124200"/>
            <a:chExt cx="6867525" cy="3567113"/>
          </a:xfrm>
        </p:grpSpPr>
        <p:sp>
          <p:nvSpPr>
            <p:cNvPr id="260" name="Google Shape;260;p13"/>
            <p:cNvSpPr/>
            <p:nvPr/>
          </p:nvSpPr>
          <p:spPr>
            <a:xfrm>
              <a:off x="1971675" y="4907756"/>
              <a:ext cx="1724025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9525" lvl="0" marL="9525" marR="0" rtl="0" algn="l">
                <a:lnSpc>
                  <a:spcPct val="7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following</a:t>
              </a:r>
              <a:endParaRPr/>
            </a:p>
            <a:p>
              <a:pPr indent="-9525" lvl="0" marL="9525" marR="0" rtl="0" algn="l">
                <a:lnSpc>
                  <a:spcPct val="74444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execution: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1" name="Google Shape;261;p13"/>
            <p:cNvGrpSpPr/>
            <p:nvPr/>
          </p:nvGrpSpPr>
          <p:grpSpPr>
            <a:xfrm>
              <a:off x="3276600" y="3124200"/>
              <a:ext cx="5562600" cy="3567113"/>
              <a:chOff x="2064" y="1968"/>
              <a:chExt cx="3504" cy="2247"/>
            </a:xfrm>
          </p:grpSpPr>
          <p:pic>
            <p:nvPicPr>
              <p:cNvPr descr="Bouquet" id="262" name="Google Shape;262;p13"/>
              <p:cNvPicPr preferRelativeResize="0"/>
              <p:nvPr/>
            </p:nvPicPr>
            <p:blipFill rotWithShape="1">
              <a:blip r:embed="rId4">
                <a:alphaModFix/>
              </a:blip>
              <a:srcRect b="24999" l="781" r="27344" t="13542"/>
              <a:stretch/>
            </p:blipFill>
            <p:spPr>
              <a:xfrm>
                <a:off x="2064" y="1968"/>
                <a:ext cx="3504" cy="22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3" name="Google Shape;263;p13"/>
              <p:cNvSpPr/>
              <p:nvPr/>
            </p:nvSpPr>
            <p:spPr>
              <a:xfrm>
                <a:off x="3312" y="2832"/>
                <a:ext cx="768" cy="480"/>
              </a:xfrm>
              <a:prstGeom prst="ellipse">
                <a:avLst/>
              </a:prstGeom>
              <a:noFill/>
              <a:ln cap="flat" cmpd="sng" w="25400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4" name="Google Shape;264;p13"/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265" name="Google Shape;265;p13"/>
            <p:cNvSpPr/>
            <p:nvPr/>
          </p:nvSpPr>
          <p:spPr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numeric   semantics</a:t>
              </a:r>
              <a:endParaRPr/>
            </a:p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syntax         syntax      (meaning)</a:t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input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write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 </a:t>
              </a:r>
              <a:endParaRPr/>
            </a:p>
          </p:txBody>
        </p:sp>
      </p:grpSp>
      <p:sp>
        <p:nvSpPr>
          <p:cNvPr id="267" name="Google Shape;267;p13"/>
          <p:cNvSpPr/>
          <p:nvPr/>
        </p:nvSpPr>
        <p:spPr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8314038" y="2205828"/>
            <a:ext cx="327310" cy="23336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5924001" y="2503985"/>
            <a:ext cx="2695576" cy="29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the Data register)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Lecture plan</a:t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68288" lvl="0" marL="2682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(Vic)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translation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Vic to a real computer</a:t>
            </a:r>
            <a:endParaRPr/>
          </a:p>
          <a:p>
            <a:pPr indent="-1539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533400" y="2362200"/>
            <a:ext cx="4572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Low-level programming</a:t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two numbers and write their sum.</a:t>
            </a:r>
            <a:endParaRPr/>
          </a:p>
        </p:txBody>
      </p:sp>
      <p:grpSp>
        <p:nvGrpSpPr>
          <p:cNvPr id="286" name="Google Shape;286;p15"/>
          <p:cNvGrpSpPr/>
          <p:nvPr/>
        </p:nvGrpSpPr>
        <p:grpSpPr>
          <a:xfrm>
            <a:off x="1676400" y="1295400"/>
            <a:ext cx="2590800" cy="2438400"/>
            <a:chOff x="6362700" y="1447800"/>
            <a:chExt cx="2590800" cy="2438400"/>
          </a:xfrm>
        </p:grpSpPr>
        <p:sp>
          <p:nvSpPr>
            <p:cNvPr id="287" name="Google Shape;287;p15"/>
            <p:cNvSpPr/>
            <p:nvPr/>
          </p:nvSpPr>
          <p:spPr>
            <a:xfrm>
              <a:off x="6362700" y="1447800"/>
              <a:ext cx="2590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44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pseudocode</a:t>
              </a:r>
              <a:endParaRPr/>
            </a:p>
          </p:txBody>
        </p:sp>
        <p:sp>
          <p:nvSpPr>
            <p:cNvPr id="288" name="Google Shape;288;p15"/>
            <p:cNvSpPr txBox="1"/>
            <p:nvPr/>
          </p:nvSpPr>
          <p:spPr>
            <a:xfrm>
              <a:off x="6437313" y="1787525"/>
              <a:ext cx="1754187" cy="20986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90800" lIns="201600" spcFirstLastPara="1" rIns="0" wrap="square" tIns="504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9" name="Google Shape;289;p15"/>
          <p:cNvGrpSpPr/>
          <p:nvPr/>
        </p:nvGrpSpPr>
        <p:grpSpPr>
          <a:xfrm>
            <a:off x="139700" y="1779587"/>
            <a:ext cx="1409700" cy="1809750"/>
            <a:chOff x="266700" y="1752600"/>
            <a:chExt cx="1409700" cy="1809750"/>
          </a:xfrm>
        </p:grpSpPr>
        <p:pic>
          <p:nvPicPr>
            <p:cNvPr descr="MCj00889780000[1]" id="290" name="Google Shape;29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700" y="1752600"/>
              <a:ext cx="1409700" cy="180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descr="Bouquet" id="291" name="Google Shape;291;p15"/>
            <p:cNvSpPr/>
            <p:nvPr/>
          </p:nvSpPr>
          <p:spPr>
            <a:xfrm>
              <a:off x="403891" y="1801813"/>
              <a:ext cx="9525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High-level thinking…</a:t>
              </a: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494506" y="4365624"/>
            <a:ext cx="6860278" cy="1600200"/>
            <a:chOff x="494506" y="4365624"/>
            <a:chExt cx="6860278" cy="1600200"/>
          </a:xfrm>
        </p:grpSpPr>
        <p:sp>
          <p:nvSpPr>
            <p:cNvPr id="293" name="Google Shape;293;p15"/>
            <p:cNvSpPr/>
            <p:nvPr/>
          </p:nvSpPr>
          <p:spPr>
            <a:xfrm>
              <a:off x="494506" y="4365624"/>
              <a:ext cx="4306094" cy="16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800"/>
                <a:buFont typeface="Noto Sans Symbols"/>
                <a:buNone/>
              </a:pPr>
              <a:r>
                <a:rPr b="0" i="0" lang="en-US" sz="20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High-level programming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316501"/>
                </a:buClr>
                <a:buSzPts val="18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You think about the code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abstractly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with Java or Python in mind,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316501"/>
                </a:buClr>
                <a:buSzPts val="18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without worrying about how the machine handles the abstraction.</a:t>
              </a:r>
              <a:endParaRPr/>
            </a:p>
          </p:txBody>
        </p:sp>
        <p:pic>
          <p:nvPicPr>
            <p:cNvPr id="294" name="Google Shape;29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36867" y="4772619"/>
              <a:ext cx="910129" cy="1113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ython Logo, history, meaning, symbol, PNG" id="295" name="Google Shape;295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53242" y="4872705"/>
              <a:ext cx="1801542" cy="1013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Low-level programming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two numbers and write their sum.</a:t>
            </a:r>
            <a:endParaRPr/>
          </a:p>
        </p:txBody>
      </p:sp>
      <p:grpSp>
        <p:nvGrpSpPr>
          <p:cNvPr id="303" name="Google Shape;303;p16"/>
          <p:cNvGrpSpPr/>
          <p:nvPr/>
        </p:nvGrpSpPr>
        <p:grpSpPr>
          <a:xfrm>
            <a:off x="139700" y="1295400"/>
            <a:ext cx="7215084" cy="4590673"/>
            <a:chOff x="139700" y="1295400"/>
            <a:chExt cx="7215084" cy="4590673"/>
          </a:xfrm>
        </p:grpSpPr>
        <p:grpSp>
          <p:nvGrpSpPr>
            <p:cNvPr id="304" name="Google Shape;304;p16"/>
            <p:cNvGrpSpPr/>
            <p:nvPr/>
          </p:nvGrpSpPr>
          <p:grpSpPr>
            <a:xfrm>
              <a:off x="1676400" y="1295400"/>
              <a:ext cx="2590800" cy="2438400"/>
              <a:chOff x="6362700" y="1447800"/>
              <a:chExt cx="2590800" cy="2438400"/>
            </a:xfrm>
          </p:grpSpPr>
          <p:sp>
            <p:nvSpPr>
              <p:cNvPr id="305" name="Google Shape;305;p16"/>
              <p:cNvSpPr/>
              <p:nvPr/>
            </p:nvSpPr>
            <p:spPr>
              <a:xfrm>
                <a:off x="6362700" y="1447800"/>
                <a:ext cx="25908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16501"/>
                  </a:buClr>
                  <a:buSzPts val="144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pseudocode</a:t>
                </a:r>
                <a:endParaRPr/>
              </a:p>
            </p:txBody>
          </p:sp>
          <p:sp>
            <p:nvSpPr>
              <p:cNvPr id="306" name="Google Shape;306;p16"/>
              <p:cNvSpPr txBox="1"/>
              <p:nvPr/>
            </p:nvSpPr>
            <p:spPr>
              <a:xfrm>
                <a:off x="6437313" y="1787525"/>
                <a:ext cx="2060575" cy="20986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190800" lIns="144000" spcFirstLastPara="1" rIns="0" wrap="square" tIns="1080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x = read()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y = read()</a:t>
                </a:r>
                <a:endParaRPr b="0" i="0" sz="1400" u="none" cap="none" strike="noStrike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print(x + y)</a:t>
                </a:r>
                <a:endParaRPr/>
              </a:p>
            </p:txBody>
          </p:sp>
        </p:grpSp>
        <p:grpSp>
          <p:nvGrpSpPr>
            <p:cNvPr id="307" name="Google Shape;307;p16"/>
            <p:cNvGrpSpPr/>
            <p:nvPr/>
          </p:nvGrpSpPr>
          <p:grpSpPr>
            <a:xfrm>
              <a:off x="139700" y="1779587"/>
              <a:ext cx="1409700" cy="1809750"/>
              <a:chOff x="266700" y="1752600"/>
              <a:chExt cx="1409700" cy="1809750"/>
            </a:xfrm>
          </p:grpSpPr>
          <p:pic>
            <p:nvPicPr>
              <p:cNvPr descr="MCj00889780000[1]" id="308" name="Google Shape;308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6700" y="1752600"/>
                <a:ext cx="1409700" cy="1809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descr="Bouquet" id="309" name="Google Shape;309;p16"/>
              <p:cNvSpPr/>
              <p:nvPr/>
            </p:nvSpPr>
            <p:spPr>
              <a:xfrm>
                <a:off x="403891" y="1801813"/>
                <a:ext cx="9525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High-level thinking…</a:t>
                </a:r>
                <a:endParaRPr/>
              </a:p>
            </p:txBody>
          </p:sp>
        </p:grpSp>
        <p:pic>
          <p:nvPicPr>
            <p:cNvPr id="310" name="Google Shape;31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36867" y="4772619"/>
              <a:ext cx="910129" cy="1113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ython Logo, history, meaning, symbol, PNG" id="311" name="Google Shape;311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53242" y="4872705"/>
              <a:ext cx="1801542" cy="10133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16"/>
          <p:cNvSpPr/>
          <p:nvPr/>
        </p:nvSpPr>
        <p:spPr>
          <a:xfrm>
            <a:off x="494506" y="4365624"/>
            <a:ext cx="430609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8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High-level programming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1650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think about the code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Java or Python in mind,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1650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worrying about how the machine handles the abstraction.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Low-level programming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two numbers and write their sum.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1660525" y="1638300"/>
            <a:ext cx="2060575" cy="20986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144000" spcFirstLastPara="1" rIns="0" wrap="square" tIns="504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Cj00889780000[1]" id="321" name="Google Shape;3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" y="1779587"/>
            <a:ext cx="1409700" cy="180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7"/>
          <p:cNvGrpSpPr/>
          <p:nvPr/>
        </p:nvGrpSpPr>
        <p:grpSpPr>
          <a:xfrm>
            <a:off x="4876800" y="3921125"/>
            <a:ext cx="3276600" cy="2298556"/>
            <a:chOff x="971826" y="4048540"/>
            <a:chExt cx="3276600" cy="2298556"/>
          </a:xfrm>
        </p:grpSpPr>
        <p:grpSp>
          <p:nvGrpSpPr>
            <p:cNvPr id="323" name="Google Shape;323;p17"/>
            <p:cNvGrpSpPr/>
            <p:nvPr/>
          </p:nvGrpSpPr>
          <p:grpSpPr>
            <a:xfrm>
              <a:off x="971826" y="4048540"/>
              <a:ext cx="3276600" cy="1035336"/>
              <a:chOff x="5715000" y="152400"/>
              <a:chExt cx="3276600" cy="1035336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5715000" y="152400"/>
                <a:ext cx="3276600" cy="59213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1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symbolic     numeric   semantics</a:t>
                </a:r>
                <a:endParaRPr/>
              </a:p>
              <a:p>
                <a:pPr indent="0" lvl="0" marL="0" marR="0" rtl="0" algn="l">
                  <a:lnSpc>
                    <a:spcPct val="111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syntax         syntax      (meaning)</a:t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5937534" y="609600"/>
                <a:ext cx="2695576" cy="578136"/>
              </a:xfrm>
              <a:prstGeom prst="rect">
                <a:avLst/>
              </a:prstGeom>
              <a:solidFill>
                <a:srgbClr val="FFF8D9"/>
              </a:solidFill>
              <a:ln>
                <a:noFill/>
              </a:ln>
            </p:spPr>
            <p:txBody>
              <a:bodyPr anchorCtr="0" anchor="ctr" bIns="0" lIns="108000" spcFirstLastPara="1" rIns="0" wrap="square" tIns="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read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800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input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write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900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output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 b="0" i="0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326" name="Google Shape;326;p17"/>
            <p:cNvSpPr/>
            <p:nvPr/>
          </p:nvSpPr>
          <p:spPr>
            <a:xfrm>
              <a:off x="1194360" y="5129342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load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M[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M[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186138" y="5768960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add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M[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sub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M[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/>
            </a:p>
          </p:txBody>
        </p:sp>
      </p:grpSp>
      <p:sp>
        <p:nvSpPr>
          <p:cNvPr descr="Bouquet" id="328" name="Google Shape;328;p17"/>
          <p:cNvSpPr/>
          <p:nvPr/>
        </p:nvSpPr>
        <p:spPr>
          <a:xfrm>
            <a:off x="276891" y="1828800"/>
            <a:ext cx="9525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Low-level thinking…</a:t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494506" y="4365624"/>
            <a:ext cx="322659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8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1650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think about the code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terms of machine-level operations.</a:t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1676400" y="12954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Low-level programming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two numbers and write their sum.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1660525" y="1638300"/>
            <a:ext cx="2060575" cy="20986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144000" spcFirstLastPara="1" rIns="0" wrap="square" tIns="504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number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it somewhere </a:t>
            </a:r>
            <a:endParaRPr b="0" i="0" sz="1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number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it somewhere </a:t>
            </a:r>
            <a:endParaRPr b="0" i="0" sz="1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first number</a:t>
            </a:r>
            <a:endParaRPr b="0" i="0" sz="1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endParaRPr/>
          </a:p>
        </p:txBody>
      </p:sp>
      <p:grpSp>
        <p:nvGrpSpPr>
          <p:cNvPr id="339" name="Google Shape;339;p18"/>
          <p:cNvGrpSpPr/>
          <p:nvPr/>
        </p:nvGrpSpPr>
        <p:grpSpPr>
          <a:xfrm>
            <a:off x="3962400" y="1295400"/>
            <a:ext cx="3048000" cy="2667000"/>
            <a:chOff x="3962400" y="1295400"/>
            <a:chExt cx="3048000" cy="2667000"/>
          </a:xfrm>
        </p:grpSpPr>
        <p:sp>
          <p:nvSpPr>
            <p:cNvPr id="340" name="Google Shape;340;p18"/>
            <p:cNvSpPr/>
            <p:nvPr/>
          </p:nvSpPr>
          <p:spPr>
            <a:xfrm>
              <a:off x="4800600" y="1752600"/>
              <a:ext cx="457200" cy="22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14288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00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01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02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03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04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05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06</a:t>
              </a: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5181600" y="1676400"/>
              <a:ext cx="914400" cy="1905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18800" lIns="93600" spcFirstLastPara="1" rIns="0" wrap="square" tIns="1188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store 90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store 91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add 90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stop</a:t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800600" y="1295400"/>
              <a:ext cx="2209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44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program</a:t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3962400" y="2133600"/>
              <a:ext cx="914400" cy="685800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rgbClr val="FFDE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</a:t>
              </a:r>
              <a:endParaRPr/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6248400" y="1295400"/>
            <a:ext cx="2286000" cy="2667000"/>
            <a:chOff x="6248400" y="1295400"/>
            <a:chExt cx="2286000" cy="2667000"/>
          </a:xfrm>
        </p:grpSpPr>
        <p:sp>
          <p:nvSpPr>
            <p:cNvPr id="345" name="Google Shape;345;p18"/>
            <p:cNvSpPr/>
            <p:nvPr/>
          </p:nvSpPr>
          <p:spPr>
            <a:xfrm>
              <a:off x="7010400" y="1752600"/>
              <a:ext cx="457200" cy="22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14288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00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01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02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03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04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05</a:t>
              </a:r>
              <a:endParaRPr/>
            </a:p>
            <a:p>
              <a:pPr indent="14288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06</a:t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6934200" y="12954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44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executable code</a:t>
              </a: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7389813" y="1635125"/>
              <a:ext cx="687387" cy="19462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18800" lIns="165600" spcFirstLastPara="1" rIns="0" wrap="square" tIns="1188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491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190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000</a:t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248400" y="2133600"/>
              <a:ext cx="762000" cy="685800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rgbClr val="FFDE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translate</a:t>
              </a:r>
              <a:endParaRPr/>
            </a:p>
          </p:txBody>
        </p:sp>
      </p:grpSp>
      <p:pic>
        <p:nvPicPr>
          <p:cNvPr descr="MCj00889780000[1]" id="349" name="Google Shape;3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" y="1779587"/>
            <a:ext cx="1409700" cy="180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18"/>
          <p:cNvGrpSpPr/>
          <p:nvPr/>
        </p:nvGrpSpPr>
        <p:grpSpPr>
          <a:xfrm>
            <a:off x="4876800" y="3921125"/>
            <a:ext cx="3276600" cy="2298556"/>
            <a:chOff x="971826" y="4048540"/>
            <a:chExt cx="3276600" cy="2298556"/>
          </a:xfrm>
        </p:grpSpPr>
        <p:grpSp>
          <p:nvGrpSpPr>
            <p:cNvPr id="351" name="Google Shape;351;p18"/>
            <p:cNvGrpSpPr/>
            <p:nvPr/>
          </p:nvGrpSpPr>
          <p:grpSpPr>
            <a:xfrm>
              <a:off x="971826" y="4048540"/>
              <a:ext cx="3276600" cy="1035336"/>
              <a:chOff x="5715000" y="152400"/>
              <a:chExt cx="3276600" cy="1035336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5715000" y="152400"/>
                <a:ext cx="3276600" cy="59213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1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symbolic     numeric   semantics</a:t>
                </a:r>
                <a:endParaRPr/>
              </a:p>
              <a:p>
                <a:pPr indent="0" lvl="0" marL="0" marR="0" rtl="0" algn="l">
                  <a:lnSpc>
                    <a:spcPct val="111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syntax         syntax      (meaning)</a:t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5937534" y="609600"/>
                <a:ext cx="2695576" cy="578136"/>
              </a:xfrm>
              <a:prstGeom prst="rect">
                <a:avLst/>
              </a:prstGeom>
              <a:solidFill>
                <a:srgbClr val="FFF8D9"/>
              </a:solidFill>
              <a:ln>
                <a:noFill/>
              </a:ln>
            </p:spPr>
            <p:txBody>
              <a:bodyPr anchorCtr="0" anchor="ctr" bIns="0" lIns="108000" spcFirstLastPara="1" rIns="0" wrap="square" tIns="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read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800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input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write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900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output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 b="0" i="0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354" name="Google Shape;354;p18"/>
            <p:cNvSpPr/>
            <p:nvPr/>
          </p:nvSpPr>
          <p:spPr>
            <a:xfrm>
              <a:off x="1194360" y="5129342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load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M[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M[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186138" y="5768960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add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M[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sub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M[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/>
            </a:p>
          </p:txBody>
        </p:sp>
      </p:grpSp>
      <p:sp>
        <p:nvSpPr>
          <p:cNvPr descr="Bouquet" id="356" name="Google Shape;356;p18"/>
          <p:cNvSpPr/>
          <p:nvPr/>
        </p:nvSpPr>
        <p:spPr>
          <a:xfrm>
            <a:off x="276891" y="1828800"/>
            <a:ext cx="9525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Low-level thinking…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494506" y="4365624"/>
            <a:ext cx="322659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8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1650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think about the code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terms of machine-level operations.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1676400" y="12954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Low-level programming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two numbers and write their sum.</a:t>
            </a:r>
            <a:endParaRPr/>
          </a:p>
        </p:txBody>
      </p:sp>
      <p:grpSp>
        <p:nvGrpSpPr>
          <p:cNvPr id="366" name="Google Shape;366;p19"/>
          <p:cNvGrpSpPr/>
          <p:nvPr/>
        </p:nvGrpSpPr>
        <p:grpSpPr>
          <a:xfrm>
            <a:off x="3962400" y="1295400"/>
            <a:ext cx="4572000" cy="2667000"/>
            <a:chOff x="3962400" y="1295400"/>
            <a:chExt cx="4572000" cy="2667000"/>
          </a:xfrm>
        </p:grpSpPr>
        <p:grpSp>
          <p:nvGrpSpPr>
            <p:cNvPr id="367" name="Google Shape;367;p19"/>
            <p:cNvGrpSpPr/>
            <p:nvPr/>
          </p:nvGrpSpPr>
          <p:grpSpPr>
            <a:xfrm>
              <a:off x="3962400" y="1295400"/>
              <a:ext cx="3048000" cy="2667000"/>
              <a:chOff x="3962400" y="1295400"/>
              <a:chExt cx="3048000" cy="2667000"/>
            </a:xfrm>
          </p:grpSpPr>
          <p:sp>
            <p:nvSpPr>
              <p:cNvPr id="368" name="Google Shape;368;p19"/>
              <p:cNvSpPr/>
              <p:nvPr/>
            </p:nvSpPr>
            <p:spPr>
              <a:xfrm>
                <a:off x="4800600" y="1752600"/>
                <a:ext cx="457200" cy="220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14288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02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03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04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05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06</a:t>
                </a:r>
                <a:endParaRPr/>
              </a:p>
            </p:txBody>
          </p:sp>
          <p:sp>
            <p:nvSpPr>
              <p:cNvPr id="369" name="Google Shape;369;p19"/>
              <p:cNvSpPr txBox="1"/>
              <p:nvPr/>
            </p:nvSpPr>
            <p:spPr>
              <a:xfrm>
                <a:off x="5181600" y="1676400"/>
                <a:ext cx="914400" cy="1905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118800" lIns="93600" spcFirstLastPara="1" rIns="0" wrap="square" tIns="118800">
                <a:noAutofit/>
              </a:bodyPr>
              <a:lstStyle/>
              <a:p>
                <a:pPr indent="-342900" lvl="0" marL="3429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read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store 90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read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store 91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add 90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write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stop</a:t>
                </a: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>
                <a:off x="4800600" y="1295400"/>
                <a:ext cx="22098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16501"/>
                  </a:buClr>
                  <a:buSzPts val="144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symbolic program</a:t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3962400" y="2133600"/>
                <a:ext cx="914400" cy="685800"/>
              </a:xfrm>
              <a:prstGeom prst="rightArrow">
                <a:avLst>
                  <a:gd fmla="val 50000" name="adj1"/>
                  <a:gd fmla="val 33333" name="adj2"/>
                </a:avLst>
              </a:prstGeom>
              <a:solidFill>
                <a:srgbClr val="FFDE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implement</a:t>
                </a:r>
                <a:endParaRPr/>
              </a:p>
            </p:txBody>
          </p:sp>
        </p:grpSp>
        <p:grpSp>
          <p:nvGrpSpPr>
            <p:cNvPr id="372" name="Google Shape;372;p19"/>
            <p:cNvGrpSpPr/>
            <p:nvPr/>
          </p:nvGrpSpPr>
          <p:grpSpPr>
            <a:xfrm>
              <a:off x="6248400" y="1295400"/>
              <a:ext cx="2286000" cy="2667000"/>
              <a:chOff x="6248400" y="1295400"/>
              <a:chExt cx="2286000" cy="2667000"/>
            </a:xfrm>
          </p:grpSpPr>
          <p:sp>
            <p:nvSpPr>
              <p:cNvPr id="373" name="Google Shape;373;p19"/>
              <p:cNvSpPr/>
              <p:nvPr/>
            </p:nvSpPr>
            <p:spPr>
              <a:xfrm>
                <a:off x="7010400" y="1752600"/>
                <a:ext cx="457200" cy="220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14288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02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03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04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05</a:t>
                </a:r>
                <a:endParaRPr/>
              </a:p>
              <a:p>
                <a:pPr indent="14288" lvl="0" marL="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16501"/>
                  </a:buClr>
                  <a:buSzPts val="108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06</a:t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6934200" y="1295400"/>
                <a:ext cx="16002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16501"/>
                  </a:buClr>
                  <a:buSzPts val="144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executable code</a:t>
                </a:r>
                <a:endParaRPr/>
              </a:p>
            </p:txBody>
          </p:sp>
          <p:sp>
            <p:nvSpPr>
              <p:cNvPr id="375" name="Google Shape;375;p19"/>
              <p:cNvSpPr txBox="1"/>
              <p:nvPr/>
            </p:nvSpPr>
            <p:spPr>
              <a:xfrm>
                <a:off x="7389813" y="1635125"/>
                <a:ext cx="687387" cy="19462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118800" lIns="165600" spcFirstLastPara="1" rIns="0" wrap="square" tIns="118800">
                <a:noAutofit/>
              </a:bodyPr>
              <a:lstStyle/>
              <a:p>
                <a:pPr indent="-342900" lvl="0" marL="3429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800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490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800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491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900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</a:t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248400" y="2133600"/>
                <a:ext cx="762000" cy="685800"/>
              </a:xfrm>
              <a:prstGeom prst="rightArrow">
                <a:avLst>
                  <a:gd fmla="val 50000" name="adj1"/>
                  <a:gd fmla="val 33333" name="adj2"/>
                </a:avLst>
              </a:prstGeom>
              <a:solidFill>
                <a:srgbClr val="FFDE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translate</a:t>
                </a:r>
                <a:endParaRPr/>
              </a:p>
            </p:txBody>
          </p:sp>
        </p:grpSp>
      </p:grpSp>
      <p:pic>
        <p:nvPicPr>
          <p:cNvPr descr="MCj00889780000[1]" id="377" name="Google Shape;3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" y="1779587"/>
            <a:ext cx="14097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Bouquet" id="378" name="Google Shape;378;p19"/>
          <p:cNvSpPr/>
          <p:nvPr/>
        </p:nvSpPr>
        <p:spPr>
          <a:xfrm>
            <a:off x="276891" y="1828800"/>
            <a:ext cx="9525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Low-level thinking…</a:t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494506" y="4365624"/>
            <a:ext cx="322659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8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1650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think about the code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terms of machine-level operations.</a:t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1676400" y="12954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29400" y="3736975"/>
            <a:ext cx="2362177" cy="17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instructions can be coded as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can load them into the machine, and have the machine execute the program’s semantics.</a:t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305800" y="2133600"/>
            <a:ext cx="609600" cy="685800"/>
          </a:xfrm>
          <a:prstGeom prst="rightArrow">
            <a:avLst>
              <a:gd fmla="val 50000" name="adj1"/>
              <a:gd fmla="val 33333" name="adj2"/>
            </a:avLst>
          </a:prstGeom>
          <a:solidFill>
            <a:srgbClr val="FFDE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/>
          </a:p>
        </p:txBody>
      </p:sp>
      <p:sp>
        <p:nvSpPr>
          <p:cNvPr id="383" name="Google Shape;383;p19"/>
          <p:cNvSpPr txBox="1"/>
          <p:nvPr/>
        </p:nvSpPr>
        <p:spPr>
          <a:xfrm>
            <a:off x="1660525" y="1638300"/>
            <a:ext cx="2060575" cy="20986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144000" spcFirstLastPara="1" rIns="0" wrap="square" tIns="504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number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it somewhere </a:t>
            </a:r>
            <a:endParaRPr b="0" i="0" sz="1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number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it somewhere </a:t>
            </a:r>
            <a:endParaRPr b="0" i="0" sz="1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first number</a:t>
            </a:r>
            <a:endParaRPr b="0" i="0" sz="1400" u="none" cap="none" strike="noStrik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19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68313" y="1143000"/>
            <a:ext cx="80645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Explore...</a:t>
            </a:r>
            <a:endParaRPr/>
          </a:p>
          <a:p>
            <a:pPr indent="-179388" lvl="0" marL="179388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computers work</a:t>
            </a:r>
            <a:endParaRPr/>
          </a:p>
          <a:p>
            <a:pPr indent="-179388" lvl="0" marL="179388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-179388" lvl="0" marL="179388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road from the low-level to the high level</a:t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533400" y="3657600"/>
            <a:ext cx="7467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/>
          </a:p>
          <a:p>
            <a:pPr indent="-179388" lvl="0" marL="17938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a simple computer</a:t>
            </a:r>
            <a:endParaRPr/>
          </a:p>
          <a:p>
            <a:pPr indent="-179388" lvl="0" marL="17938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some machine language programs</a:t>
            </a:r>
            <a:endParaRPr/>
          </a:p>
          <a:p>
            <a:pPr indent="-179388" lvl="0" marL="17938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hardware / software interplay, hands-on.</a:t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6019800" y="685800"/>
            <a:ext cx="2590800" cy="2590800"/>
            <a:chOff x="3696" y="288"/>
            <a:chExt cx="1632" cy="1632"/>
          </a:xfrm>
        </p:grpSpPr>
        <p:pic>
          <p:nvPicPr>
            <p:cNvPr descr="Bouquet" id="70" name="Google Shape;7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96" y="288"/>
              <a:ext cx="1632" cy="16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descr="Bouquet" id="71" name="Google Shape;71;p2"/>
            <p:cNvSpPr txBox="1"/>
            <p:nvPr/>
          </p:nvSpPr>
          <p:spPr>
            <a:xfrm rot="960685">
              <a:off x="3744" y="1056"/>
              <a:ext cx="11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CC00"/>
                  </a:solidFill>
                  <a:latin typeface="Arial"/>
                  <a:ea typeface="Arial"/>
                  <a:cs typeface="Arial"/>
                  <a:sym typeface="Arial"/>
                </a:rPr>
                <a:t>computer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uquet" id="389" name="Google Shape;389;p20"/>
          <p:cNvPicPr preferRelativeResize="0"/>
          <p:nvPr/>
        </p:nvPicPr>
        <p:blipFill rotWithShape="1">
          <a:blip r:embed="rId3">
            <a:alphaModFix/>
          </a:blip>
          <a:srcRect b="14583" l="781" r="27344" t="13542"/>
          <a:stretch/>
        </p:blipFill>
        <p:spPr>
          <a:xfrm>
            <a:off x="381000" y="685800"/>
            <a:ext cx="5715000" cy="428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20"/>
          <p:cNvGrpSpPr/>
          <p:nvPr/>
        </p:nvGrpSpPr>
        <p:grpSpPr>
          <a:xfrm>
            <a:off x="4114800" y="133897"/>
            <a:ext cx="3657600" cy="2409825"/>
            <a:chOff x="2784" y="114"/>
            <a:chExt cx="2304" cy="1518"/>
          </a:xfrm>
        </p:grpSpPr>
        <p:sp>
          <p:nvSpPr>
            <p:cNvPr id="391" name="Google Shape;391;p20"/>
            <p:cNvSpPr/>
            <p:nvPr/>
          </p:nvSpPr>
          <p:spPr>
            <a:xfrm>
              <a:off x="3264" y="624"/>
              <a:ext cx="19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4320" y="114"/>
              <a:ext cx="768" cy="510"/>
            </a:xfrm>
            <a:prstGeom prst="roundRect">
              <a:avLst>
                <a:gd fmla="val 16667" name="adj"/>
              </a:avLst>
            </a:prstGeom>
            <a:solidFill>
              <a:srgbClr val="FFE4C9"/>
            </a:solidFill>
            <a:ln cap="flat" cmpd="sng" w="19050">
              <a:solidFill>
                <a:srgbClr val="BD52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Load the program’s code</a:t>
              </a:r>
              <a:endParaRPr/>
            </a:p>
          </p:txBody>
        </p:sp>
        <p:cxnSp>
          <p:nvCxnSpPr>
            <p:cNvPr id="393" name="Google Shape;393;p20"/>
            <p:cNvCxnSpPr>
              <a:stCxn id="392" idx="1"/>
              <a:endCxn id="394" idx="3"/>
            </p:cNvCxnSpPr>
            <p:nvPr/>
          </p:nvCxnSpPr>
          <p:spPr>
            <a:xfrm flipH="1">
              <a:off x="3420" y="369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rgbClr val="BD5201"/>
              </a:solidFill>
              <a:prstDash val="solid"/>
              <a:round/>
              <a:headEnd len="med" w="med" type="none"/>
              <a:tailEnd len="lg" w="lg" type="oval"/>
            </a:ln>
          </p:spPr>
        </p:cxnSp>
        <p:sp>
          <p:nvSpPr>
            <p:cNvPr id="394" name="Google Shape;394;p20"/>
            <p:cNvSpPr/>
            <p:nvPr/>
          </p:nvSpPr>
          <p:spPr>
            <a:xfrm>
              <a:off x="3264" y="624"/>
              <a:ext cx="19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2784" y="672"/>
              <a:ext cx="672" cy="960"/>
            </a:xfrm>
            <a:prstGeom prst="rect">
              <a:avLst/>
            </a:prstGeom>
            <a:noFill/>
            <a:ln cap="flat" cmpd="sng" w="31750">
              <a:solidFill>
                <a:srgbClr val="BD520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0"/>
          <p:cNvGrpSpPr/>
          <p:nvPr/>
        </p:nvGrpSpPr>
        <p:grpSpPr>
          <a:xfrm>
            <a:off x="3695075" y="2471281"/>
            <a:ext cx="5105400" cy="3671797"/>
            <a:chOff x="2160" y="1407"/>
            <a:chExt cx="3456" cy="2658"/>
          </a:xfrm>
        </p:grpSpPr>
        <p:sp>
          <p:nvSpPr>
            <p:cNvPr id="397" name="Google Shape;397;p20"/>
            <p:cNvSpPr/>
            <p:nvPr/>
          </p:nvSpPr>
          <p:spPr>
            <a:xfrm>
              <a:off x="4194" y="1407"/>
              <a:ext cx="1152" cy="5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following execution:</a:t>
              </a:r>
              <a:endParaRPr/>
            </a:p>
          </p:txBody>
        </p:sp>
        <p:pic>
          <p:nvPicPr>
            <p:cNvPr descr="Bouquet" id="398" name="Google Shape;398;p20"/>
            <p:cNvPicPr preferRelativeResize="0"/>
            <p:nvPr/>
          </p:nvPicPr>
          <p:blipFill rotWithShape="1">
            <a:blip r:embed="rId4">
              <a:alphaModFix/>
            </a:blip>
            <a:srcRect b="24999" l="781" r="26562" t="13542"/>
            <a:stretch/>
          </p:blipFill>
          <p:spPr>
            <a:xfrm>
              <a:off x="2160" y="1872"/>
              <a:ext cx="3456" cy="2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0"/>
            <p:cNvSpPr/>
            <p:nvPr/>
          </p:nvSpPr>
          <p:spPr>
            <a:xfrm>
              <a:off x="2256" y="2928"/>
              <a:ext cx="768" cy="480"/>
            </a:xfrm>
            <a:prstGeom prst="ellipse">
              <a:avLst/>
            </a:prstGeom>
            <a:noFill/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2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Loading and executing a program</a:t>
            </a:r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971238" y="4640511"/>
            <a:ext cx="1066800" cy="869936"/>
            <a:chOff x="971238" y="4640511"/>
            <a:chExt cx="1066800" cy="869936"/>
          </a:xfrm>
        </p:grpSpPr>
        <p:sp>
          <p:nvSpPr>
            <p:cNvPr id="402" name="Google Shape;402;p20"/>
            <p:cNvSpPr/>
            <p:nvPr/>
          </p:nvSpPr>
          <p:spPr>
            <a:xfrm>
              <a:off x="971238" y="4977047"/>
              <a:ext cx="1066800" cy="53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execute</a:t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142410" y="4640511"/>
              <a:ext cx="610190" cy="331539"/>
            </a:xfrm>
            <a:prstGeom prst="ellipse">
              <a:avLst/>
            </a:prstGeom>
            <a:noFill/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uquet" id="409" name="Google Shape;409;p21"/>
          <p:cNvPicPr preferRelativeResize="0"/>
          <p:nvPr/>
        </p:nvPicPr>
        <p:blipFill rotWithShape="1">
          <a:blip r:embed="rId3">
            <a:alphaModFix/>
          </a:blip>
          <a:srcRect b="14583" l="781" r="27344" t="13542"/>
          <a:stretch/>
        </p:blipFill>
        <p:spPr>
          <a:xfrm>
            <a:off x="381000" y="685800"/>
            <a:ext cx="5715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1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Loading and executing a program</a:t>
            </a:r>
            <a:endParaRPr/>
          </a:p>
        </p:txBody>
      </p:sp>
      <p:sp>
        <p:nvSpPr>
          <p:cNvPr id="411" name="Google Shape;411;p21"/>
          <p:cNvSpPr txBox="1"/>
          <p:nvPr/>
        </p:nvSpPr>
        <p:spPr>
          <a:xfrm>
            <a:off x="441584" y="5368294"/>
            <a:ext cx="64164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controls the program execution magic? </a:t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1142410" y="4640511"/>
            <a:ext cx="610190" cy="331539"/>
          </a:xfrm>
          <a:prstGeom prst="ellipse">
            <a:avLst/>
          </a:prstGeom>
          <a:noFill/>
          <a:ln cap="flat" cmpd="sng" w="28575">
            <a:solidFill>
              <a:srgbClr val="A500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21"/>
          <p:cNvGrpSpPr/>
          <p:nvPr/>
        </p:nvGrpSpPr>
        <p:grpSpPr>
          <a:xfrm>
            <a:off x="6375401" y="3581401"/>
            <a:ext cx="2412996" cy="2222500"/>
            <a:chOff x="4102083" y="3898900"/>
            <a:chExt cx="2412996" cy="2222500"/>
          </a:xfrm>
        </p:grpSpPr>
        <p:sp>
          <p:nvSpPr>
            <p:cNvPr id="414" name="Google Shape;414;p21"/>
            <p:cNvSpPr/>
            <p:nvPr/>
          </p:nvSpPr>
          <p:spPr>
            <a:xfrm>
              <a:off x="4102083" y="4432300"/>
              <a:ext cx="2412996" cy="1689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BD52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is the fetch-execute logic implemented?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is hard-wired into the computer hardware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(not shown in this lecture)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415" name="Google Shape;415;p21"/>
            <p:cNvCxnSpPr/>
            <p:nvPr/>
          </p:nvCxnSpPr>
          <p:spPr>
            <a:xfrm rot="10800000">
              <a:off x="5245100" y="3898900"/>
              <a:ext cx="0" cy="533400"/>
            </a:xfrm>
            <a:prstGeom prst="straightConnector1">
              <a:avLst/>
            </a:prstGeom>
            <a:noFill/>
            <a:ln cap="flat" cmpd="sng" w="19050">
              <a:solidFill>
                <a:srgbClr val="BD5201"/>
              </a:solidFill>
              <a:prstDash val="solid"/>
              <a:round/>
              <a:headEnd len="med" w="med" type="none"/>
              <a:tailEnd len="lg" w="lg" type="oval"/>
            </a:ln>
          </p:spPr>
        </p:cxnSp>
      </p:grpSp>
      <p:grpSp>
        <p:nvGrpSpPr>
          <p:cNvPr id="416" name="Google Shape;416;p21"/>
          <p:cNvGrpSpPr/>
          <p:nvPr/>
        </p:nvGrpSpPr>
        <p:grpSpPr>
          <a:xfrm>
            <a:off x="6324600" y="685800"/>
            <a:ext cx="2463797" cy="2590800"/>
            <a:chOff x="6578599" y="951706"/>
            <a:chExt cx="2463797" cy="2590800"/>
          </a:xfrm>
        </p:grpSpPr>
        <p:sp>
          <p:nvSpPr>
            <p:cNvPr id="417" name="Google Shape;417;p21"/>
            <p:cNvSpPr/>
            <p:nvPr/>
          </p:nvSpPr>
          <p:spPr>
            <a:xfrm>
              <a:off x="6578599" y="951706"/>
              <a:ext cx="2336801" cy="3825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Fetch-execute cycle: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(basic version)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661180" y="1549797"/>
              <a:ext cx="2381216" cy="19927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  <p:txBody>
            <a:bodyPr anchorCtr="0" anchor="ctr" bIns="0" lIns="14400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PC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54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fetch:</a:t>
              </a:r>
              <a:endParaRPr/>
            </a:p>
            <a:p>
              <a:pPr indent="0" lvl="0" marL="0" marR="0" rtl="0" algn="l">
                <a:spcBef>
                  <a:spcPts val="54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IR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M[PC]</a:t>
              </a:r>
              <a:endParaRPr/>
            </a:p>
            <a:p>
              <a:pPr indent="0" lvl="0" marL="0" marR="0" rtl="0" algn="l">
                <a:spcBef>
                  <a:spcPts val="54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if (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IR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stop</a:t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54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execute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IR </a:t>
              </a:r>
              <a:r>
                <a:rPr b="0" i="0" lang="en-US" sz="105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(read, write, load, …) </a:t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54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PC++</a:t>
              </a:r>
              <a:endParaRPr/>
            </a:p>
            <a:p>
              <a:pPr indent="0" lvl="0" marL="0" marR="0" rtl="0" algn="l">
                <a:spcBef>
                  <a:spcPts val="54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goto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fetch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Lecture plan</a:t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68288" lvl="0" marL="2682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(Vic)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translation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Vic to a real computer</a:t>
            </a:r>
            <a:endParaRPr/>
          </a:p>
          <a:p>
            <a:pPr indent="-1539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1066800" y="3200400"/>
            <a:ext cx="3810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9494838" y="4294188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3"/>
          <p:cNvGrpSpPr/>
          <p:nvPr/>
        </p:nvGrpSpPr>
        <p:grpSpPr>
          <a:xfrm>
            <a:off x="609600" y="838200"/>
            <a:ext cx="2517775" cy="5502275"/>
            <a:chOff x="609600" y="838200"/>
            <a:chExt cx="2517678" cy="5502213"/>
          </a:xfrm>
        </p:grpSpPr>
        <p:grpSp>
          <p:nvGrpSpPr>
            <p:cNvPr id="435" name="Google Shape;435;p23"/>
            <p:cNvGrpSpPr/>
            <p:nvPr/>
          </p:nvGrpSpPr>
          <p:grpSpPr>
            <a:xfrm>
              <a:off x="609600" y="1600191"/>
              <a:ext cx="1995411" cy="4740222"/>
              <a:chOff x="317485" y="1304123"/>
              <a:chExt cx="1995411" cy="4740222"/>
            </a:xfrm>
          </p:grpSpPr>
          <p:sp>
            <p:nvSpPr>
              <p:cNvPr id="436" name="Google Shape;436;p23"/>
              <p:cNvSpPr txBox="1"/>
              <p:nvPr/>
            </p:nvSpPr>
            <p:spPr>
              <a:xfrm>
                <a:off x="1074694" y="1304123"/>
                <a:ext cx="1238202" cy="474022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93973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190800" lIns="216000" spcFirstLastPara="1" rIns="93600" wrap="square" tIns="190800">
                <a:noAutofit/>
              </a:bodyPr>
              <a:lstStyle/>
              <a:p>
                <a:pPr indent="-342900" lvl="0" marL="34290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ctr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317485" y="1405722"/>
                <a:ext cx="588940" cy="4616398"/>
              </a:xfrm>
              <a:prstGeom prst="downArrow">
                <a:avLst>
                  <a:gd fmla="val 23077" name="adj1"/>
                  <a:gd fmla="val 46428" name="adj2"/>
                </a:avLst>
              </a:prstGeom>
              <a:solidFill>
                <a:srgbClr val="BFBFBF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" name="Google Shape;438;p23"/>
            <p:cNvSpPr txBox="1"/>
            <p:nvPr/>
          </p:nvSpPr>
          <p:spPr>
            <a:xfrm>
              <a:off x="1143000" y="838200"/>
              <a:ext cx="198427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Default flow of control: linear</a:t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343401" y="838200"/>
            <a:ext cx="3367087" cy="5538788"/>
            <a:chOff x="4343401" y="838200"/>
            <a:chExt cx="3367616" cy="5538029"/>
          </a:xfrm>
        </p:grpSpPr>
        <p:grpSp>
          <p:nvGrpSpPr>
            <p:cNvPr id="440" name="Google Shape;440;p23"/>
            <p:cNvGrpSpPr/>
            <p:nvPr/>
          </p:nvGrpSpPr>
          <p:grpSpPr>
            <a:xfrm>
              <a:off x="4343401" y="1676285"/>
              <a:ext cx="3367616" cy="4699944"/>
              <a:chOff x="3446986" y="1349378"/>
              <a:chExt cx="3367616" cy="4699944"/>
            </a:xfrm>
          </p:grpSpPr>
          <p:sp>
            <p:nvSpPr>
              <p:cNvPr id="441" name="Google Shape;441;p23"/>
              <p:cNvSpPr txBox="1"/>
              <p:nvPr/>
            </p:nvSpPr>
            <p:spPr>
              <a:xfrm>
                <a:off x="3970942" y="1349378"/>
                <a:ext cx="2356220" cy="469994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93973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190800" lIns="216000" spcFirstLastPara="1" rIns="93600" wrap="square" tIns="1908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command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labe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 a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command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if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condition 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goto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b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command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command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label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b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command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command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if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condition 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goto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c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command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label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c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command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goto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a</a:t>
                </a:r>
                <a:endParaRPr/>
              </a:p>
              <a:p>
                <a:pPr indent="-342900" lvl="0" marL="34290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442" name="Google Shape;442;p23"/>
              <p:cNvGrpSpPr/>
              <p:nvPr/>
            </p:nvGrpSpPr>
            <p:grpSpPr>
              <a:xfrm>
                <a:off x="3446986" y="2098574"/>
                <a:ext cx="3367616" cy="3842811"/>
                <a:chOff x="3072799" y="2098574"/>
                <a:chExt cx="3367616" cy="3842811"/>
              </a:xfrm>
            </p:grpSpPr>
            <p:sp>
              <p:nvSpPr>
                <p:cNvPr id="443" name="Google Shape;443;p23"/>
                <p:cNvSpPr/>
                <p:nvPr/>
              </p:nvSpPr>
              <p:spPr>
                <a:xfrm rot="5400000">
                  <a:off x="5185529" y="2883357"/>
                  <a:ext cx="1563473" cy="879613"/>
                </a:xfrm>
                <a:prstGeom prst="curvedDownArrow">
                  <a:avLst>
                    <a:gd fmla="val 12840" name="adj1"/>
                    <a:gd fmla="val 50000" name="adj2"/>
                    <a:gd fmla="val 25000" name="adj3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23"/>
                <p:cNvSpPr/>
                <p:nvPr/>
              </p:nvSpPr>
              <p:spPr>
                <a:xfrm rot="5400000">
                  <a:off x="5427602" y="4623814"/>
                  <a:ext cx="1163478" cy="862148"/>
                </a:xfrm>
                <a:prstGeom prst="curvedDownArrow">
                  <a:avLst>
                    <a:gd fmla="val 11164" name="adj1"/>
                    <a:gd fmla="val 46470" name="adj2"/>
                    <a:gd fmla="val 25000" name="adj3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23"/>
                <p:cNvSpPr/>
                <p:nvPr/>
              </p:nvSpPr>
              <p:spPr>
                <a:xfrm rot="-5400000">
                  <a:off x="1559445" y="3611928"/>
                  <a:ext cx="3842811" cy="816103"/>
                </a:xfrm>
                <a:prstGeom prst="curvedDownArrow">
                  <a:avLst>
                    <a:gd fmla="val 16127" name="adj1"/>
                    <a:gd fmla="val 50000" name="adj2"/>
                    <a:gd fmla="val 25000" name="adj3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46" name="Google Shape;446;p23"/>
            <p:cNvSpPr txBox="1"/>
            <p:nvPr/>
          </p:nvSpPr>
          <p:spPr>
            <a:xfrm>
              <a:off x="4876800" y="838200"/>
              <a:ext cx="2514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Typical flow of control: branching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 txBox="1"/>
          <p:nvPr>
            <p:ph idx="1" type="body"/>
          </p:nvPr>
        </p:nvSpPr>
        <p:spPr>
          <a:xfrm>
            <a:off x="609600" y="8382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Low-level branching instruction:  </a:t>
            </a:r>
            <a:r>
              <a:rPr lang="en-US" sz="1400" u="sng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u="sng"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i="1" lang="en-US" u="sng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 An address in memory (also, a line number in the program)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400" u="sng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Transfers control to the instruction stored in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endParaRPr/>
          </a:p>
        </p:txBody>
      </p:sp>
      <p:grpSp>
        <p:nvGrpSpPr>
          <p:cNvPr id="454" name="Google Shape;454;p24"/>
          <p:cNvGrpSpPr/>
          <p:nvPr/>
        </p:nvGrpSpPr>
        <p:grpSpPr>
          <a:xfrm>
            <a:off x="457200" y="4093448"/>
            <a:ext cx="5416085" cy="2133600"/>
            <a:chOff x="457200" y="4093448"/>
            <a:chExt cx="5416085" cy="2133600"/>
          </a:xfrm>
        </p:grpSpPr>
        <p:sp>
          <p:nvSpPr>
            <p:cNvPr id="455" name="Google Shape;455;p24"/>
            <p:cNvSpPr/>
            <p:nvPr/>
          </p:nvSpPr>
          <p:spPr>
            <a:xfrm>
              <a:off x="604840" y="4093448"/>
              <a:ext cx="5268445" cy="12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Task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(example):  Read and write until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read</a:t>
              </a:r>
              <a:endParaRPr/>
            </a:p>
          </p:txBody>
        </p:sp>
        <p:grpSp>
          <p:nvGrpSpPr>
            <p:cNvPr id="456" name="Google Shape;456;p24"/>
            <p:cNvGrpSpPr/>
            <p:nvPr/>
          </p:nvGrpSpPr>
          <p:grpSpPr>
            <a:xfrm>
              <a:off x="457200" y="4626848"/>
              <a:ext cx="1524001" cy="1600200"/>
              <a:chOff x="13408397" y="2163203"/>
              <a:chExt cx="1524001" cy="1600200"/>
            </a:xfrm>
          </p:grpSpPr>
          <p:sp>
            <p:nvSpPr>
              <p:cNvPr id="457" name="Google Shape;457;p24"/>
              <p:cNvSpPr/>
              <p:nvPr/>
            </p:nvSpPr>
            <p:spPr>
              <a:xfrm>
                <a:off x="13408397" y="2239403"/>
                <a:ext cx="457200" cy="1406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14288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  <a:p>
                <a:pPr indent="14288" lvl="0" marL="0" marR="0" rtl="0" algn="r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  <a:p>
                <a:pPr indent="14288" lvl="0" marL="0" marR="0" rtl="0" algn="r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  <a:p>
                <a:pPr indent="14288" lvl="0" marL="0" marR="0" rtl="0" algn="r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  <a:p>
                <a:pPr indent="14288" lvl="0" marL="0" marR="0" rtl="0" algn="r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/>
              </a:p>
            </p:txBody>
          </p:sp>
          <p:sp>
            <p:nvSpPr>
              <p:cNvPr id="458" name="Google Shape;458;p24"/>
              <p:cNvSpPr txBox="1"/>
              <p:nvPr/>
            </p:nvSpPr>
            <p:spPr>
              <a:xfrm>
                <a:off x="13865598" y="2163203"/>
                <a:ext cx="1066800" cy="1600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50400" lIns="93600" spcFirstLastPara="1" rIns="0" wrap="square" tIns="97200">
                <a:noAutofit/>
              </a:bodyPr>
              <a:lstStyle/>
              <a:p>
                <a:pPr indent="-342900" lvl="0" marL="3429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read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gotoz 4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write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goto 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stop</a:t>
                </a:r>
                <a:endParaRPr/>
              </a:p>
            </p:txBody>
          </p:sp>
        </p:grpSp>
      </p:grpSp>
      <p:grpSp>
        <p:nvGrpSpPr>
          <p:cNvPr id="459" name="Google Shape;459;p24"/>
          <p:cNvGrpSpPr/>
          <p:nvPr/>
        </p:nvGrpSpPr>
        <p:grpSpPr>
          <a:xfrm>
            <a:off x="557214" y="2306899"/>
            <a:ext cx="5029200" cy="1380623"/>
            <a:chOff x="381000" y="2743200"/>
            <a:chExt cx="5029200" cy="1380623"/>
          </a:xfrm>
        </p:grpSpPr>
        <p:sp>
          <p:nvSpPr>
            <p:cNvPr id="460" name="Google Shape;460;p24"/>
            <p:cNvSpPr txBox="1"/>
            <p:nvPr/>
          </p:nvSpPr>
          <p:spPr>
            <a:xfrm>
              <a:off x="381000" y="2743200"/>
              <a:ext cx="50292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Vic features three branching instructions:</a:t>
              </a:r>
              <a:endParaRPr/>
            </a:p>
          </p:txBody>
        </p:sp>
        <p:grpSp>
          <p:nvGrpSpPr>
            <p:cNvPr id="461" name="Google Shape;461;p24"/>
            <p:cNvGrpSpPr/>
            <p:nvPr/>
          </p:nvGrpSpPr>
          <p:grpSpPr>
            <a:xfrm>
              <a:off x="381001" y="3063372"/>
              <a:ext cx="2743201" cy="1060451"/>
              <a:chOff x="671800" y="3494305"/>
              <a:chExt cx="2743201" cy="1060451"/>
            </a:xfrm>
          </p:grpSpPr>
          <p:sp>
            <p:nvSpPr>
              <p:cNvPr id="462" name="Google Shape;462;p24"/>
              <p:cNvSpPr/>
              <p:nvPr/>
            </p:nvSpPr>
            <p:spPr>
              <a:xfrm>
                <a:off x="719425" y="3765768"/>
                <a:ext cx="2695576" cy="788988"/>
              </a:xfrm>
              <a:prstGeom prst="rect">
                <a:avLst/>
              </a:prstGeom>
              <a:solidFill>
                <a:srgbClr val="FFF8D9"/>
              </a:solidFill>
              <a:ln>
                <a:noFill/>
              </a:ln>
            </p:spPr>
            <p:txBody>
              <a:bodyPr anchorCtr="0" anchor="ctr" bIns="0" lIns="108000" spcFirstLastPara="1" rIns="0" wrap="square" tIns="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goto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xx  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goto xx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gotoz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xx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 (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==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0) goto xx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gotop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xx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 (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8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</a:t>
                </a:r>
                <a:r>
                  <a:rPr b="0" i="0" lang="en-US" sz="8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0) goto xx</a:t>
                </a: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671800" y="3494305"/>
                <a:ext cx="2743201" cy="2714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40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7F7F7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Symbolic     Exec.    Semantics</a:t>
                </a:r>
                <a:endParaRPr b="0" i="0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464" name="Google Shape;464;p24"/>
          <p:cNvGrpSpPr/>
          <p:nvPr/>
        </p:nvGrpSpPr>
        <p:grpSpPr>
          <a:xfrm>
            <a:off x="2290762" y="4626848"/>
            <a:ext cx="3276507" cy="1600200"/>
            <a:chOff x="2290762" y="4626848"/>
            <a:chExt cx="3276507" cy="1600200"/>
          </a:xfrm>
        </p:grpSpPr>
        <p:grpSp>
          <p:nvGrpSpPr>
            <p:cNvPr id="465" name="Google Shape;465;p24"/>
            <p:cNvGrpSpPr/>
            <p:nvPr/>
          </p:nvGrpSpPr>
          <p:grpSpPr>
            <a:xfrm>
              <a:off x="3026925" y="4626848"/>
              <a:ext cx="1524001" cy="1600200"/>
              <a:chOff x="13408397" y="2163203"/>
              <a:chExt cx="1524001" cy="1600200"/>
            </a:xfrm>
          </p:grpSpPr>
          <p:sp>
            <p:nvSpPr>
              <p:cNvPr id="466" name="Google Shape;466;p24"/>
              <p:cNvSpPr/>
              <p:nvPr/>
            </p:nvSpPr>
            <p:spPr>
              <a:xfrm>
                <a:off x="13408397" y="2239403"/>
                <a:ext cx="457200" cy="1406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14288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  <a:p>
                <a:pPr indent="14288" lvl="0" marL="0" marR="0" rtl="0" algn="r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  <a:p>
                <a:pPr indent="14288" lvl="0" marL="0" marR="0" rtl="0" algn="r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  <a:p>
                <a:pPr indent="14288" lvl="0" marL="0" marR="0" rtl="0" algn="r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  <a:p>
                <a:pPr indent="14288" lvl="0" marL="0" marR="0" rtl="0" algn="r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/>
              </a:p>
            </p:txBody>
          </p:sp>
          <p:sp>
            <p:nvSpPr>
              <p:cNvPr id="467" name="Google Shape;467;p24"/>
              <p:cNvSpPr txBox="1"/>
              <p:nvPr/>
            </p:nvSpPr>
            <p:spPr>
              <a:xfrm>
                <a:off x="13865598" y="2163203"/>
                <a:ext cx="1066800" cy="1600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50400" lIns="93600" spcFirstLastPara="1" rIns="0" wrap="square" tIns="97200">
                <a:noAutofit/>
              </a:bodyPr>
              <a:lstStyle/>
              <a:p>
                <a:pPr indent="-342900" lvl="0" marL="3429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800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604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900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500</a:t>
                </a:r>
                <a:endParaRPr/>
              </a:p>
              <a:p>
                <a:pPr indent="-342900" lvl="0" marL="342900" marR="0" rtl="0" algn="l">
                  <a:lnSpc>
                    <a:spcPct val="9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</a:t>
                </a:r>
                <a:endParaRPr/>
              </a:p>
            </p:txBody>
          </p:sp>
        </p:grpSp>
        <p:sp>
          <p:nvSpPr>
            <p:cNvPr id="468" name="Google Shape;468;p24"/>
            <p:cNvSpPr/>
            <p:nvPr/>
          </p:nvSpPr>
          <p:spPr>
            <a:xfrm>
              <a:off x="2290762" y="5027011"/>
              <a:ext cx="762000" cy="685800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rgbClr val="FFDE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translate</a:t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805269" y="5025310"/>
              <a:ext cx="762000" cy="685800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rgbClr val="FFDE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/>
          <p:nvPr/>
        </p:nvSpPr>
        <p:spPr>
          <a:xfrm>
            <a:off x="380999" y="685800"/>
            <a:ext cx="6324601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two numbers and write the greater one</a:t>
            </a:r>
            <a:endParaRPr/>
          </a:p>
        </p:txBody>
      </p:sp>
      <p:sp>
        <p:nvSpPr>
          <p:cNvPr id="476" name="Google Shape;476;p26"/>
          <p:cNvSpPr txBox="1"/>
          <p:nvPr>
            <p:ph type="title"/>
          </p:nvPr>
        </p:nvSpPr>
        <p:spPr>
          <a:xfrm>
            <a:off x="152400" y="76200"/>
            <a:ext cx="320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849313" y="1104900"/>
            <a:ext cx="205263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26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</a:t>
            </a:r>
            <a:endParaRPr/>
          </a:p>
        </p:txBody>
      </p:sp>
      <p:sp>
        <p:nvSpPr>
          <p:cNvPr id="478" name="Google Shape;478;p26"/>
          <p:cNvSpPr txBox="1"/>
          <p:nvPr/>
        </p:nvSpPr>
        <p:spPr>
          <a:xfrm>
            <a:off x="925513" y="1409700"/>
            <a:ext cx="1436688" cy="335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93600" spcFirstLastPara="1" rIns="0" wrap="square" tIns="1908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sub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gotop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YISMAX</a:t>
            </a:r>
            <a:endParaRPr b="0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endParaRPr/>
          </a:p>
        </p:txBody>
      </p:sp>
      <p:grpSp>
        <p:nvGrpSpPr>
          <p:cNvPr id="479" name="Google Shape;479;p26"/>
          <p:cNvGrpSpPr/>
          <p:nvPr/>
        </p:nvGrpSpPr>
        <p:grpSpPr>
          <a:xfrm>
            <a:off x="554038" y="4977409"/>
            <a:ext cx="3489326" cy="1378344"/>
            <a:chOff x="152400" y="5022496"/>
            <a:chExt cx="3489326" cy="1378344"/>
          </a:xfrm>
        </p:grpSpPr>
        <p:sp>
          <p:nvSpPr>
            <p:cNvPr id="480" name="Google Shape;480;p26"/>
            <p:cNvSpPr/>
            <p:nvPr/>
          </p:nvSpPr>
          <p:spPr>
            <a:xfrm>
              <a:off x="276514" y="5611852"/>
              <a:ext cx="2695576" cy="788988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gotoz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0) 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0) goto xx</a:t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28889" y="5340389"/>
              <a:ext cx="2743201" cy="271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Exec.    Semantics</a:t>
              </a:r>
              <a:endPara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52400" y="5022496"/>
              <a:ext cx="3489326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4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Branching instructions:</a:t>
              </a:r>
              <a:endParaRPr/>
            </a:p>
          </p:txBody>
        </p:sp>
      </p:grpSp>
      <p:sp>
        <p:nvSpPr>
          <p:cNvPr id="483" name="Google Shape;483;p26"/>
          <p:cNvSpPr/>
          <p:nvPr/>
        </p:nvSpPr>
        <p:spPr>
          <a:xfrm>
            <a:off x="457200" y="1562100"/>
            <a:ext cx="457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4288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99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/>
          <p:nvPr/>
        </p:nvSpPr>
        <p:spPr>
          <a:xfrm>
            <a:off x="380999" y="685800"/>
            <a:ext cx="533400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two numbers and write the greater one</a:t>
            </a:r>
            <a:endParaRPr/>
          </a:p>
        </p:txBody>
      </p:sp>
      <p:sp>
        <p:nvSpPr>
          <p:cNvPr id="490" name="Google Shape;490;p27"/>
          <p:cNvSpPr txBox="1"/>
          <p:nvPr>
            <p:ph type="title"/>
          </p:nvPr>
        </p:nvSpPr>
        <p:spPr>
          <a:xfrm>
            <a:off x="152400" y="76200"/>
            <a:ext cx="320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849313" y="1104900"/>
            <a:ext cx="2052638" cy="3657600"/>
            <a:chOff x="2304" y="624"/>
            <a:chExt cx="1293" cy="2304"/>
          </a:xfrm>
        </p:grpSpPr>
        <p:sp>
          <p:nvSpPr>
            <p:cNvPr id="492" name="Google Shape;492;p27"/>
            <p:cNvSpPr/>
            <p:nvPr/>
          </p:nvSpPr>
          <p:spPr>
            <a:xfrm>
              <a:off x="2304" y="624"/>
              <a:ext cx="1293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machine language</a:t>
              </a:r>
              <a:endParaRPr/>
            </a:p>
          </p:txBody>
        </p:sp>
        <p:sp>
          <p:nvSpPr>
            <p:cNvPr id="493" name="Google Shape;493;p27"/>
            <p:cNvSpPr txBox="1"/>
            <p:nvPr/>
          </p:nvSpPr>
          <p:spPr>
            <a:xfrm>
              <a:off x="2352" y="816"/>
              <a:ext cx="905" cy="211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90800" lIns="93600" spcFirstLastPara="1" rIns="0" wrap="square" tIns="1908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sub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gotop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YISMAX 9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stop</a:t>
              </a:r>
              <a:endParaRPr/>
            </a:p>
          </p:txBody>
        </p:sp>
      </p:grpSp>
      <p:grpSp>
        <p:nvGrpSpPr>
          <p:cNvPr id="494" name="Google Shape;494;p27"/>
          <p:cNvGrpSpPr/>
          <p:nvPr/>
        </p:nvGrpSpPr>
        <p:grpSpPr>
          <a:xfrm>
            <a:off x="554038" y="4977409"/>
            <a:ext cx="3489326" cy="1378344"/>
            <a:chOff x="152400" y="5022496"/>
            <a:chExt cx="3489326" cy="1378344"/>
          </a:xfrm>
        </p:grpSpPr>
        <p:sp>
          <p:nvSpPr>
            <p:cNvPr id="495" name="Google Shape;495;p27"/>
            <p:cNvSpPr/>
            <p:nvPr/>
          </p:nvSpPr>
          <p:spPr>
            <a:xfrm>
              <a:off x="276514" y="5611852"/>
              <a:ext cx="2695576" cy="788988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gotoz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0) 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0) goto xx</a:t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228889" y="5340389"/>
              <a:ext cx="2743201" cy="271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Exec.    Semantics</a:t>
              </a:r>
              <a:endPara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152400" y="5022496"/>
              <a:ext cx="3489326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4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Branching instructions:</a:t>
              </a:r>
              <a:endParaRPr/>
            </a:p>
          </p:txBody>
        </p:sp>
      </p:grpSp>
      <p:sp>
        <p:nvSpPr>
          <p:cNvPr id="498" name="Google Shape;498;p27"/>
          <p:cNvSpPr/>
          <p:nvPr/>
        </p:nvSpPr>
        <p:spPr>
          <a:xfrm>
            <a:off x="457200" y="1562100"/>
            <a:ext cx="457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4288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99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cxnSp>
        <p:nvCxnSpPr>
          <p:cNvPr id="499" name="Google Shape;499;p27"/>
          <p:cNvCxnSpPr/>
          <p:nvPr/>
        </p:nvCxnSpPr>
        <p:spPr>
          <a:xfrm flipH="1">
            <a:off x="1570939" y="2819400"/>
            <a:ext cx="382083" cy="266700"/>
          </a:xfrm>
          <a:prstGeom prst="straightConnector1">
            <a:avLst/>
          </a:prstGeom>
          <a:noFill/>
          <a:ln cap="flat" cmpd="sng" w="1905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"/>
          <p:cNvSpPr/>
          <p:nvPr/>
        </p:nvSpPr>
        <p:spPr>
          <a:xfrm>
            <a:off x="380999" y="685800"/>
            <a:ext cx="533400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two numbers and write the greater one</a:t>
            </a:r>
            <a:endParaRPr/>
          </a:p>
        </p:txBody>
      </p:sp>
      <p:sp>
        <p:nvSpPr>
          <p:cNvPr id="506" name="Google Shape;506;p28"/>
          <p:cNvSpPr txBox="1"/>
          <p:nvPr>
            <p:ph type="title"/>
          </p:nvPr>
        </p:nvSpPr>
        <p:spPr>
          <a:xfrm>
            <a:off x="152400" y="76200"/>
            <a:ext cx="320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28"/>
          <p:cNvGrpSpPr/>
          <p:nvPr/>
        </p:nvGrpSpPr>
        <p:grpSpPr>
          <a:xfrm>
            <a:off x="849313" y="1104900"/>
            <a:ext cx="2052638" cy="3657600"/>
            <a:chOff x="2304" y="624"/>
            <a:chExt cx="1293" cy="2304"/>
          </a:xfrm>
        </p:grpSpPr>
        <p:sp>
          <p:nvSpPr>
            <p:cNvPr id="508" name="Google Shape;508;p28"/>
            <p:cNvSpPr/>
            <p:nvPr/>
          </p:nvSpPr>
          <p:spPr>
            <a:xfrm>
              <a:off x="2304" y="624"/>
              <a:ext cx="1293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machine language</a:t>
              </a:r>
              <a:endParaRPr/>
            </a:p>
          </p:txBody>
        </p:sp>
        <p:sp>
          <p:nvSpPr>
            <p:cNvPr id="509" name="Google Shape;509;p28"/>
            <p:cNvSpPr txBox="1"/>
            <p:nvPr/>
          </p:nvSpPr>
          <p:spPr>
            <a:xfrm>
              <a:off x="2352" y="816"/>
              <a:ext cx="905" cy="211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90800" lIns="93600" spcFirstLastPara="1" rIns="0" wrap="square" tIns="1908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sub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gotop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9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stop</a:t>
              </a:r>
              <a:endParaRPr/>
            </a:p>
          </p:txBody>
        </p:sp>
      </p:grpSp>
      <p:grpSp>
        <p:nvGrpSpPr>
          <p:cNvPr id="510" name="Google Shape;510;p28"/>
          <p:cNvGrpSpPr/>
          <p:nvPr/>
        </p:nvGrpSpPr>
        <p:grpSpPr>
          <a:xfrm>
            <a:off x="554038" y="4977409"/>
            <a:ext cx="3489326" cy="1378344"/>
            <a:chOff x="152400" y="5022496"/>
            <a:chExt cx="3489326" cy="1378344"/>
          </a:xfrm>
        </p:grpSpPr>
        <p:sp>
          <p:nvSpPr>
            <p:cNvPr id="511" name="Google Shape;511;p28"/>
            <p:cNvSpPr/>
            <p:nvPr/>
          </p:nvSpPr>
          <p:spPr>
            <a:xfrm>
              <a:off x="276514" y="5611852"/>
              <a:ext cx="2695576" cy="788988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gotoz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0) 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0) goto xx</a:t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28889" y="5340389"/>
              <a:ext cx="2743201" cy="271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Exec.    Semantics</a:t>
              </a:r>
              <a:endPara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52400" y="5022496"/>
              <a:ext cx="3489326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4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Branching instructions:</a:t>
              </a:r>
              <a:endParaRPr/>
            </a:p>
          </p:txBody>
        </p:sp>
      </p:grpSp>
      <p:sp>
        <p:nvSpPr>
          <p:cNvPr id="514" name="Google Shape;514;p28"/>
          <p:cNvSpPr/>
          <p:nvPr/>
        </p:nvSpPr>
        <p:spPr>
          <a:xfrm>
            <a:off x="457200" y="1562100"/>
            <a:ext cx="457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4288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99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/>
          <p:nvPr/>
        </p:nvSpPr>
        <p:spPr>
          <a:xfrm>
            <a:off x="380999" y="685800"/>
            <a:ext cx="533400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 two numbers and write the greater one</a:t>
            </a:r>
            <a:endParaRPr/>
          </a:p>
        </p:txBody>
      </p:sp>
      <p:sp>
        <p:nvSpPr>
          <p:cNvPr id="521" name="Google Shape;521;p29"/>
          <p:cNvSpPr txBox="1"/>
          <p:nvPr>
            <p:ph type="title"/>
          </p:nvPr>
        </p:nvSpPr>
        <p:spPr>
          <a:xfrm>
            <a:off x="152400" y="76200"/>
            <a:ext cx="320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29"/>
          <p:cNvGrpSpPr/>
          <p:nvPr/>
        </p:nvGrpSpPr>
        <p:grpSpPr>
          <a:xfrm>
            <a:off x="849313" y="1104900"/>
            <a:ext cx="2052638" cy="3657600"/>
            <a:chOff x="2304" y="624"/>
            <a:chExt cx="1293" cy="2304"/>
          </a:xfrm>
        </p:grpSpPr>
        <p:sp>
          <p:nvSpPr>
            <p:cNvPr id="523" name="Google Shape;523;p29"/>
            <p:cNvSpPr/>
            <p:nvPr/>
          </p:nvSpPr>
          <p:spPr>
            <a:xfrm>
              <a:off x="2304" y="624"/>
              <a:ext cx="1293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machine language</a:t>
              </a:r>
              <a:endParaRPr/>
            </a:p>
          </p:txBody>
        </p:sp>
        <p:sp>
          <p:nvSpPr>
            <p:cNvPr id="524" name="Google Shape;524;p29"/>
            <p:cNvSpPr txBox="1"/>
            <p:nvPr/>
          </p:nvSpPr>
          <p:spPr>
            <a:xfrm>
              <a:off x="2352" y="816"/>
              <a:ext cx="905" cy="211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90800" lIns="93600" spcFirstLastPara="1" rIns="0" wrap="square" tIns="1908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sub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gotop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9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b="0" i="0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stop</a:t>
              </a:r>
              <a:endParaRPr/>
            </a:p>
          </p:txBody>
        </p:sp>
      </p:grpSp>
      <p:grpSp>
        <p:nvGrpSpPr>
          <p:cNvPr id="525" name="Google Shape;525;p29"/>
          <p:cNvGrpSpPr/>
          <p:nvPr/>
        </p:nvGrpSpPr>
        <p:grpSpPr>
          <a:xfrm>
            <a:off x="3027363" y="1002506"/>
            <a:ext cx="3103563" cy="4419600"/>
            <a:chOff x="3805" y="528"/>
            <a:chExt cx="1955" cy="2784"/>
          </a:xfrm>
        </p:grpSpPr>
        <p:sp>
          <p:nvSpPr>
            <p:cNvPr id="526" name="Google Shape;526;p29"/>
            <p:cNvSpPr/>
            <p:nvPr/>
          </p:nvSpPr>
          <p:spPr>
            <a:xfrm>
              <a:off x="4848" y="528"/>
              <a:ext cx="912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14288" lvl="0" marL="0" marR="0" rtl="0" algn="ctr">
                <a:lnSpc>
                  <a:spcPct val="10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executable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805" y="1668"/>
              <a:ext cx="576" cy="432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rgbClr val="FFDE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translate</a:t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4826" y="912"/>
              <a:ext cx="288" cy="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14288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  <a:p>
              <a:pPr indent="14288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990"/>
                <a:buFont typeface="Noto Sans Symbols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9" name="Google Shape;529;p29"/>
            <p:cNvSpPr txBox="1"/>
            <p:nvPr/>
          </p:nvSpPr>
          <p:spPr>
            <a:xfrm>
              <a:off x="5130" y="816"/>
              <a:ext cx="342" cy="211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90800" lIns="93600" spcFirstLastPara="1" rIns="72000" wrap="square" tIns="1908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491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290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709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000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391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000</a:t>
              </a:r>
              <a:endParaRPr/>
            </a:p>
          </p:txBody>
        </p:sp>
      </p:grpSp>
      <p:sp>
        <p:nvSpPr>
          <p:cNvPr id="530" name="Google Shape;530;p29"/>
          <p:cNvSpPr/>
          <p:nvPr/>
        </p:nvSpPr>
        <p:spPr>
          <a:xfrm>
            <a:off x="2612638" y="1438624"/>
            <a:ext cx="2064527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Convention: Allocate variables to memory, from address 90 onward: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represented by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M[90]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represented by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M[91]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6045200" y="2743200"/>
            <a:ext cx="609600" cy="685800"/>
          </a:xfrm>
          <a:prstGeom prst="rightArrow">
            <a:avLst>
              <a:gd fmla="val 50000" name="adj1"/>
              <a:gd fmla="val 33333" name="adj2"/>
            </a:avLst>
          </a:prstGeom>
          <a:solidFill>
            <a:srgbClr val="FFDE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/>
          </a:p>
        </p:txBody>
      </p:sp>
      <p:grpSp>
        <p:nvGrpSpPr>
          <p:cNvPr id="532" name="Google Shape;532;p29"/>
          <p:cNvGrpSpPr/>
          <p:nvPr/>
        </p:nvGrpSpPr>
        <p:grpSpPr>
          <a:xfrm>
            <a:off x="554038" y="4977409"/>
            <a:ext cx="3489326" cy="1378344"/>
            <a:chOff x="152400" y="5022496"/>
            <a:chExt cx="3489326" cy="1378344"/>
          </a:xfrm>
        </p:grpSpPr>
        <p:sp>
          <p:nvSpPr>
            <p:cNvPr id="533" name="Google Shape;533;p29"/>
            <p:cNvSpPr/>
            <p:nvPr/>
          </p:nvSpPr>
          <p:spPr>
            <a:xfrm>
              <a:off x="276514" y="5611852"/>
              <a:ext cx="2695576" cy="788988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gotoz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0) 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0) goto xx</a:t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228889" y="5340389"/>
              <a:ext cx="2743201" cy="271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Exec.    Semantics</a:t>
              </a:r>
              <a:endPara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52400" y="5022496"/>
              <a:ext cx="3489326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4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Branching instructions:</a:t>
              </a:r>
              <a:endParaRPr/>
            </a:p>
          </p:txBody>
        </p:sp>
      </p:grpSp>
      <p:sp>
        <p:nvSpPr>
          <p:cNvPr id="536" name="Google Shape;536;p29"/>
          <p:cNvSpPr/>
          <p:nvPr/>
        </p:nvSpPr>
        <p:spPr>
          <a:xfrm>
            <a:off x="457200" y="1562100"/>
            <a:ext cx="457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4288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6501"/>
              </a:buClr>
              <a:buSzPts val="108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14288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990"/>
              <a:buFont typeface="Noto Sans Symbol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0"/>
          <p:cNvGrpSpPr/>
          <p:nvPr/>
        </p:nvGrpSpPr>
        <p:grpSpPr>
          <a:xfrm>
            <a:off x="152400" y="180975"/>
            <a:ext cx="8686800" cy="5129213"/>
            <a:chOff x="96" y="114"/>
            <a:chExt cx="5472" cy="3231"/>
          </a:xfrm>
        </p:grpSpPr>
        <p:pic>
          <p:nvPicPr>
            <p:cNvPr descr="Bouquet" id="543" name="Google Shape;543;p30"/>
            <p:cNvPicPr preferRelativeResize="0"/>
            <p:nvPr/>
          </p:nvPicPr>
          <p:blipFill rotWithShape="1">
            <a:blip r:embed="rId3">
              <a:alphaModFix/>
            </a:blip>
            <a:srcRect b="15625" l="0" r="27344" t="13542"/>
            <a:stretch/>
          </p:blipFill>
          <p:spPr>
            <a:xfrm>
              <a:off x="96" y="432"/>
              <a:ext cx="3984" cy="2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Google Shape;544;p30"/>
            <p:cNvSpPr/>
            <p:nvPr/>
          </p:nvSpPr>
          <p:spPr>
            <a:xfrm>
              <a:off x="3264" y="624"/>
              <a:ext cx="19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4320" y="114"/>
              <a:ext cx="1248" cy="510"/>
            </a:xfrm>
            <a:prstGeom prst="roundRect">
              <a:avLst>
                <a:gd fmla="val 16667" name="adj"/>
              </a:avLst>
            </a:prstGeom>
            <a:solidFill>
              <a:srgbClr val="FFDDC3"/>
            </a:solidFill>
            <a:ln cap="flat" cmpd="sng" w="19050">
              <a:solidFill>
                <a:srgbClr val="BD52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“max of two numbers”</a:t>
              </a:r>
              <a:b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program</a:t>
              </a:r>
              <a:endParaRPr/>
            </a:p>
          </p:txBody>
        </p:sp>
        <p:cxnSp>
          <p:nvCxnSpPr>
            <p:cNvPr id="546" name="Google Shape;546;p30"/>
            <p:cNvCxnSpPr>
              <a:stCxn id="545" idx="1"/>
              <a:endCxn id="547" idx="3"/>
            </p:cNvCxnSpPr>
            <p:nvPr/>
          </p:nvCxnSpPr>
          <p:spPr>
            <a:xfrm flipH="1">
              <a:off x="3420" y="369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rgbClr val="BD5201"/>
              </a:solidFill>
              <a:prstDash val="solid"/>
              <a:round/>
              <a:headEnd len="med" w="med" type="none"/>
              <a:tailEnd len="lg" w="lg" type="oval"/>
            </a:ln>
          </p:spPr>
        </p:cxnSp>
        <p:sp>
          <p:nvSpPr>
            <p:cNvPr id="547" name="Google Shape;547;p30"/>
            <p:cNvSpPr/>
            <p:nvPr/>
          </p:nvSpPr>
          <p:spPr>
            <a:xfrm>
              <a:off x="3264" y="624"/>
              <a:ext cx="19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784" y="672"/>
              <a:ext cx="672" cy="1632"/>
            </a:xfrm>
            <a:prstGeom prst="rect">
              <a:avLst/>
            </a:prstGeom>
            <a:noFill/>
            <a:ln cap="flat" cmpd="sng" w="31750">
              <a:solidFill>
                <a:srgbClr val="BD520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3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</a:t>
            </a:r>
            <a:endParaRPr/>
          </a:p>
        </p:txBody>
      </p:sp>
      <p:grpSp>
        <p:nvGrpSpPr>
          <p:cNvPr id="550" name="Google Shape;550;p30"/>
          <p:cNvGrpSpPr/>
          <p:nvPr/>
        </p:nvGrpSpPr>
        <p:grpSpPr>
          <a:xfrm>
            <a:off x="3962400" y="3148013"/>
            <a:ext cx="4940300" cy="3598863"/>
            <a:chOff x="2592" y="1791"/>
            <a:chExt cx="3112" cy="2267"/>
          </a:xfrm>
        </p:grpSpPr>
        <p:sp>
          <p:nvSpPr>
            <p:cNvPr id="551" name="Google Shape;551;p30"/>
            <p:cNvSpPr/>
            <p:nvPr/>
          </p:nvSpPr>
          <p:spPr>
            <a:xfrm>
              <a:off x="4552" y="1791"/>
              <a:ext cx="1152" cy="5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Following execution:</a:t>
              </a:r>
              <a:endParaRPr/>
            </a:p>
          </p:txBody>
        </p:sp>
        <p:pic>
          <p:nvPicPr>
            <p:cNvPr descr="Bouquet" id="552" name="Google Shape;552;p30"/>
            <p:cNvPicPr preferRelativeResize="0"/>
            <p:nvPr/>
          </p:nvPicPr>
          <p:blipFill rotWithShape="1">
            <a:blip r:embed="rId4">
              <a:alphaModFix/>
            </a:blip>
            <a:srcRect b="24999" l="0" r="26562" t="13542"/>
            <a:stretch/>
          </p:blipFill>
          <p:spPr>
            <a:xfrm>
              <a:off x="2592" y="2160"/>
              <a:ext cx="3024" cy="18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" name="Google Shape;553;p30"/>
            <p:cNvSpPr/>
            <p:nvPr/>
          </p:nvSpPr>
          <p:spPr>
            <a:xfrm>
              <a:off x="2640" y="3024"/>
              <a:ext cx="768" cy="480"/>
            </a:xfrm>
            <a:prstGeom prst="ellipse">
              <a:avLst/>
            </a:prstGeom>
            <a:noFill/>
            <a:ln cap="flat" cmpd="sng" w="25400">
              <a:solidFill>
                <a:srgbClr val="000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30"/>
          <p:cNvSpPr/>
          <p:nvPr/>
        </p:nvSpPr>
        <p:spPr>
          <a:xfrm>
            <a:off x="930965" y="5027959"/>
            <a:ext cx="838200" cy="381000"/>
          </a:xfrm>
          <a:prstGeom prst="ellipse">
            <a:avLst/>
          </a:prstGeom>
          <a:noFill/>
          <a:ln cap="flat" cmpd="sng" w="25400">
            <a:solidFill>
              <a:srgbClr val="000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Lecture plan</a:t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68288" lvl="0" marL="2682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(Vic)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translation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Vic to a real computer</a:t>
            </a:r>
            <a:endParaRPr/>
          </a:p>
          <a:p>
            <a:pPr indent="-1539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533400" y="952500"/>
            <a:ext cx="4572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Lecture plan</a:t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68288" lvl="0" marL="2682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(Vic)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translation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Vic to a real computer</a:t>
            </a:r>
            <a:endParaRPr/>
          </a:p>
          <a:p>
            <a:pPr indent="-1539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2" name="Google Shape;562;p31"/>
          <p:cNvSpPr/>
          <p:nvPr/>
        </p:nvSpPr>
        <p:spPr>
          <a:xfrm>
            <a:off x="609600" y="3733800"/>
            <a:ext cx="3810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Fetch–execute cycle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uquet" id="569" name="Google Shape;569;p32"/>
          <p:cNvPicPr preferRelativeResize="0"/>
          <p:nvPr/>
        </p:nvPicPr>
        <p:blipFill rotWithShape="1">
          <a:blip r:embed="rId3">
            <a:alphaModFix/>
          </a:blip>
          <a:srcRect b="15625" l="0" r="27344" t="13542"/>
          <a:stretch/>
        </p:blipFill>
        <p:spPr>
          <a:xfrm>
            <a:off x="152400" y="999781"/>
            <a:ext cx="5595089" cy="4090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uquet" id="570" name="Google Shape;570;p32"/>
          <p:cNvPicPr preferRelativeResize="0"/>
          <p:nvPr/>
        </p:nvPicPr>
        <p:blipFill rotWithShape="1">
          <a:blip r:embed="rId4">
            <a:alphaModFix/>
          </a:blip>
          <a:srcRect b="24999" l="0" r="26562" t="13542"/>
          <a:stretch/>
        </p:blipFill>
        <p:spPr>
          <a:xfrm>
            <a:off x="177436" y="1033290"/>
            <a:ext cx="5570053" cy="34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2"/>
          <p:cNvSpPr/>
          <p:nvPr/>
        </p:nvSpPr>
        <p:spPr>
          <a:xfrm>
            <a:off x="2079859" y="3577283"/>
            <a:ext cx="381000" cy="3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2079859" y="1748091"/>
            <a:ext cx="381000" cy="3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2171700" y="2662687"/>
            <a:ext cx="381000" cy="3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grpSp>
        <p:nvGrpSpPr>
          <p:cNvPr id="574" name="Google Shape;574;p32"/>
          <p:cNvGrpSpPr/>
          <p:nvPr/>
        </p:nvGrpSpPr>
        <p:grpSpPr>
          <a:xfrm>
            <a:off x="423402" y="4800600"/>
            <a:ext cx="6416416" cy="1158654"/>
            <a:chOff x="423402" y="4800600"/>
            <a:chExt cx="6416416" cy="1158654"/>
          </a:xfrm>
        </p:grpSpPr>
        <p:sp>
          <p:nvSpPr>
            <p:cNvPr id="575" name="Google Shape;575;p32"/>
            <p:cNvSpPr/>
            <p:nvPr/>
          </p:nvSpPr>
          <p:spPr>
            <a:xfrm>
              <a:off x="990600" y="4800600"/>
              <a:ext cx="457200" cy="381000"/>
            </a:xfrm>
            <a:prstGeom prst="ellipse">
              <a:avLst/>
            </a:prstGeom>
            <a:noFill/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 txBox="1"/>
            <p:nvPr/>
          </p:nvSpPr>
          <p:spPr>
            <a:xfrm>
              <a:off x="423402" y="5559144"/>
              <a:ext cx="64164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Who controls the program execution magic? </a:t>
              </a:r>
              <a:endParaRPr/>
            </a:p>
          </p:txBody>
        </p:sp>
      </p:grpSp>
      <p:sp>
        <p:nvSpPr>
          <p:cNvPr id="577" name="Google Shape;577;p32"/>
          <p:cNvSpPr/>
          <p:nvPr/>
        </p:nvSpPr>
        <p:spPr>
          <a:xfrm>
            <a:off x="5977088" y="1220271"/>
            <a:ext cx="2873813" cy="32674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0" wrap="square" tIns="97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fetch: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M[PC]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stop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Fetch–execute cycle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uquet" id="584" name="Google Shape;584;p33"/>
          <p:cNvPicPr preferRelativeResize="0"/>
          <p:nvPr/>
        </p:nvPicPr>
        <p:blipFill rotWithShape="1">
          <a:blip r:embed="rId3">
            <a:alphaModFix/>
          </a:blip>
          <a:srcRect b="15625" l="0" r="27344" t="13542"/>
          <a:stretch/>
        </p:blipFill>
        <p:spPr>
          <a:xfrm>
            <a:off x="152400" y="999781"/>
            <a:ext cx="5595089" cy="4090988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3"/>
          <p:cNvSpPr/>
          <p:nvPr/>
        </p:nvSpPr>
        <p:spPr>
          <a:xfrm>
            <a:off x="990600" y="4800600"/>
            <a:ext cx="457200" cy="381000"/>
          </a:xfrm>
          <a:prstGeom prst="ellipse">
            <a:avLst/>
          </a:prstGeom>
          <a:noFill/>
          <a:ln cap="flat" cmpd="sng" w="28575">
            <a:solidFill>
              <a:srgbClr val="A500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5977088" y="1220271"/>
            <a:ext cx="2873813" cy="32674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0" wrap="square" tIns="97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fetch: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M[PC]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stop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 (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xx) or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and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else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execute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read, write, load, store, add, sub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PC++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goto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endParaRPr/>
          </a:p>
        </p:txBody>
      </p:sp>
      <p:pic>
        <p:nvPicPr>
          <p:cNvPr descr="Bouquet" id="587" name="Google Shape;587;p33"/>
          <p:cNvPicPr preferRelativeResize="0"/>
          <p:nvPr/>
        </p:nvPicPr>
        <p:blipFill rotWithShape="1">
          <a:blip r:embed="rId4">
            <a:alphaModFix/>
          </a:blip>
          <a:srcRect b="24999" l="0" r="26562" t="13542"/>
          <a:stretch/>
        </p:blipFill>
        <p:spPr>
          <a:xfrm>
            <a:off x="177436" y="1033290"/>
            <a:ext cx="5570053" cy="34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3"/>
          <p:cNvSpPr/>
          <p:nvPr/>
        </p:nvSpPr>
        <p:spPr>
          <a:xfrm>
            <a:off x="2079859" y="3577283"/>
            <a:ext cx="381000" cy="3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589" name="Google Shape;589;p33"/>
          <p:cNvSpPr/>
          <p:nvPr/>
        </p:nvSpPr>
        <p:spPr>
          <a:xfrm>
            <a:off x="2079859" y="1748091"/>
            <a:ext cx="381000" cy="3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2171700" y="2662687"/>
            <a:ext cx="381000" cy="3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423402" y="5559144"/>
            <a:ext cx="64164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controls the program execution magic?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Fetch–execute cycle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4"/>
          <p:cNvSpPr/>
          <p:nvPr/>
        </p:nvSpPr>
        <p:spPr>
          <a:xfrm>
            <a:off x="642257" y="5724181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it!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description of the Vic computer is now complete.</a:t>
            </a:r>
            <a:endParaRPr/>
          </a:p>
        </p:txBody>
      </p:sp>
      <p:pic>
        <p:nvPicPr>
          <p:cNvPr descr="Bouquet" id="599" name="Google Shape;599;p34"/>
          <p:cNvPicPr preferRelativeResize="0"/>
          <p:nvPr/>
        </p:nvPicPr>
        <p:blipFill rotWithShape="1">
          <a:blip r:embed="rId3">
            <a:alphaModFix/>
          </a:blip>
          <a:srcRect b="15625" l="0" r="27344" t="13542"/>
          <a:stretch/>
        </p:blipFill>
        <p:spPr>
          <a:xfrm>
            <a:off x="152400" y="999781"/>
            <a:ext cx="5595089" cy="409098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4"/>
          <p:cNvSpPr/>
          <p:nvPr/>
        </p:nvSpPr>
        <p:spPr>
          <a:xfrm>
            <a:off x="990600" y="4800600"/>
            <a:ext cx="457200" cy="381000"/>
          </a:xfrm>
          <a:prstGeom prst="ellipse">
            <a:avLst/>
          </a:prstGeom>
          <a:noFill/>
          <a:ln cap="flat" cmpd="sng" w="28575">
            <a:solidFill>
              <a:srgbClr val="A500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uquet" id="601" name="Google Shape;601;p34"/>
          <p:cNvPicPr preferRelativeResize="0"/>
          <p:nvPr/>
        </p:nvPicPr>
        <p:blipFill rotWithShape="1">
          <a:blip r:embed="rId4">
            <a:alphaModFix/>
          </a:blip>
          <a:srcRect b="24999" l="0" r="26562" t="13542"/>
          <a:stretch/>
        </p:blipFill>
        <p:spPr>
          <a:xfrm>
            <a:off x="177436" y="1033290"/>
            <a:ext cx="5570053" cy="34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34"/>
          <p:cNvSpPr/>
          <p:nvPr/>
        </p:nvSpPr>
        <p:spPr>
          <a:xfrm>
            <a:off x="2079859" y="3577283"/>
            <a:ext cx="381000" cy="3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603" name="Google Shape;603;p34"/>
          <p:cNvSpPr/>
          <p:nvPr/>
        </p:nvSpPr>
        <p:spPr>
          <a:xfrm>
            <a:off x="2079859" y="1748091"/>
            <a:ext cx="381000" cy="3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2171700" y="2662687"/>
            <a:ext cx="381000" cy="3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5977088" y="1220271"/>
            <a:ext cx="2873813" cy="32674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0" wrap="square" tIns="97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fetch: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M[PC]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stop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 (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xx) or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and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else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execute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read, write, load, store, add, sub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PC++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goto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Vic computer specification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(recap)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5"/>
          <p:cNvSpPr txBox="1"/>
          <p:nvPr>
            <p:ph idx="1" type="body"/>
          </p:nvPr>
        </p:nvSpPr>
        <p:spPr>
          <a:xfrm>
            <a:off x="4800600" y="4164383"/>
            <a:ext cx="396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Conventions</a:t>
            </a:r>
            <a:endParaRPr/>
          </a:p>
          <a:p>
            <a:pPr indent="0" lvl="0" marL="0" rtl="0" algn="l"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instruction =  3-digit number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data register</a:t>
            </a:r>
            <a:endParaRPr/>
          </a:p>
          <a:p>
            <a:pPr indent="0" lvl="0" marL="0" rtl="0" algn="l"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        2-digit number</a:t>
            </a:r>
            <a:endParaRPr/>
          </a:p>
          <a:p>
            <a:pPr indent="0" lvl="0" marL="0" rtl="0" algn="l"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contents of the RAM at address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3" name="Google Shape;613;p35"/>
          <p:cNvGrpSpPr/>
          <p:nvPr/>
        </p:nvGrpSpPr>
        <p:grpSpPr>
          <a:xfrm>
            <a:off x="304800" y="700603"/>
            <a:ext cx="3962400" cy="2805113"/>
            <a:chOff x="3216" y="2352"/>
            <a:chExt cx="2496" cy="1767"/>
          </a:xfrm>
        </p:grpSpPr>
        <p:sp>
          <p:nvSpPr>
            <p:cNvPr id="614" name="Google Shape;614;p35"/>
            <p:cNvSpPr/>
            <p:nvPr/>
          </p:nvSpPr>
          <p:spPr>
            <a:xfrm>
              <a:off x="5184" y="2352"/>
              <a:ext cx="432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RAM</a:t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4224" y="2352"/>
              <a:ext cx="432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08" y="2352"/>
              <a:ext cx="432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I/O</a:t>
              </a:r>
              <a:endParaRPr/>
            </a:p>
          </p:txBody>
        </p:sp>
        <p:pic>
          <p:nvPicPr>
            <p:cNvPr descr="Bouquet" id="617" name="Google Shape;617;p35"/>
            <p:cNvPicPr preferRelativeResize="0"/>
            <p:nvPr/>
          </p:nvPicPr>
          <p:blipFill rotWithShape="1">
            <a:blip r:embed="rId3">
              <a:alphaModFix/>
            </a:blip>
            <a:srcRect b="24999" l="781" r="27344" t="13542"/>
            <a:stretch/>
          </p:blipFill>
          <p:spPr>
            <a:xfrm>
              <a:off x="3216" y="2518"/>
              <a:ext cx="2496" cy="1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8" name="Google Shape;618;p35"/>
          <p:cNvGrpSpPr/>
          <p:nvPr/>
        </p:nvGrpSpPr>
        <p:grpSpPr>
          <a:xfrm>
            <a:off x="4519293" y="717168"/>
            <a:ext cx="4362938" cy="3149923"/>
            <a:chOff x="-39416" y="827364"/>
            <a:chExt cx="4362938" cy="3149923"/>
          </a:xfrm>
        </p:grpSpPr>
        <p:sp>
          <p:nvSpPr>
            <p:cNvPr id="619" name="Google Shape;619;p35"/>
            <p:cNvSpPr/>
            <p:nvPr/>
          </p:nvSpPr>
          <p:spPr>
            <a:xfrm>
              <a:off x="-39416" y="1335088"/>
              <a:ext cx="1219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Instructions</a:t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-36961" y="1939924"/>
              <a:ext cx="1219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Instructions</a:t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-4089" y="2547784"/>
              <a:ext cx="1219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arithmetic Instructions</a:t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-39416" y="3270680"/>
              <a:ext cx="1219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Instructions</a:t>
              </a:r>
              <a:endParaRPr/>
            </a:p>
          </p:txBody>
        </p:sp>
        <p:grpSp>
          <p:nvGrpSpPr>
            <p:cNvPr id="623" name="Google Shape;623;p35"/>
            <p:cNvGrpSpPr/>
            <p:nvPr/>
          </p:nvGrpSpPr>
          <p:grpSpPr>
            <a:xfrm>
              <a:off x="1046922" y="827364"/>
              <a:ext cx="3276600" cy="2298556"/>
              <a:chOff x="5715000" y="152400"/>
              <a:chExt cx="3276600" cy="2298556"/>
            </a:xfrm>
          </p:grpSpPr>
          <p:grpSp>
            <p:nvGrpSpPr>
              <p:cNvPr id="624" name="Google Shape;624;p35"/>
              <p:cNvGrpSpPr/>
              <p:nvPr/>
            </p:nvGrpSpPr>
            <p:grpSpPr>
              <a:xfrm>
                <a:off x="5715000" y="152400"/>
                <a:ext cx="3276600" cy="1035336"/>
                <a:chOff x="5715000" y="152400"/>
                <a:chExt cx="3276600" cy="1035336"/>
              </a:xfrm>
            </p:grpSpPr>
            <p:sp>
              <p:nvSpPr>
                <p:cNvPr id="625" name="Google Shape;625;p35"/>
                <p:cNvSpPr/>
                <p:nvPr/>
              </p:nvSpPr>
              <p:spPr>
                <a:xfrm>
                  <a:off x="5715000" y="152400"/>
                  <a:ext cx="3276600" cy="59213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11666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6600"/>
                    </a:buClr>
                    <a:buSzPts val="1200"/>
                    <a:buFont typeface="Noto Sans Symbol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   </a:t>
                  </a: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symbolic     numeric   semantics</a:t>
                  </a:r>
                  <a:endParaRPr/>
                </a:p>
                <a:p>
                  <a:pPr indent="0" lvl="0" marL="0" marR="0" rtl="0" algn="l">
                    <a:lnSpc>
                      <a:spcPct val="111666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6600"/>
                    </a:buClr>
                    <a:buSzPts val="1200"/>
                    <a:buFont typeface="Noto Sans Symbol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syntax         syntax      (meaning)</a:t>
                  </a:r>
                  <a:endParaRPr/>
                </a:p>
              </p:txBody>
            </p:sp>
            <p:sp>
              <p:nvSpPr>
                <p:cNvPr id="626" name="Google Shape;626;p35"/>
                <p:cNvSpPr/>
                <p:nvPr/>
              </p:nvSpPr>
              <p:spPr>
                <a:xfrm>
                  <a:off x="5937534" y="609600"/>
                  <a:ext cx="2695576" cy="578136"/>
                </a:xfrm>
                <a:prstGeom prst="rect">
                  <a:avLst/>
                </a:prstGeom>
                <a:solidFill>
                  <a:srgbClr val="FFF8D9"/>
                </a:solidFill>
                <a:ln>
                  <a:noFill/>
                </a:ln>
              </p:spPr>
              <p:txBody>
                <a:bodyPr anchorCtr="0" anchor="ctr" bIns="0" lIns="108000" spcFirstLastPara="1" rIns="0" wrap="square" tIns="0">
                  <a:noAutofit/>
                </a:bodyPr>
                <a:lstStyle/>
                <a:p>
                  <a:pPr indent="-342900" lvl="0" marL="3429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6600"/>
                    </a:buClr>
                    <a:buSzPts val="1200"/>
                    <a:buFont typeface="Noto Sans Symbol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read</a:t>
                  </a: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     </a:t>
                  </a: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800</a:t>
                  </a: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</a:t>
                  </a:r>
                  <a:r>
                    <a:rPr b="0" i="0" lang="en-US" sz="1200" u="none" cap="none" strike="noStrike">
                      <a:solidFill>
                        <a:srgbClr val="00664C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D</a:t>
                  </a:r>
                  <a:r>
                    <a:rPr b="0" i="0" lang="en-US" sz="1200" u="none" cap="none" strike="noStrike">
                      <a:solidFill>
                        <a:srgbClr val="00664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b="0" i="0" lang="en-US" sz="1200" u="none" cap="none" strike="noStrike">
                      <a:solidFill>
                        <a:srgbClr val="00664C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=</a:t>
                  </a:r>
                  <a:r>
                    <a:rPr b="0" i="0" lang="en-US" sz="1200" u="none" cap="none" strike="noStrike">
                      <a:solidFill>
                        <a:srgbClr val="00664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input</a:t>
                  </a:r>
                  <a:endParaRPr/>
                </a:p>
                <a:p>
                  <a:pPr indent="-342900" lvl="0" marL="342900" marR="0" rtl="0" algn="l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write    </a:t>
                  </a: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900</a:t>
                  </a: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</a:t>
                  </a:r>
                  <a:r>
                    <a:rPr b="0" i="0" lang="en-US" sz="1200" u="none" cap="none" strike="noStrike">
                      <a:solidFill>
                        <a:srgbClr val="00664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output </a:t>
                  </a:r>
                  <a:r>
                    <a:rPr b="0" i="0" lang="en-US" sz="1200" u="none" cap="none" strike="noStrike">
                      <a:solidFill>
                        <a:srgbClr val="00664C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=</a:t>
                  </a:r>
                  <a:r>
                    <a:rPr b="0" i="0" lang="en-US" sz="1200" u="none" cap="none" strike="noStrike">
                      <a:solidFill>
                        <a:srgbClr val="00664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b="0" i="0" lang="en-US" sz="1200" u="none" cap="none" strike="noStrike">
                      <a:solidFill>
                        <a:srgbClr val="00664C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D</a:t>
                  </a: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 </a:t>
                  </a:r>
                  <a:endParaRPr b="0" i="0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</p:grpSp>
          <p:sp>
            <p:nvSpPr>
              <p:cNvPr id="627" name="Google Shape;627;p35"/>
              <p:cNvSpPr/>
              <p:nvPr/>
            </p:nvSpPr>
            <p:spPr>
              <a:xfrm>
                <a:off x="5937534" y="1233202"/>
                <a:ext cx="2695576" cy="578136"/>
              </a:xfrm>
              <a:prstGeom prst="rect">
                <a:avLst/>
              </a:prstGeom>
              <a:solidFill>
                <a:srgbClr val="FFF8D9"/>
              </a:solidFill>
              <a:ln>
                <a:noFill/>
              </a:ln>
            </p:spPr>
            <p:txBody>
              <a:bodyPr anchorCtr="0" anchor="ctr" bIns="0" lIns="108000" spcFirstLastPara="1" rIns="0" wrap="square" tIns="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load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xx 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M[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store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xx 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M[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5929312" y="1872820"/>
                <a:ext cx="2695576" cy="578136"/>
              </a:xfrm>
              <a:prstGeom prst="rect">
                <a:avLst/>
              </a:prstGeom>
              <a:solidFill>
                <a:srgbClr val="FFF8D9"/>
              </a:solidFill>
              <a:ln>
                <a:noFill/>
              </a:ln>
            </p:spPr>
            <p:txBody>
              <a:bodyPr anchorCtr="0" anchor="ctr" bIns="0" lIns="108000" spcFirstLastPara="1" rIns="0" wrap="square" tIns="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add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    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+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M[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sub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    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      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-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M[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</a:t>
                </a:r>
                <a:r>
                  <a:rPr b="0" i="0" lang="en-US" sz="1200" u="none" cap="none" strike="noStrike">
                    <a:solidFill>
                      <a:srgbClr val="00664C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</a:t>
                </a:r>
                <a:endParaRPr/>
              </a:p>
            </p:txBody>
          </p:sp>
        </p:grpSp>
        <p:sp>
          <p:nvSpPr>
            <p:cNvPr id="629" name="Google Shape;629;p35"/>
            <p:cNvSpPr/>
            <p:nvPr/>
          </p:nvSpPr>
          <p:spPr>
            <a:xfrm>
              <a:off x="1254608" y="3188299"/>
              <a:ext cx="2695576" cy="788988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gotoz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0) goto xx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gotop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xx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n-US" sz="8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0) goto xx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Lecture plan</a:t>
            </a:r>
            <a:endParaRPr/>
          </a:p>
        </p:txBody>
      </p:sp>
      <p:sp>
        <p:nvSpPr>
          <p:cNvPr id="636" name="Google Shape;636;p36"/>
          <p:cNvSpPr/>
          <p:nvPr/>
        </p:nvSpPr>
        <p:spPr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68288" lvl="0" marL="2682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(Vic)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translation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Vic to a real computer</a:t>
            </a:r>
            <a:endParaRPr/>
          </a:p>
          <a:p>
            <a:pPr indent="-1539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571500" y="4191000"/>
            <a:ext cx="3810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7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Symbolic programming</a:t>
            </a: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 up a series of numbers that ends with a zero</a:t>
            </a:r>
            <a:endParaRPr/>
          </a:p>
        </p:txBody>
      </p:sp>
      <p:grpSp>
        <p:nvGrpSpPr>
          <p:cNvPr id="645" name="Google Shape;645;p37"/>
          <p:cNvGrpSpPr/>
          <p:nvPr/>
        </p:nvGrpSpPr>
        <p:grpSpPr>
          <a:xfrm>
            <a:off x="2438400" y="1219200"/>
            <a:ext cx="3657600" cy="4724400"/>
            <a:chOff x="2438400" y="1219200"/>
            <a:chExt cx="3657600" cy="4724400"/>
          </a:xfrm>
        </p:grpSpPr>
        <p:sp>
          <p:nvSpPr>
            <p:cNvPr id="646" name="Google Shape;646;p37"/>
            <p:cNvSpPr txBox="1"/>
            <p:nvPr/>
          </p:nvSpPr>
          <p:spPr>
            <a:xfrm>
              <a:off x="3962400" y="1523999"/>
              <a:ext cx="2057400" cy="441960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90800" lIns="108000" spcFirstLastPara="1" rIns="0" wrap="square" tIns="1080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load zero</a:t>
              </a:r>
              <a:endPara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store sum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read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store 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(x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0)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 b="0" i="0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gotoz END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b="0" i="0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load sum 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add x   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store sum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goto LOOP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endParaRPr b="0" i="0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load sum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write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stop</a:t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3886200" y="1219200"/>
              <a:ext cx="2209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program</a:t>
              </a:r>
              <a:endParaRPr/>
            </a:p>
          </p:txBody>
        </p:sp>
        <p:grpSp>
          <p:nvGrpSpPr>
            <p:cNvPr id="648" name="Google Shape;648;p37"/>
            <p:cNvGrpSpPr/>
            <p:nvPr/>
          </p:nvGrpSpPr>
          <p:grpSpPr>
            <a:xfrm>
              <a:off x="2438400" y="1600200"/>
              <a:ext cx="1371600" cy="2372624"/>
              <a:chOff x="2452778" y="1624219"/>
              <a:chExt cx="1371600" cy="2372624"/>
            </a:xfrm>
          </p:grpSpPr>
          <p:sp>
            <p:nvSpPr>
              <p:cNvPr id="649" name="Google Shape;649;p37"/>
              <p:cNvSpPr/>
              <p:nvPr/>
            </p:nvSpPr>
            <p:spPr>
              <a:xfrm>
                <a:off x="2452778" y="2310019"/>
                <a:ext cx="1371600" cy="13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Write the code using the 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symbolic Vic language</a:t>
                </a:r>
                <a:endParaRPr b="0" i="1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>
                <a:off x="2634870" y="1624219"/>
                <a:ext cx="794130" cy="685800"/>
              </a:xfrm>
              <a:prstGeom prst="rightArrow">
                <a:avLst>
                  <a:gd fmla="val 50000" name="adj1"/>
                  <a:gd fmla="val 36111" name="adj2"/>
                </a:avLst>
              </a:prstGeom>
              <a:solidFill>
                <a:srgbClr val="FFE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write</a:t>
                </a:r>
                <a:endParaRPr/>
              </a:p>
            </p:txBody>
          </p:sp>
          <p:graphicFrame>
            <p:nvGraphicFramePr>
              <p:cNvPr id="651" name="Google Shape;651;p37"/>
              <p:cNvGraphicFramePr/>
              <p:nvPr/>
            </p:nvGraphicFramePr>
            <p:xfrm>
              <a:off x="2672950" y="3240180"/>
              <a:ext cx="623284" cy="756663"/>
            </p:xfrm>
            <a:graphic>
              <a:graphicData uri="http://schemas.openxmlformats.org/presentationml/2006/ole">
                <mc:AlternateContent>
                  <mc:Choice Requires="v">
                    <p:oleObj r:id="rId4" imgH="756663" imgW="623284" progId="MS_ClipArt_Gallery.2" spid="_x0000_s1">
                      <p:embed/>
                    </p:oleObj>
                  </mc:Choice>
                  <mc:Fallback>
                    <p:oleObj r:id="rId5" imgH="756663" imgW="623284" progId="MS_ClipArt_Gallery.2">
                      <p:embed/>
                      <p:pic>
                        <p:nvPicPr>
                          <p:cNvPr id="651" name="Google Shape;651;p37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2672950" y="3240180"/>
                            <a:ext cx="623284" cy="7566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52" name="Google Shape;652;p37"/>
          <p:cNvSpPr/>
          <p:nvPr/>
        </p:nvSpPr>
        <p:spPr>
          <a:xfrm>
            <a:off x="227013" y="-694175"/>
            <a:ext cx="2743201" cy="27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    Exec.    Semantics</a:t>
            </a:r>
            <a:endParaRPr b="0" i="0" sz="1400" u="none" cap="none" strike="noStrik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3" name="Google Shape;653;p37"/>
          <p:cNvGrpSpPr/>
          <p:nvPr/>
        </p:nvGrpSpPr>
        <p:grpSpPr>
          <a:xfrm>
            <a:off x="152400" y="1219200"/>
            <a:ext cx="2209800" cy="4087124"/>
            <a:chOff x="152400" y="1219200"/>
            <a:chExt cx="2209800" cy="4087124"/>
          </a:xfrm>
        </p:grpSpPr>
        <p:grpSp>
          <p:nvGrpSpPr>
            <p:cNvPr id="654" name="Google Shape;654;p37"/>
            <p:cNvGrpSpPr/>
            <p:nvPr/>
          </p:nvGrpSpPr>
          <p:grpSpPr>
            <a:xfrm>
              <a:off x="152400" y="1219200"/>
              <a:ext cx="2209800" cy="2590800"/>
              <a:chOff x="152400" y="1219200"/>
              <a:chExt cx="2209800" cy="25908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152400" y="1219200"/>
                <a:ext cx="22098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16501"/>
                  </a:buClr>
                  <a:buSzPts val="1260"/>
                  <a:buFont typeface="Noto Sans Symbols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Pseudocode</a:t>
                </a:r>
                <a:endParaRPr/>
              </a:p>
            </p:txBody>
          </p:sp>
          <p:sp>
            <p:nvSpPr>
              <p:cNvPr id="656" name="Google Shape;656;p37"/>
              <p:cNvSpPr txBox="1"/>
              <p:nvPr/>
            </p:nvSpPr>
            <p:spPr>
              <a:xfrm>
                <a:off x="227013" y="1558925"/>
                <a:ext cx="2058987" cy="22510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0" lIns="144000" spcFirstLastPara="1" rIns="0" wrap="square" tIns="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sum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LOOP:</a:t>
                </a:r>
                <a:endParaRPr/>
              </a:p>
              <a:p>
                <a:pPr indent="-342900" lvl="0" marL="342900" marR="0" rtl="0" algn="l">
                  <a:spcBef>
                    <a:spcPts val="3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read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/>
              </a:p>
              <a:p>
                <a:pPr indent="-342900" lvl="0" marL="342900" marR="0" rtl="0" algn="l">
                  <a:spcBef>
                    <a:spcPts val="3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if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(x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==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0)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goto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</a:t>
                </a:r>
                <a:endParaRPr/>
              </a:p>
              <a:p>
                <a:pPr indent="-342900" lvl="0" marL="342900" marR="0" rtl="0" algn="l">
                  <a:spcBef>
                    <a:spcPts val="3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sum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sum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+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/>
              </a:p>
              <a:p>
                <a:pPr indent="-342900" lvl="0" marL="342900" marR="0" rtl="0" algn="l">
                  <a:spcBef>
                    <a:spcPts val="3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goto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LOOP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END:</a:t>
                </a:r>
                <a:endParaRPr/>
              </a:p>
              <a:p>
                <a:pPr indent="-342900" lvl="0" marL="342900" marR="0" rtl="0" algn="l">
                  <a:spcBef>
                    <a:spcPts val="3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write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sum</a:t>
                </a:r>
                <a:endParaRPr/>
              </a:p>
              <a:p>
                <a:pPr indent="-342900" lvl="0" marL="342900" marR="0" rtl="0" algn="l">
                  <a:spcBef>
                    <a:spcPts val="30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stop</a:t>
                </a:r>
                <a:endParaRPr/>
              </a:p>
            </p:txBody>
          </p:sp>
        </p:grpSp>
        <p:sp>
          <p:nvSpPr>
            <p:cNvPr id="657" name="Google Shape;657;p37"/>
            <p:cNvSpPr/>
            <p:nvPr/>
          </p:nvSpPr>
          <p:spPr>
            <a:xfrm>
              <a:off x="227806" y="3972824"/>
              <a:ext cx="2057400" cy="13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symbolic variables and symbolic addresses,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 needed</a:t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Symbolic programming</a:t>
            </a:r>
            <a:endParaRPr/>
          </a:p>
        </p:txBody>
      </p:sp>
      <p:sp>
        <p:nvSpPr>
          <p:cNvPr id="664" name="Google Shape;664;p38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 up a series of numbers that ends with a zero</a:t>
            </a:r>
            <a:endParaRPr/>
          </a:p>
        </p:txBody>
      </p:sp>
      <p:sp>
        <p:nvSpPr>
          <p:cNvPr id="665" name="Google Shape;665;p38"/>
          <p:cNvSpPr txBox="1"/>
          <p:nvPr/>
        </p:nvSpPr>
        <p:spPr>
          <a:xfrm>
            <a:off x="3962400" y="1523999"/>
            <a:ext cx="2057400" cy="44196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108000" spcFirstLastPara="1" rIns="0" wrap="square" tIns="108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zero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i="0" sz="1200" u="none" cap="none" strike="noStrike">
              <a:solidFill>
                <a:srgbClr val="0066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x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200" u="none" cap="none" strike="noStrike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gotoz END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i="0" sz="1200" u="none" cap="none" strike="noStrike">
              <a:solidFill>
                <a:srgbClr val="0066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add x  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 LOOP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endParaRPr b="0" i="0" sz="1200" u="none" cap="none" strike="noStrike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write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stop</a:t>
            </a:r>
            <a:endParaRPr/>
          </a:p>
        </p:txBody>
      </p:sp>
      <p:sp>
        <p:nvSpPr>
          <p:cNvPr id="666" name="Google Shape;666;p38"/>
          <p:cNvSpPr/>
          <p:nvPr/>
        </p:nvSpPr>
        <p:spPr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26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program</a:t>
            </a:r>
            <a:endParaRPr/>
          </a:p>
        </p:txBody>
      </p:sp>
      <p:sp>
        <p:nvSpPr>
          <p:cNvPr id="667" name="Google Shape;667;p38"/>
          <p:cNvSpPr/>
          <p:nvPr/>
        </p:nvSpPr>
        <p:spPr>
          <a:xfrm>
            <a:off x="227013" y="-694175"/>
            <a:ext cx="2743201" cy="27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    Exec.    Semantics</a:t>
            </a:r>
            <a:endParaRPr b="0" i="0" sz="1400" u="none" cap="none" strike="noStrik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38"/>
          <p:cNvSpPr/>
          <p:nvPr/>
        </p:nvSpPr>
        <p:spPr>
          <a:xfrm flipH="1">
            <a:off x="6217172" y="4833646"/>
            <a:ext cx="1936227" cy="1013790"/>
          </a:xfrm>
          <a:prstGeom prst="wedgeRoundRectCallout">
            <a:avLst>
              <a:gd fmla="val 82379" name="adj1"/>
              <a:gd fmla="val -47669" name="adj2"/>
              <a:gd fmla="val 16667" name="adj3"/>
            </a:avLst>
          </a:prstGeom>
          <a:solidFill>
            <a:srgbClr val="FFF8D9"/>
          </a:solidFill>
          <a:ln>
            <a:noFill/>
          </a:ln>
        </p:spPr>
        <p:txBody>
          <a:bodyPr anchorCtr="0" anchor="t" bIns="45700" lIns="14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remove the white space, and add line numbers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9" name="Google Shape;669;p38"/>
          <p:cNvGrpSpPr/>
          <p:nvPr/>
        </p:nvGrpSpPr>
        <p:grpSpPr>
          <a:xfrm>
            <a:off x="2620492" y="1600200"/>
            <a:ext cx="794130" cy="2372624"/>
            <a:chOff x="2634870" y="1624219"/>
            <a:chExt cx="794130" cy="2372624"/>
          </a:xfrm>
        </p:grpSpPr>
        <p:sp>
          <p:nvSpPr>
            <p:cNvPr id="670" name="Google Shape;670;p38"/>
            <p:cNvSpPr/>
            <p:nvPr/>
          </p:nvSpPr>
          <p:spPr>
            <a:xfrm>
              <a:off x="2634870" y="1624219"/>
              <a:ext cx="794130" cy="685800"/>
            </a:xfrm>
            <a:prstGeom prst="rightArrow">
              <a:avLst>
                <a:gd fmla="val 50000" name="adj1"/>
                <a:gd fmla="val 36111" name="adj2"/>
              </a:avLst>
            </a:prstGeom>
            <a:solidFill>
              <a:srgbClr val="FFE4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/>
            </a:p>
          </p:txBody>
        </p:sp>
        <p:graphicFrame>
          <p:nvGraphicFramePr>
            <p:cNvPr id="671" name="Google Shape;671;p38"/>
            <p:cNvGraphicFramePr/>
            <p:nvPr/>
          </p:nvGraphicFramePr>
          <p:xfrm>
            <a:off x="2672950" y="3240180"/>
            <a:ext cx="623284" cy="756663"/>
          </p:xfrm>
          <a:graphic>
            <a:graphicData uri="http://schemas.openxmlformats.org/presentationml/2006/ole">
              <mc:AlternateContent>
                <mc:Choice Requires="v">
                  <p:oleObj r:id="rId4" imgH="756663" imgW="623284" progId="MS_ClipArt_Gallery.2" spid="_x0000_s1">
                    <p:embed/>
                  </p:oleObj>
                </mc:Choice>
                <mc:Fallback>
                  <p:oleObj r:id="rId5" imgH="756663" imgW="623284" progId="MS_ClipArt_Gallery.2">
                    <p:embed/>
                    <p:pic>
                      <p:nvPicPr>
                        <p:cNvPr id="671" name="Google Shape;671;p38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672950" y="3240180"/>
                          <a:ext cx="623284" cy="756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2" name="Google Shape;672;p38"/>
          <p:cNvGrpSpPr/>
          <p:nvPr/>
        </p:nvGrpSpPr>
        <p:grpSpPr>
          <a:xfrm>
            <a:off x="152400" y="1219200"/>
            <a:ext cx="2209800" cy="2590800"/>
            <a:chOff x="152400" y="1219200"/>
            <a:chExt cx="2209800" cy="2590800"/>
          </a:xfrm>
        </p:grpSpPr>
        <p:sp>
          <p:nvSpPr>
            <p:cNvPr id="673" name="Google Shape;673;p38"/>
            <p:cNvSpPr/>
            <p:nvPr/>
          </p:nvSpPr>
          <p:spPr>
            <a:xfrm>
              <a:off x="152400" y="1219200"/>
              <a:ext cx="2209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Pseudocode</a:t>
              </a:r>
              <a:endParaRPr/>
            </a:p>
          </p:txBody>
        </p:sp>
        <p:sp>
          <p:nvSpPr>
            <p:cNvPr id="674" name="Google Shape;674;p38"/>
            <p:cNvSpPr txBox="1"/>
            <p:nvPr/>
          </p:nvSpPr>
          <p:spPr>
            <a:xfrm>
              <a:off x="227013" y="1558925"/>
              <a:ext cx="2058987" cy="22510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144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read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if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(x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0)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write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stop</a:t>
              </a:r>
              <a:endParaRPr/>
            </a:p>
          </p:txBody>
        </p:sp>
      </p:grpSp>
      <p:sp>
        <p:nvSpPr>
          <p:cNvPr id="675" name="Google Shape;675;p38"/>
          <p:cNvSpPr/>
          <p:nvPr/>
        </p:nvSpPr>
        <p:spPr>
          <a:xfrm>
            <a:off x="2438400" y="2286000"/>
            <a:ext cx="1371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code using the 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Vic language</a:t>
            </a:r>
            <a:endParaRPr b="0" i="1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38"/>
          <p:cNvSpPr/>
          <p:nvPr/>
        </p:nvSpPr>
        <p:spPr>
          <a:xfrm>
            <a:off x="227806" y="3972824"/>
            <a:ext cx="20574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symbolic variables and symbolic addresses,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needed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Program translation</a:t>
            </a:r>
            <a:endParaRPr/>
          </a:p>
        </p:txBody>
      </p:sp>
      <p:sp>
        <p:nvSpPr>
          <p:cNvPr id="683" name="Google Shape;683;p39"/>
          <p:cNvSpPr txBox="1"/>
          <p:nvPr/>
        </p:nvSpPr>
        <p:spPr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9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 up a series of numbers that ends with a zero</a:t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26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program</a:t>
            </a:r>
            <a:endParaRPr/>
          </a:p>
        </p:txBody>
      </p:sp>
      <p:sp>
        <p:nvSpPr>
          <p:cNvPr id="686" name="Google Shape;686;p39"/>
          <p:cNvSpPr txBox="1"/>
          <p:nvPr/>
        </p:nvSpPr>
        <p:spPr>
          <a:xfrm>
            <a:off x="3962400" y="1523999"/>
            <a:ext cx="1447800" cy="33528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108000" spcFirstLastPara="1" rIns="0" wrap="square" tIns="144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zero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x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gotoz END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add x  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 LOOP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write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stop</a:t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2620492" y="1600200"/>
            <a:ext cx="794130" cy="685800"/>
          </a:xfrm>
          <a:prstGeom prst="rightArrow">
            <a:avLst>
              <a:gd fmla="val 50000" name="adj1"/>
              <a:gd fmla="val 36111" name="adj2"/>
            </a:avLst>
          </a:prstGeom>
          <a:solidFill>
            <a:srgbClr val="FFE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688" name="Google Shape;688;p39"/>
          <p:cNvSpPr txBox="1"/>
          <p:nvPr/>
        </p:nvSpPr>
        <p:spPr>
          <a:xfrm>
            <a:off x="3643222" y="1558925"/>
            <a:ext cx="228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800" lIns="0" spcFirstLastPara="1" rIns="0" wrap="square" tIns="1440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grpSp>
        <p:nvGrpSpPr>
          <p:cNvPr id="689" name="Google Shape;689;p39"/>
          <p:cNvGrpSpPr/>
          <p:nvPr/>
        </p:nvGrpSpPr>
        <p:grpSpPr>
          <a:xfrm>
            <a:off x="152400" y="1219200"/>
            <a:ext cx="2209800" cy="2590800"/>
            <a:chOff x="152400" y="1219200"/>
            <a:chExt cx="2209800" cy="2590800"/>
          </a:xfrm>
        </p:grpSpPr>
        <p:sp>
          <p:nvSpPr>
            <p:cNvPr id="690" name="Google Shape;690;p39"/>
            <p:cNvSpPr/>
            <p:nvPr/>
          </p:nvSpPr>
          <p:spPr>
            <a:xfrm>
              <a:off x="152400" y="1219200"/>
              <a:ext cx="2209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Pseudocode</a:t>
              </a:r>
              <a:endParaRPr/>
            </a:p>
          </p:txBody>
        </p:sp>
        <p:sp>
          <p:nvSpPr>
            <p:cNvPr id="691" name="Google Shape;691;p39"/>
            <p:cNvSpPr txBox="1"/>
            <p:nvPr/>
          </p:nvSpPr>
          <p:spPr>
            <a:xfrm>
              <a:off x="227013" y="1558925"/>
              <a:ext cx="2058987" cy="22510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144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read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if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(x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0)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write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stop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Program translation</a:t>
            </a:r>
            <a:endParaRPr/>
          </a:p>
        </p:txBody>
      </p:sp>
      <p:sp>
        <p:nvSpPr>
          <p:cNvPr id="698" name="Google Shape;698;p40"/>
          <p:cNvSpPr txBox="1"/>
          <p:nvPr/>
        </p:nvSpPr>
        <p:spPr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 up a series of numbers that ends with a zero</a:t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26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program</a:t>
            </a:r>
            <a:endParaRPr/>
          </a:p>
        </p:txBody>
      </p:sp>
      <p:sp>
        <p:nvSpPr>
          <p:cNvPr id="701" name="Google Shape;701;p40"/>
          <p:cNvSpPr txBox="1"/>
          <p:nvPr/>
        </p:nvSpPr>
        <p:spPr>
          <a:xfrm>
            <a:off x="3962400" y="1523999"/>
            <a:ext cx="1447800" cy="33528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108000" spcFirstLastPara="1" rIns="0" wrap="square" tIns="144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zero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x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gotoz END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add x  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 LOOP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write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stop</a:t>
            </a: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3643222" y="1558925"/>
            <a:ext cx="228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800" lIns="0" spcFirstLastPara="1" rIns="0" wrap="square" tIns="1440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703" name="Google Shape;703;p40"/>
          <p:cNvSpPr/>
          <p:nvPr/>
        </p:nvSpPr>
        <p:spPr>
          <a:xfrm>
            <a:off x="5715000" y="2409825"/>
            <a:ext cx="182880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zero: 98 </a:t>
            </a:r>
            <a:r>
              <a:rPr b="0" i="0" lang="en-US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(predefined)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one:  99 </a:t>
            </a:r>
            <a:r>
              <a:rPr b="0" i="0" lang="en-US" sz="1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(predefined)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  90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x:    91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LOOP:  2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END:   9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4" name="Google Shape;704;p40"/>
          <p:cNvSpPr/>
          <p:nvPr/>
        </p:nvSpPr>
        <p:spPr>
          <a:xfrm flipH="1">
            <a:off x="5929993" y="4838700"/>
            <a:ext cx="2160813" cy="1029451"/>
          </a:xfrm>
          <a:prstGeom prst="wedgeRoundRectCallout">
            <a:avLst>
              <a:gd fmla="val 32468" name="adj1"/>
              <a:gd fmla="val -118146" name="adj2"/>
              <a:gd fmla="val 16667" name="adj3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4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 symbol table: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Maps every symbol in the code to an (agreed-upon) memory address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40"/>
          <p:cNvSpPr/>
          <p:nvPr/>
        </p:nvSpPr>
        <p:spPr>
          <a:xfrm>
            <a:off x="2620492" y="1600200"/>
            <a:ext cx="794130" cy="685800"/>
          </a:xfrm>
          <a:prstGeom prst="rightArrow">
            <a:avLst>
              <a:gd fmla="val 50000" name="adj1"/>
              <a:gd fmla="val 36111" name="adj2"/>
            </a:avLst>
          </a:prstGeom>
          <a:solidFill>
            <a:srgbClr val="FFE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grpSp>
        <p:nvGrpSpPr>
          <p:cNvPr id="706" name="Google Shape;706;p40"/>
          <p:cNvGrpSpPr/>
          <p:nvPr/>
        </p:nvGrpSpPr>
        <p:grpSpPr>
          <a:xfrm>
            <a:off x="152400" y="1219200"/>
            <a:ext cx="2209800" cy="2590800"/>
            <a:chOff x="152400" y="1219200"/>
            <a:chExt cx="2209800" cy="2590800"/>
          </a:xfrm>
        </p:grpSpPr>
        <p:sp>
          <p:nvSpPr>
            <p:cNvPr id="707" name="Google Shape;707;p40"/>
            <p:cNvSpPr/>
            <p:nvPr/>
          </p:nvSpPr>
          <p:spPr>
            <a:xfrm>
              <a:off x="152400" y="1219200"/>
              <a:ext cx="2209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Pseudocode</a:t>
              </a:r>
              <a:endParaRPr/>
            </a:p>
          </p:txBody>
        </p:sp>
        <p:sp>
          <p:nvSpPr>
            <p:cNvPr id="708" name="Google Shape;708;p40"/>
            <p:cNvSpPr txBox="1"/>
            <p:nvPr/>
          </p:nvSpPr>
          <p:spPr>
            <a:xfrm>
              <a:off x="227013" y="1558925"/>
              <a:ext cx="2058987" cy="22510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144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read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if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(x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0)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write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stop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uquet" id="85" name="Google Shape;85;p4"/>
          <p:cNvPicPr preferRelativeResize="0"/>
          <p:nvPr/>
        </p:nvPicPr>
        <p:blipFill rotWithShape="1">
          <a:blip r:embed="rId3">
            <a:alphaModFix/>
          </a:blip>
          <a:srcRect b="24999" l="1563" r="27343" t="13542"/>
          <a:stretch/>
        </p:blipFill>
        <p:spPr>
          <a:xfrm>
            <a:off x="685800" y="1143000"/>
            <a:ext cx="7467600" cy="484346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7467600" y="4953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0000" wrap="square" tIns="9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467600" y="51816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0000" wrap="square" tIns="9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8" name="Google Shape;88;p4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Vic: a simple computer architecture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1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translation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1"/>
          <p:cNvSpPr txBox="1"/>
          <p:nvPr/>
        </p:nvSpPr>
        <p:spPr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1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 up a series of numbers that ends with a zero</a:t>
            </a:r>
            <a:endParaRPr/>
          </a:p>
        </p:txBody>
      </p:sp>
      <p:sp>
        <p:nvSpPr>
          <p:cNvPr id="717" name="Google Shape;717;p41"/>
          <p:cNvSpPr/>
          <p:nvPr/>
        </p:nvSpPr>
        <p:spPr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26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program</a:t>
            </a:r>
            <a:endParaRPr/>
          </a:p>
        </p:txBody>
      </p:sp>
      <p:sp>
        <p:nvSpPr>
          <p:cNvPr id="718" name="Google Shape;718;p41"/>
          <p:cNvSpPr txBox="1"/>
          <p:nvPr/>
        </p:nvSpPr>
        <p:spPr>
          <a:xfrm>
            <a:off x="3962400" y="1523999"/>
            <a:ext cx="1447800" cy="33528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108000" spcFirstLastPara="1" rIns="0" wrap="square" tIns="144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zero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x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gotoz END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add x  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 LOOP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write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stop</a:t>
            </a: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5812736" y="1212513"/>
            <a:ext cx="3559864" cy="3739736"/>
            <a:chOff x="5812736" y="1212513"/>
            <a:chExt cx="3559864" cy="3739736"/>
          </a:xfrm>
        </p:grpSpPr>
        <p:sp>
          <p:nvSpPr>
            <p:cNvPr id="720" name="Google Shape;720;p41"/>
            <p:cNvSpPr/>
            <p:nvPr/>
          </p:nvSpPr>
          <p:spPr>
            <a:xfrm>
              <a:off x="5812736" y="1599372"/>
              <a:ext cx="914400" cy="685800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rgbClr val="FFE4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translate</a:t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162800" y="1212513"/>
              <a:ext cx="2209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Executable code</a:t>
              </a:r>
              <a:endParaRPr/>
            </a:p>
          </p:txBody>
        </p:sp>
        <p:sp>
          <p:nvSpPr>
            <p:cNvPr id="722" name="Google Shape;722;p41"/>
            <p:cNvSpPr txBox="1"/>
            <p:nvPr/>
          </p:nvSpPr>
          <p:spPr>
            <a:xfrm>
              <a:off x="7543800" y="1522482"/>
              <a:ext cx="547480" cy="285329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90800" lIns="108000" spcFirstLastPara="1" rIns="0" wrap="square" tIns="1440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398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490</a:t>
              </a:r>
              <a:endPara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491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609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191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502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000</a:t>
              </a:r>
              <a:endParaRPr/>
            </a:p>
          </p:txBody>
        </p:sp>
        <p:sp>
          <p:nvSpPr>
            <p:cNvPr id="723" name="Google Shape;723;p41"/>
            <p:cNvSpPr txBox="1"/>
            <p:nvPr/>
          </p:nvSpPr>
          <p:spPr>
            <a:xfrm>
              <a:off x="7239000" y="1523249"/>
              <a:ext cx="228600" cy="3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800" lIns="0" spcFirstLastPara="1" rIns="0" wrap="square" tIns="1440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-342900" lvl="0" marL="34290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</p:grpSp>
      <p:sp>
        <p:nvSpPr>
          <p:cNvPr id="724" name="Google Shape;724;p41"/>
          <p:cNvSpPr/>
          <p:nvPr/>
        </p:nvSpPr>
        <p:spPr>
          <a:xfrm>
            <a:off x="5715000" y="2409825"/>
            <a:ext cx="129540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zero: 98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one:  99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  90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x:    91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LOOP:  2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END:   9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p41"/>
          <p:cNvSpPr/>
          <p:nvPr/>
        </p:nvSpPr>
        <p:spPr>
          <a:xfrm>
            <a:off x="2620492" y="1600200"/>
            <a:ext cx="794130" cy="685800"/>
          </a:xfrm>
          <a:prstGeom prst="rightArrow">
            <a:avLst>
              <a:gd fmla="val 50000" name="adj1"/>
              <a:gd fmla="val 36111" name="adj2"/>
            </a:avLst>
          </a:prstGeom>
          <a:solidFill>
            <a:srgbClr val="FFE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grpSp>
        <p:nvGrpSpPr>
          <p:cNvPr id="726" name="Google Shape;726;p41"/>
          <p:cNvGrpSpPr/>
          <p:nvPr/>
        </p:nvGrpSpPr>
        <p:grpSpPr>
          <a:xfrm>
            <a:off x="152400" y="1219200"/>
            <a:ext cx="2209800" cy="2590800"/>
            <a:chOff x="152400" y="1219200"/>
            <a:chExt cx="2209800" cy="2590800"/>
          </a:xfrm>
        </p:grpSpPr>
        <p:sp>
          <p:nvSpPr>
            <p:cNvPr id="727" name="Google Shape;727;p41"/>
            <p:cNvSpPr/>
            <p:nvPr/>
          </p:nvSpPr>
          <p:spPr>
            <a:xfrm>
              <a:off x="152400" y="1219200"/>
              <a:ext cx="2209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Pseudocode</a:t>
              </a:r>
              <a:endParaRPr/>
            </a:p>
          </p:txBody>
        </p:sp>
        <p:sp>
          <p:nvSpPr>
            <p:cNvPr id="728" name="Google Shape;728;p41"/>
            <p:cNvSpPr txBox="1"/>
            <p:nvPr/>
          </p:nvSpPr>
          <p:spPr>
            <a:xfrm>
              <a:off x="227013" y="1558925"/>
              <a:ext cx="2058987" cy="22510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144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read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if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(x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0)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write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stop</a:t>
              </a:r>
              <a:endParaRPr/>
            </a:p>
          </p:txBody>
        </p:sp>
      </p:grpSp>
      <p:sp>
        <p:nvSpPr>
          <p:cNvPr id="729" name="Google Shape;729;p41"/>
          <p:cNvSpPr/>
          <p:nvPr/>
        </p:nvSpPr>
        <p:spPr>
          <a:xfrm flipH="1">
            <a:off x="5678280" y="4607403"/>
            <a:ext cx="3138581" cy="822046"/>
          </a:xfrm>
          <a:prstGeom prst="wedgeRoundRectCallout">
            <a:avLst>
              <a:gd fmla="val 30244" name="adj1"/>
              <a:gd fmla="val -113047" name="adj2"/>
              <a:gd fmla="val 16667" name="adj3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4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symbol table to translate symbolic variables and symbolic goto destinations to numeric addresses.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translation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2"/>
          <p:cNvSpPr txBox="1"/>
          <p:nvPr/>
        </p:nvSpPr>
        <p:spPr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2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 up a series of numbers that ends with a zero</a:t>
            </a:r>
            <a:endParaRPr/>
          </a:p>
        </p:txBody>
      </p:sp>
      <p:sp>
        <p:nvSpPr>
          <p:cNvPr id="738" name="Google Shape;738;p42"/>
          <p:cNvSpPr/>
          <p:nvPr/>
        </p:nvSpPr>
        <p:spPr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26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program</a:t>
            </a:r>
            <a:endParaRPr/>
          </a:p>
        </p:txBody>
      </p:sp>
      <p:sp>
        <p:nvSpPr>
          <p:cNvPr id="739" name="Google Shape;739;p42"/>
          <p:cNvSpPr txBox="1"/>
          <p:nvPr/>
        </p:nvSpPr>
        <p:spPr>
          <a:xfrm>
            <a:off x="3962400" y="1523999"/>
            <a:ext cx="1447800" cy="33528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108000" spcFirstLastPara="1" rIns="0" wrap="square" tIns="144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zero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x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gotoz END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add x  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 LOOP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write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stop</a:t>
            </a:r>
            <a:endParaRPr/>
          </a:p>
        </p:txBody>
      </p:sp>
      <p:grpSp>
        <p:nvGrpSpPr>
          <p:cNvPr id="740" name="Google Shape;740;p42"/>
          <p:cNvGrpSpPr/>
          <p:nvPr/>
        </p:nvGrpSpPr>
        <p:grpSpPr>
          <a:xfrm>
            <a:off x="5812736" y="1212513"/>
            <a:ext cx="3559864" cy="3163266"/>
            <a:chOff x="5812736" y="1212513"/>
            <a:chExt cx="3559864" cy="3163266"/>
          </a:xfrm>
        </p:grpSpPr>
        <p:sp>
          <p:nvSpPr>
            <p:cNvPr id="741" name="Google Shape;741;p42"/>
            <p:cNvSpPr/>
            <p:nvPr/>
          </p:nvSpPr>
          <p:spPr>
            <a:xfrm>
              <a:off x="5812736" y="1599372"/>
              <a:ext cx="914400" cy="685800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rgbClr val="FFE4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translate</a:t>
              </a: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7162800" y="1212513"/>
              <a:ext cx="2209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Executable code</a:t>
              </a:r>
              <a:endParaRPr/>
            </a:p>
          </p:txBody>
        </p:sp>
        <p:sp>
          <p:nvSpPr>
            <p:cNvPr id="743" name="Google Shape;743;p42"/>
            <p:cNvSpPr txBox="1"/>
            <p:nvPr/>
          </p:nvSpPr>
          <p:spPr>
            <a:xfrm>
              <a:off x="7543800" y="1522482"/>
              <a:ext cx="547480" cy="285329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90800" lIns="108000" spcFirstLastPara="1" rIns="0" wrap="square" tIns="1440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398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490</a:t>
              </a:r>
              <a:endPara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491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609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191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502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000</a:t>
              </a:r>
              <a:endParaRPr/>
            </a:p>
          </p:txBody>
        </p:sp>
      </p:grpSp>
      <p:sp>
        <p:nvSpPr>
          <p:cNvPr id="744" name="Google Shape;744;p42"/>
          <p:cNvSpPr/>
          <p:nvPr/>
        </p:nvSpPr>
        <p:spPr>
          <a:xfrm>
            <a:off x="5715000" y="2409825"/>
            <a:ext cx="129540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zero: 98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one:  99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sum:  90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x:    91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LOOP:  2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END:   9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42"/>
          <p:cNvSpPr/>
          <p:nvPr/>
        </p:nvSpPr>
        <p:spPr>
          <a:xfrm>
            <a:off x="338592" y="4830098"/>
            <a:ext cx="8826190" cy="171265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to executable code,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code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much easier to write / debug / maintain.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translation process can be automated.</a:t>
            </a:r>
            <a:endParaRPr/>
          </a:p>
          <a:p>
            <a:pPr indent="12700" lvl="0" marL="0" marR="0" rtl="0" algn="l"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42"/>
          <p:cNvSpPr/>
          <p:nvPr/>
        </p:nvSpPr>
        <p:spPr>
          <a:xfrm>
            <a:off x="2620492" y="1600200"/>
            <a:ext cx="794130" cy="685800"/>
          </a:xfrm>
          <a:prstGeom prst="rightArrow">
            <a:avLst>
              <a:gd fmla="val 50000" name="adj1"/>
              <a:gd fmla="val 36111" name="adj2"/>
            </a:avLst>
          </a:prstGeom>
          <a:solidFill>
            <a:srgbClr val="FFE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747" name="Google Shape;747;p42"/>
          <p:cNvSpPr txBox="1"/>
          <p:nvPr/>
        </p:nvSpPr>
        <p:spPr>
          <a:xfrm>
            <a:off x="7239000" y="1523249"/>
            <a:ext cx="228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800" lIns="0" spcFirstLastPara="1" rIns="0" wrap="square" tIns="1440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-342900" lvl="0" marL="342900" marR="0" rtl="0" algn="r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grpSp>
        <p:nvGrpSpPr>
          <p:cNvPr id="748" name="Google Shape;748;p42"/>
          <p:cNvGrpSpPr/>
          <p:nvPr/>
        </p:nvGrpSpPr>
        <p:grpSpPr>
          <a:xfrm>
            <a:off x="152400" y="1219200"/>
            <a:ext cx="2209800" cy="2590800"/>
            <a:chOff x="152400" y="1219200"/>
            <a:chExt cx="2209800" cy="2590800"/>
          </a:xfrm>
        </p:grpSpPr>
        <p:sp>
          <p:nvSpPr>
            <p:cNvPr id="749" name="Google Shape;749;p42"/>
            <p:cNvSpPr/>
            <p:nvPr/>
          </p:nvSpPr>
          <p:spPr>
            <a:xfrm>
              <a:off x="152400" y="1219200"/>
              <a:ext cx="2209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Pseudocode</a:t>
              </a:r>
              <a:endParaRPr/>
            </a:p>
          </p:txBody>
        </p:sp>
        <p:sp>
          <p:nvSpPr>
            <p:cNvPr id="750" name="Google Shape;750;p42"/>
            <p:cNvSpPr txBox="1"/>
            <p:nvPr/>
          </p:nvSpPr>
          <p:spPr>
            <a:xfrm>
              <a:off x="227013" y="1558925"/>
              <a:ext cx="2058987" cy="22510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144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read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if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(x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0)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goto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LOOP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END: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write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stop</a:t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translation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3"/>
          <p:cNvSpPr txBox="1"/>
          <p:nvPr/>
        </p:nvSpPr>
        <p:spPr>
          <a:xfrm>
            <a:off x="227013" y="1558925"/>
            <a:ext cx="2058987" cy="22510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44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read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goto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write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stop</a:t>
            </a:r>
            <a:endParaRPr/>
          </a:p>
        </p:txBody>
      </p:sp>
      <p:sp>
        <p:nvSpPr>
          <p:cNvPr id="758" name="Google Shape;758;p43"/>
          <p:cNvSpPr txBox="1"/>
          <p:nvPr/>
        </p:nvSpPr>
        <p:spPr>
          <a:xfrm>
            <a:off x="-862013" y="1063625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3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 up a series of numbers that ends with a zero</a:t>
            </a:r>
            <a:endParaRPr/>
          </a:p>
        </p:txBody>
      </p:sp>
      <p:sp>
        <p:nvSpPr>
          <p:cNvPr id="760" name="Google Shape;760;p43"/>
          <p:cNvSpPr/>
          <p:nvPr/>
        </p:nvSpPr>
        <p:spPr>
          <a:xfrm>
            <a:off x="3886200" y="1219200"/>
            <a:ext cx="220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26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Sum.asm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43"/>
          <p:cNvSpPr txBox="1"/>
          <p:nvPr/>
        </p:nvSpPr>
        <p:spPr>
          <a:xfrm>
            <a:off x="3962400" y="1523999"/>
            <a:ext cx="1447800" cy="33528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90800" lIns="108000" spcFirstLastPara="1" rIns="0" wrap="square" tIns="144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zero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x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gotoz END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add x   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store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goto LOOP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load sum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write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stop</a:t>
            </a:r>
            <a:endParaRPr/>
          </a:p>
        </p:txBody>
      </p:sp>
      <p:grpSp>
        <p:nvGrpSpPr>
          <p:cNvPr id="762" name="Google Shape;762;p43"/>
          <p:cNvGrpSpPr/>
          <p:nvPr/>
        </p:nvGrpSpPr>
        <p:grpSpPr>
          <a:xfrm>
            <a:off x="5812736" y="1212273"/>
            <a:ext cx="2742671" cy="3163506"/>
            <a:chOff x="5812736" y="1212273"/>
            <a:chExt cx="2742671" cy="3163506"/>
          </a:xfrm>
        </p:grpSpPr>
        <p:sp>
          <p:nvSpPr>
            <p:cNvPr id="763" name="Google Shape;763;p43"/>
            <p:cNvSpPr/>
            <p:nvPr/>
          </p:nvSpPr>
          <p:spPr>
            <a:xfrm>
              <a:off x="5812736" y="1599372"/>
              <a:ext cx="914400" cy="685800"/>
            </a:xfrm>
            <a:prstGeom prst="rightArrow">
              <a:avLst>
                <a:gd fmla="val 50000" name="adj1"/>
                <a:gd fmla="val 33333" name="adj2"/>
              </a:avLst>
            </a:prstGeom>
            <a:solidFill>
              <a:srgbClr val="FFE4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translate</a:t>
              </a: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7488607" y="1212273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26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Sum.vic</a:t>
              </a:r>
              <a:endPara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5" name="Google Shape;765;p43"/>
            <p:cNvSpPr txBox="1"/>
            <p:nvPr/>
          </p:nvSpPr>
          <p:spPr>
            <a:xfrm>
              <a:off x="7543800" y="1522482"/>
              <a:ext cx="547480" cy="285329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90800" lIns="108000" spcFirstLastPara="1" rIns="0" wrap="square" tIns="1440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398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490</a:t>
              </a:r>
              <a:endPara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491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609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191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490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502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390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endParaRPr/>
            </a:p>
            <a:p>
              <a:pPr indent="-342900" lvl="0" marL="34290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000</a:t>
              </a:r>
              <a:endParaRPr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2620492" y="1600200"/>
            <a:ext cx="794130" cy="685800"/>
          </a:xfrm>
          <a:prstGeom prst="rightArrow">
            <a:avLst>
              <a:gd fmla="val 50000" name="adj1"/>
              <a:gd fmla="val 36111" name="adj2"/>
            </a:avLst>
          </a:prstGeom>
          <a:solidFill>
            <a:srgbClr val="FFE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grpSp>
        <p:nvGrpSpPr>
          <p:cNvPr id="767" name="Google Shape;767;p43"/>
          <p:cNvGrpSpPr/>
          <p:nvPr/>
        </p:nvGrpSpPr>
        <p:grpSpPr>
          <a:xfrm>
            <a:off x="2057400" y="3122352"/>
            <a:ext cx="1854200" cy="1538879"/>
            <a:chOff x="2057400" y="3122352"/>
            <a:chExt cx="1854200" cy="1538879"/>
          </a:xfrm>
        </p:grpSpPr>
        <p:graphicFrame>
          <p:nvGraphicFramePr>
            <p:cNvPr id="768" name="Google Shape;768;p43"/>
            <p:cNvGraphicFramePr/>
            <p:nvPr/>
          </p:nvGraphicFramePr>
          <p:xfrm>
            <a:off x="2757449" y="3122352"/>
            <a:ext cx="623284" cy="756663"/>
          </p:xfrm>
          <a:graphic>
            <a:graphicData uri="http://schemas.openxmlformats.org/presentationml/2006/ole">
              <mc:AlternateContent>
                <mc:Choice Requires="v">
                  <p:oleObj r:id="rId4" imgH="756663" imgW="623284" progId="MS_ClipArt_Gallery.2" spid="_x0000_s1">
                    <p:embed/>
                  </p:oleObj>
                </mc:Choice>
                <mc:Fallback>
                  <p:oleObj r:id="rId5" imgH="756663" imgW="623284" progId="MS_ClipArt_Gallery.2">
                    <p:embed/>
                    <p:pic>
                      <p:nvPicPr>
                        <p:cNvPr id="768" name="Google Shape;768;p43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757449" y="3122352"/>
                          <a:ext cx="623284" cy="756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9" name="Google Shape;769;p43"/>
            <p:cNvSpPr/>
            <p:nvPr/>
          </p:nvSpPr>
          <p:spPr>
            <a:xfrm flipH="1">
              <a:off x="2057400" y="3975431"/>
              <a:ext cx="1854200" cy="685800"/>
            </a:xfrm>
            <a:prstGeom prst="wedgeRoundRectCallout">
              <a:avLst>
                <a:gd fmla="val 22597" name="adj1"/>
                <a:gd fmla="val -112250" name="adj2"/>
                <a:gd fmla="val 16667" name="adj3"/>
              </a:avLst>
            </a:prstGeom>
            <a:noFill/>
            <a:ln>
              <a:noFill/>
            </a:ln>
          </p:spPr>
          <p:txBody>
            <a:bodyPr anchorCtr="0" anchor="t" bIns="45700" lIns="1440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an </a:t>
              </a:r>
              <a:r>
                <a:rPr b="1" i="0" lang="en-US" sz="16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editor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write a program using the Vic assembly language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70" name="Google Shape;770;p43"/>
          <p:cNvGrpSpPr/>
          <p:nvPr/>
        </p:nvGrpSpPr>
        <p:grpSpPr>
          <a:xfrm>
            <a:off x="5609771" y="3113333"/>
            <a:ext cx="1998291" cy="2145295"/>
            <a:chOff x="5609771" y="3113333"/>
            <a:chExt cx="1998291" cy="2145295"/>
          </a:xfrm>
        </p:grpSpPr>
        <p:sp>
          <p:nvSpPr>
            <p:cNvPr id="771" name="Google Shape;771;p43"/>
            <p:cNvSpPr/>
            <p:nvPr/>
          </p:nvSpPr>
          <p:spPr>
            <a:xfrm flipH="1">
              <a:off x="5609771" y="3891734"/>
              <a:ext cx="1998291" cy="1366894"/>
            </a:xfrm>
            <a:prstGeom prst="wedgeRoundRectCallout">
              <a:avLst>
                <a:gd fmla="val 22597" name="adj1"/>
                <a:gd fmla="val -112250" name="adj2"/>
                <a:gd fmla="val 16667" name="adj3"/>
              </a:avLst>
            </a:prstGeom>
            <a:noFill/>
            <a:ln>
              <a:noFill/>
            </a:ln>
          </p:spPr>
          <p:txBody>
            <a:bodyPr anchorCtr="0" anchor="t" bIns="45700" lIns="144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an </a:t>
              </a:r>
              <a:r>
                <a:rPr b="1" i="0" lang="en-US" sz="16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assembler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translate the program into executable code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Animated Mechanism of 3 Rotating Stock Footage Video (100% Royalty-free)  27735403 | Shutterstock" id="772" name="Google Shape;772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614100" y="3113333"/>
              <a:ext cx="1251136" cy="7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3" name="Google Shape;773;p43"/>
          <p:cNvSpPr/>
          <p:nvPr/>
        </p:nvSpPr>
        <p:spPr>
          <a:xfrm>
            <a:off x="152400" y="1219200"/>
            <a:ext cx="220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6501"/>
              </a:buClr>
              <a:buSzPts val="126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4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translation: Vic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4"/>
          <p:cNvSpPr txBox="1"/>
          <p:nvPr/>
        </p:nvSpPr>
        <p:spPr>
          <a:xfrm>
            <a:off x="10515600" y="5486400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1" name="Google Shape;781;p44"/>
          <p:cNvPicPr preferRelativeResize="0"/>
          <p:nvPr/>
        </p:nvPicPr>
        <p:blipFill rotWithShape="1">
          <a:blip r:embed="rId3">
            <a:alphaModFix/>
          </a:blip>
          <a:srcRect b="12338" l="0" r="4214" t="0"/>
          <a:stretch/>
        </p:blipFill>
        <p:spPr>
          <a:xfrm>
            <a:off x="1219200" y="1219203"/>
            <a:ext cx="5977771" cy="4497384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grpSp>
        <p:nvGrpSpPr>
          <p:cNvPr id="782" name="Google Shape;782;p44"/>
          <p:cNvGrpSpPr/>
          <p:nvPr/>
        </p:nvGrpSpPr>
        <p:grpSpPr>
          <a:xfrm>
            <a:off x="228600" y="5562600"/>
            <a:ext cx="2181727" cy="784436"/>
            <a:chOff x="215109" y="5554793"/>
            <a:chExt cx="2181727" cy="784436"/>
          </a:xfrm>
        </p:grpSpPr>
        <p:sp>
          <p:nvSpPr>
            <p:cNvPr id="783" name="Google Shape;783;p44"/>
            <p:cNvSpPr/>
            <p:nvPr/>
          </p:nvSpPr>
          <p:spPr>
            <a:xfrm>
              <a:off x="685800" y="5958229"/>
              <a:ext cx="1711036" cy="381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BD52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Load an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.asm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file</a:t>
              </a:r>
              <a:endParaRPr/>
            </a:p>
          </p:txBody>
        </p:sp>
        <p:cxnSp>
          <p:nvCxnSpPr>
            <p:cNvPr id="784" name="Google Shape;784;p44"/>
            <p:cNvCxnSpPr/>
            <p:nvPr/>
          </p:nvCxnSpPr>
          <p:spPr>
            <a:xfrm rot="10800000">
              <a:off x="1447800" y="5554793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BD5201"/>
              </a:solidFill>
              <a:prstDash val="solid"/>
              <a:round/>
              <a:headEnd len="med" w="med" type="none"/>
              <a:tailEnd len="lg" w="lg" type="oval"/>
            </a:ln>
          </p:spPr>
        </p:cxnSp>
        <p:sp>
          <p:nvSpPr>
            <p:cNvPr id="785" name="Google Shape;785;p44"/>
            <p:cNvSpPr/>
            <p:nvPr/>
          </p:nvSpPr>
          <p:spPr>
            <a:xfrm>
              <a:off x="215109" y="6020759"/>
              <a:ext cx="341067" cy="255939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786" name="Google Shape;786;p44"/>
          <p:cNvSpPr/>
          <p:nvPr/>
        </p:nvSpPr>
        <p:spPr>
          <a:xfrm>
            <a:off x="5426702" y="4114800"/>
            <a:ext cx="341067" cy="255939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787" name="Google Shape;787;p44"/>
          <p:cNvGrpSpPr/>
          <p:nvPr/>
        </p:nvGrpSpPr>
        <p:grpSpPr>
          <a:xfrm>
            <a:off x="5179975" y="5562600"/>
            <a:ext cx="2897225" cy="993304"/>
            <a:chOff x="5256169" y="5554793"/>
            <a:chExt cx="2897225" cy="993304"/>
          </a:xfrm>
        </p:grpSpPr>
        <p:cxnSp>
          <p:nvCxnSpPr>
            <p:cNvPr id="788" name="Google Shape;788;p44"/>
            <p:cNvCxnSpPr/>
            <p:nvPr/>
          </p:nvCxnSpPr>
          <p:spPr>
            <a:xfrm rot="10800000">
              <a:off x="6858000" y="5554793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BD5201"/>
              </a:solidFill>
              <a:prstDash val="solid"/>
              <a:round/>
              <a:headEnd len="med" w="med" type="none"/>
              <a:tailEnd len="lg" w="lg" type="oval"/>
            </a:ln>
          </p:spPr>
        </p:cxnSp>
        <p:grpSp>
          <p:nvGrpSpPr>
            <p:cNvPr id="789" name="Google Shape;789;p44"/>
            <p:cNvGrpSpPr/>
            <p:nvPr/>
          </p:nvGrpSpPr>
          <p:grpSpPr>
            <a:xfrm>
              <a:off x="5256169" y="5935793"/>
              <a:ext cx="2897225" cy="612304"/>
              <a:chOff x="5256169" y="5935793"/>
              <a:chExt cx="2897225" cy="612304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5715000" y="5935793"/>
                <a:ext cx="2438394" cy="612304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rgbClr val="BD520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10800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Load the resulting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.vic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file into the Vic computer</a:t>
                </a: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5256169" y="6040214"/>
                <a:ext cx="341067" cy="255939"/>
              </a:xfrm>
              <a:prstGeom prst="ellipse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</p:grpSp>
      </p:grpSp>
      <p:sp>
        <p:nvSpPr>
          <p:cNvPr id="792" name="Google Shape;792;p44"/>
          <p:cNvSpPr/>
          <p:nvPr/>
        </p:nvSpPr>
        <p:spPr>
          <a:xfrm>
            <a:off x="228600" y="6858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 up a series of numbers that ends with a zero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translation: 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Google Shape;799;p45"/>
          <p:cNvPicPr preferRelativeResize="0"/>
          <p:nvPr/>
        </p:nvPicPr>
        <p:blipFill rotWithShape="1">
          <a:blip r:embed="rId3">
            <a:alphaModFix/>
          </a:blip>
          <a:srcRect b="74076" l="0" r="0" t="0"/>
          <a:stretch/>
        </p:blipFill>
        <p:spPr>
          <a:xfrm>
            <a:off x="533400" y="762001"/>
            <a:ext cx="4419600" cy="12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45"/>
          <p:cNvSpPr/>
          <p:nvPr/>
        </p:nvSpPr>
        <p:spPr>
          <a:xfrm>
            <a:off x="533400" y="685800"/>
            <a:ext cx="11430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"/>
          <p:cNvSpPr/>
          <p:nvPr/>
        </p:nvSpPr>
        <p:spPr>
          <a:xfrm>
            <a:off x="685800" y="1005468"/>
            <a:ext cx="3200400" cy="5185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5"/>
          <p:cNvSpPr/>
          <p:nvPr/>
        </p:nvSpPr>
        <p:spPr>
          <a:xfrm>
            <a:off x="4735286" y="2594515"/>
            <a:ext cx="3962400" cy="11138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5"/>
          <p:cNvSpPr/>
          <p:nvPr/>
        </p:nvSpPr>
        <p:spPr>
          <a:xfrm>
            <a:off x="653143" y="3206758"/>
            <a:ext cx="3962400" cy="1460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5"/>
          <p:cNvSpPr/>
          <p:nvPr/>
        </p:nvSpPr>
        <p:spPr>
          <a:xfrm>
            <a:off x="304800" y="2012961"/>
            <a:ext cx="3751730" cy="17860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5"/>
          <p:cNvSpPr/>
          <p:nvPr/>
        </p:nvSpPr>
        <p:spPr>
          <a:xfrm>
            <a:off x="914400" y="3464477"/>
            <a:ext cx="3962400" cy="294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5"/>
          <p:cNvSpPr/>
          <p:nvPr/>
        </p:nvSpPr>
        <p:spPr>
          <a:xfrm>
            <a:off x="5087471" y="1305012"/>
            <a:ext cx="3218329" cy="838200"/>
          </a:xfrm>
          <a:prstGeom prst="wedgeRoundRectCallout">
            <a:avLst>
              <a:gd fmla="val -82689" name="adj1"/>
              <a:gd fmla="val 35165" name="adj2"/>
              <a:gd fmla="val 16667" name="adj3"/>
            </a:avLst>
          </a:prstGeom>
          <a:solidFill>
            <a:srgbClr val="FBF2D7"/>
          </a:solidFill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185738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program</a:t>
            </a:r>
            <a:endParaRPr/>
          </a:p>
          <a:p>
            <a:pPr indent="0" lvl="0" marL="185738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(typical 2D array processing)</a:t>
            </a:r>
            <a:endParaRPr/>
          </a:p>
        </p:txBody>
      </p:sp>
      <p:pic>
        <p:nvPicPr>
          <p:cNvPr id="807" name="Google Shape;807;p45"/>
          <p:cNvPicPr preferRelativeResize="0"/>
          <p:nvPr/>
        </p:nvPicPr>
        <p:blipFill rotWithShape="1">
          <a:blip r:embed="rId3">
            <a:alphaModFix/>
          </a:blip>
          <a:srcRect b="33612" l="0" r="0" t="59971"/>
          <a:stretch/>
        </p:blipFill>
        <p:spPr>
          <a:xfrm>
            <a:off x="635214" y="2352677"/>
            <a:ext cx="4419600" cy="32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translation: 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46"/>
          <p:cNvPicPr preferRelativeResize="0"/>
          <p:nvPr/>
        </p:nvPicPr>
        <p:blipFill rotWithShape="1">
          <a:blip r:embed="rId3">
            <a:alphaModFix/>
          </a:blip>
          <a:srcRect b="52728" l="0" r="0" t="0"/>
          <a:stretch/>
        </p:blipFill>
        <p:spPr>
          <a:xfrm>
            <a:off x="533400" y="762001"/>
            <a:ext cx="4419600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6"/>
          <p:cNvSpPr/>
          <p:nvPr/>
        </p:nvSpPr>
        <p:spPr>
          <a:xfrm>
            <a:off x="533400" y="4720695"/>
            <a:ext cx="5406455" cy="144449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85738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the compiled code generated by a C compiler:</a:t>
            </a:r>
            <a:endParaRPr/>
          </a:p>
          <a:p>
            <a:pPr indent="0" lvl="0" marL="185738" marR="0" rtl="0" algn="l">
              <a:spcBef>
                <a:spcPts val="84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RAM address (in hexa)</a:t>
            </a:r>
            <a:endParaRPr/>
          </a:p>
          <a:p>
            <a:pPr indent="0" lvl="0" marL="185738" marR="0" rtl="0" algn="l">
              <a:spcBef>
                <a:spcPts val="84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Binary instructions (in hexa)</a:t>
            </a:r>
            <a:endParaRPr/>
          </a:p>
          <a:p>
            <a:pPr indent="0" lvl="0" marL="185738" marR="0" rtl="0" algn="l">
              <a:spcBef>
                <a:spcPts val="84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Symbolic instructions (op code, followed by parameters)</a:t>
            </a:r>
            <a:endParaRPr/>
          </a:p>
        </p:txBody>
      </p:sp>
      <p:sp>
        <p:nvSpPr>
          <p:cNvPr id="816" name="Google Shape;816;p46"/>
          <p:cNvSpPr/>
          <p:nvPr/>
        </p:nvSpPr>
        <p:spPr>
          <a:xfrm>
            <a:off x="716439" y="3888735"/>
            <a:ext cx="304800" cy="255939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7" name="Google Shape;817;p46"/>
          <p:cNvSpPr/>
          <p:nvPr/>
        </p:nvSpPr>
        <p:spPr>
          <a:xfrm>
            <a:off x="1265881" y="3913605"/>
            <a:ext cx="304800" cy="255939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18" name="Google Shape;818;p46"/>
          <p:cNvSpPr/>
          <p:nvPr/>
        </p:nvSpPr>
        <p:spPr>
          <a:xfrm>
            <a:off x="3400425" y="4291438"/>
            <a:ext cx="304800" cy="255939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19" name="Google Shape;819;p46"/>
          <p:cNvSpPr/>
          <p:nvPr/>
        </p:nvSpPr>
        <p:spPr>
          <a:xfrm rot="5400000">
            <a:off x="3424856" y="3052689"/>
            <a:ext cx="255938" cy="2038350"/>
          </a:xfrm>
          <a:prstGeom prst="rightBrace">
            <a:avLst>
              <a:gd fmla="val 31321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6"/>
          <p:cNvSpPr/>
          <p:nvPr/>
        </p:nvSpPr>
        <p:spPr>
          <a:xfrm>
            <a:off x="4953000" y="1080895"/>
            <a:ext cx="2930191" cy="1066799"/>
          </a:xfrm>
          <a:prstGeom prst="wedgeRoundRectCallout">
            <a:avLst>
              <a:gd fmla="val -70337" name="adj1"/>
              <a:gd fmla="val 49603" name="adj2"/>
              <a:gd fmla="val 16667" name="adj3"/>
            </a:avLst>
          </a:prstGeom>
          <a:solidFill>
            <a:srgbClr val="FBF2D7"/>
          </a:solidFill>
          <a:ln>
            <a:noFill/>
          </a:ln>
        </p:spPr>
        <p:txBody>
          <a:bodyPr anchorCtr="0" anchor="ctr" bIns="45700" lIns="0" spcFirstLastPara="1" rIns="91425" wrap="square" tIns="46800">
            <a:noAutofit/>
          </a:bodyPr>
          <a:lstStyle/>
          <a:p>
            <a:pPr indent="0" lvl="0" marL="185738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Translated to RISC-V,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machine language used in many modern computers</a:t>
            </a:r>
            <a:endParaRPr/>
          </a:p>
        </p:txBody>
      </p:sp>
      <p:pic>
        <p:nvPicPr>
          <p:cNvPr id="821" name="Google Shape;821;p46"/>
          <p:cNvPicPr preferRelativeResize="0"/>
          <p:nvPr/>
        </p:nvPicPr>
        <p:blipFill rotWithShape="1">
          <a:blip r:embed="rId3">
            <a:alphaModFix/>
          </a:blip>
          <a:srcRect b="0" l="0" r="0" t="91099"/>
          <a:stretch/>
        </p:blipFill>
        <p:spPr>
          <a:xfrm>
            <a:off x="537882" y="3429000"/>
            <a:ext cx="4419600" cy="44479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6"/>
          <p:cNvSpPr/>
          <p:nvPr/>
        </p:nvSpPr>
        <p:spPr>
          <a:xfrm>
            <a:off x="381000" y="3080743"/>
            <a:ext cx="3962400" cy="4447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6"/>
          <p:cNvSpPr txBox="1"/>
          <p:nvPr/>
        </p:nvSpPr>
        <p:spPr>
          <a:xfrm>
            <a:off x="914400" y="2974225"/>
            <a:ext cx="76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7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Lecture plan</a:t>
            </a:r>
            <a:endParaRPr/>
          </a:p>
        </p:txBody>
      </p:sp>
      <p:sp>
        <p:nvSpPr>
          <p:cNvPr id="830" name="Google Shape;830;p47"/>
          <p:cNvSpPr/>
          <p:nvPr/>
        </p:nvSpPr>
        <p:spPr>
          <a:xfrm>
            <a:off x="762000" y="990600"/>
            <a:ext cx="396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68288" lvl="0" marL="2682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(Vic)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 programming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/>
          </a:p>
          <a:p>
            <a:pPr indent="-268288" lvl="2" marL="725488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translation</a:t>
            </a:r>
            <a:endParaRPr/>
          </a:p>
          <a:p>
            <a:pPr indent="-2682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Vic to a real computer</a:t>
            </a:r>
            <a:endParaRPr/>
          </a:p>
          <a:p>
            <a:pPr indent="-153988" lvl="0" marL="26828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1" name="Google Shape;831;p47"/>
          <p:cNvSpPr/>
          <p:nvPr/>
        </p:nvSpPr>
        <p:spPr>
          <a:xfrm>
            <a:off x="571500" y="4724400"/>
            <a:ext cx="381000" cy="304800"/>
          </a:xfrm>
          <a:prstGeom prst="rightArrow">
            <a:avLst>
              <a:gd fmla="val 50000" name="adj1"/>
              <a:gd fmla="val 5625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From Vic to the real thing</a:t>
            </a:r>
            <a:endParaRPr/>
          </a:p>
        </p:txBody>
      </p:sp>
      <p:sp>
        <p:nvSpPr>
          <p:cNvPr id="837" name="Google Shape;837;p48"/>
          <p:cNvSpPr txBox="1"/>
          <p:nvPr>
            <p:ph idx="1" type="body"/>
          </p:nvPr>
        </p:nvSpPr>
        <p:spPr>
          <a:xfrm>
            <a:off x="762000" y="1828800"/>
            <a:ext cx="716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have unlimited supplies of money, time, and </a:t>
            </a:r>
            <a:r>
              <a:rPr lang="en-US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creativity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evolve Vic into a real computer?</a:t>
            </a:r>
            <a:endParaRPr/>
          </a:p>
        </p:txBody>
      </p:sp>
      <p:pic>
        <p:nvPicPr>
          <p:cNvPr id="838" name="Google Shape;838;p48"/>
          <p:cNvPicPr preferRelativeResize="0"/>
          <p:nvPr/>
        </p:nvPicPr>
        <p:blipFill rotWithShape="1">
          <a:blip r:embed="rId4">
            <a:alphaModFix/>
          </a:blip>
          <a:srcRect b="52391" l="4791" r="23078" t="8984"/>
          <a:stretch/>
        </p:blipFill>
        <p:spPr>
          <a:xfrm>
            <a:off x="914400" y="4267200"/>
            <a:ext cx="2581275" cy="108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9" name="Google Shape;839;p48"/>
          <p:cNvGraphicFramePr/>
          <p:nvPr/>
        </p:nvGraphicFramePr>
        <p:xfrm>
          <a:off x="5715000" y="3810000"/>
          <a:ext cx="1290638" cy="1524000"/>
        </p:xfrm>
        <a:graphic>
          <a:graphicData uri="http://schemas.openxmlformats.org/presentationml/2006/ole">
            <mc:AlternateContent>
              <mc:Choice Requires="v">
                <p:oleObj r:id="rId5" imgH="1524000" imgW="1290638" progId="MS_ClipArt_Gallery.2" spid="_x0000_s1">
                  <p:embed/>
                </p:oleObj>
              </mc:Choice>
              <mc:Fallback>
                <p:oleObj r:id="rId6" imgH="1524000" imgW="1290638" progId="MS_ClipArt_Gallery.2">
                  <p:embed/>
                  <p:pic>
                    <p:nvPicPr>
                      <p:cNvPr id="839" name="Google Shape;839;p48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15000" y="3810000"/>
                        <a:ext cx="129063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" name="Google Shape;840;p48"/>
          <p:cNvGraphicFramePr/>
          <p:nvPr/>
        </p:nvGraphicFramePr>
        <p:xfrm>
          <a:off x="4191000" y="3200400"/>
          <a:ext cx="333375" cy="1055688"/>
        </p:xfrm>
        <a:graphic>
          <a:graphicData uri="http://schemas.openxmlformats.org/presentationml/2006/ole">
            <mc:AlternateContent>
              <mc:Choice Requires="v">
                <p:oleObj r:id="rId8" imgH="1055688" imgW="333375" progId="MS_ClipArt_Gallery.2" spid="_x0000_s2">
                  <p:embed/>
                </p:oleObj>
              </mc:Choice>
              <mc:Fallback>
                <p:oleObj r:id="rId9" imgH="1055688" imgW="333375" progId="MS_ClipArt_Gallery.2">
                  <p:embed/>
                  <p:pic>
                    <p:nvPicPr>
                      <p:cNvPr id="840" name="Google Shape;840;p48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191000" y="3200400"/>
                        <a:ext cx="3333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1" name="Google Shape;841;p48"/>
          <p:cNvSpPr/>
          <p:nvPr/>
        </p:nvSpPr>
        <p:spPr>
          <a:xfrm>
            <a:off x="4038600" y="4419600"/>
            <a:ext cx="838200" cy="533400"/>
          </a:xfrm>
          <a:prstGeom prst="rightArrow">
            <a:avLst>
              <a:gd fmla="val 50000" name="adj1"/>
              <a:gd fmla="val 5625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9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architecture</a:t>
            </a:r>
            <a:endParaRPr/>
          </a:p>
        </p:txBody>
      </p:sp>
      <p:sp>
        <p:nvSpPr>
          <p:cNvPr id="848" name="Google Shape;848;p49"/>
          <p:cNvSpPr txBox="1"/>
          <p:nvPr>
            <p:ph idx="1" type="body"/>
          </p:nvPr>
        </p:nvSpPr>
        <p:spPr>
          <a:xfrm>
            <a:off x="609600" y="685800"/>
            <a:ext cx="793115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Vic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</a:t>
            </a:r>
            <a:r>
              <a:rPr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Typical PC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data register  ……………… 32 data registers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3-digit words    ....................... 64-bit words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100 memory cells  ………….. billions of memory cells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memory unit  ……………… RAM, ROM, cache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No secondary storage  ………. disk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input unit  …………………  keyboard, mouse,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disk, modem, …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output unit…………………  screen, speakers,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disk, network, …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“computer”………………..  CPU + various I/O 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processors, one for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each I/O device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10 instructions  ……………...   100-300 instructions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program  ………………….  several programs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running “simultaneously”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instruction per cycle  ……..  parallel processing.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9" name="Google Shape;849;p49"/>
          <p:cNvGrpSpPr/>
          <p:nvPr/>
        </p:nvGrpSpPr>
        <p:grpSpPr>
          <a:xfrm>
            <a:off x="5754710" y="1376140"/>
            <a:ext cx="2971800" cy="2178050"/>
            <a:chOff x="3648" y="2843"/>
            <a:chExt cx="1872" cy="1372"/>
          </a:xfrm>
        </p:grpSpPr>
        <p:sp>
          <p:nvSpPr>
            <p:cNvPr id="850" name="Google Shape;850;p49"/>
            <p:cNvSpPr/>
            <p:nvPr/>
          </p:nvSpPr>
          <p:spPr>
            <a:xfrm>
              <a:off x="5040" y="2843"/>
              <a:ext cx="432" cy="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RAM</a:t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4368" y="2843"/>
              <a:ext cx="324" cy="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3744" y="2843"/>
              <a:ext cx="324" cy="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316501"/>
                </a:buClr>
                <a:buSzPts val="1080"/>
                <a:buFont typeface="Noto Sans Symbols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I/O</a:t>
              </a:r>
              <a:endParaRPr/>
            </a:p>
          </p:txBody>
        </p:sp>
        <p:pic>
          <p:nvPicPr>
            <p:cNvPr descr="Bouquet" id="853" name="Google Shape;853;p49"/>
            <p:cNvPicPr preferRelativeResize="0"/>
            <p:nvPr/>
          </p:nvPicPr>
          <p:blipFill rotWithShape="1">
            <a:blip r:embed="rId3">
              <a:alphaModFix/>
            </a:blip>
            <a:srcRect b="24999" l="781" r="27344" t="13542"/>
            <a:stretch/>
          </p:blipFill>
          <p:spPr>
            <a:xfrm>
              <a:off x="3648" y="3005"/>
              <a:ext cx="1872" cy="12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4" name="Google Shape;854;p49"/>
          <p:cNvSpPr/>
          <p:nvPr/>
        </p:nvSpPr>
        <p:spPr>
          <a:xfrm>
            <a:off x="5756856" y="3843562"/>
            <a:ext cx="3048000" cy="23637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85738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any one of these improvements is a straightforward extension of the basic Vic architecture.</a:t>
            </a:r>
            <a:endParaRPr/>
          </a:p>
        </p:txBody>
      </p:sp>
      <p:sp>
        <p:nvSpPr>
          <p:cNvPr id="855" name="Google Shape;855;p49"/>
          <p:cNvSpPr txBox="1"/>
          <p:nvPr/>
        </p:nvSpPr>
        <p:spPr>
          <a:xfrm>
            <a:off x="-1933533" y="4530142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architecture</a:t>
            </a:r>
            <a:endParaRPr/>
          </a:p>
        </p:txBody>
      </p:sp>
      <p:graphicFrame>
        <p:nvGraphicFramePr>
          <p:cNvPr id="862" name="Google Shape;862;p50"/>
          <p:cNvGraphicFramePr/>
          <p:nvPr/>
        </p:nvGraphicFramePr>
        <p:xfrm>
          <a:off x="228600" y="762000"/>
          <a:ext cx="8763000" cy="5181600"/>
        </p:xfrm>
        <a:graphic>
          <a:graphicData uri="http://schemas.openxmlformats.org/presentationml/2006/ole">
            <mc:AlternateContent>
              <mc:Choice Requires="v">
                <p:oleObj r:id="rId4" imgH="5181600" imgW="8763000" progId="Visio.Drawing.6" spid="_x0000_s1">
                  <p:embed/>
                </p:oleObj>
              </mc:Choice>
              <mc:Fallback>
                <p:oleObj r:id="rId5" imgH="5181600" imgW="8763000" progId="Visio.Drawing.6">
                  <p:embed/>
                  <p:pic>
                    <p:nvPicPr>
                      <p:cNvPr id="862" name="Google Shape;862;p5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21021"/>
                      <a:stretch/>
                    </p:blipFill>
                    <p:spPr>
                      <a:xfrm>
                        <a:off x="228600" y="762000"/>
                        <a:ext cx="87630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" name="Google Shape;863;p50"/>
          <p:cNvSpPr/>
          <p:nvPr/>
        </p:nvSpPr>
        <p:spPr>
          <a:xfrm>
            <a:off x="511629" y="5905500"/>
            <a:ext cx="845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computers are based on variations of this basic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448034" y="685800"/>
            <a:ext cx="3514366" cy="287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view</a:t>
            </a:r>
            <a:endParaRPr/>
          </a:p>
        </p:txBody>
      </p:sp>
      <p:grpSp>
        <p:nvGrpSpPr>
          <p:cNvPr id="95" name="Google Shape;95;p5"/>
          <p:cNvGrpSpPr/>
          <p:nvPr/>
        </p:nvGrpSpPr>
        <p:grpSpPr>
          <a:xfrm>
            <a:off x="4724400" y="838200"/>
            <a:ext cx="3810000" cy="1828800"/>
            <a:chOff x="2976" y="528"/>
            <a:chExt cx="2400" cy="1152"/>
          </a:xfrm>
        </p:grpSpPr>
        <p:pic>
          <p:nvPicPr>
            <p:cNvPr id="96" name="Google Shape;96;p5"/>
            <p:cNvPicPr preferRelativeResize="0"/>
            <p:nvPr/>
          </p:nvPicPr>
          <p:blipFill rotWithShape="1">
            <a:blip r:embed="rId3">
              <a:alphaModFix/>
            </a:blip>
            <a:srcRect b="52391" l="4791" r="23078" t="8984"/>
            <a:stretch/>
          </p:blipFill>
          <p:spPr>
            <a:xfrm>
              <a:off x="2976" y="720"/>
              <a:ext cx="2400" cy="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5"/>
            <p:cNvSpPr/>
            <p:nvPr/>
          </p:nvSpPr>
          <p:spPr>
            <a:xfrm>
              <a:off x="3600" y="528"/>
              <a:ext cx="1632" cy="1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outside view</a:t>
              </a:r>
              <a:endParaRPr/>
            </a:p>
          </p:txBody>
        </p:sp>
      </p:grpSp>
      <p:sp>
        <p:nvSpPr>
          <p:cNvPr id="98" name="Google Shape;98;p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Vic: a simple computer architecture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>
            <a:off x="4876800" y="3352800"/>
            <a:ext cx="2493963" cy="2743200"/>
            <a:chOff x="1295400" y="3276600"/>
            <a:chExt cx="2494309" cy="2743200"/>
          </a:xfrm>
        </p:grpSpPr>
        <p:pic>
          <p:nvPicPr>
            <p:cNvPr descr="MCj00889780000[1]" id="100" name="Google Shape;10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95400" y="3276600"/>
              <a:ext cx="2286000" cy="274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descr="Bouquet" id="101" name="Google Shape;101;p5"/>
            <p:cNvSpPr/>
            <p:nvPr/>
          </p:nvSpPr>
          <p:spPr>
            <a:xfrm>
              <a:off x="1544673" y="3581400"/>
              <a:ext cx="1960834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I make this thing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 some useful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things?</a:t>
              </a:r>
              <a:endParaRPr/>
            </a:p>
          </p:txBody>
        </p:sp>
        <p:sp>
          <p:nvSpPr>
            <p:cNvPr descr="Bouquet" id="102" name="Google Shape;102;p5"/>
            <p:cNvSpPr/>
            <p:nvPr/>
          </p:nvSpPr>
          <p:spPr>
            <a:xfrm>
              <a:off x="1828874" y="3424238"/>
              <a:ext cx="196083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Hmmm … How </a:t>
              </a:r>
              <a:b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990600"/>
            <a:ext cx="3514366" cy="2291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5"/>
          <p:cNvGrpSpPr/>
          <p:nvPr/>
        </p:nvGrpSpPr>
        <p:grpSpPr>
          <a:xfrm>
            <a:off x="1524002" y="3576172"/>
            <a:ext cx="1534886" cy="2367430"/>
            <a:chOff x="1524002" y="3576172"/>
            <a:chExt cx="1534886" cy="2367430"/>
          </a:xfrm>
        </p:grpSpPr>
        <p:sp>
          <p:nvSpPr>
            <p:cNvPr id="105" name="Google Shape;105;p5"/>
            <p:cNvSpPr/>
            <p:nvPr/>
          </p:nvSpPr>
          <p:spPr>
            <a:xfrm>
              <a:off x="1534888" y="3576172"/>
              <a:ext cx="1524000" cy="4397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 set</a:t>
              </a:r>
              <a:endParaRPr/>
            </a:p>
          </p:txBody>
        </p:sp>
        <p:sp>
          <p:nvSpPr>
            <p:cNvPr id="106" name="Google Shape;106;p5"/>
            <p:cNvSpPr txBox="1"/>
            <p:nvPr/>
          </p:nvSpPr>
          <p:spPr>
            <a:xfrm>
              <a:off x="1524002" y="3886201"/>
              <a:ext cx="1143000" cy="205740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10800" lIns="201600" spcFirstLastPara="1" rIns="0" wrap="square" tIns="972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load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store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add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sub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1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architecture</a:t>
            </a:r>
            <a:endParaRPr/>
          </a:p>
        </p:txBody>
      </p:sp>
      <p:sp>
        <p:nvSpPr>
          <p:cNvPr id="870" name="Google Shape;870;p51"/>
          <p:cNvSpPr/>
          <p:nvPr/>
        </p:nvSpPr>
        <p:spPr>
          <a:xfrm>
            <a:off x="511175" y="4103688"/>
            <a:ext cx="928688" cy="538162"/>
          </a:xfrm>
          <a:prstGeom prst="rect">
            <a:avLst/>
          </a:prstGeom>
          <a:solidFill>
            <a:srgbClr val="FFFF9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1"/>
          <p:cNvSpPr/>
          <p:nvPr/>
        </p:nvSpPr>
        <p:spPr>
          <a:xfrm>
            <a:off x="201613" y="1249363"/>
            <a:ext cx="928687" cy="536575"/>
          </a:xfrm>
          <a:prstGeom prst="rect">
            <a:avLst/>
          </a:prstGeom>
          <a:solidFill>
            <a:srgbClr val="FFFF9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p51"/>
          <p:cNvCxnSpPr/>
          <p:nvPr/>
        </p:nvCxnSpPr>
        <p:spPr>
          <a:xfrm>
            <a:off x="4149725" y="3305175"/>
            <a:ext cx="527050" cy="0"/>
          </a:xfrm>
          <a:prstGeom prst="straightConnector1">
            <a:avLst/>
          </a:pr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51"/>
          <p:cNvSpPr/>
          <p:nvPr/>
        </p:nvSpPr>
        <p:spPr>
          <a:xfrm>
            <a:off x="1981200" y="2847975"/>
            <a:ext cx="1114425" cy="1027113"/>
          </a:xfrm>
          <a:prstGeom prst="rect">
            <a:avLst/>
          </a:prstGeom>
          <a:solidFill>
            <a:srgbClr val="9BDE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1"/>
          <p:cNvSpPr/>
          <p:nvPr/>
        </p:nvSpPr>
        <p:spPr>
          <a:xfrm>
            <a:off x="2289175" y="3286125"/>
            <a:ext cx="5556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1"/>
          <p:cNvSpPr/>
          <p:nvPr/>
        </p:nvSpPr>
        <p:spPr>
          <a:xfrm>
            <a:off x="6844507" y="1648619"/>
            <a:ext cx="1052512" cy="560388"/>
          </a:xfrm>
          <a:prstGeom prst="rect">
            <a:avLst/>
          </a:prstGeom>
          <a:solidFill>
            <a:srgbClr val="FFB7B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51"/>
          <p:cNvSpPr/>
          <p:nvPr/>
        </p:nvSpPr>
        <p:spPr>
          <a:xfrm>
            <a:off x="7077075" y="1968500"/>
            <a:ext cx="1050925" cy="536575"/>
          </a:xfrm>
          <a:prstGeom prst="rect">
            <a:avLst/>
          </a:prstGeom>
          <a:solidFill>
            <a:srgbClr val="FFB7B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1"/>
          <p:cNvSpPr/>
          <p:nvPr/>
        </p:nvSpPr>
        <p:spPr>
          <a:xfrm>
            <a:off x="7192355" y="2157413"/>
            <a:ext cx="78226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hard disks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Google Shape;878;p51"/>
          <p:cNvSpPr/>
          <p:nvPr/>
        </p:nvSpPr>
        <p:spPr>
          <a:xfrm>
            <a:off x="7045325" y="1778000"/>
            <a:ext cx="742950" cy="169863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51"/>
          <p:cNvSpPr/>
          <p:nvPr/>
        </p:nvSpPr>
        <p:spPr>
          <a:xfrm>
            <a:off x="6955769" y="1690708"/>
            <a:ext cx="84478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stick</a:t>
            </a:r>
            <a:endParaRPr/>
          </a:p>
        </p:txBody>
      </p:sp>
      <p:sp>
        <p:nvSpPr>
          <p:cNvPr id="880" name="Google Shape;880;p51"/>
          <p:cNvSpPr/>
          <p:nvPr/>
        </p:nvSpPr>
        <p:spPr>
          <a:xfrm>
            <a:off x="704850" y="4257675"/>
            <a:ext cx="990600" cy="571500"/>
          </a:xfrm>
          <a:prstGeom prst="rect">
            <a:avLst/>
          </a:prstGeom>
          <a:solidFill>
            <a:srgbClr val="FFFF9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1"/>
          <p:cNvSpPr/>
          <p:nvPr/>
        </p:nvSpPr>
        <p:spPr>
          <a:xfrm>
            <a:off x="952500" y="4543425"/>
            <a:ext cx="990600" cy="558800"/>
          </a:xfrm>
          <a:prstGeom prst="rect">
            <a:avLst/>
          </a:prstGeom>
          <a:solidFill>
            <a:srgbClr val="FFFF9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51"/>
          <p:cNvSpPr/>
          <p:nvPr/>
        </p:nvSpPr>
        <p:spPr>
          <a:xfrm>
            <a:off x="1200150" y="4789488"/>
            <a:ext cx="928688" cy="536575"/>
          </a:xfrm>
          <a:prstGeom prst="rect">
            <a:avLst/>
          </a:prstGeom>
          <a:solidFill>
            <a:srgbClr val="FFFF9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1"/>
          <p:cNvSpPr/>
          <p:nvPr/>
        </p:nvSpPr>
        <p:spPr>
          <a:xfrm>
            <a:off x="1499869" y="4975225"/>
            <a:ext cx="39433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p51"/>
          <p:cNvSpPr/>
          <p:nvPr/>
        </p:nvSpPr>
        <p:spPr>
          <a:xfrm>
            <a:off x="828675" y="4314825"/>
            <a:ext cx="804863" cy="171450"/>
          </a:xfrm>
          <a:prstGeom prst="rect">
            <a:avLst/>
          </a:prstGeom>
          <a:solidFill>
            <a:srgbClr val="FFFF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1"/>
          <p:cNvSpPr/>
          <p:nvPr/>
        </p:nvSpPr>
        <p:spPr>
          <a:xfrm>
            <a:off x="999942" y="4319588"/>
            <a:ext cx="53059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6" name="Google Shape;886;p51"/>
          <p:cNvSpPr/>
          <p:nvPr/>
        </p:nvSpPr>
        <p:spPr>
          <a:xfrm>
            <a:off x="1076325" y="4600575"/>
            <a:ext cx="804863" cy="171450"/>
          </a:xfrm>
          <a:prstGeom prst="rect">
            <a:avLst/>
          </a:prstGeom>
          <a:solidFill>
            <a:srgbClr val="FFFF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1"/>
          <p:cNvSpPr/>
          <p:nvPr/>
        </p:nvSpPr>
        <p:spPr>
          <a:xfrm>
            <a:off x="1306108" y="4605338"/>
            <a:ext cx="4119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Google Shape;888;p51"/>
          <p:cNvSpPr/>
          <p:nvPr/>
        </p:nvSpPr>
        <p:spPr>
          <a:xfrm>
            <a:off x="433388" y="1438275"/>
            <a:ext cx="992187" cy="571500"/>
          </a:xfrm>
          <a:prstGeom prst="rect">
            <a:avLst/>
          </a:prstGeom>
          <a:solidFill>
            <a:srgbClr val="FFFF9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1"/>
          <p:cNvSpPr/>
          <p:nvPr/>
        </p:nvSpPr>
        <p:spPr>
          <a:xfrm>
            <a:off x="681038" y="1724025"/>
            <a:ext cx="992187" cy="558800"/>
          </a:xfrm>
          <a:prstGeom prst="rect">
            <a:avLst/>
          </a:prstGeom>
          <a:solidFill>
            <a:srgbClr val="FFFF9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1"/>
          <p:cNvSpPr/>
          <p:nvPr/>
        </p:nvSpPr>
        <p:spPr>
          <a:xfrm>
            <a:off x="928688" y="1968500"/>
            <a:ext cx="928687" cy="536575"/>
          </a:xfrm>
          <a:prstGeom prst="rect">
            <a:avLst/>
          </a:prstGeom>
          <a:solidFill>
            <a:srgbClr val="FFFF9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1"/>
          <p:cNvSpPr/>
          <p:nvPr/>
        </p:nvSpPr>
        <p:spPr>
          <a:xfrm>
            <a:off x="1140225" y="2157413"/>
            <a:ext cx="57387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p51"/>
          <p:cNvSpPr/>
          <p:nvPr/>
        </p:nvSpPr>
        <p:spPr>
          <a:xfrm>
            <a:off x="557213" y="1495425"/>
            <a:ext cx="681037" cy="171450"/>
          </a:xfrm>
          <a:prstGeom prst="rect">
            <a:avLst/>
          </a:prstGeom>
          <a:solidFill>
            <a:srgbClr val="FFFF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1"/>
          <p:cNvSpPr/>
          <p:nvPr/>
        </p:nvSpPr>
        <p:spPr>
          <a:xfrm>
            <a:off x="695428" y="1498600"/>
            <a:ext cx="47128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51"/>
          <p:cNvSpPr/>
          <p:nvPr/>
        </p:nvSpPr>
        <p:spPr>
          <a:xfrm>
            <a:off x="804863" y="1781175"/>
            <a:ext cx="804862" cy="169863"/>
          </a:xfrm>
          <a:prstGeom prst="rect">
            <a:avLst/>
          </a:prstGeom>
          <a:solidFill>
            <a:srgbClr val="FFFF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1"/>
          <p:cNvSpPr/>
          <p:nvPr/>
        </p:nvSpPr>
        <p:spPr>
          <a:xfrm>
            <a:off x="1037867" y="1785938"/>
            <a:ext cx="40235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6" name="Google Shape;896;p51"/>
          <p:cNvSpPr/>
          <p:nvPr/>
        </p:nvSpPr>
        <p:spPr>
          <a:xfrm>
            <a:off x="5004540" y="861740"/>
            <a:ext cx="82620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</a:t>
            </a:r>
            <a:endParaRPr/>
          </a:p>
        </p:txBody>
      </p:sp>
      <p:sp>
        <p:nvSpPr>
          <p:cNvPr id="897" name="Google Shape;897;p51"/>
          <p:cNvSpPr/>
          <p:nvPr/>
        </p:nvSpPr>
        <p:spPr>
          <a:xfrm>
            <a:off x="3622675" y="3019425"/>
            <a:ext cx="682625" cy="571500"/>
          </a:xfrm>
          <a:prstGeom prst="rect">
            <a:avLst/>
          </a:prstGeom>
          <a:solidFill>
            <a:srgbClr val="9BDE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3770531" y="3151286"/>
            <a:ext cx="44723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9" name="Google Shape;899;p51"/>
          <p:cNvSpPr/>
          <p:nvPr/>
        </p:nvSpPr>
        <p:spPr>
          <a:xfrm>
            <a:off x="6688138" y="887413"/>
            <a:ext cx="1239837" cy="307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1"/>
          <p:cNvSpPr/>
          <p:nvPr/>
        </p:nvSpPr>
        <p:spPr>
          <a:xfrm>
            <a:off x="7011953" y="858838"/>
            <a:ext cx="6636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7047211" y="1041400"/>
            <a:ext cx="59471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endParaRPr/>
          </a:p>
        </p:txBody>
      </p:sp>
      <p:sp>
        <p:nvSpPr>
          <p:cNvPr id="902" name="Google Shape;902;p51"/>
          <p:cNvSpPr/>
          <p:nvPr/>
        </p:nvSpPr>
        <p:spPr>
          <a:xfrm>
            <a:off x="6683375" y="4332288"/>
            <a:ext cx="935038" cy="684212"/>
          </a:xfrm>
          <a:prstGeom prst="rect">
            <a:avLst/>
          </a:prstGeom>
          <a:solidFill>
            <a:srgbClr val="B5FFB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1"/>
          <p:cNvSpPr/>
          <p:nvPr/>
        </p:nvSpPr>
        <p:spPr>
          <a:xfrm>
            <a:off x="6930964" y="4441825"/>
            <a:ext cx="5049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6914117" y="4594225"/>
            <a:ext cx="541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p51"/>
          <p:cNvSpPr/>
          <p:nvPr/>
        </p:nvSpPr>
        <p:spPr>
          <a:xfrm>
            <a:off x="7050389" y="4746625"/>
            <a:ext cx="26609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51"/>
          <p:cNvSpPr/>
          <p:nvPr/>
        </p:nvSpPr>
        <p:spPr>
          <a:xfrm>
            <a:off x="8547100" y="1441450"/>
            <a:ext cx="123825" cy="4224338"/>
          </a:xfrm>
          <a:custGeom>
            <a:rect b="b" l="l" r="r" t="t"/>
            <a:pathLst>
              <a:path extrusionOk="0" h="2661" w="78">
                <a:moveTo>
                  <a:pt x="5" y="17"/>
                </a:moveTo>
                <a:lnTo>
                  <a:pt x="7" y="14"/>
                </a:lnTo>
                <a:lnTo>
                  <a:pt x="13" y="9"/>
                </a:lnTo>
                <a:lnTo>
                  <a:pt x="23" y="6"/>
                </a:lnTo>
                <a:lnTo>
                  <a:pt x="33" y="4"/>
                </a:lnTo>
                <a:lnTo>
                  <a:pt x="45" y="4"/>
                </a:lnTo>
                <a:lnTo>
                  <a:pt x="56" y="6"/>
                </a:lnTo>
                <a:lnTo>
                  <a:pt x="65" y="9"/>
                </a:lnTo>
                <a:lnTo>
                  <a:pt x="71" y="14"/>
                </a:lnTo>
                <a:lnTo>
                  <a:pt x="74" y="17"/>
                </a:lnTo>
                <a:lnTo>
                  <a:pt x="71" y="22"/>
                </a:lnTo>
                <a:lnTo>
                  <a:pt x="65" y="26"/>
                </a:lnTo>
                <a:lnTo>
                  <a:pt x="56" y="30"/>
                </a:lnTo>
                <a:lnTo>
                  <a:pt x="45" y="31"/>
                </a:lnTo>
                <a:lnTo>
                  <a:pt x="33" y="31"/>
                </a:lnTo>
                <a:lnTo>
                  <a:pt x="23" y="30"/>
                </a:lnTo>
                <a:lnTo>
                  <a:pt x="13" y="26"/>
                </a:lnTo>
                <a:lnTo>
                  <a:pt x="7" y="22"/>
                </a:lnTo>
                <a:lnTo>
                  <a:pt x="5" y="17"/>
                </a:lnTo>
                <a:close/>
                <a:moveTo>
                  <a:pt x="78" y="17"/>
                </a:moveTo>
                <a:lnTo>
                  <a:pt x="78" y="2643"/>
                </a:lnTo>
                <a:lnTo>
                  <a:pt x="77" y="2648"/>
                </a:lnTo>
                <a:lnTo>
                  <a:pt x="70" y="2653"/>
                </a:lnTo>
                <a:lnTo>
                  <a:pt x="62" y="2657"/>
                </a:lnTo>
                <a:lnTo>
                  <a:pt x="52" y="2660"/>
                </a:lnTo>
                <a:lnTo>
                  <a:pt x="39" y="2661"/>
                </a:lnTo>
                <a:lnTo>
                  <a:pt x="27" y="2660"/>
                </a:lnTo>
                <a:lnTo>
                  <a:pt x="16" y="2657"/>
                </a:lnTo>
                <a:lnTo>
                  <a:pt x="8" y="2653"/>
                </a:lnTo>
                <a:lnTo>
                  <a:pt x="2" y="2648"/>
                </a:lnTo>
                <a:lnTo>
                  <a:pt x="0" y="2643"/>
                </a:lnTo>
                <a:lnTo>
                  <a:pt x="0" y="17"/>
                </a:lnTo>
                <a:lnTo>
                  <a:pt x="2" y="13"/>
                </a:lnTo>
                <a:lnTo>
                  <a:pt x="8" y="7"/>
                </a:lnTo>
                <a:lnTo>
                  <a:pt x="16" y="3"/>
                </a:lnTo>
                <a:lnTo>
                  <a:pt x="27" y="1"/>
                </a:lnTo>
                <a:lnTo>
                  <a:pt x="39" y="0"/>
                </a:lnTo>
                <a:lnTo>
                  <a:pt x="52" y="1"/>
                </a:lnTo>
                <a:lnTo>
                  <a:pt x="62" y="3"/>
                </a:lnTo>
                <a:lnTo>
                  <a:pt x="70" y="7"/>
                </a:lnTo>
                <a:lnTo>
                  <a:pt x="77" y="13"/>
                </a:lnTo>
                <a:lnTo>
                  <a:pt x="78" y="17"/>
                </a:lnTo>
                <a:close/>
              </a:path>
            </a:pathLst>
          </a:custGeom>
          <a:solidFill>
            <a:srgbClr val="B5FF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1"/>
          <p:cNvSpPr/>
          <p:nvPr/>
        </p:nvSpPr>
        <p:spPr>
          <a:xfrm>
            <a:off x="8555038" y="1447800"/>
            <a:ext cx="109537" cy="42863"/>
          </a:xfrm>
          <a:custGeom>
            <a:rect b="b" l="l" r="r" t="t"/>
            <a:pathLst>
              <a:path extrusionOk="0" h="27" w="69">
                <a:moveTo>
                  <a:pt x="0" y="13"/>
                </a:moveTo>
                <a:lnTo>
                  <a:pt x="2" y="10"/>
                </a:lnTo>
                <a:lnTo>
                  <a:pt x="8" y="5"/>
                </a:lnTo>
                <a:lnTo>
                  <a:pt x="18" y="2"/>
                </a:lnTo>
                <a:lnTo>
                  <a:pt x="28" y="0"/>
                </a:lnTo>
                <a:lnTo>
                  <a:pt x="40" y="0"/>
                </a:lnTo>
                <a:lnTo>
                  <a:pt x="51" y="2"/>
                </a:lnTo>
                <a:lnTo>
                  <a:pt x="60" y="5"/>
                </a:lnTo>
                <a:lnTo>
                  <a:pt x="66" y="10"/>
                </a:lnTo>
                <a:lnTo>
                  <a:pt x="69" y="13"/>
                </a:lnTo>
                <a:lnTo>
                  <a:pt x="66" y="18"/>
                </a:lnTo>
                <a:lnTo>
                  <a:pt x="60" y="22"/>
                </a:lnTo>
                <a:lnTo>
                  <a:pt x="51" y="26"/>
                </a:lnTo>
                <a:lnTo>
                  <a:pt x="40" y="27"/>
                </a:lnTo>
                <a:lnTo>
                  <a:pt x="28" y="27"/>
                </a:lnTo>
                <a:lnTo>
                  <a:pt x="18" y="26"/>
                </a:lnTo>
                <a:lnTo>
                  <a:pt x="8" y="22"/>
                </a:lnTo>
                <a:lnTo>
                  <a:pt x="2" y="18"/>
                </a:lnTo>
                <a:lnTo>
                  <a:pt x="0" y="1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1"/>
          <p:cNvSpPr/>
          <p:nvPr/>
        </p:nvSpPr>
        <p:spPr>
          <a:xfrm>
            <a:off x="8547100" y="1441450"/>
            <a:ext cx="123825" cy="4224338"/>
          </a:xfrm>
          <a:custGeom>
            <a:rect b="b" l="l" r="r" t="t"/>
            <a:pathLst>
              <a:path extrusionOk="0" h="2661" w="78">
                <a:moveTo>
                  <a:pt x="78" y="17"/>
                </a:moveTo>
                <a:lnTo>
                  <a:pt x="78" y="2643"/>
                </a:lnTo>
                <a:lnTo>
                  <a:pt x="77" y="2648"/>
                </a:lnTo>
                <a:lnTo>
                  <a:pt x="70" y="2653"/>
                </a:lnTo>
                <a:lnTo>
                  <a:pt x="62" y="2657"/>
                </a:lnTo>
                <a:lnTo>
                  <a:pt x="52" y="2660"/>
                </a:lnTo>
                <a:lnTo>
                  <a:pt x="39" y="2661"/>
                </a:lnTo>
                <a:lnTo>
                  <a:pt x="27" y="2660"/>
                </a:lnTo>
                <a:lnTo>
                  <a:pt x="16" y="2657"/>
                </a:lnTo>
                <a:lnTo>
                  <a:pt x="8" y="2653"/>
                </a:lnTo>
                <a:lnTo>
                  <a:pt x="2" y="2648"/>
                </a:lnTo>
                <a:lnTo>
                  <a:pt x="0" y="2643"/>
                </a:lnTo>
                <a:lnTo>
                  <a:pt x="0" y="17"/>
                </a:lnTo>
                <a:lnTo>
                  <a:pt x="2" y="13"/>
                </a:lnTo>
                <a:lnTo>
                  <a:pt x="8" y="7"/>
                </a:lnTo>
                <a:lnTo>
                  <a:pt x="16" y="3"/>
                </a:lnTo>
                <a:lnTo>
                  <a:pt x="27" y="1"/>
                </a:lnTo>
                <a:lnTo>
                  <a:pt x="39" y="0"/>
                </a:lnTo>
                <a:lnTo>
                  <a:pt x="52" y="1"/>
                </a:lnTo>
                <a:lnTo>
                  <a:pt x="62" y="3"/>
                </a:lnTo>
                <a:lnTo>
                  <a:pt x="70" y="7"/>
                </a:lnTo>
                <a:lnTo>
                  <a:pt x="77" y="13"/>
                </a:lnTo>
                <a:lnTo>
                  <a:pt x="78" y="1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9" name="Google Shape;909;p51"/>
          <p:cNvCxnSpPr/>
          <p:nvPr/>
        </p:nvCxnSpPr>
        <p:spPr>
          <a:xfrm>
            <a:off x="8609013" y="2144713"/>
            <a:ext cx="0" cy="14081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51"/>
          <p:cNvCxnSpPr/>
          <p:nvPr/>
        </p:nvCxnSpPr>
        <p:spPr>
          <a:xfrm>
            <a:off x="8609013" y="2849563"/>
            <a:ext cx="0" cy="703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51"/>
          <p:cNvCxnSpPr/>
          <p:nvPr/>
        </p:nvCxnSpPr>
        <p:spPr>
          <a:xfrm rot="10800000">
            <a:off x="8609013" y="3552825"/>
            <a:ext cx="0" cy="6207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51"/>
          <p:cNvCxnSpPr/>
          <p:nvPr/>
        </p:nvCxnSpPr>
        <p:spPr>
          <a:xfrm rot="10800000">
            <a:off x="8609013" y="3552825"/>
            <a:ext cx="0" cy="13668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51"/>
          <p:cNvCxnSpPr/>
          <p:nvPr/>
        </p:nvCxnSpPr>
        <p:spPr>
          <a:xfrm>
            <a:off x="8609013" y="3201988"/>
            <a:ext cx="0" cy="3508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51"/>
          <p:cNvCxnSpPr/>
          <p:nvPr/>
        </p:nvCxnSpPr>
        <p:spPr>
          <a:xfrm rot="10800000">
            <a:off x="8609013" y="3552825"/>
            <a:ext cx="0" cy="352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51"/>
          <p:cNvSpPr/>
          <p:nvPr/>
        </p:nvSpPr>
        <p:spPr>
          <a:xfrm>
            <a:off x="7866063" y="793750"/>
            <a:ext cx="1277937" cy="476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1"/>
          <p:cNvSpPr/>
          <p:nvPr/>
        </p:nvSpPr>
        <p:spPr>
          <a:xfrm>
            <a:off x="8247775" y="849313"/>
            <a:ext cx="6732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/>
          </a:p>
        </p:txBody>
      </p:sp>
      <p:sp>
        <p:nvSpPr>
          <p:cNvPr id="917" name="Google Shape;917;p51"/>
          <p:cNvSpPr/>
          <p:nvPr/>
        </p:nvSpPr>
        <p:spPr>
          <a:xfrm>
            <a:off x="8186900" y="1031875"/>
            <a:ext cx="7870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backbone</a:t>
            </a:r>
            <a:endParaRPr/>
          </a:p>
        </p:txBody>
      </p:sp>
      <p:cxnSp>
        <p:nvCxnSpPr>
          <p:cNvPr id="918" name="Google Shape;918;p51"/>
          <p:cNvCxnSpPr/>
          <p:nvPr/>
        </p:nvCxnSpPr>
        <p:spPr>
          <a:xfrm>
            <a:off x="681038" y="3305175"/>
            <a:ext cx="1239837" cy="0"/>
          </a:xfrm>
          <a:prstGeom prst="straightConnector1">
            <a:avLst/>
          </a:pr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9" name="Google Shape;919;p51"/>
          <p:cNvSpPr/>
          <p:nvPr/>
        </p:nvSpPr>
        <p:spPr>
          <a:xfrm>
            <a:off x="1052513" y="3305175"/>
            <a:ext cx="249237" cy="798513"/>
          </a:xfrm>
          <a:custGeom>
            <a:rect b="b" l="l" r="r" t="t"/>
            <a:pathLst>
              <a:path extrusionOk="0" h="503" w="157">
                <a:moveTo>
                  <a:pt x="0" y="503"/>
                </a:moveTo>
                <a:lnTo>
                  <a:pt x="0" y="0"/>
                </a:lnTo>
                <a:lnTo>
                  <a:pt x="157" y="0"/>
                </a:lnTo>
              </a:path>
            </a:pathLst>
          </a:cu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1"/>
          <p:cNvSpPr/>
          <p:nvPr/>
        </p:nvSpPr>
        <p:spPr>
          <a:xfrm>
            <a:off x="1301750" y="2505075"/>
            <a:ext cx="123825" cy="800100"/>
          </a:xfrm>
          <a:custGeom>
            <a:rect b="b" l="l" r="r" t="t"/>
            <a:pathLst>
              <a:path extrusionOk="0" h="504" w="78">
                <a:moveTo>
                  <a:pt x="78" y="0"/>
                </a:moveTo>
                <a:lnTo>
                  <a:pt x="78" y="504"/>
                </a:lnTo>
                <a:lnTo>
                  <a:pt x="0" y="504"/>
                </a:lnTo>
              </a:path>
            </a:pathLst>
          </a:cu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1" name="Google Shape;921;p51"/>
          <p:cNvCxnSpPr/>
          <p:nvPr/>
        </p:nvCxnSpPr>
        <p:spPr>
          <a:xfrm>
            <a:off x="3095625" y="3305175"/>
            <a:ext cx="527050" cy="0"/>
          </a:xfrm>
          <a:prstGeom prst="straightConnector1">
            <a:avLst/>
          </a:pr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51"/>
          <p:cNvCxnSpPr/>
          <p:nvPr/>
        </p:nvCxnSpPr>
        <p:spPr>
          <a:xfrm>
            <a:off x="4800600" y="3116263"/>
            <a:ext cx="463550" cy="0"/>
          </a:xfrm>
          <a:prstGeom prst="straightConnector1">
            <a:avLst/>
          </a:pr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51"/>
          <p:cNvSpPr/>
          <p:nvPr/>
        </p:nvSpPr>
        <p:spPr>
          <a:xfrm>
            <a:off x="7123113" y="3305175"/>
            <a:ext cx="0" cy="1027113"/>
          </a:xfrm>
          <a:custGeom>
            <a:rect b="b" l="l" r="r" t="t"/>
            <a:pathLst>
              <a:path extrusionOk="0" h="647" w="120000">
                <a:moveTo>
                  <a:pt x="0" y="647"/>
                </a:moveTo>
                <a:lnTo>
                  <a:pt x="0" y="0"/>
                </a:lnTo>
                <a:lnTo>
                  <a:pt x="0" y="6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4" name="Google Shape;924;p51"/>
          <p:cNvCxnSpPr/>
          <p:nvPr/>
        </p:nvCxnSpPr>
        <p:spPr>
          <a:xfrm>
            <a:off x="6132513" y="3305175"/>
            <a:ext cx="1981200" cy="0"/>
          </a:xfrm>
          <a:prstGeom prst="straightConnector1">
            <a:avLst/>
          </a:pr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51"/>
          <p:cNvSpPr/>
          <p:nvPr/>
        </p:nvSpPr>
        <p:spPr>
          <a:xfrm>
            <a:off x="7123113" y="2505075"/>
            <a:ext cx="481012" cy="800100"/>
          </a:xfrm>
          <a:custGeom>
            <a:rect b="b" l="l" r="r" t="t"/>
            <a:pathLst>
              <a:path extrusionOk="0" h="504" w="303">
                <a:moveTo>
                  <a:pt x="303" y="0"/>
                </a:moveTo>
                <a:lnTo>
                  <a:pt x="303" y="504"/>
                </a:lnTo>
                <a:lnTo>
                  <a:pt x="0" y="504"/>
                </a:lnTo>
              </a:path>
            </a:pathLst>
          </a:cu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51"/>
          <p:cNvSpPr/>
          <p:nvPr/>
        </p:nvSpPr>
        <p:spPr>
          <a:xfrm>
            <a:off x="7123113" y="3305175"/>
            <a:ext cx="0" cy="1027113"/>
          </a:xfrm>
          <a:custGeom>
            <a:rect b="b" l="l" r="r" t="t"/>
            <a:pathLst>
              <a:path extrusionOk="0" h="647" w="120000">
                <a:moveTo>
                  <a:pt x="0" y="647"/>
                </a:moveTo>
                <a:lnTo>
                  <a:pt x="0" y="0"/>
                </a:lnTo>
                <a:lnTo>
                  <a:pt x="0" y="647"/>
                </a:lnTo>
              </a:path>
            </a:pathLst>
          </a:cu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7" name="Google Shape;927;p51"/>
          <p:cNvCxnSpPr/>
          <p:nvPr/>
        </p:nvCxnSpPr>
        <p:spPr>
          <a:xfrm>
            <a:off x="7618413" y="4675188"/>
            <a:ext cx="928687" cy="0"/>
          </a:xfrm>
          <a:prstGeom prst="straightConnector1">
            <a:avLst/>
          </a:pr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51"/>
          <p:cNvSpPr/>
          <p:nvPr/>
        </p:nvSpPr>
        <p:spPr>
          <a:xfrm>
            <a:off x="557213" y="809625"/>
            <a:ext cx="1363662" cy="309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1"/>
          <p:cNvSpPr/>
          <p:nvPr/>
        </p:nvSpPr>
        <p:spPr>
          <a:xfrm>
            <a:off x="777038" y="873125"/>
            <a:ext cx="9938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 devices</a:t>
            </a:r>
            <a:endParaRPr/>
          </a:p>
        </p:txBody>
      </p:sp>
      <p:sp>
        <p:nvSpPr>
          <p:cNvPr id="930" name="Google Shape;930;p51"/>
          <p:cNvSpPr/>
          <p:nvPr/>
        </p:nvSpPr>
        <p:spPr>
          <a:xfrm>
            <a:off x="2540000" y="2311400"/>
            <a:ext cx="1362075" cy="307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51"/>
          <p:cNvSpPr/>
          <p:nvPr/>
        </p:nvSpPr>
        <p:spPr>
          <a:xfrm>
            <a:off x="2815938" y="2284413"/>
            <a:ext cx="8800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2" name="Google Shape;932;p51"/>
          <p:cNvSpPr/>
          <p:nvPr/>
        </p:nvSpPr>
        <p:spPr>
          <a:xfrm>
            <a:off x="2948972" y="2466975"/>
            <a:ext cx="617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3" name="Google Shape;933;p51"/>
          <p:cNvSpPr/>
          <p:nvPr/>
        </p:nvSpPr>
        <p:spPr>
          <a:xfrm>
            <a:off x="1298575" y="2698750"/>
            <a:ext cx="252413" cy="228600"/>
          </a:xfrm>
          <a:custGeom>
            <a:rect b="b" l="l" r="r" t="t"/>
            <a:pathLst>
              <a:path extrusionOk="0" h="144" w="159">
                <a:moveTo>
                  <a:pt x="0" y="0"/>
                </a:moveTo>
                <a:lnTo>
                  <a:pt x="80" y="144"/>
                </a:lnTo>
                <a:lnTo>
                  <a:pt x="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51"/>
          <p:cNvSpPr/>
          <p:nvPr/>
        </p:nvSpPr>
        <p:spPr>
          <a:xfrm>
            <a:off x="927100" y="3554413"/>
            <a:ext cx="252413" cy="228600"/>
          </a:xfrm>
          <a:custGeom>
            <a:rect b="b" l="l" r="r" t="t"/>
            <a:pathLst>
              <a:path extrusionOk="0" h="144" w="159">
                <a:moveTo>
                  <a:pt x="0" y="0"/>
                </a:moveTo>
                <a:lnTo>
                  <a:pt x="79" y="144"/>
                </a:lnTo>
                <a:lnTo>
                  <a:pt x="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51"/>
          <p:cNvSpPr/>
          <p:nvPr/>
        </p:nvSpPr>
        <p:spPr>
          <a:xfrm>
            <a:off x="7496175" y="2911475"/>
            <a:ext cx="214313" cy="228600"/>
          </a:xfrm>
          <a:custGeom>
            <a:rect b="b" l="l" r="r" t="t"/>
            <a:pathLst>
              <a:path extrusionOk="0" h="144" w="135">
                <a:moveTo>
                  <a:pt x="0" y="0"/>
                </a:moveTo>
                <a:lnTo>
                  <a:pt x="68" y="144"/>
                </a:lnTo>
                <a:lnTo>
                  <a:pt x="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51"/>
          <p:cNvSpPr/>
          <p:nvPr/>
        </p:nvSpPr>
        <p:spPr>
          <a:xfrm>
            <a:off x="7496175" y="2598738"/>
            <a:ext cx="214313" cy="228600"/>
          </a:xfrm>
          <a:custGeom>
            <a:rect b="b" l="l" r="r" t="t"/>
            <a:pathLst>
              <a:path extrusionOk="0" h="144" w="135">
                <a:moveTo>
                  <a:pt x="135" y="144"/>
                </a:moveTo>
                <a:lnTo>
                  <a:pt x="68" y="0"/>
                </a:lnTo>
                <a:lnTo>
                  <a:pt x="0" y="144"/>
                </a:lnTo>
                <a:lnTo>
                  <a:pt x="135" y="144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1"/>
          <p:cNvSpPr/>
          <p:nvPr/>
        </p:nvSpPr>
        <p:spPr>
          <a:xfrm>
            <a:off x="7015163" y="3875088"/>
            <a:ext cx="214312" cy="228600"/>
          </a:xfrm>
          <a:custGeom>
            <a:rect b="b" l="l" r="r" t="t"/>
            <a:pathLst>
              <a:path extrusionOk="0" h="144" w="135">
                <a:moveTo>
                  <a:pt x="0" y="0"/>
                </a:moveTo>
                <a:lnTo>
                  <a:pt x="68" y="144"/>
                </a:lnTo>
                <a:lnTo>
                  <a:pt x="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51"/>
          <p:cNvSpPr/>
          <p:nvPr/>
        </p:nvSpPr>
        <p:spPr>
          <a:xfrm>
            <a:off x="7015163" y="3562350"/>
            <a:ext cx="214312" cy="228600"/>
          </a:xfrm>
          <a:custGeom>
            <a:rect b="b" l="l" r="r" t="t"/>
            <a:pathLst>
              <a:path extrusionOk="0" h="144" w="135">
                <a:moveTo>
                  <a:pt x="135" y="144"/>
                </a:moveTo>
                <a:lnTo>
                  <a:pt x="68" y="0"/>
                </a:lnTo>
                <a:lnTo>
                  <a:pt x="0" y="144"/>
                </a:lnTo>
                <a:lnTo>
                  <a:pt x="135" y="144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51"/>
          <p:cNvSpPr/>
          <p:nvPr/>
        </p:nvSpPr>
        <p:spPr>
          <a:xfrm>
            <a:off x="8113713" y="4575175"/>
            <a:ext cx="247650" cy="198438"/>
          </a:xfrm>
          <a:custGeom>
            <a:rect b="b" l="l" r="r" t="t"/>
            <a:pathLst>
              <a:path extrusionOk="0" h="125" w="156">
                <a:moveTo>
                  <a:pt x="0" y="125"/>
                </a:moveTo>
                <a:lnTo>
                  <a:pt x="156" y="63"/>
                </a:lnTo>
                <a:lnTo>
                  <a:pt x="0" y="0"/>
                </a:lnTo>
                <a:lnTo>
                  <a:pt x="0" y="125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1"/>
          <p:cNvSpPr/>
          <p:nvPr/>
        </p:nvSpPr>
        <p:spPr>
          <a:xfrm>
            <a:off x="7802563" y="4575175"/>
            <a:ext cx="249237" cy="198438"/>
          </a:xfrm>
          <a:custGeom>
            <a:rect b="b" l="l" r="r" t="t"/>
            <a:pathLst>
              <a:path extrusionOk="0" h="125" w="157">
                <a:moveTo>
                  <a:pt x="157" y="0"/>
                </a:moveTo>
                <a:lnTo>
                  <a:pt x="0" y="63"/>
                </a:lnTo>
                <a:lnTo>
                  <a:pt x="157" y="125"/>
                </a:lnTo>
                <a:lnTo>
                  <a:pt x="157" y="0"/>
                </a:lnTo>
                <a:close/>
              </a:path>
            </a:pathLst>
          </a:custGeom>
          <a:solidFill>
            <a:srgbClr val="800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1"/>
          <p:cNvSpPr/>
          <p:nvPr/>
        </p:nvSpPr>
        <p:spPr>
          <a:xfrm>
            <a:off x="6380163" y="2962275"/>
            <a:ext cx="990600" cy="309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51"/>
          <p:cNvSpPr/>
          <p:nvPr/>
        </p:nvSpPr>
        <p:spPr>
          <a:xfrm>
            <a:off x="6778625" y="3021013"/>
            <a:ext cx="271463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51"/>
          <p:cNvSpPr/>
          <p:nvPr/>
        </p:nvSpPr>
        <p:spPr>
          <a:xfrm>
            <a:off x="2105025" y="2951163"/>
            <a:ext cx="1114425" cy="1027112"/>
          </a:xfrm>
          <a:prstGeom prst="rect">
            <a:avLst/>
          </a:prstGeom>
          <a:solidFill>
            <a:srgbClr val="9BDE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1"/>
          <p:cNvSpPr/>
          <p:nvPr/>
        </p:nvSpPr>
        <p:spPr>
          <a:xfrm>
            <a:off x="2413000" y="3387725"/>
            <a:ext cx="5556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51"/>
          <p:cNvSpPr/>
          <p:nvPr/>
        </p:nvSpPr>
        <p:spPr>
          <a:xfrm>
            <a:off x="2228850" y="3076575"/>
            <a:ext cx="1114425" cy="1027113"/>
          </a:xfrm>
          <a:prstGeom prst="rect">
            <a:avLst/>
          </a:prstGeom>
          <a:solidFill>
            <a:srgbClr val="9BDE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51"/>
          <p:cNvSpPr/>
          <p:nvPr/>
        </p:nvSpPr>
        <p:spPr>
          <a:xfrm>
            <a:off x="2441871" y="3509963"/>
            <a:ext cx="75982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7" name="Google Shape;947;p51"/>
          <p:cNvCxnSpPr/>
          <p:nvPr/>
        </p:nvCxnSpPr>
        <p:spPr>
          <a:xfrm>
            <a:off x="5449888" y="4103688"/>
            <a:ext cx="311150" cy="0"/>
          </a:xfrm>
          <a:prstGeom prst="straightConnector1">
            <a:avLst/>
          </a:prstGeom>
          <a:noFill/>
          <a:ln cap="flat" cmpd="sng" w="428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51"/>
          <p:cNvSpPr/>
          <p:nvPr/>
        </p:nvSpPr>
        <p:spPr>
          <a:xfrm>
            <a:off x="4768850" y="1854200"/>
            <a:ext cx="1363663" cy="309563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51"/>
          <p:cNvSpPr/>
          <p:nvPr/>
        </p:nvSpPr>
        <p:spPr>
          <a:xfrm>
            <a:off x="5146675" y="1852613"/>
            <a:ext cx="67468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51"/>
          <p:cNvSpPr/>
          <p:nvPr/>
        </p:nvSpPr>
        <p:spPr>
          <a:xfrm>
            <a:off x="5253038" y="2005013"/>
            <a:ext cx="4619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51"/>
          <p:cNvSpPr/>
          <p:nvPr/>
        </p:nvSpPr>
        <p:spPr>
          <a:xfrm>
            <a:off x="4645025" y="1363663"/>
            <a:ext cx="1487488" cy="8001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51"/>
          <p:cNvSpPr/>
          <p:nvPr/>
        </p:nvSpPr>
        <p:spPr>
          <a:xfrm>
            <a:off x="4898718" y="1681163"/>
            <a:ext cx="104836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programs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p51"/>
          <p:cNvSpPr/>
          <p:nvPr/>
        </p:nvSpPr>
        <p:spPr>
          <a:xfrm>
            <a:off x="4645025" y="2847975"/>
            <a:ext cx="1487488" cy="228600"/>
          </a:xfrm>
          <a:prstGeom prst="rect">
            <a:avLst/>
          </a:prstGeom>
          <a:solidFill>
            <a:srgbClr val="D5D5D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1"/>
          <p:cNvSpPr/>
          <p:nvPr/>
        </p:nvSpPr>
        <p:spPr>
          <a:xfrm>
            <a:off x="5055819" y="2881313"/>
            <a:ext cx="7325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unused area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5" name="Google Shape;955;p51"/>
          <p:cNvSpPr/>
          <p:nvPr/>
        </p:nvSpPr>
        <p:spPr>
          <a:xfrm>
            <a:off x="4645025" y="2390775"/>
            <a:ext cx="1487488" cy="4572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1"/>
          <p:cNvSpPr/>
          <p:nvPr/>
        </p:nvSpPr>
        <p:spPr>
          <a:xfrm>
            <a:off x="5271431" y="2538413"/>
            <a:ext cx="29976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51"/>
          <p:cNvSpPr/>
          <p:nvPr/>
        </p:nvSpPr>
        <p:spPr>
          <a:xfrm>
            <a:off x="4645025" y="2163763"/>
            <a:ext cx="1487488" cy="227012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1"/>
          <p:cNvSpPr/>
          <p:nvPr/>
        </p:nvSpPr>
        <p:spPr>
          <a:xfrm>
            <a:off x="5271431" y="2195513"/>
            <a:ext cx="29976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51"/>
          <p:cNvSpPr/>
          <p:nvPr/>
        </p:nvSpPr>
        <p:spPr>
          <a:xfrm>
            <a:off x="4645025" y="3076575"/>
            <a:ext cx="1487488" cy="2286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1"/>
          <p:cNvSpPr/>
          <p:nvPr/>
        </p:nvSpPr>
        <p:spPr>
          <a:xfrm>
            <a:off x="5271431" y="3109913"/>
            <a:ext cx="29976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1" name="Google Shape;961;p51"/>
          <p:cNvSpPr/>
          <p:nvPr/>
        </p:nvSpPr>
        <p:spPr>
          <a:xfrm>
            <a:off x="4645025" y="3875088"/>
            <a:ext cx="1487488" cy="228600"/>
          </a:xfrm>
          <a:prstGeom prst="rect">
            <a:avLst/>
          </a:prstGeom>
          <a:solidFill>
            <a:srgbClr val="D5D5D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1"/>
          <p:cNvSpPr/>
          <p:nvPr/>
        </p:nvSpPr>
        <p:spPr>
          <a:xfrm>
            <a:off x="5055819" y="3908425"/>
            <a:ext cx="7325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unused area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51"/>
          <p:cNvSpPr/>
          <p:nvPr/>
        </p:nvSpPr>
        <p:spPr>
          <a:xfrm>
            <a:off x="4645025" y="4103688"/>
            <a:ext cx="1487488" cy="2286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1"/>
          <p:cNvSpPr/>
          <p:nvPr/>
        </p:nvSpPr>
        <p:spPr>
          <a:xfrm>
            <a:off x="5004540" y="4137025"/>
            <a:ext cx="8319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2 (paged)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Google Shape;965;p51"/>
          <p:cNvSpPr/>
          <p:nvPr/>
        </p:nvSpPr>
        <p:spPr>
          <a:xfrm>
            <a:off x="4645025" y="4332288"/>
            <a:ext cx="1487488" cy="457200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51"/>
          <p:cNvSpPr/>
          <p:nvPr/>
        </p:nvSpPr>
        <p:spPr>
          <a:xfrm>
            <a:off x="5004540" y="4479925"/>
            <a:ext cx="8319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3 (paged)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51"/>
          <p:cNvSpPr/>
          <p:nvPr/>
        </p:nvSpPr>
        <p:spPr>
          <a:xfrm>
            <a:off x="4645025" y="4789488"/>
            <a:ext cx="1487488" cy="798512"/>
          </a:xfrm>
          <a:prstGeom prst="rect">
            <a:avLst/>
          </a:prstGeom>
          <a:solidFill>
            <a:srgbClr val="D5D5D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1"/>
          <p:cNvSpPr/>
          <p:nvPr/>
        </p:nvSpPr>
        <p:spPr>
          <a:xfrm>
            <a:off x="5055819" y="5108575"/>
            <a:ext cx="7325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unused area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9" name="Google Shape;969;p51"/>
          <p:cNvSpPr/>
          <p:nvPr/>
        </p:nvSpPr>
        <p:spPr>
          <a:xfrm>
            <a:off x="4645025" y="3305175"/>
            <a:ext cx="1487488" cy="569913"/>
          </a:xfrm>
          <a:prstGeom prst="rect">
            <a:avLst/>
          </a:prstGeom>
          <a:solidFill>
            <a:srgbClr val="C9C9C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1"/>
          <p:cNvSpPr/>
          <p:nvPr/>
        </p:nvSpPr>
        <p:spPr>
          <a:xfrm>
            <a:off x="5004540" y="3509963"/>
            <a:ext cx="8319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1 (paged)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1" name="Google Shape;971;p51"/>
          <p:cNvSpPr/>
          <p:nvPr/>
        </p:nvSpPr>
        <p:spPr>
          <a:xfrm>
            <a:off x="511629" y="5905500"/>
            <a:ext cx="845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127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computers are based on variations of this basic model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architecture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8" name="Google Shape;97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58900"/>
            <a:ext cx="4063548" cy="241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9" name="Google Shape;979;p52"/>
          <p:cNvGrpSpPr/>
          <p:nvPr/>
        </p:nvGrpSpPr>
        <p:grpSpPr>
          <a:xfrm>
            <a:off x="1244148" y="1373833"/>
            <a:ext cx="7518852" cy="3358975"/>
            <a:chOff x="1244148" y="1373833"/>
            <a:chExt cx="7518852" cy="3358975"/>
          </a:xfrm>
        </p:grpSpPr>
        <p:sp>
          <p:nvSpPr>
            <p:cNvPr id="980" name="Google Shape;980;p52"/>
            <p:cNvSpPr/>
            <p:nvPr/>
          </p:nvSpPr>
          <p:spPr>
            <a:xfrm>
              <a:off x="1244148" y="4123208"/>
              <a:ext cx="64008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185738" marR="0" rtl="0" algn="ctr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800"/>
                <a:buFont typeface="Noto Sans Symbols"/>
                <a:buNone/>
              </a:pPr>
              <a:r>
                <a:rPr lang="en-US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Thanks goodness for abstractions!</a:t>
              </a:r>
              <a:endParaRPr/>
            </a:p>
          </p:txBody>
        </p:sp>
        <p:pic>
          <p:nvPicPr>
            <p:cNvPr descr="Bouquet" id="981" name="Google Shape;981;p52"/>
            <p:cNvPicPr preferRelativeResize="0"/>
            <p:nvPr/>
          </p:nvPicPr>
          <p:blipFill rotWithShape="1">
            <a:blip r:embed="rId4">
              <a:alphaModFix/>
            </a:blip>
            <a:srcRect b="24999" l="781" r="27344" t="13542"/>
            <a:stretch/>
          </p:blipFill>
          <p:spPr>
            <a:xfrm>
              <a:off x="5105400" y="1373833"/>
              <a:ext cx="3657600" cy="24220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2" name="Google Shape;982;p52"/>
          <p:cNvSpPr/>
          <p:nvPr/>
        </p:nvSpPr>
        <p:spPr>
          <a:xfrm>
            <a:off x="1244148" y="475048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85738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(CS): Focuses on logical operations</a:t>
            </a:r>
            <a:endParaRPr/>
          </a:p>
          <a:p>
            <a:pPr indent="0" lvl="0" marL="185738" marR="0" rtl="0" algn="l"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engineering (EE): Focuses on physical implementations</a:t>
            </a:r>
            <a:endParaRPr/>
          </a:p>
        </p:txBody>
      </p:sp>
      <p:sp>
        <p:nvSpPr>
          <p:cNvPr id="983" name="Google Shape;983;p52"/>
          <p:cNvSpPr/>
          <p:nvPr/>
        </p:nvSpPr>
        <p:spPr>
          <a:xfrm>
            <a:off x="468088" y="5791200"/>
            <a:ext cx="812391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85738" marR="0" rtl="0" algn="ct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Noto Sans Symbols"/>
              <a:buNone/>
            </a:pPr>
            <a:r>
              <a:rPr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Vic is just a simple metaphor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bus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uquet" id="113" name="Google Shape;113;p6"/>
          <p:cNvPicPr preferRelativeResize="0"/>
          <p:nvPr/>
        </p:nvPicPr>
        <p:blipFill rotWithShape="1">
          <a:blip r:embed="rId3">
            <a:alphaModFix/>
          </a:blip>
          <a:srcRect b="24999" l="1563" r="27343" t="13542"/>
          <a:stretch/>
        </p:blipFill>
        <p:spPr>
          <a:xfrm>
            <a:off x="152400" y="762000"/>
            <a:ext cx="8839200" cy="5732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6"/>
          <p:cNvGrpSpPr/>
          <p:nvPr/>
        </p:nvGrpSpPr>
        <p:grpSpPr>
          <a:xfrm>
            <a:off x="1905000" y="2895600"/>
            <a:ext cx="1600200" cy="1371600"/>
            <a:chOff x="1905000" y="2895600"/>
            <a:chExt cx="1600200" cy="1371600"/>
          </a:xfrm>
        </p:grpSpPr>
        <p:sp>
          <p:nvSpPr>
            <p:cNvPr id="115" name="Google Shape;115;p6"/>
            <p:cNvSpPr/>
            <p:nvPr/>
          </p:nvSpPr>
          <p:spPr>
            <a:xfrm>
              <a:off x="1905000" y="3505200"/>
              <a:ext cx="1600200" cy="762000"/>
            </a:xfrm>
            <a:prstGeom prst="leftArrow">
              <a:avLst>
                <a:gd fmla="val 50000" name="adj1"/>
                <a:gd fmla="val 60000" name="adj2"/>
              </a:avLst>
            </a:prstGeom>
            <a:solidFill>
              <a:srgbClr val="D7A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output</a:t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981200" y="2895600"/>
              <a:ext cx="1524000" cy="685800"/>
            </a:xfrm>
            <a:prstGeom prst="rightArrow">
              <a:avLst>
                <a:gd fmla="val 50000" name="adj1"/>
                <a:gd fmla="val 63889" name="adj2"/>
              </a:avLst>
            </a:prstGeom>
            <a:solidFill>
              <a:srgbClr val="D7A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input</a:t>
              </a: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>
            <a:off x="4800600" y="2895600"/>
            <a:ext cx="1600200" cy="1371600"/>
            <a:chOff x="4800600" y="2895600"/>
            <a:chExt cx="1600200" cy="1371600"/>
          </a:xfrm>
        </p:grpSpPr>
        <p:sp>
          <p:nvSpPr>
            <p:cNvPr id="118" name="Google Shape;118;p6"/>
            <p:cNvSpPr/>
            <p:nvPr/>
          </p:nvSpPr>
          <p:spPr>
            <a:xfrm>
              <a:off x="4876800" y="3581400"/>
              <a:ext cx="1524000" cy="685800"/>
            </a:xfrm>
            <a:prstGeom prst="rightArrow">
              <a:avLst>
                <a:gd fmla="val 50000" name="adj1"/>
                <a:gd fmla="val 63889" name="adj2"/>
              </a:avLst>
            </a:prstGeom>
            <a:solidFill>
              <a:srgbClr val="D7A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memory</a:t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800600" y="2895600"/>
              <a:ext cx="1524000" cy="762000"/>
            </a:xfrm>
            <a:prstGeom prst="leftArrow">
              <a:avLst>
                <a:gd fmla="val 50000" name="adj1"/>
                <a:gd fmla="val 60000" name="adj2"/>
              </a:avLst>
            </a:prstGeom>
            <a:solidFill>
              <a:srgbClr val="D7AC39"/>
            </a:solidFill>
            <a:ln>
              <a:noFill/>
            </a:ln>
          </p:spPr>
          <p:txBody>
            <a:bodyPr anchorCtr="0" anchor="ctr" bIns="45700" lIns="0" spcFirstLastPara="1" rIns="36000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load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memory</a:t>
              </a:r>
              <a:endParaRPr/>
            </a:p>
          </p:txBody>
        </p:sp>
      </p:grpSp>
      <p:sp>
        <p:nvSpPr>
          <p:cNvPr id="120" name="Google Shape;120;p6"/>
          <p:cNvSpPr/>
          <p:nvPr/>
        </p:nvSpPr>
        <p:spPr>
          <a:xfrm>
            <a:off x="8229600" y="5334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0000" wrap="square" tIns="9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8229600" y="55626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0000" wrap="square" tIns="9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Instruction set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Bouquet" id="128" name="Google Shape;128;p7"/>
          <p:cNvPicPr preferRelativeResize="0"/>
          <p:nvPr/>
        </p:nvPicPr>
        <p:blipFill rotWithShape="1">
          <a:blip r:embed="rId3">
            <a:alphaModFix/>
          </a:blip>
          <a:srcRect b="24999" l="1563" r="27343" t="13542"/>
          <a:stretch/>
        </p:blipFill>
        <p:spPr>
          <a:xfrm>
            <a:off x="228600" y="838200"/>
            <a:ext cx="5410200" cy="4100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uquet" id="129" name="Google Shape;129;p7"/>
          <p:cNvPicPr preferRelativeResize="0"/>
          <p:nvPr/>
        </p:nvPicPr>
        <p:blipFill rotWithShape="1">
          <a:blip r:embed="rId4">
            <a:alphaModFix/>
          </a:blip>
          <a:srcRect b="67959" l="25190" r="56692" t="20031"/>
          <a:stretch/>
        </p:blipFill>
        <p:spPr>
          <a:xfrm>
            <a:off x="1981200" y="1295400"/>
            <a:ext cx="1379538" cy="788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7"/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131" name="Google Shape;131;p7"/>
            <p:cNvSpPr/>
            <p:nvPr/>
          </p:nvSpPr>
          <p:spPr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numeric   semantics</a:t>
              </a:r>
              <a:endParaRPr/>
            </a:p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syntax         syntax      (meaning)</a:t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input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write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 </a:t>
              </a:r>
              <a:endParaRPr/>
            </a:p>
          </p:txBody>
        </p:sp>
      </p:grpSp>
      <p:sp>
        <p:nvSpPr>
          <p:cNvPr id="133" name="Google Shape;133;p7"/>
          <p:cNvSpPr/>
          <p:nvPr/>
        </p:nvSpPr>
        <p:spPr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5937534" y="2416606"/>
            <a:ext cx="2695576" cy="29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the Data register)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 operation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Bouquet" id="142" name="Google Shape;142;p8"/>
          <p:cNvPicPr preferRelativeResize="0"/>
          <p:nvPr/>
        </p:nvPicPr>
        <p:blipFill rotWithShape="1">
          <a:blip r:embed="rId3">
            <a:alphaModFix/>
          </a:blip>
          <a:srcRect b="24999" l="1563" r="27343" t="13542"/>
          <a:stretch/>
        </p:blipFill>
        <p:spPr>
          <a:xfrm>
            <a:off x="228600" y="838200"/>
            <a:ext cx="5410200" cy="4100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uquet" id="143" name="Google Shape;143;p8"/>
          <p:cNvPicPr preferRelativeResize="0"/>
          <p:nvPr/>
        </p:nvPicPr>
        <p:blipFill rotWithShape="1">
          <a:blip r:embed="rId4">
            <a:alphaModFix/>
          </a:blip>
          <a:srcRect b="67959" l="25190" r="56692" t="20031"/>
          <a:stretch/>
        </p:blipFill>
        <p:spPr>
          <a:xfrm>
            <a:off x="1981200" y="1295400"/>
            <a:ext cx="1379538" cy="788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8"/>
          <p:cNvGrpSpPr/>
          <p:nvPr/>
        </p:nvGrpSpPr>
        <p:grpSpPr>
          <a:xfrm>
            <a:off x="2498725" y="2855913"/>
            <a:ext cx="6264275" cy="3697287"/>
            <a:chOff x="2498725" y="2855913"/>
            <a:chExt cx="6264275" cy="3697287"/>
          </a:xfrm>
        </p:grpSpPr>
        <p:sp>
          <p:nvSpPr>
            <p:cNvPr id="145" name="Google Shape;145;p8"/>
            <p:cNvSpPr/>
            <p:nvPr/>
          </p:nvSpPr>
          <p:spPr>
            <a:xfrm>
              <a:off x="2498725" y="5410200"/>
              <a:ext cx="1724025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9525" lvl="0" marL="9525" marR="0" rtl="0" algn="l">
                <a:lnSpc>
                  <a:spcPct val="7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following</a:t>
              </a:r>
              <a:endParaRPr/>
            </a:p>
            <a:p>
              <a:pPr indent="-9525" lvl="0" marL="9525" marR="0" rtl="0" algn="l">
                <a:lnSpc>
                  <a:spcPct val="74444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execution: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6" name="Google Shape;146;p8"/>
            <p:cNvGrpSpPr/>
            <p:nvPr/>
          </p:nvGrpSpPr>
          <p:grpSpPr>
            <a:xfrm>
              <a:off x="3810000" y="2855913"/>
              <a:ext cx="4953000" cy="3697287"/>
              <a:chOff x="3810000" y="2855913"/>
              <a:chExt cx="4953000" cy="3697287"/>
            </a:xfrm>
          </p:grpSpPr>
          <p:pic>
            <p:nvPicPr>
              <p:cNvPr descr="Bouquet" id="147" name="Google Shape;147;p8"/>
              <p:cNvPicPr preferRelativeResize="0"/>
              <p:nvPr/>
            </p:nvPicPr>
            <p:blipFill rotWithShape="1">
              <a:blip r:embed="rId4">
                <a:alphaModFix/>
              </a:blip>
              <a:srcRect b="24999" l="1563" r="27343" t="13542"/>
              <a:stretch/>
            </p:blipFill>
            <p:spPr>
              <a:xfrm>
                <a:off x="3810000" y="2855913"/>
                <a:ext cx="4953000" cy="36972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8"/>
              <p:cNvSpPr/>
              <p:nvPr/>
            </p:nvSpPr>
            <p:spPr>
              <a:xfrm>
                <a:off x="5486400" y="4267200"/>
                <a:ext cx="1219200" cy="762000"/>
              </a:xfrm>
              <a:prstGeom prst="ellipse">
                <a:avLst/>
              </a:prstGeom>
              <a:noFill/>
              <a:ln cap="flat" cmpd="sng" w="25400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810000" y="3429000"/>
                <a:ext cx="1219200" cy="762000"/>
              </a:xfrm>
              <a:prstGeom prst="ellipse">
                <a:avLst/>
              </a:prstGeom>
              <a:noFill/>
              <a:ln cap="flat" cmpd="sng" w="25400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" name="Google Shape;150;p8"/>
          <p:cNvGrpSpPr/>
          <p:nvPr/>
        </p:nvGrpSpPr>
        <p:grpSpPr>
          <a:xfrm>
            <a:off x="1828800" y="1371600"/>
            <a:ext cx="1676400" cy="990600"/>
            <a:chOff x="1828800" y="1371600"/>
            <a:chExt cx="1676400" cy="990601"/>
          </a:xfrm>
        </p:grpSpPr>
        <p:sp>
          <p:nvSpPr>
            <p:cNvPr id="151" name="Google Shape;151;p8"/>
            <p:cNvSpPr/>
            <p:nvPr/>
          </p:nvSpPr>
          <p:spPr>
            <a:xfrm>
              <a:off x="2133600" y="1981201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828800" y="1371600"/>
              <a:ext cx="1676400" cy="990601"/>
            </a:xfrm>
            <a:prstGeom prst="ellipse">
              <a:avLst/>
            </a:prstGeom>
            <a:noFill/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154" name="Google Shape;154;p8"/>
            <p:cNvSpPr/>
            <p:nvPr/>
          </p:nvSpPr>
          <p:spPr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numeric   semantics</a:t>
              </a:r>
              <a:endParaRPr/>
            </a:p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syntax         syntax      (meaning)</a:t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input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A5A5A5"/>
                  </a:solidFill>
                  <a:latin typeface="Consolas"/>
                  <a:ea typeface="Consolas"/>
                  <a:cs typeface="Consolas"/>
                  <a:sym typeface="Consolas"/>
                </a:rPr>
                <a:t>write    </a:t>
              </a:r>
              <a:r>
                <a:rPr b="0" i="0" lang="en-US" sz="1200" u="none" cap="none" strike="noStrike">
                  <a:solidFill>
                    <a:srgbClr val="A5A5A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A5A5A5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r>
                <a:rPr b="0" i="0" lang="en-US" sz="1200" u="none" cap="none" strike="noStrike">
                  <a:solidFill>
                    <a:srgbClr val="A5A5A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output </a:t>
              </a:r>
              <a:r>
                <a:rPr b="0" i="0" lang="en-US" sz="1200" u="none" cap="none" strike="noStrike">
                  <a:solidFill>
                    <a:srgbClr val="A5A5A5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A5A5A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A5A5A5"/>
                  </a:solidFill>
                  <a:latin typeface="Consolas"/>
                  <a:ea typeface="Consolas"/>
                  <a:cs typeface="Consolas"/>
                  <a:sym typeface="Consolas"/>
                </a:rPr>
                <a:t>D </a:t>
              </a:r>
              <a:endParaRPr/>
            </a:p>
          </p:txBody>
        </p:sp>
      </p:grpSp>
      <p:sp>
        <p:nvSpPr>
          <p:cNvPr id="156" name="Google Shape;156;p8"/>
          <p:cNvSpPr/>
          <p:nvPr/>
        </p:nvSpPr>
        <p:spPr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load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sub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8001000" y="671082"/>
            <a:ext cx="457200" cy="25933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5937534" y="2416606"/>
            <a:ext cx="2695576" cy="29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the Data register)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Write operation</a:t>
            </a:r>
            <a:endParaRPr/>
          </a:p>
        </p:txBody>
      </p:sp>
      <p:pic>
        <p:nvPicPr>
          <p:cNvPr descr="Bouquet" id="166" name="Google Shape;166;p9"/>
          <p:cNvPicPr preferRelativeResize="0"/>
          <p:nvPr/>
        </p:nvPicPr>
        <p:blipFill rotWithShape="1">
          <a:blip r:embed="rId3">
            <a:alphaModFix/>
          </a:blip>
          <a:srcRect b="24999" l="1563" r="27343" t="13542"/>
          <a:stretch/>
        </p:blipFill>
        <p:spPr>
          <a:xfrm>
            <a:off x="152400" y="762000"/>
            <a:ext cx="54102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uquet" id="167" name="Google Shape;167;p9"/>
          <p:cNvPicPr preferRelativeResize="0"/>
          <p:nvPr/>
        </p:nvPicPr>
        <p:blipFill rotWithShape="1">
          <a:blip r:embed="rId4">
            <a:alphaModFix/>
          </a:blip>
          <a:srcRect b="68476" l="26337" r="56534" t="19611"/>
          <a:stretch/>
        </p:blipFill>
        <p:spPr>
          <a:xfrm>
            <a:off x="2057400" y="1195388"/>
            <a:ext cx="1295400" cy="785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9"/>
          <p:cNvGrpSpPr/>
          <p:nvPr/>
        </p:nvGrpSpPr>
        <p:grpSpPr>
          <a:xfrm>
            <a:off x="2338387" y="2932113"/>
            <a:ext cx="6348413" cy="3697287"/>
            <a:chOff x="2338387" y="2932113"/>
            <a:chExt cx="6348413" cy="3697287"/>
          </a:xfrm>
        </p:grpSpPr>
        <p:sp>
          <p:nvSpPr>
            <p:cNvPr id="169" name="Google Shape;169;p9"/>
            <p:cNvSpPr/>
            <p:nvPr/>
          </p:nvSpPr>
          <p:spPr>
            <a:xfrm>
              <a:off x="2338387" y="5267470"/>
              <a:ext cx="1724025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9525" lvl="0" marL="9525" marR="0" rtl="0" algn="l">
                <a:lnSpc>
                  <a:spcPct val="7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following</a:t>
              </a:r>
              <a:endParaRPr/>
            </a:p>
            <a:p>
              <a:pPr indent="-9525" lvl="0" marL="9525" marR="0" rtl="0" algn="l">
                <a:lnSpc>
                  <a:spcPct val="74444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execution: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70" name="Google Shape;170;p9"/>
            <p:cNvGrpSpPr/>
            <p:nvPr/>
          </p:nvGrpSpPr>
          <p:grpSpPr>
            <a:xfrm>
              <a:off x="3733800" y="2932113"/>
              <a:ext cx="4953000" cy="3697287"/>
              <a:chOff x="3733800" y="2932113"/>
              <a:chExt cx="4953000" cy="3697287"/>
            </a:xfrm>
          </p:grpSpPr>
          <p:pic>
            <p:nvPicPr>
              <p:cNvPr descr="Bouquet" id="171" name="Google Shape;171;p9"/>
              <p:cNvPicPr preferRelativeResize="0"/>
              <p:nvPr/>
            </p:nvPicPr>
            <p:blipFill rotWithShape="1">
              <a:blip r:embed="rId4">
                <a:alphaModFix/>
              </a:blip>
              <a:srcRect b="24999" l="781" r="27344" t="13542"/>
              <a:stretch/>
            </p:blipFill>
            <p:spPr>
              <a:xfrm>
                <a:off x="3733800" y="2932113"/>
                <a:ext cx="4953000" cy="36972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" name="Google Shape;172;p9"/>
              <p:cNvSpPr/>
              <p:nvPr/>
            </p:nvSpPr>
            <p:spPr>
              <a:xfrm>
                <a:off x="3810000" y="4724400"/>
                <a:ext cx="1219200" cy="1066800"/>
              </a:xfrm>
              <a:prstGeom prst="ellipse">
                <a:avLst/>
              </a:prstGeom>
              <a:noFill/>
              <a:ln cap="flat" cmpd="sng" w="25400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3" name="Google Shape;173;p9"/>
          <p:cNvGrpSpPr/>
          <p:nvPr/>
        </p:nvGrpSpPr>
        <p:grpSpPr>
          <a:xfrm>
            <a:off x="1828800" y="1295400"/>
            <a:ext cx="1676400" cy="990600"/>
            <a:chOff x="1828800" y="1295400"/>
            <a:chExt cx="1676400" cy="990601"/>
          </a:xfrm>
        </p:grpSpPr>
        <p:sp>
          <p:nvSpPr>
            <p:cNvPr id="174" name="Google Shape;174;p9"/>
            <p:cNvSpPr/>
            <p:nvPr/>
          </p:nvSpPr>
          <p:spPr>
            <a:xfrm>
              <a:off x="2133600" y="1905001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A50021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828800" y="1295400"/>
              <a:ext cx="1676400" cy="990601"/>
            </a:xfrm>
            <a:prstGeom prst="ellipse">
              <a:avLst/>
            </a:prstGeom>
            <a:noFill/>
            <a:ln cap="flat" cmpd="sng" w="254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9"/>
          <p:cNvGrpSpPr/>
          <p:nvPr/>
        </p:nvGrpSpPr>
        <p:grpSpPr>
          <a:xfrm>
            <a:off x="5715000" y="166687"/>
            <a:ext cx="3276600" cy="1035336"/>
            <a:chOff x="5715000" y="152400"/>
            <a:chExt cx="3276600" cy="1035336"/>
          </a:xfrm>
        </p:grpSpPr>
        <p:sp>
          <p:nvSpPr>
            <p:cNvPr id="177" name="Google Shape;177;p9"/>
            <p:cNvSpPr/>
            <p:nvPr/>
          </p:nvSpPr>
          <p:spPr>
            <a:xfrm>
              <a:off x="5715000" y="152400"/>
              <a:ext cx="3276600" cy="5921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symbolic     numeric   semantics</a:t>
              </a:r>
              <a:endParaRPr/>
            </a:p>
            <a:p>
              <a:pPr indent="0" lvl="0" marL="0" marR="0" rtl="0" algn="l">
                <a:lnSpc>
                  <a:spcPct val="11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syntax         syntax      (meaning)</a:t>
              </a: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37534" y="609600"/>
              <a:ext cx="2695576" cy="578136"/>
            </a:xfrm>
            <a:prstGeom prst="rect">
              <a:avLst/>
            </a:prstGeom>
            <a:solidFill>
              <a:srgbClr val="FFF8D9"/>
            </a:solidFill>
            <a:ln>
              <a:noFill/>
            </a:ln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input</a:t>
              </a:r>
              <a:endParaRPr/>
            </a:p>
            <a:p>
              <a:pPr indent="-342900" lvl="0" marL="34290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write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900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200" u="none" cap="none" strike="noStrike">
                  <a:solidFill>
                    <a:srgbClr val="00664C"/>
                  </a:solidFill>
                  <a:latin typeface="Consolas"/>
                  <a:ea typeface="Consolas"/>
                  <a:cs typeface="Consolas"/>
                  <a:sym typeface="Consolas"/>
                </a:rPr>
                <a:t>D </a:t>
              </a:r>
              <a:endParaRPr/>
            </a:p>
          </p:txBody>
        </p:sp>
      </p:grpSp>
      <p:sp>
        <p:nvSpPr>
          <p:cNvPr id="179" name="Google Shape;179;p9"/>
          <p:cNvSpPr/>
          <p:nvPr/>
        </p:nvSpPr>
        <p:spPr>
          <a:xfrm>
            <a:off x="5937534" y="1247489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load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5929312" y="1887107"/>
            <a:ext cx="2695576" cy="578136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sub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      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M[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b="0" i="0" lang="en-US" sz="12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8077200" y="926673"/>
            <a:ext cx="457200" cy="25933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5937534" y="2488915"/>
            <a:ext cx="2695576" cy="29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the Data register)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1995-09-10T16:19:44Z</dcterms:created>
  <dc:creator>Shimon Schocken</dc:creator>
</cp:coreProperties>
</file>