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7"/>
  </p:notesMasterIdLst>
  <p:handoutMasterIdLst>
    <p:handoutMasterId r:id="rId38"/>
  </p:handoutMasterIdLst>
  <p:sldIdLst>
    <p:sldId id="742" r:id="rId2"/>
    <p:sldId id="1070" r:id="rId3"/>
    <p:sldId id="1045" r:id="rId4"/>
    <p:sldId id="761" r:id="rId5"/>
    <p:sldId id="732" r:id="rId6"/>
    <p:sldId id="1016" r:id="rId7"/>
    <p:sldId id="1038" r:id="rId8"/>
    <p:sldId id="1051" r:id="rId9"/>
    <p:sldId id="733" r:id="rId10"/>
    <p:sldId id="734" r:id="rId11"/>
    <p:sldId id="1077" r:id="rId12"/>
    <p:sldId id="1041" r:id="rId13"/>
    <p:sldId id="1078" r:id="rId14"/>
    <p:sldId id="1072" r:id="rId15"/>
    <p:sldId id="1052" r:id="rId16"/>
    <p:sldId id="741" r:id="rId17"/>
    <p:sldId id="1053" r:id="rId18"/>
    <p:sldId id="1055" r:id="rId19"/>
    <p:sldId id="1012" r:id="rId20"/>
    <p:sldId id="1004" r:id="rId21"/>
    <p:sldId id="1005" r:id="rId22"/>
    <p:sldId id="1035" r:id="rId23"/>
    <p:sldId id="1049" r:id="rId24"/>
    <p:sldId id="720" r:id="rId25"/>
    <p:sldId id="1050" r:id="rId26"/>
    <p:sldId id="1056" r:id="rId27"/>
    <p:sldId id="1058" r:id="rId28"/>
    <p:sldId id="1059" r:id="rId29"/>
    <p:sldId id="1066" r:id="rId30"/>
    <p:sldId id="1069" r:id="rId31"/>
    <p:sldId id="1062" r:id="rId32"/>
    <p:sldId id="1067" r:id="rId33"/>
    <p:sldId id="1064" r:id="rId34"/>
    <p:sldId id="1065" r:id="rId35"/>
    <p:sldId id="1047" r:id="rId36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BCA"/>
    <a:srgbClr val="006600"/>
    <a:srgbClr val="FFF0D6"/>
    <a:srgbClr val="FFFFE5"/>
    <a:srgbClr val="FFE1D0"/>
    <a:srgbClr val="00FF00"/>
    <a:srgbClr val="EAD320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5" autoAdjust="0"/>
    <p:restoredTop sz="90612" autoAdjust="0"/>
  </p:normalViewPr>
  <p:slideViewPr>
    <p:cSldViewPr snapToGrid="0" snapToObjects="1">
      <p:cViewPr varScale="1">
        <p:scale>
          <a:sx n="111" d="100"/>
          <a:sy n="111" d="100"/>
        </p:scale>
        <p:origin x="15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11/27/24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11/27/24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76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35F66-039F-F7CC-0B6E-3ECCFDBDF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473D9A7-5679-5EDD-3F8F-694A57826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BEE71D5-CBA2-0A97-F795-E32C76995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93C0ED5-3C0F-B039-DDAC-D124A0505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4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5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28DB9-DEB1-2148-93C7-A9126DAACAE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0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54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3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88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8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5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1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99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84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60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53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1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8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2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C854F03D-AEBD-BD37-55F5-CCB14678E6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5-1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5-1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4169" y="2177909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Two-Dimensional Arrays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9ABE31-5377-99DE-D1BF-D87BB402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53E36-F399-5F18-0B05-D3C49BB75D05}"/>
              </a:ext>
            </a:extLst>
          </p:cNvPr>
          <p:cNvGrpSpPr/>
          <p:nvPr/>
        </p:nvGrpSpPr>
        <p:grpSpPr>
          <a:xfrm>
            <a:off x="3013517" y="2972637"/>
            <a:ext cx="2874963" cy="2368470"/>
            <a:chOff x="2840038" y="2854325"/>
            <a:chExt cx="2874963" cy="2368470"/>
          </a:xfrm>
        </p:grpSpPr>
        <p:pic>
          <p:nvPicPr>
            <p:cNvPr id="4" name="Picture 2" descr="Javanotes 9, Section 7.6 -- Two-dimensional Arrays">
              <a:extLst>
                <a:ext uri="{FF2B5EF4-FFF2-40B4-BE49-F238E27FC236}">
                  <a16:creationId xmlns:a16="http://schemas.microsoft.com/office/drawing/2014/main" id="{8F5300FE-FC44-BA2D-756A-97A5BE581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2854404"/>
              <a:ext cx="2874963" cy="23683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EB046D-5373-E5CA-7054-DFBFE1D0FD8C}"/>
                </a:ext>
              </a:extLst>
            </p:cNvPr>
            <p:cNvSpPr/>
            <p:nvPr/>
          </p:nvSpPr>
          <p:spPr bwMode="auto">
            <a:xfrm>
              <a:off x="3844925" y="2854325"/>
              <a:ext cx="1790700" cy="322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171361-380D-AD82-1F95-26B0EEF0A83C}"/>
                </a:ext>
              </a:extLst>
            </p:cNvPr>
            <p:cNvSpPr/>
            <p:nvPr/>
          </p:nvSpPr>
          <p:spPr bwMode="auto">
            <a:xfrm>
              <a:off x="2876550" y="4579977"/>
              <a:ext cx="1790700" cy="322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9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  <a:endParaRPr kumimoji="0"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1162538" y="1738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683DBCF-5CAD-D826-9418-FB5A2120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07" y="4533100"/>
            <a:ext cx="5826368" cy="75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Pct val="100000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Precondition: The number of columns in the left matrix must equal the number of rows in the right matrix.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79F8B43-F1E7-BEB4-2DBD-F7229580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07" y="796956"/>
            <a:ext cx="7415561" cy="75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Pct val="100000"/>
            </a:pPr>
            <a:r>
              <a:rPr kumimoji="0" lang="en-US" sz="2000" u="sng" dirty="0">
                <a:solidFill>
                  <a:srgbClr val="000000"/>
                </a:solidFill>
                <a:latin typeface="Times New Roman"/>
                <a:cs typeface="Times New Roman"/>
              </a:rPr>
              <a:t>Multiplication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C9A299-A252-619B-A066-AE9EFEFD1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25045" r="-395" b="1016"/>
          <a:stretch/>
        </p:blipFill>
        <p:spPr bwMode="auto">
          <a:xfrm>
            <a:off x="618207" y="1555155"/>
            <a:ext cx="6346946" cy="264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06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B03736-705D-6F9B-766A-25AD23CA87BF}"/>
              </a:ext>
            </a:extLst>
          </p:cNvPr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1AFBED-A325-4FE4-7B75-FDC77BF8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0" rIns="0" bIns="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Features matrix operations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 class MatrixOps {</a:t>
              </a:r>
            </a:p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Returns the matrix addition m1 + m2.</a:t>
              </a:r>
              <a:b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add(int[][] m1, int[][] m2)</a:t>
              </a:r>
            </a:p>
            <a:p>
              <a:b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matrix multiplication m1 * m2.</a:t>
              </a:r>
              <a:b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mult(int[][] m1, int[][] m2)</a:t>
              </a:r>
            </a:p>
            <a:p>
              <a:b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Prints the given matrix.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void println(int[][] m)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4C1A9A-C665-C5A0-067A-97111BB67133}"/>
                </a:ext>
              </a:extLst>
            </p:cNvPr>
            <p:cNvSpPr/>
            <p:nvPr/>
          </p:nvSpPr>
          <p:spPr bwMode="auto">
            <a:xfrm>
              <a:off x="4416409" y="3098766"/>
              <a:ext cx="1485899" cy="303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MatrixOps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API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5FF00-D848-230A-3CC0-8F5BFC1E9A7F}"/>
              </a:ext>
            </a:extLst>
          </p:cNvPr>
          <p:cNvGrpSpPr/>
          <p:nvPr/>
        </p:nvGrpSpPr>
        <p:grpSpPr>
          <a:xfrm>
            <a:off x="587028" y="772414"/>
            <a:ext cx="7405160" cy="5645971"/>
            <a:chOff x="587028" y="772414"/>
            <a:chExt cx="7405160" cy="56459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AAE941-AE69-CD11-D4EB-1F8BA3315908}"/>
                </a:ext>
              </a:extLst>
            </p:cNvPr>
            <p:cNvGrpSpPr/>
            <p:nvPr/>
          </p:nvGrpSpPr>
          <p:grpSpPr>
            <a:xfrm>
              <a:off x="5616947" y="3155315"/>
              <a:ext cx="2375241" cy="3263070"/>
              <a:chOff x="5616947" y="3155315"/>
              <a:chExt cx="2375241" cy="326307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616947" y="3155315"/>
                <a:ext cx="1560166" cy="32630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lIns="108000" tIns="137160" rIns="0" bIns="137160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% java MatrixOps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7   2   1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3   6   1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5   1   4</a:t>
                </a:r>
              </a:p>
              <a:p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8   3   5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1   4   1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1   3   4</a:t>
                </a:r>
              </a:p>
              <a:p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15   5   6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4  10   2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6   4   8</a:t>
                </a:r>
              </a:p>
              <a:p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59  32  41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31  36  25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45  31  42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17293" y="3729035"/>
                <a:ext cx="774895" cy="1716525"/>
                <a:chOff x="7303038" y="3058371"/>
                <a:chExt cx="774895" cy="171652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7360433" y="3058371"/>
                  <a:ext cx="6601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a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340893" y="3789600"/>
                  <a:ext cx="6601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b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303038" y="4467119"/>
                  <a:ext cx="7748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a + b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1241D1-39D2-1C47-9FEA-62E471E001C6}"/>
                  </a:ext>
                </a:extLst>
              </p:cNvPr>
              <p:cNvSpPr txBox="1"/>
              <p:nvPr/>
            </p:nvSpPr>
            <p:spPr>
              <a:xfrm>
                <a:off x="7217293" y="5909144"/>
                <a:ext cx="774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a ⨉ b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6683C7-8E0F-747D-7C2A-24A993A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28" y="772414"/>
              <a:ext cx="3818883" cy="56459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44000" tIns="144000" rIns="0" bIns="0" anchor="t" anchorCtr="0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/**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matrix operations.</a:t>
              </a:r>
              <a:r>
                <a:rPr lang="en-US" sz="12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*/</a:t>
              </a:r>
              <a:endParaRPr lang="en-US" sz="1200" dirty="0">
                <a:solidFill>
                  <a:srgbClr val="003399"/>
                </a:solidFill>
                <a:latin typeface="Consolas"/>
                <a:ea typeface="Monaco"/>
                <a:cs typeface="Consolas"/>
              </a:endParaRP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public class MatrixOps {</a:t>
              </a:r>
            </a:p>
            <a:p>
              <a:pPr>
                <a:lnSpc>
                  <a:spcPts val="1400"/>
                </a:lnSpc>
                <a:spcBef>
                  <a:spcPts val="300"/>
                </a:spcBef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</a:t>
              </a:r>
              <a:r>
                <a:rPr lang="en-US" sz="105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//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Illustrates using the class functions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      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public static void </a:t>
              </a:r>
              <a:r>
                <a:rPr lang="en-US" sz="1100" b="1" dirty="0">
                  <a:latin typeface="Consolas"/>
                  <a:ea typeface="Monaco"/>
                  <a:cs typeface="Consolas"/>
                </a:rPr>
                <a:t>main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(String args[]) {</a:t>
              </a:r>
              <a:endPara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endParaRPr>
            </a:p>
            <a:p>
              <a:pPr>
                <a:lnSpc>
                  <a:spcPts val="1400"/>
                </a:lnSpc>
                <a:spcBef>
                  <a:spcPts val="300"/>
                </a:spcBef>
              </a:pP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             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int[][] a = { { 7, 2, 1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3, 6, 1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5, 1, 4 } };</a:t>
              </a:r>
            </a:p>
            <a:p>
              <a:pPr>
                <a:lnSpc>
                  <a:spcPts val="1220"/>
                </a:lnSpc>
                <a:spcBef>
                  <a:spcPts val="300"/>
                </a:spcBef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int[][] b = { { 8, 3, 5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1, 4, 1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1, 3, 4 } };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println(a);         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println(b);         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</a:t>
              </a:r>
              <a:r>
                <a:rPr lang="en-US" sz="1100" b="1" dirty="0">
                  <a:latin typeface="Consolas"/>
                  <a:ea typeface="Monaco"/>
                  <a:cs typeface="Consolas"/>
                </a:rPr>
                <a:t>add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(a, b));  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</a:t>
              </a:r>
              <a:r>
                <a:rPr lang="en-US" sz="1100" b="1" dirty="0">
                  <a:latin typeface="Consolas"/>
                  <a:ea typeface="Monaco"/>
                  <a:cs typeface="Consolas"/>
                </a:rPr>
                <a:t>mult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(a, b));  </a:t>
              </a:r>
            </a:p>
            <a:p>
              <a:pPr>
                <a:lnSpc>
                  <a:spcPts val="1400"/>
                </a:lnSpc>
                <a:spcBef>
                  <a:spcPts val="300"/>
                </a:spcBef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3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AAE941-AE69-CD11-D4EB-1F8BA3315908}"/>
              </a:ext>
            </a:extLst>
          </p:cNvPr>
          <p:cNvGrpSpPr/>
          <p:nvPr/>
        </p:nvGrpSpPr>
        <p:grpSpPr>
          <a:xfrm>
            <a:off x="5616947" y="3155315"/>
            <a:ext cx="2375241" cy="3263070"/>
            <a:chOff x="5616947" y="3155315"/>
            <a:chExt cx="2375241" cy="326307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616947" y="3155315"/>
              <a:ext cx="1560166" cy="3263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137160" rIns="0" bIns="137160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 java MatrixOps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7   2   1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3   6   1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5   1   4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8   3   5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1   4   1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1   3   4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15   5   6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4  10   2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6   4   8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59  32  41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31  36  25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45  31  42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17293" y="3729035"/>
              <a:ext cx="774895" cy="1716525"/>
              <a:chOff x="7303038" y="3058371"/>
              <a:chExt cx="774895" cy="171652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360433" y="3058371"/>
                <a:ext cx="660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40893" y="3789600"/>
                <a:ext cx="660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3038" y="4467119"/>
                <a:ext cx="774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a + b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1241D1-39D2-1C47-9FEA-62E471E001C6}"/>
                </a:ext>
              </a:extLst>
            </p:cNvPr>
            <p:cNvSpPr txBox="1"/>
            <p:nvPr/>
          </p:nvSpPr>
          <p:spPr>
            <a:xfrm>
              <a:off x="7217293" y="5909144"/>
              <a:ext cx="774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rgbClr val="000090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n-US" sz="1400" dirty="0">
                  <a:solidFill>
                    <a:srgbClr val="008000"/>
                  </a:solidFill>
                  <a:latin typeface="Consolas"/>
                  <a:cs typeface="Consolas"/>
                </a:rPr>
                <a:t>a ⨉ b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74E5A3-E855-D328-A0CB-D1A388AE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28" y="772414"/>
            <a:ext cx="3818883" cy="56459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44000" tIns="144000" rIns="0" bIns="0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matrix operations.</a:t>
            </a: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2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public class MatrixOps {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Illustrates using the class functions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main</a:t>
            </a:r>
            <a:r>
              <a:rPr lang="en-US" sz="1100" dirty="0">
                <a:latin typeface="Consolas"/>
                <a:ea typeface="Monaco"/>
                <a:cs typeface="Consolas"/>
              </a:rPr>
              <a:t>(String args[]) {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a = { { 7, 2,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3, 6,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5, 1, 4 } };</a:t>
            </a:r>
          </a:p>
          <a:p>
            <a:pPr>
              <a:lnSpc>
                <a:spcPts val="122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int[][] b = { { 8, 3, 5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1, 4,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1, 3, 4 } };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println(a);       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println(b);       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(a, b));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(a, b));  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...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Creates and computes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c = a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⨉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(a + b)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c =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(a, add(a, b));</a:t>
            </a:r>
          </a:p>
          <a:p>
            <a:pPr>
              <a:lnSpc>
                <a:spcPts val="140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Computes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c = (a + c)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⨉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b + c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c =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(a, c), b), c);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...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addition of the two given matrices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(...) {...}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product of the two given matrices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(...) {...}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given matrix.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1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private static void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println</a:t>
            </a:r>
            <a:r>
              <a:rPr lang="en-US" sz="1100" dirty="0">
                <a:latin typeface="Consolas"/>
                <a:ea typeface="Monaco"/>
                <a:cs typeface="Consolas"/>
              </a:rPr>
              <a:t>(int[][] m) {...}</a:t>
            </a:r>
          </a:p>
          <a:p>
            <a:pPr>
              <a:lnSpc>
                <a:spcPts val="122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323298-BCF3-4B15-2430-5AB562AFCF3D}"/>
              </a:ext>
            </a:extLst>
          </p:cNvPr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01DD95-4C59-3F6D-C493-3388303A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0" rIns="0" bIns="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Features matrix operations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 class MatrixOps {</a:t>
              </a:r>
            </a:p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Returns the matrix addition m1 + m2.</a:t>
              </a:r>
              <a:b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add(int[][] m1, int[][] m2)</a:t>
              </a:r>
            </a:p>
            <a:p>
              <a:b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matrix multiplication m1 * m2.</a:t>
              </a:r>
              <a:b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mult(int[][] m1, int[][] m2)</a:t>
              </a:r>
            </a:p>
            <a:p>
              <a:b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Prints the given matrix.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void println(int[][] m)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A6C23C-6985-25F5-F119-84462B6E2904}"/>
                </a:ext>
              </a:extLst>
            </p:cNvPr>
            <p:cNvSpPr/>
            <p:nvPr/>
          </p:nvSpPr>
          <p:spPr bwMode="auto">
            <a:xfrm>
              <a:off x="4416409" y="3098766"/>
              <a:ext cx="1485899" cy="303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MatrixOps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23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F6F9F-B8AA-F093-8257-AD927141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67DF36F3-3881-1DBC-CF0F-469E3E110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1FEC9-FDA6-CE05-5325-F75E86FB242A}"/>
              </a:ext>
            </a:extLst>
          </p:cNvPr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016C24-2867-70EA-3D99-CD61260F3DE0}"/>
              </a:ext>
            </a:extLst>
          </p:cNvPr>
          <p:cNvGrpSpPr/>
          <p:nvPr/>
        </p:nvGrpSpPr>
        <p:grpSpPr>
          <a:xfrm>
            <a:off x="5616947" y="3155315"/>
            <a:ext cx="2375241" cy="3263070"/>
            <a:chOff x="5616947" y="3155315"/>
            <a:chExt cx="2375241" cy="3263070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70612E1D-E791-7EEB-30B5-592D6CDB2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947" y="3155315"/>
              <a:ext cx="1560166" cy="3263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137160" rIns="0" bIns="137160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 java MatrixOps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7   2   1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3   6   1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5   1   4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8   3   5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1   4   1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1   3   4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15   5   6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4  10   2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6   4   8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59  32  41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31  36  25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45  31  42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AA9973-DC08-FE0D-9053-F2B40CA04E82}"/>
                </a:ext>
              </a:extLst>
            </p:cNvPr>
            <p:cNvGrpSpPr/>
            <p:nvPr/>
          </p:nvGrpSpPr>
          <p:grpSpPr>
            <a:xfrm>
              <a:off x="7217293" y="3729035"/>
              <a:ext cx="774895" cy="1716525"/>
              <a:chOff x="7303038" y="3058371"/>
              <a:chExt cx="774895" cy="171652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B418FE-C755-2092-6CEF-111C8254AC6A}"/>
                  </a:ext>
                </a:extLst>
              </p:cNvPr>
              <p:cNvSpPr txBox="1"/>
              <p:nvPr/>
            </p:nvSpPr>
            <p:spPr>
              <a:xfrm>
                <a:off x="7360433" y="3058371"/>
                <a:ext cx="660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B1D422-F09F-BFAC-2CFF-688028221C52}"/>
                  </a:ext>
                </a:extLst>
              </p:cNvPr>
              <p:cNvSpPr txBox="1"/>
              <p:nvPr/>
            </p:nvSpPr>
            <p:spPr>
              <a:xfrm>
                <a:off x="7340893" y="3789600"/>
                <a:ext cx="660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FA3FFB-21BF-D579-F99C-6C6195F1CE4B}"/>
                  </a:ext>
                </a:extLst>
              </p:cNvPr>
              <p:cNvSpPr txBox="1"/>
              <p:nvPr/>
            </p:nvSpPr>
            <p:spPr>
              <a:xfrm>
                <a:off x="7303038" y="4467119"/>
                <a:ext cx="774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a + b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D9352A-4568-2694-2B7F-5BDD9C91FE2F}"/>
                </a:ext>
              </a:extLst>
            </p:cNvPr>
            <p:cNvSpPr txBox="1"/>
            <p:nvPr/>
          </p:nvSpPr>
          <p:spPr>
            <a:xfrm>
              <a:off x="7217293" y="5909144"/>
              <a:ext cx="774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rgbClr val="000090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n-US" sz="1400" dirty="0">
                  <a:solidFill>
                    <a:srgbClr val="008000"/>
                  </a:solidFill>
                  <a:latin typeface="Consolas"/>
                  <a:cs typeface="Consolas"/>
                </a:rPr>
                <a:t>a ⨉ b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F2C7EBC-5101-E05A-9162-040FB3FF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28" y="772414"/>
            <a:ext cx="3818883" cy="56459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44000" tIns="144000" rIns="0" bIns="0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matrix operations.</a:t>
            </a: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2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public class MatrixOps {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Illustrates using the class functions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main</a:t>
            </a:r>
            <a:r>
              <a:rPr lang="en-US" sz="1100" dirty="0">
                <a:latin typeface="Consolas"/>
                <a:ea typeface="Monaco"/>
                <a:cs typeface="Consolas"/>
              </a:rPr>
              <a:t>(String args[]) {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a = { { 7, 2,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3, 6,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5, 1, 4 } };</a:t>
            </a:r>
          </a:p>
          <a:p>
            <a:pPr>
              <a:lnSpc>
                <a:spcPts val="122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int[][] b = { { 8, 3, 5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1, 4,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1, 3, 4 } };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println(a);       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println(b);       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(a, b));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(a, b));  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...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Creates and computes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c = a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⨉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(a + b)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c =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(a, add(a, b));</a:t>
            </a:r>
          </a:p>
          <a:p>
            <a:pPr>
              <a:lnSpc>
                <a:spcPts val="140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Computes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c = (a + c)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⨉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b + c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c =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(a, c), b), c);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...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addition of the two given matrices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(...) {...}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product of the two given matrices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(...) {...}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given matrix.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1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private static void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println</a:t>
            </a:r>
            <a:r>
              <a:rPr lang="en-US" sz="1100" dirty="0">
                <a:latin typeface="Consolas"/>
                <a:ea typeface="Monaco"/>
                <a:cs typeface="Consolas"/>
              </a:rPr>
              <a:t>(int[][] m) {...}</a:t>
            </a:r>
          </a:p>
          <a:p>
            <a:pPr>
              <a:lnSpc>
                <a:spcPts val="122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E79365-194A-3AA6-01B1-32CB79412FCA}"/>
              </a:ext>
            </a:extLst>
          </p:cNvPr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2603-DB43-171A-1A84-3D570D950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0" rIns="0" bIns="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Features matrix operations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 class MatrixOps {</a:t>
              </a:r>
            </a:p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Returns the matrix addition m1 + m2.</a:t>
              </a:r>
              <a:b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add(int[][] m1, int[][] m2)</a:t>
              </a:r>
            </a:p>
            <a:p>
              <a:b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matrix multiplication m1 * m2.</a:t>
              </a:r>
              <a:b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mult(int[][] m1, int[][] m2)</a:t>
              </a:r>
            </a:p>
            <a:p>
              <a:b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Prints the given matrix. */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void println(int[][] m)</a:t>
              </a:r>
            </a:p>
            <a:p>
              <a:r>
                <a:rPr lang="en-US" sz="1100" b="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4DC5B69-F336-DD1A-6822-4F30C5246705}"/>
                </a:ext>
              </a:extLst>
            </p:cNvPr>
            <p:cNvSpPr/>
            <p:nvPr/>
          </p:nvSpPr>
          <p:spPr bwMode="auto">
            <a:xfrm>
              <a:off x="4416409" y="3098766"/>
              <a:ext cx="1485899" cy="303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MatrixOps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API</a:t>
              </a:r>
            </a:p>
          </p:txBody>
        </p:sp>
      </p:grp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C1B8615-B507-19E4-1040-2F6ED79F651F}"/>
              </a:ext>
            </a:extLst>
          </p:cNvPr>
          <p:cNvSpPr/>
          <p:nvPr/>
        </p:nvSpPr>
        <p:spPr>
          <a:xfrm>
            <a:off x="4978897" y="3721560"/>
            <a:ext cx="3482197" cy="1105701"/>
          </a:xfrm>
          <a:prstGeom prst="wedgeRoundRectCallout">
            <a:avLst>
              <a:gd name="adj1" fmla="val -82198"/>
              <a:gd name="adj2" fmla="val -26446"/>
              <a:gd name="adj3" fmla="val 16667"/>
            </a:avLst>
          </a:prstGeom>
          <a:solidFill>
            <a:srgbClr val="FFFBCA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Notice how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are used as black box abstractions;</a:t>
            </a: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We will now open up the black boxes.</a:t>
            </a:r>
          </a:p>
        </p:txBody>
      </p:sp>
    </p:spTree>
    <p:extLst>
      <p:ext uri="{BB962C8B-B14F-4D97-AF65-F5344CB8AC3E}">
        <p14:creationId xmlns:p14="http://schemas.microsoft.com/office/powerpoint/2010/main" val="339478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4326" y="1017830"/>
            <a:ext cx="7408274" cy="536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46800" rIns="182880" bIns="46800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740"/>
              </a:lnSpc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matrix operations.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public class MatrixOps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main(String args[])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Performs various tests (see previous slides)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 matrix which is the addition of the two given matrices.</a:t>
            </a:r>
            <a:r>
              <a:rPr lang="en-US" sz="105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Assumes they have the same dimensions.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solidFill>
                  <a:srgbClr val="FF0000"/>
                </a:solidFill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(int[][] m1, int[][] m2)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m1.length;  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rows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 M = m1[0].length;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columns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sum = new int[N][M];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for (int j = 0; j &lt; M; j++)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   sum[i][j] = m1[i][j] + m2[i][j];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return sum;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 matrix which is the product of the two given matrices. Assumes that they have compatible dimensions.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solidFill>
                  <a:srgbClr val="FF0000"/>
                </a:solidFill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(int[][] m1, int[][] m2)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//// Replace the following statement with your code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retrun null;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1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given matrix, and moves the cursor to the next line.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1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</a:t>
            </a:r>
            <a:r>
              <a:rPr lang="en-US" sz="1100" b="1" dirty="0">
                <a:solidFill>
                  <a:srgbClr val="FF0000"/>
                </a:solidFill>
                <a:latin typeface="Consolas"/>
                <a:ea typeface="Monaco"/>
                <a:cs typeface="Consolas"/>
              </a:rPr>
              <a:t>println</a:t>
            </a:r>
            <a:r>
              <a:rPr lang="en-US" sz="1100" dirty="0">
                <a:latin typeface="Consolas"/>
                <a:ea typeface="Monaco"/>
                <a:cs typeface="Consolas"/>
              </a:rPr>
              <a:t>(int[][] m)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//// Similar to the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sumOfRow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example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7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E3754-41FF-C44B-AD00-57025AF89E2D}"/>
              </a:ext>
            </a:extLst>
          </p:cNvPr>
          <p:cNvSpPr txBox="1"/>
          <p:nvPr/>
        </p:nvSpPr>
        <p:spPr>
          <a:xfrm>
            <a:off x="602924" y="664988"/>
            <a:ext cx="393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41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082DE1-9E28-E634-B8D4-A587E0D8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9F69085-DCC2-F1F2-4E77-BA9BC3BB4884}"/>
              </a:ext>
            </a:extLst>
          </p:cNvPr>
          <p:cNvSpPr/>
          <p:nvPr/>
        </p:nvSpPr>
        <p:spPr bwMode="auto">
          <a:xfrm>
            <a:off x="1411658" y="2047669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A4196-CB45-71AD-3A9E-5D3E3321E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22AAD4-5A41-61DC-2E01-2E829355E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584071" y="1621327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arrays: Abstraction and implementation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85860" y="2458982"/>
            <a:ext cx="2260603" cy="1546877"/>
            <a:chOff x="2107308" y="1606622"/>
            <a:chExt cx="2260603" cy="1546877"/>
          </a:xfrm>
        </p:grpSpPr>
        <p:grpSp>
          <p:nvGrpSpPr>
            <p:cNvPr id="11" name="Group 10"/>
            <p:cNvGrpSpPr/>
            <p:nvPr/>
          </p:nvGrpSpPr>
          <p:grpSpPr>
            <a:xfrm>
              <a:off x="2107308" y="1606622"/>
              <a:ext cx="2260603" cy="1546877"/>
              <a:chOff x="2605527" y="1596853"/>
              <a:chExt cx="2260603" cy="154687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11522" r="64601" b="67911"/>
              <a:stretch/>
            </p:blipFill>
            <p:spPr>
              <a:xfrm>
                <a:off x="3176052" y="1596853"/>
                <a:ext cx="1690078" cy="154687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605527" y="2318994"/>
                <a:ext cx="1153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  <a:latin typeface="Consolas"/>
                    <a:cs typeface="Consolas"/>
                  </a:rPr>
                  <a:t>arr: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870305" y="1713241"/>
              <a:ext cx="1497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rgbClr val="000090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Abstract view</a:t>
              </a:r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25732" y="919435"/>
            <a:ext cx="3495693" cy="11599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0" rIns="182880" bIns="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...</a:t>
            </a: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[][]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{ { 1,  0, 12, -1 },</a:t>
            </a:r>
          </a:p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     { 7, -3,  2,  5 },</a:t>
            </a:r>
          </a:p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     {-5, -2,  2,  9 }, };</a:t>
            </a:r>
          </a:p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1B0BB1-BF17-BBF5-A844-F96E5C1C91A7}"/>
              </a:ext>
            </a:extLst>
          </p:cNvPr>
          <p:cNvGrpSpPr/>
          <p:nvPr/>
        </p:nvGrpSpPr>
        <p:grpSpPr>
          <a:xfrm>
            <a:off x="3067694" y="2565601"/>
            <a:ext cx="4792143" cy="3429610"/>
            <a:chOff x="3067694" y="2565601"/>
            <a:chExt cx="4792143" cy="3429610"/>
          </a:xfrm>
        </p:grpSpPr>
        <p:grpSp>
          <p:nvGrpSpPr>
            <p:cNvPr id="2" name="Group 1"/>
            <p:cNvGrpSpPr/>
            <p:nvPr/>
          </p:nvGrpSpPr>
          <p:grpSpPr>
            <a:xfrm>
              <a:off x="3067694" y="2565601"/>
              <a:ext cx="4792143" cy="3429610"/>
              <a:chOff x="2113642" y="2705478"/>
              <a:chExt cx="4792143" cy="342961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13642" y="3272705"/>
                <a:ext cx="4792143" cy="2862383"/>
                <a:chOff x="1840110" y="3829538"/>
                <a:chExt cx="4792143" cy="2862383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1726" t="28165"/>
                <a:stretch/>
              </p:blipFill>
              <p:spPr>
                <a:xfrm>
                  <a:off x="2637693" y="3829538"/>
                  <a:ext cx="3994560" cy="2862383"/>
                </a:xfrm>
                <a:prstGeom prst="rect">
                  <a:avLst/>
                </a:prstGeom>
              </p:spPr>
            </p:pic>
            <p:sp>
              <p:nvSpPr>
                <p:cNvPr id="7" name="Rectangle 6"/>
                <p:cNvSpPr/>
                <p:nvPr/>
              </p:nvSpPr>
              <p:spPr bwMode="auto">
                <a:xfrm>
                  <a:off x="1840110" y="5617305"/>
                  <a:ext cx="2671884" cy="107461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022231" y="4999671"/>
                  <a:ext cx="11538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arr: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346660" y="2705478"/>
                <a:ext cx="2559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Physical view</a:t>
                </a:r>
              </a:p>
            </p:txBody>
          </p:sp>
        </p:grpSp>
        <p:sp>
          <p:nvSpPr>
            <p:cNvPr id="16" name="Rounded Rectangular Callout 15"/>
            <p:cNvSpPr/>
            <p:nvPr/>
          </p:nvSpPr>
          <p:spPr>
            <a:xfrm>
              <a:off x="3067694" y="5072231"/>
              <a:ext cx="2554249" cy="922980"/>
            </a:xfrm>
            <a:prstGeom prst="wedgeRoundRectCallout">
              <a:avLst>
                <a:gd name="adj1" fmla="val 39009"/>
                <a:gd name="adj2" fmla="val -108462"/>
                <a:gd name="adj3" fmla="val 1666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2D array is implemented as a 1D array of references, each pointing to a 1D array.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0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9F69085-DCC2-F1F2-4E77-BA9BC3BB4884}"/>
              </a:ext>
            </a:extLst>
          </p:cNvPr>
          <p:cNvSpPr/>
          <p:nvPr/>
        </p:nvSpPr>
        <p:spPr bwMode="auto">
          <a:xfrm>
            <a:off x="1425600" y="257999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938D2-512B-2A0C-4F4F-C03CE2F2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635839"/>
            <a:ext cx="254908" cy="249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1C688-8656-F94A-6EF9-9E14E28CF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A00DC2-8CD4-6FE0-FB90-38021920B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2131407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A8BB83BF-A846-7885-0F67-A88204EF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26" y="1215540"/>
            <a:ext cx="4756974" cy="447444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86400" rIns="0" bIns="262800" anchor="t" anchorCtr="0"/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Reads all the values in a file, skipping white space, and prints their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*   frequency. Precondition: The first value in the file, say N, indicates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*   that each value in the file is a non-negative int &lt; N.  */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ReadFileDemo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an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for representing the input (file)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In in = new In("demo.dat")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Reads the upper-limit of the values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N = in.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readInt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frequency array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 count = new int[N];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Reads and counts the values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while (!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in.</a:t>
            </a:r>
            <a:r>
              <a:rPr lang="en-US" sz="1200">
                <a:solidFill>
                  <a:srgbClr val="0000FF"/>
                </a:solidFill>
                <a:latin typeface="Consolas"/>
                <a:cs typeface="Consolas"/>
              </a:rPr>
              <a:t>isEmpty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 {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int x = 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in.</a:t>
            </a:r>
            <a:r>
              <a:rPr lang="en-US" sz="1200">
                <a:solidFill>
                  <a:srgbClr val="0000FF"/>
                </a:solidFill>
                <a:latin typeface="Consolas"/>
                <a:cs typeface="Consolas"/>
              </a:rPr>
              <a:t>readInt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count[x]++;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frequency array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for (int i = 0; i &lt; N; i++)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System.out.println(i + ": " + count[i]); 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020"/>
              </a:lnSpc>
            </a:pPr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>
              <a:lnSpc>
                <a:spcPts val="1020"/>
              </a:lnSpc>
            </a:pPr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/>
              <a:ea typeface="Monaco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39AD4-2927-FD53-A212-CC1A34F1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553" y="1072722"/>
            <a:ext cx="1872379" cy="234991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80000" rIns="0" bIns="262800" anchor="t" anchorCtr="0"/>
          <a:lstStyle/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demo.dat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1 1 2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0 1 3 0 3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0 1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ReadFileDemo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0: 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 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 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 2</a:t>
            </a: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Reading / processing a file</a:t>
            </a:r>
            <a:endParaRPr kumimoji="0"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E847E4-5944-FF21-08DE-38378D514ACC}"/>
              </a:ext>
            </a:extLst>
          </p:cNvPr>
          <p:cNvGrpSpPr/>
          <p:nvPr/>
        </p:nvGrpSpPr>
        <p:grpSpPr>
          <a:xfrm>
            <a:off x="5128253" y="3580372"/>
            <a:ext cx="3751639" cy="2602947"/>
            <a:chOff x="5113046" y="3886201"/>
            <a:chExt cx="3751639" cy="26029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F03E41-0C29-8D27-97EB-E4F61C72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046" y="3886201"/>
              <a:ext cx="3751639" cy="26029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for reading files in Java 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In {</a:t>
              </a:r>
            </a:p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Initializes an input stream from the file. 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In(String fileName)</a:t>
              </a:r>
            </a:p>
            <a:p>
              <a:pPr>
                <a:spcBef>
                  <a:spcPts val="800"/>
                </a:spcBef>
              </a:pP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Reads the next token from the input, </a:t>
              </a:r>
            </a:p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*  parses it as an integer, and returns the integer. 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int readInt()</a:t>
              </a:r>
            </a:p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true if the input is empty. */</a:t>
              </a:r>
              <a:endPara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200"/>
                </a:spcBef>
              </a:pPr>
              <a:r>
                <a:rPr lang="en-US" sz="110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boolean isEmpty()</a:t>
              </a:r>
            </a:p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More </a:t>
              </a:r>
              <a:r>
                <a:rPr lang="en-US" sz="12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US" sz="120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functions follow.</a:t>
              </a:r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L" sz="110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74C358-2AB7-CFFC-0C6A-76C77739FEB5}"/>
                </a:ext>
              </a:extLst>
            </p:cNvPr>
            <p:cNvSpPr/>
            <p:nvPr/>
          </p:nvSpPr>
          <p:spPr bwMode="auto">
            <a:xfrm>
              <a:off x="7555231" y="6092190"/>
              <a:ext cx="1118217" cy="26356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In</a:t>
              </a: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class API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728756-1345-9DB1-5DE9-0D539926E7A4}"/>
              </a:ext>
            </a:extLst>
          </p:cNvPr>
          <p:cNvGrpSpPr/>
          <p:nvPr/>
        </p:nvGrpSpPr>
        <p:grpSpPr>
          <a:xfrm>
            <a:off x="6539321" y="772168"/>
            <a:ext cx="2149334" cy="495784"/>
            <a:chOff x="5295559" y="1224944"/>
            <a:chExt cx="2149334" cy="495784"/>
          </a:xfrm>
        </p:grpSpPr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A62F45E9-ACFF-2D18-74AE-99A96D676A7F}"/>
                </a:ext>
              </a:extLst>
            </p:cNvPr>
            <p:cNvSpPr/>
            <p:nvPr/>
          </p:nvSpPr>
          <p:spPr>
            <a:xfrm>
              <a:off x="5411265" y="1224944"/>
              <a:ext cx="2033628" cy="192753"/>
            </a:xfrm>
            <a:prstGeom prst="wedgeRoundRectCallout">
              <a:avLst>
                <a:gd name="adj1" fmla="val -21064"/>
                <a:gd name="adj2" fmla="val 2940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ts val="1200"/>
                </a:lnSpc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 function: displays the file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B8F757-84B7-318F-355F-8A115A98F9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5559" y="1417698"/>
              <a:ext cx="284553" cy="303030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CAA3555-CD02-FC71-786B-C820881C4CDE}"/>
              </a:ext>
            </a:extLst>
          </p:cNvPr>
          <p:cNvSpPr txBox="1"/>
          <p:nvPr/>
        </p:nvSpPr>
        <p:spPr>
          <a:xfrm>
            <a:off x="592266" y="762458"/>
            <a:ext cx="5727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Counts how many times integer values appear in a file.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C8924A0C-4CEB-B51C-EAB4-2E0AEF5197D4}"/>
              </a:ext>
            </a:extLst>
          </p:cNvPr>
          <p:cNvSpPr/>
          <p:nvPr/>
        </p:nvSpPr>
        <p:spPr>
          <a:xfrm>
            <a:off x="1620461" y="5471002"/>
            <a:ext cx="2821834" cy="667015"/>
          </a:xfrm>
          <a:prstGeom prst="wedgeRoundRectCallout">
            <a:avLst>
              <a:gd name="adj1" fmla="val -28345"/>
              <a:gd name="adj2" fmla="val -42148"/>
              <a:gd name="adj3" fmla="val 16667"/>
            </a:avLst>
          </a:prstGeom>
          <a:solidFill>
            <a:srgbClr val="FFFBCA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The main point of this exercise is learning to read text files.</a:t>
            </a:r>
          </a:p>
        </p:txBody>
      </p:sp>
    </p:spTree>
    <p:extLst>
      <p:ext uri="{BB962C8B-B14F-4D97-AF65-F5344CB8AC3E}">
        <p14:creationId xmlns:p14="http://schemas.microsoft.com/office/powerpoint/2010/main" val="35667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8058CA-4750-07B4-9135-DE530915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408154" y="3080274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A9541-0D02-9C5B-DA04-E00480B94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DE4D1-2DF9-AFFC-B062-0222399AD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17703" y="1621327"/>
            <a:ext cx="254908" cy="249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3D2A2-6564-7960-7F71-71B5013FF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17703" y="2149297"/>
            <a:ext cx="254908" cy="249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409BA-FE91-67F1-AA05-95506C76B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08787" y="2644865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1B456-24D9-734D-902C-3CA3D677C23D}"/>
              </a:ext>
            </a:extLst>
          </p:cNvPr>
          <p:cNvSpPr txBox="1"/>
          <p:nvPr/>
        </p:nvSpPr>
        <p:spPr>
          <a:xfrm>
            <a:off x="2181042" y="1179067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292B4-0DFA-A84E-A1DE-477B1C07DE6F}"/>
              </a:ext>
            </a:extLst>
          </p:cNvPr>
          <p:cNvSpPr txBox="1"/>
          <p:nvPr/>
        </p:nvSpPr>
        <p:spPr>
          <a:xfrm>
            <a:off x="1618518" y="840513"/>
            <a:ext cx="242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movie rating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(1 to 5)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9EF66E6-E647-C24B-B92A-CE6DF1E6EDE6}"/>
              </a:ext>
            </a:extLst>
          </p:cNvPr>
          <p:cNvGraphicFramePr>
            <a:graphicFrameLocks noGrp="1"/>
          </p:cNvGraphicFramePr>
          <p:nvPr/>
        </p:nvGraphicFramePr>
        <p:xfrm>
          <a:off x="1215885" y="1269008"/>
          <a:ext cx="2098378" cy="143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388">
                  <a:extLst>
                    <a:ext uri="{9D8B030D-6E8A-4147-A177-3AD203B41FA5}">
                      <a16:colId xmlns:a16="http://schemas.microsoft.com/office/drawing/2014/main" val="92430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02EBF6-4916-8FD7-C9AA-EA03CDD1BD5E}"/>
              </a:ext>
            </a:extLst>
          </p:cNvPr>
          <p:cNvSpPr txBox="1"/>
          <p:nvPr/>
        </p:nvSpPr>
        <p:spPr>
          <a:xfrm>
            <a:off x="322919" y="1979886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 id</a:t>
            </a:r>
          </a:p>
        </p:txBody>
      </p:sp>
    </p:spTree>
    <p:extLst>
      <p:ext uri="{BB962C8B-B14F-4D97-AF65-F5344CB8AC3E}">
        <p14:creationId xmlns:p14="http://schemas.microsoft.com/office/powerpoint/2010/main" val="220561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 bwMode="auto">
          <a:xfrm>
            <a:off x="942058" y="3278313"/>
            <a:ext cx="6879706" cy="258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Rank Web Pages According to their “Importance”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74B4E6-C1DA-524B-A69B-9D0DC655C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/>
              <a:t>PageRank</a:t>
            </a:r>
            <a:endParaRPr kumimoji="0" lang="en-US" sz="1800" dirty="0"/>
          </a:p>
        </p:txBody>
      </p:sp>
      <p:pic>
        <p:nvPicPr>
          <p:cNvPr id="1026" name="Picture 2" descr="How To Calculate PageRank And What To Do With It">
            <a:extLst>
              <a:ext uri="{FF2B5EF4-FFF2-40B4-BE49-F238E27FC236}">
                <a16:creationId xmlns:a16="http://schemas.microsoft.com/office/drawing/2014/main" id="{1F7076A3-C897-0142-9217-92F13546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89" y="1093701"/>
            <a:ext cx="4191022" cy="2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7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PageRank</a:t>
            </a:r>
            <a:endParaRPr kumimoji="0" lang="en-US" sz="1800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5860" y="687351"/>
            <a:ext cx="8119944" cy="4067851"/>
            <a:chOff x="485860" y="687351"/>
            <a:chExt cx="8119944" cy="4067851"/>
          </a:xfrm>
        </p:grpSpPr>
        <p:pic>
          <p:nvPicPr>
            <p:cNvPr id="9" name="Picture 8" descr="Picture 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50" y="1261205"/>
              <a:ext cx="3282093" cy="3493997"/>
            </a:xfrm>
            <a:prstGeom prst="rect">
              <a:avLst/>
            </a:prstGeom>
          </p:spPr>
        </p:pic>
        <p:sp>
          <p:nvSpPr>
            <p:cNvPr id="14" name="Rectangle 16"/>
            <p:cNvSpPr txBox="1">
              <a:spLocks noChangeArrowheads="1"/>
            </p:cNvSpPr>
            <p:nvPr/>
          </p:nvSpPr>
          <p:spPr bwMode="auto">
            <a:xfrm>
              <a:off x="485860" y="687351"/>
              <a:ext cx="8119944" cy="599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Model of the web </a:t>
              </a:r>
              <a:r>
                <a:rPr lang="en-US" sz="1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(consisting of 5 pages with hyperlinks):</a:t>
              </a:r>
            </a:p>
          </p:txBody>
        </p:sp>
      </p:grpSp>
      <p:sp>
        <p:nvSpPr>
          <p:cNvPr id="4" name="Rectangle 16">
            <a:extLst>
              <a:ext uri="{FF2B5EF4-FFF2-40B4-BE49-F238E27FC236}">
                <a16:creationId xmlns:a16="http://schemas.microsoft.com/office/drawing/2014/main" id="{9A28CB12-67E2-5408-EF88-F055FEB03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50" y="4985435"/>
            <a:ext cx="7366395" cy="96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The challenge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Rank web pages according to their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10223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PageRank</a:t>
            </a:r>
            <a:endParaRPr kumimoji="0" lang="en-US" sz="1800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sp>
        <p:nvSpPr>
          <p:cNvPr id="10" name="Rectangle 16"/>
          <p:cNvSpPr txBox="1">
            <a:spLocks noChangeArrowheads="1"/>
          </p:cNvSpPr>
          <p:nvPr/>
        </p:nvSpPr>
        <p:spPr bwMode="auto">
          <a:xfrm>
            <a:off x="485860" y="5950480"/>
            <a:ext cx="7755315" cy="4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spcBef>
                <a:spcPts val="300"/>
              </a:spcBef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PageRank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The algorithm that Google uses to measure importance.</a:t>
            </a:r>
          </a:p>
          <a:p>
            <a:pPr marL="114300" lvl="1" indent="0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5860" y="687351"/>
            <a:ext cx="8119944" cy="4067851"/>
            <a:chOff x="485860" y="687351"/>
            <a:chExt cx="8119944" cy="4067851"/>
          </a:xfrm>
        </p:grpSpPr>
        <p:pic>
          <p:nvPicPr>
            <p:cNvPr id="9" name="Picture 8" descr="Picture 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50" y="1261205"/>
              <a:ext cx="3282093" cy="3493997"/>
            </a:xfrm>
            <a:prstGeom prst="rect">
              <a:avLst/>
            </a:prstGeom>
          </p:spPr>
        </p:pic>
        <p:sp>
          <p:nvSpPr>
            <p:cNvPr id="14" name="Rectangle 16"/>
            <p:cNvSpPr txBox="1">
              <a:spLocks noChangeArrowheads="1"/>
            </p:cNvSpPr>
            <p:nvPr/>
          </p:nvSpPr>
          <p:spPr bwMode="auto">
            <a:xfrm>
              <a:off x="485860" y="687351"/>
              <a:ext cx="8119944" cy="599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Model of the web </a:t>
              </a:r>
              <a:r>
                <a:rPr lang="en-US" sz="1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(consisting of 5 pages with hyperlinks):</a:t>
              </a:r>
            </a:p>
          </p:txBody>
        </p:sp>
      </p:grpSp>
      <p:sp>
        <p:nvSpPr>
          <p:cNvPr id="3" name="Rectangle 16">
            <a:extLst>
              <a:ext uri="{FF2B5EF4-FFF2-40B4-BE49-F238E27FC236}">
                <a16:creationId xmlns:a16="http://schemas.microsoft.com/office/drawing/2014/main" id="{1D2C27DC-5D5F-DA59-E1C9-3BA8B12F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50" y="4985435"/>
            <a:ext cx="7366395" cy="96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The challenge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Rank web pages according to their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   (i) the more visits a page gets, the more important it becomes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(ii) pages that get visits from important pages become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38470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Picture 4.png">
            <a:extLst>
              <a:ext uri="{FF2B5EF4-FFF2-40B4-BE49-F238E27FC236}">
                <a16:creationId xmlns:a16="http://schemas.microsoft.com/office/drawing/2014/main" id="{F13F457B-7B1A-E3EA-DD11-CD4E5A8F7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6374116" y="2194338"/>
            <a:ext cx="2036031" cy="1882343"/>
          </a:xfrm>
          <a:prstGeom prst="rect">
            <a:avLst/>
          </a:prstGeom>
        </p:spPr>
      </p:pic>
      <p:pic>
        <p:nvPicPr>
          <p:cNvPr id="22" name="Picture 21" descr="Pictur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0" y="1261205"/>
            <a:ext cx="3282093" cy="3493997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Model</a:t>
            </a:r>
            <a:endParaRPr kumimoji="0"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5563" y="2164831"/>
            <a:ext cx="2837165" cy="2590371"/>
            <a:chOff x="825563" y="2164831"/>
            <a:chExt cx="2837165" cy="2590371"/>
          </a:xfrm>
        </p:grpSpPr>
        <p:sp>
          <p:nvSpPr>
            <p:cNvPr id="2" name="Oval 1"/>
            <p:cNvSpPr/>
            <p:nvPr/>
          </p:nvSpPr>
          <p:spPr bwMode="auto">
            <a:xfrm>
              <a:off x="1711974" y="3279962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25563" y="2164831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0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355571" y="4399000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4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306325" y="2493014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698678" y="4155931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2</a:t>
              </a:r>
            </a:p>
          </p:txBody>
        </p:sp>
      </p:grpSp>
      <p:sp>
        <p:nvSpPr>
          <p:cNvPr id="6" name="Rectangle 16">
            <a:extLst>
              <a:ext uri="{FF2B5EF4-FFF2-40B4-BE49-F238E27FC236}">
                <a16:creationId xmlns:a16="http://schemas.microsoft.com/office/drawing/2014/main" id="{691F4EF2-066E-20F2-36BA-A241FD8AA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60" y="687351"/>
            <a:ext cx="8119944" cy="59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Model of the web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(consisting of 5 pages with hyperlinks):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339CC4E-6DF5-EA89-2BBE-5503855C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60" y="5950480"/>
            <a:ext cx="7755315" cy="4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spcBef>
                <a:spcPts val="300"/>
              </a:spcBef>
              <a:buSzPct val="100000"/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PageRank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The algorithm that Google uses to measure importance.</a:t>
            </a:r>
          </a:p>
          <a:p>
            <a:pPr marL="114300" lvl="1" indent="0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5D7C3E6-05B2-F7AE-A5F7-B36BB29A0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50" y="4985435"/>
            <a:ext cx="7366395" cy="96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The challenge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Rank web pages according to their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   (i) the more visits a page gets, the more important it becomes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(ii) pages that get visits from important pages become more important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D51B5-FB62-1158-D13B-2C603561D5CE}"/>
              </a:ext>
            </a:extLst>
          </p:cNvPr>
          <p:cNvSpPr txBox="1"/>
          <p:nvPr/>
        </p:nvSpPr>
        <p:spPr>
          <a:xfrm>
            <a:off x="7024154" y="2264223"/>
            <a:ext cx="15696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pages 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CE282D-A095-8508-0A71-89D8AB4BD409}"/>
              </a:ext>
            </a:extLst>
          </p:cNvPr>
          <p:cNvSpPr txBox="1"/>
          <p:nvPr/>
        </p:nvSpPr>
        <p:spPr>
          <a:xfrm>
            <a:off x="8306348" y="3108784"/>
            <a:ext cx="5556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AC1922-675E-3869-B051-DA36515ECA17}"/>
              </a:ext>
            </a:extLst>
          </p:cNvPr>
          <p:cNvSpPr/>
          <p:nvPr/>
        </p:nvSpPr>
        <p:spPr bwMode="auto">
          <a:xfrm>
            <a:off x="8194384" y="2535159"/>
            <a:ext cx="159024" cy="1443044"/>
          </a:xfrm>
          <a:prstGeom prst="rightBrace">
            <a:avLst>
              <a:gd name="adj1" fmla="val 71280"/>
              <a:gd name="adj2" fmla="val 48874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90CEB-076B-CD1E-9DB6-63ECBB284708}"/>
              </a:ext>
            </a:extLst>
          </p:cNvPr>
          <p:cNvSpPr txBox="1"/>
          <p:nvPr/>
        </p:nvSpPr>
        <p:spPr>
          <a:xfrm>
            <a:off x="3921316" y="1865391"/>
            <a:ext cx="24147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graph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C8C91-D02C-4EA3-5480-5AB56039998B}"/>
              </a:ext>
            </a:extLst>
          </p:cNvPr>
          <p:cNvSpPr txBox="1"/>
          <p:nvPr/>
        </p:nvSpPr>
        <p:spPr>
          <a:xfrm>
            <a:off x="5938681" y="1883378"/>
            <a:ext cx="24147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1148CA-8FFF-8264-3E92-74EA376D357A}"/>
              </a:ext>
            </a:extLst>
          </p:cNvPr>
          <p:cNvCxnSpPr>
            <a:cxnSpLocks/>
          </p:cNvCxnSpPr>
          <p:nvPr/>
        </p:nvCxnSpPr>
        <p:spPr bwMode="auto">
          <a:xfrm flipH="1">
            <a:off x="6845434" y="2425863"/>
            <a:ext cx="288635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252446CF-EB9F-CB48-9A04-25F24324B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3739917" y="2194338"/>
            <a:ext cx="2380328" cy="20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CC550EC3-2771-77C6-72AD-2399FD9A3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Data structures</a:t>
            </a:r>
            <a:endParaRPr kumimoji="0"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20" name="Group 19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id="23" name="Picture 22" descr="Picture 4.png"/>
              <p:cNvPicPr>
                <a:picLocks noChangeAspect="1"/>
              </p:cNvPicPr>
              <p:nvPr/>
            </p:nvPicPr>
            <p:blipFill rotWithShape="1">
              <a:blip r:embed="rId3"/>
              <a:srcRect l="38256" t="6827" r="19630" b="46111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nLinks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 bwMode="auto">
            <a:xfrm>
              <a:off x="4489683" y="1388960"/>
              <a:ext cx="490655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4F579-9CA2-D575-7B7D-DB024464BE0E}"/>
              </a:ext>
            </a:extLst>
          </p:cNvPr>
          <p:cNvSpPr/>
          <p:nvPr/>
        </p:nvSpPr>
        <p:spPr bwMode="auto">
          <a:xfrm>
            <a:off x="822251" y="760306"/>
            <a:ext cx="964283" cy="2178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Picture 4.png">
            <a:extLst>
              <a:ext uri="{FF2B5EF4-FFF2-40B4-BE49-F238E27FC236}">
                <a16:creationId xmlns:a16="http://schemas.microsoft.com/office/drawing/2014/main" id="{120E6FCF-6C77-81C4-F5D4-C31688E9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D086A-3530-16B7-0D16-8AA8A1901C39}"/>
              </a:ext>
            </a:extLst>
          </p:cNvPr>
          <p:cNvGrpSpPr/>
          <p:nvPr/>
        </p:nvGrpSpPr>
        <p:grpSpPr>
          <a:xfrm>
            <a:off x="543167" y="2554282"/>
            <a:ext cx="7765085" cy="3995547"/>
            <a:chOff x="543167" y="2554282"/>
            <a:chExt cx="7765085" cy="39955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4470A-AF8E-3A45-2E25-D1C7934C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67" y="2554282"/>
              <a:ext cx="6549995" cy="3005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86400" rIns="0" bIns="262800" anchor="t" anchorCtr="0"/>
            <a:lstStyle/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public class </a:t>
              </a:r>
              <a:r>
                <a:rPr lang="en-US" sz="110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PageRank</a:t>
              </a: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public static void main(String[] args) 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Creates an In object for representing the input (file)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 in = new In("web.dat");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int N = in.readInt();     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number of pages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int[][] nLink = new int[N][N];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nLink[i][j]: number of links from page i to page j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int[] nLinks = new int[N];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nLinks[i]: total number of outgoing links from page i</a:t>
              </a:r>
            </a:p>
            <a:p>
              <a:pPr>
                <a:spcBef>
                  <a:spcPts val="0"/>
                </a:spcBef>
              </a:pPr>
              <a:endPara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Reads the links data and computes the link counts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while (!in.isEmpty()) 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int row = in.readInt();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int col = in.readInt();    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nLink[row][col]++;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nLinks[row]++;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}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...</a:t>
              </a:r>
              <a:endParaRPr lang="en-US" sz="12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E876E0-AC88-C63C-F026-ED8AFC1860D0}"/>
                </a:ext>
              </a:extLst>
            </p:cNvPr>
            <p:cNvGrpSpPr/>
            <p:nvPr/>
          </p:nvGrpSpPr>
          <p:grpSpPr>
            <a:xfrm>
              <a:off x="4556613" y="3946882"/>
              <a:ext cx="3751639" cy="2602947"/>
              <a:chOff x="5113046" y="3886201"/>
              <a:chExt cx="3751639" cy="260294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2C33BB-28D7-2875-D24C-8A30FE6C2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046" y="3886201"/>
                <a:ext cx="3751639" cy="26029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0" bIns="0" anchor="t" anchorCtr="0"/>
              <a:lstStyle/>
              <a:p>
                <a:pPr>
                  <a:spcBef>
                    <a:spcPts val="800"/>
                  </a:spcBef>
                </a:pP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/** A library for reading files in Java */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class In {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/** Initializes an input stream from the file. */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In(String fileName)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/** Reads the next token from the input, </a:t>
                </a:r>
              </a:p>
              <a:p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*  parses it as an integer, and returns the integer. */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int readInt()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1100" dirty="0">
                    <a:solidFill>
                      <a:srgbClr val="00339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/** Returns true if the input is empty. */</a:t>
                </a:r>
                <a:endPara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boolean isEmpty()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More </a:t>
                </a:r>
                <a:r>
                  <a:rPr lang="en-US" sz="12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z="12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functions follow.</a:t>
                </a:r>
                <a:endPara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L" sz="110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  <a:endParaRPr lang="en-US" sz="1100" dirty="0">
                  <a:solidFill>
                    <a:srgbClr val="4D9072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D65E4C-5674-D9C0-3537-A6A9B546CE3C}"/>
                  </a:ext>
                </a:extLst>
              </p:cNvPr>
              <p:cNvSpPr/>
              <p:nvPr/>
            </p:nvSpPr>
            <p:spPr bwMode="auto">
              <a:xfrm>
                <a:off x="7555231" y="6092190"/>
                <a:ext cx="1118217" cy="26356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L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In</a:t>
                </a:r>
                <a:r>
                  <a:rPr kumimoji="0" lang="en-IL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class API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8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CC550EC3-2771-77C6-72AD-2399FD9A3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Data structures</a:t>
            </a:r>
            <a:endParaRPr kumimoji="0"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20" name="Group 19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id="23" name="Picture 22" descr="Picture 4.png"/>
              <p:cNvPicPr>
                <a:picLocks noChangeAspect="1"/>
              </p:cNvPicPr>
              <p:nvPr/>
            </p:nvPicPr>
            <p:blipFill rotWithShape="1">
              <a:blip r:embed="rId3"/>
              <a:srcRect l="38256" t="6827" r="19630" b="46111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nLinks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 bwMode="auto">
            <a:xfrm>
              <a:off x="4489683" y="1388960"/>
              <a:ext cx="490655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4F579-9CA2-D575-7B7D-DB024464BE0E}"/>
              </a:ext>
            </a:extLst>
          </p:cNvPr>
          <p:cNvSpPr/>
          <p:nvPr/>
        </p:nvSpPr>
        <p:spPr bwMode="auto">
          <a:xfrm>
            <a:off x="822251" y="760306"/>
            <a:ext cx="964283" cy="2178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Picture 4.png">
            <a:extLst>
              <a:ext uri="{FF2B5EF4-FFF2-40B4-BE49-F238E27FC236}">
                <a16:creationId xmlns:a16="http://schemas.microsoft.com/office/drawing/2014/main" id="{120E6FCF-6C77-81C4-F5D4-C31688E9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</p:spPr>
      </p:pic>
      <p:sp>
        <p:nvSpPr>
          <p:cNvPr id="6" name="Rectangle 16">
            <a:extLst>
              <a:ext uri="{FF2B5EF4-FFF2-40B4-BE49-F238E27FC236}">
                <a16:creationId xmlns:a16="http://schemas.microsoft.com/office/drawing/2014/main" id="{061D375F-D597-1863-E732-096005E3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59" y="4772219"/>
            <a:ext cx="7960510" cy="153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Web surfing behavior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(working assumption of </a:t>
            </a:r>
            <a:r>
              <a:rPr lang="en-US" sz="1600">
                <a:solidFill>
                  <a:srgbClr val="000000"/>
                </a:solidFill>
                <a:latin typeface="Times New Roman"/>
                <a:cs typeface="Times New Roman"/>
              </a:rPr>
              <a:t>PageRank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):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When a user visits a page:</a:t>
            </a:r>
            <a:endParaRPr lang="he-I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3838" indent="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10% of the time the user “leaps” to some random page with equal probability</a:t>
            </a:r>
            <a:endParaRPr lang="he-I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3838" indent="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90% of the time the user clicks a random hyperlink within the current page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49D20E-5FBA-90C7-0C6F-C295F0E54A08}"/>
              </a:ext>
            </a:extLst>
          </p:cNvPr>
          <p:cNvGrpSpPr/>
          <p:nvPr/>
        </p:nvGrpSpPr>
        <p:grpSpPr>
          <a:xfrm>
            <a:off x="0" y="2608676"/>
            <a:ext cx="8655353" cy="1863794"/>
            <a:chOff x="0" y="2608676"/>
            <a:chExt cx="8655353" cy="18637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27C843-3C8D-F10A-A0DE-8BE788A1D587}"/>
                </a:ext>
              </a:extLst>
            </p:cNvPr>
            <p:cNvGrpSpPr/>
            <p:nvPr/>
          </p:nvGrpSpPr>
          <p:grpSpPr>
            <a:xfrm>
              <a:off x="0" y="2608676"/>
              <a:ext cx="3194508" cy="1818484"/>
              <a:chOff x="179107" y="2417267"/>
              <a:chExt cx="3194508" cy="1818484"/>
            </a:xfrm>
          </p:grpSpPr>
          <p:pic>
            <p:nvPicPr>
              <p:cNvPr id="8" name="Picture 7" descr="Picture 4.png">
                <a:extLst>
                  <a:ext uri="{FF2B5EF4-FFF2-40B4-BE49-F238E27FC236}">
                    <a16:creationId xmlns:a16="http://schemas.microsoft.com/office/drawing/2014/main" id="{D54015E9-B113-FC0D-4B94-19BFB123F9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5" t="54882" r="62481"/>
              <a:stretch/>
            </p:blipFill>
            <p:spPr>
              <a:xfrm>
                <a:off x="179107" y="2417267"/>
                <a:ext cx="2909249" cy="1402129"/>
              </a:xfrm>
              <a:prstGeom prst="rect">
                <a:avLst/>
              </a:prstGeom>
            </p:spPr>
          </p:pic>
          <p:sp>
            <p:nvSpPr>
              <p:cNvPr id="9" name="Rectangle 16">
                <a:extLst>
                  <a:ext uri="{FF2B5EF4-FFF2-40B4-BE49-F238E27FC236}">
                    <a16:creationId xmlns:a16="http://schemas.microsoft.com/office/drawing/2014/main" id="{BB4DACA4-454C-5EE0-B32E-8A9AE11C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17" y="3774086"/>
                <a:ext cx="261619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p1[i][j] =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probability of  “leaping” from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i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to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j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8D14A5-FBA4-6C9C-78B8-AE7D0045ACE5}"/>
                </a:ext>
              </a:extLst>
            </p:cNvPr>
            <p:cNvGrpSpPr/>
            <p:nvPr/>
          </p:nvGrpSpPr>
          <p:grpSpPr>
            <a:xfrm>
              <a:off x="2793968" y="2608676"/>
              <a:ext cx="3155526" cy="1827986"/>
              <a:chOff x="2973075" y="2417267"/>
              <a:chExt cx="3155526" cy="182798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27C0CED-E40D-B988-B2B1-B81B43B05E9D}"/>
                  </a:ext>
                </a:extLst>
              </p:cNvPr>
              <p:cNvGrpSpPr/>
              <p:nvPr/>
            </p:nvGrpSpPr>
            <p:grpSpPr>
              <a:xfrm>
                <a:off x="3373615" y="2417267"/>
                <a:ext cx="2754986" cy="1827986"/>
                <a:chOff x="3373615" y="2417267"/>
                <a:chExt cx="2754986" cy="1827986"/>
              </a:xfrm>
            </p:grpSpPr>
            <p:pic>
              <p:nvPicPr>
                <p:cNvPr id="13" name="Picture 12" descr="Picture 4.png">
                  <a:extLst>
                    <a:ext uri="{FF2B5EF4-FFF2-40B4-BE49-F238E27FC236}">
                      <a16:creationId xmlns:a16="http://schemas.microsoft.com/office/drawing/2014/main" id="{EA947920-7B0E-E5D7-FF21-AB51EC00F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9555" t="54882" r="31850"/>
                <a:stretch/>
              </p:blipFill>
              <p:spPr>
                <a:xfrm>
                  <a:off x="3373615" y="2417267"/>
                  <a:ext cx="2254868" cy="1402129"/>
                </a:xfrm>
                <a:prstGeom prst="rect">
                  <a:avLst/>
                </a:prstGeom>
              </p:spPr>
            </p:pic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E96603C7-0994-D2BF-B785-0E6A2C9BF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441" y="3783588"/>
                  <a:ext cx="27061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p2[i][j] =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probability of going from page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Times New Roman"/>
                    </a:rPr>
                    <a:t>i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to page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j</a:t>
                  </a:r>
                  <a:r>
                    <a:rPr lang="he-IL" sz="12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by clicking a link</a:t>
                  </a:r>
                </a:p>
              </p:txBody>
            </p:sp>
          </p:grpSp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B3ED44D1-8B2D-7115-9F31-B19AE8775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075" y="2840190"/>
                <a:ext cx="531599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+</a:t>
                </a:r>
                <a:endParaRPr lang="en-US" sz="3200" dirty="0">
                  <a:solidFill>
                    <a:srgbClr val="000000"/>
                  </a:solidFill>
                  <a:latin typeface="+mj-lt"/>
                  <a:cs typeface="Times New Roman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F1751F-75FD-D6BD-1717-D54BD58F2DE6}"/>
                </a:ext>
              </a:extLst>
            </p:cNvPr>
            <p:cNvGrpSpPr/>
            <p:nvPr/>
          </p:nvGrpSpPr>
          <p:grpSpPr>
            <a:xfrm>
              <a:off x="5566514" y="2608676"/>
              <a:ext cx="3088839" cy="1863794"/>
              <a:chOff x="5745621" y="2417267"/>
              <a:chExt cx="3088839" cy="186379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6A69990-6760-774B-8107-6F661A013561}"/>
                  </a:ext>
                </a:extLst>
              </p:cNvPr>
              <p:cNvGrpSpPr/>
              <p:nvPr/>
            </p:nvGrpSpPr>
            <p:grpSpPr>
              <a:xfrm>
                <a:off x="5745621" y="2417267"/>
                <a:ext cx="3088839" cy="1402129"/>
                <a:chOff x="5745621" y="2417267"/>
                <a:chExt cx="3088839" cy="1402129"/>
              </a:xfrm>
            </p:grpSpPr>
            <p:pic>
              <p:nvPicPr>
                <p:cNvPr id="18" name="Picture 17" descr="Picture 4.png">
                  <a:extLst>
                    <a:ext uri="{FF2B5EF4-FFF2-40B4-BE49-F238E27FC236}">
                      <a16:creationId xmlns:a16="http://schemas.microsoft.com/office/drawing/2014/main" id="{C76DC479-871A-452A-1E11-89D755BA8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0468" t="54882" r="-2202"/>
                <a:stretch/>
              </p:blipFill>
              <p:spPr>
                <a:xfrm>
                  <a:off x="6332044" y="2417267"/>
                  <a:ext cx="2502416" cy="1402129"/>
                </a:xfrm>
                <a:prstGeom prst="rect">
                  <a:avLst/>
                </a:prstGeom>
              </p:spPr>
            </p:pic>
            <p:sp>
              <p:nvSpPr>
                <p:cNvPr id="21" name="Rectangle 16">
                  <a:extLst>
                    <a:ext uri="{FF2B5EF4-FFF2-40B4-BE49-F238E27FC236}">
                      <a16:creationId xmlns:a16="http://schemas.microsoft.com/office/drawing/2014/main" id="{ECE78F04-85F9-DB7D-9461-82EF2C4E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5621" y="2812782"/>
                  <a:ext cx="531599" cy="584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3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=</a:t>
                  </a:r>
                  <a:endParaRPr lang="en-US" sz="3200" dirty="0">
                    <a:solidFill>
                      <a:srgbClr val="000000"/>
                    </a:solidFill>
                    <a:latin typeface="+mj-lt"/>
                    <a:cs typeface="Times New Roman"/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C10427-3DE5-F9F3-1B53-30B651EE6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8794" y="3819396"/>
                <a:ext cx="244891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p[i][j] =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probability of going</a:t>
                </a:r>
                <a:b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he-IL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                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from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to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j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9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CC550EC3-2771-77C6-72AD-2399FD9A3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Data structures</a:t>
            </a:r>
            <a:endParaRPr kumimoji="0"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20" name="Group 19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id="23" name="Picture 22" descr="Picture 4.png"/>
              <p:cNvPicPr>
                <a:picLocks noChangeAspect="1"/>
              </p:cNvPicPr>
              <p:nvPr/>
            </p:nvPicPr>
            <p:blipFill rotWithShape="1">
              <a:blip r:embed="rId3"/>
              <a:srcRect l="38256" t="6827" r="19630" b="46111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nLinks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 bwMode="auto">
            <a:xfrm>
              <a:off x="4489683" y="1388960"/>
              <a:ext cx="490655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4F579-9CA2-D575-7B7D-DB024464BE0E}"/>
              </a:ext>
            </a:extLst>
          </p:cNvPr>
          <p:cNvSpPr/>
          <p:nvPr/>
        </p:nvSpPr>
        <p:spPr bwMode="auto">
          <a:xfrm>
            <a:off x="822251" y="760306"/>
            <a:ext cx="964283" cy="2178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Picture 4.png">
            <a:extLst>
              <a:ext uri="{FF2B5EF4-FFF2-40B4-BE49-F238E27FC236}">
                <a16:creationId xmlns:a16="http://schemas.microsoft.com/office/drawing/2014/main" id="{120E6FCF-6C77-81C4-F5D4-C31688E9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B49D20E-5FBA-90C7-0C6F-C295F0E54A08}"/>
              </a:ext>
            </a:extLst>
          </p:cNvPr>
          <p:cNvGrpSpPr/>
          <p:nvPr/>
        </p:nvGrpSpPr>
        <p:grpSpPr>
          <a:xfrm>
            <a:off x="0" y="2608676"/>
            <a:ext cx="8655353" cy="1402129"/>
            <a:chOff x="0" y="2608676"/>
            <a:chExt cx="8655353" cy="1402129"/>
          </a:xfrm>
        </p:grpSpPr>
        <p:pic>
          <p:nvPicPr>
            <p:cNvPr id="8" name="Picture 7" descr="Picture 4.png">
              <a:extLst>
                <a:ext uri="{FF2B5EF4-FFF2-40B4-BE49-F238E27FC236}">
                  <a16:creationId xmlns:a16="http://schemas.microsoft.com/office/drawing/2014/main" id="{D54015E9-B113-FC0D-4B94-19BFB123F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5" t="54882" r="62481"/>
            <a:stretch/>
          </p:blipFill>
          <p:spPr>
            <a:xfrm>
              <a:off x="0" y="2608676"/>
              <a:ext cx="2909249" cy="1402129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8D14A5-FBA4-6C9C-78B8-AE7D0045ACE5}"/>
                </a:ext>
              </a:extLst>
            </p:cNvPr>
            <p:cNvGrpSpPr/>
            <p:nvPr/>
          </p:nvGrpSpPr>
          <p:grpSpPr>
            <a:xfrm>
              <a:off x="2793968" y="2608676"/>
              <a:ext cx="2655408" cy="1402129"/>
              <a:chOff x="2973075" y="2417267"/>
              <a:chExt cx="2655408" cy="1402129"/>
            </a:xfrm>
          </p:grpSpPr>
          <p:pic>
            <p:nvPicPr>
              <p:cNvPr id="13" name="Picture 12" descr="Picture 4.png">
                <a:extLst>
                  <a:ext uri="{FF2B5EF4-FFF2-40B4-BE49-F238E27FC236}">
                    <a16:creationId xmlns:a16="http://schemas.microsoft.com/office/drawing/2014/main" id="{EA947920-7B0E-E5D7-FF21-AB51EC00FD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555" t="54882" r="31850"/>
              <a:stretch/>
            </p:blipFill>
            <p:spPr>
              <a:xfrm>
                <a:off x="3373615" y="2417267"/>
                <a:ext cx="2254868" cy="1402129"/>
              </a:xfrm>
              <a:prstGeom prst="rect">
                <a:avLst/>
              </a:prstGeom>
            </p:spPr>
          </p:pic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B3ED44D1-8B2D-7115-9F31-B19AE8775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075" y="2840190"/>
                <a:ext cx="531599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+</a:t>
                </a:r>
                <a:endParaRPr lang="en-US" sz="3200" dirty="0">
                  <a:solidFill>
                    <a:srgbClr val="000000"/>
                  </a:solidFill>
                  <a:latin typeface="+mj-lt"/>
                  <a:cs typeface="Times New Roman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A69990-6760-774B-8107-6F661A013561}"/>
                </a:ext>
              </a:extLst>
            </p:cNvPr>
            <p:cNvGrpSpPr/>
            <p:nvPr/>
          </p:nvGrpSpPr>
          <p:grpSpPr>
            <a:xfrm>
              <a:off x="5566514" y="2608676"/>
              <a:ext cx="3088839" cy="1402129"/>
              <a:chOff x="5745621" y="2417267"/>
              <a:chExt cx="3088839" cy="1402129"/>
            </a:xfrm>
          </p:grpSpPr>
          <p:pic>
            <p:nvPicPr>
              <p:cNvPr id="18" name="Picture 17" descr="Picture 4.png">
                <a:extLst>
                  <a:ext uri="{FF2B5EF4-FFF2-40B4-BE49-F238E27FC236}">
                    <a16:creationId xmlns:a16="http://schemas.microsoft.com/office/drawing/2014/main" id="{C76DC479-871A-452A-1E11-89D755BA8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468" t="54882" r="-2202"/>
              <a:stretch/>
            </p:blipFill>
            <p:spPr>
              <a:xfrm>
                <a:off x="6332044" y="2417267"/>
                <a:ext cx="2502416" cy="1402129"/>
              </a:xfrm>
              <a:prstGeom prst="rect">
                <a:avLst/>
              </a:prstGeom>
            </p:spPr>
          </p:pic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ECE78F04-85F9-DB7D-9461-82EF2C4E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621" y="2812782"/>
                <a:ext cx="531599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=</a:t>
                </a:r>
                <a:endParaRPr lang="en-US" sz="3200" dirty="0">
                  <a:solidFill>
                    <a:srgbClr val="000000"/>
                  </a:solidFill>
                  <a:latin typeface="+mj-lt"/>
                  <a:cs typeface="Times New Roman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BAFF46-1106-7E40-7720-787AACB0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814" y="4161374"/>
            <a:ext cx="5732372" cy="22394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262800" anchor="t" anchorCtr="0"/>
          <a:lstStyle/>
          <a:p>
            <a:pPr marL="317500">
              <a:spcBef>
                <a:spcPts val="300"/>
              </a:spcBef>
            </a:pPr>
            <a:r>
              <a:rPr lang="en-US"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</a:p>
          <a:p>
            <a:pPr marL="317500"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data file and constructs the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nLinks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and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nLink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matrices (previous slide) </a:t>
            </a:r>
          </a:p>
          <a:p>
            <a:pPr marL="317500">
              <a:spcBef>
                <a:spcPts val="0"/>
              </a:spcBef>
            </a:pPr>
            <a:r>
              <a:rPr lang="en-US"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</a:p>
          <a:p>
            <a:pPr marL="317500">
              <a:spcBef>
                <a:spcPts val="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the transition matrix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double[][] transition = new double[N][N];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for (int i = 0; i &lt; N; i++) {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for (int j = 0; j &lt; N; j++) {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transition[i][j] = .10 / N +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               .90 * ((double) nLink[i][j] / nLinks[i]); </a:t>
            </a:r>
          </a:p>
          <a:p>
            <a:pPr marL="317500">
              <a:lnSpc>
                <a:spcPts val="112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}</a:t>
            </a:r>
          </a:p>
          <a:p>
            <a:pPr marL="317500">
              <a:lnSpc>
                <a:spcPts val="112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100" b="1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7334F9-BD2A-31AC-9F05-6DC7CF96B72F}"/>
              </a:ext>
            </a:extLst>
          </p:cNvPr>
          <p:cNvGrpSpPr/>
          <p:nvPr/>
        </p:nvGrpSpPr>
        <p:grpSpPr>
          <a:xfrm>
            <a:off x="676788" y="2569242"/>
            <a:ext cx="7486559" cy="3390141"/>
            <a:chOff x="676788" y="2569242"/>
            <a:chExt cx="7486559" cy="3390141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0EB2E404-7883-4DF1-7AF0-18611F81A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671" y="2569242"/>
              <a:ext cx="3161580" cy="40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u="sng">
                  <a:solidFill>
                    <a:srgbClr val="000000"/>
                  </a:solidFill>
                  <a:latin typeface="Times New Roman"/>
                  <a:cs typeface="Times New Roman"/>
                </a:rPr>
                <a:t>PageRank</a:t>
              </a:r>
              <a:r>
                <a:rPr lang="en-US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Algorithm</a:t>
              </a:r>
              <a:endParaRPr lang="en-US" sz="1400" u="sng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EFE974-57D4-3EF4-D405-39FA280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88" y="2962122"/>
              <a:ext cx="7486559" cy="2997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108000" rIns="0" bIns="262800" anchor="t" anchorCtr="0"/>
            <a:lstStyle/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rgbClr val="4D9072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// Simulates a random user that makes T moves from one page to another.</a:t>
              </a:r>
            </a:p>
            <a:p>
              <a:pPr>
                <a:spcBef>
                  <a:spcPts val="0"/>
                </a:spcBef>
              </a:pP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  // Counts how many times each of the N pages will be visited.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int[] </a:t>
              </a:r>
              <a:r>
                <a:rPr lang="en-US" sz="1400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count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= int [</a:t>
              </a:r>
              <a:r>
                <a:rPr lang="en-US" sz="1400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]            </a:t>
              </a: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// stores how many times each page was visited so far</a:t>
              </a:r>
            </a:p>
            <a:p>
              <a:pPr>
                <a:spcBef>
                  <a:spcPts val="300"/>
                </a:spcBef>
              </a:pPr>
              <a:r>
                <a:rPr lang="en-US" sz="1400" i="1" dirty="0">
                  <a:solidFill>
                    <a:srgbClr val="006600"/>
                  </a:solidFill>
                  <a:latin typeface="Times New Roman"/>
                  <a:cs typeface="Times New Roman"/>
                </a:rPr>
                <a:t> </a:t>
              </a:r>
              <a:endParaRPr 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739A6ED-5D56-40CF-FA30-B97EC79E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123" y="1458801"/>
            <a:ext cx="360773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p[i][j]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probability that a random user     </a:t>
            </a:r>
            <a:b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goes from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to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j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F9973-AA1D-14D6-A2CB-FF30079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6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Rectangle 16">
            <a:extLst>
              <a:ext uri="{FF2B5EF4-FFF2-40B4-BE49-F238E27FC236}">
                <a16:creationId xmlns:a16="http://schemas.microsoft.com/office/drawing/2014/main" id="{0EB2E404-7883-4DF1-7AF0-18611F81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1" y="2569242"/>
            <a:ext cx="3161580" cy="40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u="sng">
                <a:solidFill>
                  <a:srgbClr val="000000"/>
                </a:solidFill>
                <a:latin typeface="Times New Roman"/>
                <a:cs typeface="Times New Roman"/>
              </a:rPr>
              <a:t>PageRank</a:t>
            </a: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 Algorithm</a:t>
            </a:r>
            <a:endParaRPr lang="en-US" sz="1400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FE974-57D4-3EF4-D405-39FA2807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962122"/>
            <a:ext cx="7486559" cy="299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108000" rIns="0" bIns="262800" anchor="t" anchorCtr="0"/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Simulates a random user that makes T moves from one page to another.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Counts how many times each of the N pages will be visited.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int[]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int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stores how many times each page was visited so far</a:t>
            </a:r>
          </a:p>
          <a:p>
            <a:pPr>
              <a:spcBef>
                <a:spcPts val="900"/>
              </a:spcBef>
            </a:pPr>
            <a:r>
              <a:rPr lang="en-US"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0                 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starts the random walk at page 0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repeat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T 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imes: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Selects the next page, using the row probabilities (Monte Carlo)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select a random integer from 0, ... 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 with probability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0], ...,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1] </a:t>
            </a:r>
          </a:p>
          <a:p>
            <a:pPr>
              <a:spcBef>
                <a:spcPts val="300"/>
              </a:spcBef>
            </a:pP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       count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]++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Normalizes the page counts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04863" lvl="1" indent="-8048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for i = 0, ...,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1:</a:t>
            </a:r>
          </a:p>
          <a:p>
            <a:pPr marL="804863" lvl="1" indent="-804863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 pageRank[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= count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/ T</a:t>
            </a:r>
          </a:p>
          <a:p>
            <a:pPr marL="114300" lvl="1" indent="0">
              <a:spcBef>
                <a:spcPts val="200"/>
              </a:spcBef>
              <a:buNone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67E2C-AD3B-C5D2-A33A-FFB8FF4B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123" y="1458801"/>
            <a:ext cx="360773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p[i][j]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probability that a random user     </a:t>
            </a:r>
            <a:b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goes from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to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j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14E05A-50AB-62A3-BE4C-00E80288E475}"/>
              </a:ext>
            </a:extLst>
          </p:cNvPr>
          <p:cNvGrpSpPr/>
          <p:nvPr/>
        </p:nvGrpSpPr>
        <p:grpSpPr>
          <a:xfrm>
            <a:off x="4419634" y="4892939"/>
            <a:ext cx="3385421" cy="826705"/>
            <a:chOff x="4422193" y="4827624"/>
            <a:chExt cx="3385421" cy="826705"/>
          </a:xfrm>
        </p:grpSpPr>
        <p:sp>
          <p:nvSpPr>
            <p:cNvPr id="15" name="Rounded Rectangular Callout 14">
              <a:extLst>
                <a:ext uri="{FF2B5EF4-FFF2-40B4-BE49-F238E27FC236}">
                  <a16:creationId xmlns:a16="http://schemas.microsoft.com/office/drawing/2014/main" id="{1E80BB45-85BB-9165-B88F-2134AA1F265E}"/>
                </a:ext>
              </a:extLst>
            </p:cNvPr>
            <p:cNvSpPr/>
            <p:nvPr/>
          </p:nvSpPr>
          <p:spPr>
            <a:xfrm>
              <a:off x="4422193" y="5122610"/>
              <a:ext cx="3385421" cy="531719"/>
            </a:xfrm>
            <a:prstGeom prst="wedgeRoundRectCallout">
              <a:avLst>
                <a:gd name="adj1" fmla="val -21064"/>
                <a:gd name="adj2" fmla="val 2940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ts val="1200"/>
                </a:lnSpc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order to perform this simulation, we first have to compute the Cumulative Distribution Functions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497EB5-DFB7-34A7-9869-5DC3E98C84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3369" y="4827624"/>
              <a:ext cx="0" cy="306638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72E9C-854E-8CA7-0236-A8CD6FA0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8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Rectangle 16">
            <a:extLst>
              <a:ext uri="{FF2B5EF4-FFF2-40B4-BE49-F238E27FC236}">
                <a16:creationId xmlns:a16="http://schemas.microsoft.com/office/drawing/2014/main" id="{0EB2E404-7883-4DF1-7AF0-18611F81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1" y="2569242"/>
            <a:ext cx="3161580" cy="40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PageRank Algorithm</a:t>
            </a:r>
            <a:endParaRPr lang="en-US" sz="1400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FE974-57D4-3EF4-D405-39FA2807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962122"/>
            <a:ext cx="7486559" cy="299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108000" rIns="0" bIns="262800" anchor="t" anchorCtr="0"/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Simulates a random user that makes T moves from one page to another.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Counts how many times each of the N pages will be visited.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int[]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int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stores how many times each page was visited so far</a:t>
            </a:r>
          </a:p>
          <a:p>
            <a:pPr>
              <a:spcBef>
                <a:spcPts val="900"/>
              </a:spcBef>
            </a:pPr>
            <a:r>
              <a:rPr lang="en-US"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0                 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starts the random walk at page 0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repeat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T 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imes: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Selects the next page, using the row probabilities (Monte Carlo)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select a random integer from 0, ... 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 with probability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0], ...,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1] </a:t>
            </a:r>
          </a:p>
          <a:p>
            <a:pPr>
              <a:spcBef>
                <a:spcPts val="300"/>
              </a:spcBef>
            </a:pP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       count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]++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Normalizes the page counts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04863" lvl="1" indent="-8048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for i = 0, ...,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1:</a:t>
            </a:r>
          </a:p>
          <a:p>
            <a:pPr marL="804863" lvl="1" indent="-804863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 pageRank[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= count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/ T</a:t>
            </a:r>
          </a:p>
          <a:p>
            <a:pPr marL="114300" lvl="1" indent="0">
              <a:spcBef>
                <a:spcPts val="200"/>
              </a:spcBef>
              <a:buNone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0CCF2-00DF-1687-3605-A57998E6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 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PDFs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39EC47-19FC-769B-4966-3F0549F07C23}"/>
              </a:ext>
            </a:extLst>
          </p:cNvPr>
          <p:cNvGrpSpPr/>
          <p:nvPr/>
        </p:nvGrpSpPr>
        <p:grpSpPr>
          <a:xfrm>
            <a:off x="4419634" y="4892939"/>
            <a:ext cx="3385421" cy="826705"/>
            <a:chOff x="4422193" y="4827624"/>
            <a:chExt cx="3385421" cy="826705"/>
          </a:xfrm>
        </p:grpSpPr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C24E14E0-DED8-3776-D17A-2FE769003B65}"/>
                </a:ext>
              </a:extLst>
            </p:cNvPr>
            <p:cNvSpPr/>
            <p:nvPr/>
          </p:nvSpPr>
          <p:spPr>
            <a:xfrm>
              <a:off x="4422193" y="5122610"/>
              <a:ext cx="3385421" cy="531719"/>
            </a:xfrm>
            <a:prstGeom prst="wedgeRoundRectCallout">
              <a:avLst>
                <a:gd name="adj1" fmla="val -21064"/>
                <a:gd name="adj2" fmla="val 2940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ts val="1200"/>
                </a:lnSpc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order to perform this simulation, we first have to compute the Cumulative Distribution Functions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56DFDE-61BB-B10F-AA63-FF02FC86A5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3369" y="4827624"/>
              <a:ext cx="0" cy="306638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E2F857-F8B8-F84C-D90A-4A0AE307DC9D}"/>
              </a:ext>
            </a:extLst>
          </p:cNvPr>
          <p:cNvGrpSpPr/>
          <p:nvPr/>
        </p:nvGrpSpPr>
        <p:grpSpPr>
          <a:xfrm>
            <a:off x="3228724" y="719011"/>
            <a:ext cx="3654363" cy="1701063"/>
            <a:chOff x="3647930" y="772838"/>
            <a:chExt cx="3654363" cy="1701063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FC7D67C5-C7A2-D351-CAAB-68ABC40DE673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ABB0E03-4CAF-CCFE-21F9-BA47E43EC82F}"/>
                </a:ext>
              </a:extLst>
            </p:cNvPr>
            <p:cNvSpPr/>
            <p:nvPr/>
          </p:nvSpPr>
          <p:spPr bwMode="auto">
            <a:xfrm>
              <a:off x="3647930" y="1481045"/>
              <a:ext cx="476367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4661E8F0-3335-0396-C3DB-A513B319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2C2621-87C8-1EE7-07D0-DCC319BA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42CD34-B4BD-2B71-BD3D-8D9BFB49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30F2ABCE-8EBB-252B-40B9-C9253BC29AA8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18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13607" y="4214151"/>
          <a:ext cx="2790749" cy="218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0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endParaRPr lang="en-US" sz="12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92972" y="4078083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396325" y="5129014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6247" y="3683999"/>
            <a:ext cx="210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(black / white pixels)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3771" y="4281793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6714" y="6034989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109614" y="4187423"/>
          <a:ext cx="3694051" cy="218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0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112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17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17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83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83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76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76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endParaRPr lang="en-US" sz="12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19342" y="6033500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02250" y="4257645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12345" y="3683999"/>
            <a:ext cx="210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image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(greyscale pixels)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85274" y="4064611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54685" y="5279001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2FCAC-33F2-CA4B-8E3A-BFACBAA38910}"/>
              </a:ext>
            </a:extLst>
          </p:cNvPr>
          <p:cNvSpPr txBox="1"/>
          <p:nvPr/>
        </p:nvSpPr>
        <p:spPr>
          <a:xfrm>
            <a:off x="5276609" y="1130509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D4C9F69-CD0E-8E44-A7CC-AC9E4CC76966}"/>
              </a:ext>
            </a:extLst>
          </p:cNvPr>
          <p:cNvGraphicFramePr>
            <a:graphicFrameLocks noGrp="1"/>
          </p:cNvGraphicFramePr>
          <p:nvPr/>
        </p:nvGraphicFramePr>
        <p:xfrm>
          <a:off x="4207229" y="1226644"/>
          <a:ext cx="2206311" cy="206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773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40812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3F59902-C529-D745-8C9D-9809C07F124F}"/>
              </a:ext>
            </a:extLst>
          </p:cNvPr>
          <p:cNvSpPr txBox="1"/>
          <p:nvPr/>
        </p:nvSpPr>
        <p:spPr>
          <a:xfrm>
            <a:off x="4669440" y="807355"/>
            <a:ext cx="242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sales data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(units)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F2FD13-6423-A240-B789-8FA9F69CCCD1}"/>
              </a:ext>
            </a:extLst>
          </p:cNvPr>
          <p:cNvSpPr txBox="1"/>
          <p:nvPr/>
        </p:nvSpPr>
        <p:spPr>
          <a:xfrm>
            <a:off x="3314263" y="2333758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1B456-24D9-734D-902C-3CA3D677C23D}"/>
              </a:ext>
            </a:extLst>
          </p:cNvPr>
          <p:cNvSpPr txBox="1"/>
          <p:nvPr/>
        </p:nvSpPr>
        <p:spPr>
          <a:xfrm>
            <a:off x="2181042" y="1179067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292B4-0DFA-A84E-A1DE-477B1C07DE6F}"/>
              </a:ext>
            </a:extLst>
          </p:cNvPr>
          <p:cNvSpPr txBox="1"/>
          <p:nvPr/>
        </p:nvSpPr>
        <p:spPr>
          <a:xfrm>
            <a:off x="1618518" y="840513"/>
            <a:ext cx="242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movie rating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(1 to 5)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9EF66E6-E647-C24B-B92A-CE6DF1E6EDE6}"/>
              </a:ext>
            </a:extLst>
          </p:cNvPr>
          <p:cNvGraphicFramePr>
            <a:graphicFrameLocks noGrp="1"/>
          </p:cNvGraphicFramePr>
          <p:nvPr/>
        </p:nvGraphicFramePr>
        <p:xfrm>
          <a:off x="1215885" y="1269008"/>
          <a:ext cx="2098378" cy="143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388">
                  <a:extLst>
                    <a:ext uri="{9D8B030D-6E8A-4147-A177-3AD203B41FA5}">
                      <a16:colId xmlns:a16="http://schemas.microsoft.com/office/drawing/2014/main" val="92430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02EBF6-4916-8FD7-C9AA-EA03CDD1BD5E}"/>
              </a:ext>
            </a:extLst>
          </p:cNvPr>
          <p:cNvSpPr txBox="1"/>
          <p:nvPr/>
        </p:nvSpPr>
        <p:spPr>
          <a:xfrm>
            <a:off x="322919" y="1979886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 id</a:t>
            </a:r>
          </a:p>
        </p:txBody>
      </p:sp>
    </p:spTree>
    <p:extLst>
      <p:ext uri="{BB962C8B-B14F-4D97-AF65-F5344CB8AC3E}">
        <p14:creationId xmlns:p14="http://schemas.microsoft.com/office/powerpoint/2010/main" val="21434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E2F857-F8B8-F84C-D90A-4A0AE307DC9D}"/>
              </a:ext>
            </a:extLst>
          </p:cNvPr>
          <p:cNvGrpSpPr/>
          <p:nvPr/>
        </p:nvGrpSpPr>
        <p:grpSpPr>
          <a:xfrm>
            <a:off x="3228724" y="719011"/>
            <a:ext cx="3654363" cy="1701063"/>
            <a:chOff x="3647930" y="772838"/>
            <a:chExt cx="3654363" cy="1701063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FC7D67C5-C7A2-D351-CAAB-68ABC40DE673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ABB0E03-4CAF-CCFE-21F9-BA47E43EC82F}"/>
                </a:ext>
              </a:extLst>
            </p:cNvPr>
            <p:cNvSpPr/>
            <p:nvPr/>
          </p:nvSpPr>
          <p:spPr bwMode="auto">
            <a:xfrm>
              <a:off x="3647930" y="1481045"/>
              <a:ext cx="476367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4661E8F0-3335-0396-C3DB-A513B319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2C2621-87C8-1EE7-07D0-DCC319BA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42CD34-B4BD-2B71-BD3D-8D9BFB49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30F2ABCE-8EBB-252B-40B9-C9253BC29AA8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319B934-F268-7426-76DD-BDA8BBD9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26" y="2719141"/>
            <a:ext cx="5663611" cy="171958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6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4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  <a:endParaRPr lang="en-US" sz="1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CDF's of the PDF's represented by the transition matrix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double[][] CDF = new double[N][N];     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for (int i = 0; i &lt; N; i++) 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CDF[i] = </a:t>
            </a:r>
            <a:r>
              <a:rPr lang="en-US" sz="1200">
                <a:latin typeface="Consolas"/>
                <a:ea typeface="Consolas"/>
                <a:cs typeface="Consolas"/>
              </a:rPr>
              <a:t>MyRandom</a:t>
            </a:r>
            <a:r>
              <a:rPr lang="en-US" sz="1200" dirty="0">
                <a:latin typeface="Consolas"/>
                <a:ea typeface="Consolas"/>
                <a:cs typeface="Consolas"/>
              </a:rPr>
              <a:t>.CDF(transition[i]);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7048B-D44E-1761-23EA-97B157F6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 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PDFs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4DF7FD-8F09-54A2-4688-B0B3377DE679}"/>
              </a:ext>
            </a:extLst>
          </p:cNvPr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4D7B78-0D25-A2BE-CB34-2BAEAE29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of statistical and random functions.*/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Creates a CDF from a given PDF.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static double[]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CDF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Generates a random integer from a given CDF.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 public static int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rnd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 </a:t>
              </a:r>
            </a:p>
            <a:p>
              <a:pPr>
                <a:lnSpc>
                  <a:spcPts val="102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</a:t>
              </a:r>
              <a:r>
                <a:rPr lang="en-US" sz="11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020"/>
                </a:lnSpc>
              </a:pPr>
              <a:r>
                <a:rPr lang="en-IL" sz="110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1E1FC6-24FE-82CE-1A32-AAD110085188}"/>
                </a:ext>
              </a:extLst>
            </p:cNvPr>
            <p:cNvSpPr/>
            <p:nvPr/>
          </p:nvSpPr>
          <p:spPr bwMode="auto"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6509D0-A33F-826C-5B3B-7111DD72CF42}"/>
                </a:ext>
              </a:extLst>
            </p:cNvPr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2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IL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API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452CECE-34D3-2497-74E1-BD24C321F0FE}"/>
              </a:ext>
            </a:extLst>
          </p:cNvPr>
          <p:cNvSpPr/>
          <p:nvPr/>
        </p:nvSpPr>
        <p:spPr>
          <a:xfrm>
            <a:off x="779436" y="5003471"/>
            <a:ext cx="3864609" cy="859044"/>
          </a:xfrm>
          <a:prstGeom prst="wedgeRoundRectCallout">
            <a:avLst>
              <a:gd name="adj1" fmla="val -21064"/>
              <a:gd name="adj2" fmla="val 29407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a CDF from a PDF,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how to generate random events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CDF, was described in lecture 4-1.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BA2B7-29C3-AE63-C0EA-1589538275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1" y="4829781"/>
            <a:ext cx="848809" cy="40876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57481-AB76-15CF-983C-B885A6D1C6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1" y="5318567"/>
            <a:ext cx="802510" cy="15625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678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Implementation</a:t>
            </a:r>
            <a:endParaRPr kumimoji="0"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C21C4-FE16-44A6-4E40-1362174B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441860"/>
            <a:ext cx="6562212" cy="388360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6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data file and constructs the transition and CDF matrices (previous slides)</a:t>
            </a:r>
          </a:p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496717-990E-2BC5-C1FA-E3116E4BD633}"/>
              </a:ext>
            </a:extLst>
          </p:cNvPr>
          <p:cNvGrpSpPr/>
          <p:nvPr/>
        </p:nvGrpSpPr>
        <p:grpSpPr>
          <a:xfrm>
            <a:off x="3776939" y="719011"/>
            <a:ext cx="3106148" cy="1701063"/>
            <a:chOff x="4196145" y="772838"/>
            <a:chExt cx="3106148" cy="1701063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3DA3EE73-4022-D842-C3C5-6C92044AE8D4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A2546F23-341F-996D-2142-B340546D5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A8C14E-D4F9-29C2-417E-4C4C2826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262BF9-B093-31F8-2BEC-5A6C6072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65F84928-39F9-B01F-05D0-84E35676F2FA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72F44-AF93-DF97-15A3-411F0BED022A}"/>
              </a:ext>
            </a:extLst>
          </p:cNvPr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61D3AE-CC93-8797-B7A0-FC241F18D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of statistical and random functions.*/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Creates a CDF from a given PDF.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static double[]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CDF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Generates a random integer from a given CDF.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 public static int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rnd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 </a:t>
              </a:r>
            </a:p>
            <a:p>
              <a:pPr>
                <a:lnSpc>
                  <a:spcPts val="102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</a:t>
              </a:r>
              <a:r>
                <a:rPr lang="en-US" sz="11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020"/>
                </a:lnSpc>
              </a:pPr>
              <a:r>
                <a:rPr lang="en-IL" sz="110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C5EB49-45AA-B681-3F05-A3C0CD7F2D34}"/>
                </a:ext>
              </a:extLst>
            </p:cNvPr>
            <p:cNvSpPr/>
            <p:nvPr/>
          </p:nvSpPr>
          <p:spPr bwMode="auto"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C62BA-A4CA-32CE-BC32-30511AB4F6C1}"/>
                </a:ext>
              </a:extLst>
            </p:cNvPr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2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IL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84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Implementation</a:t>
            </a:r>
            <a:endParaRPr kumimoji="0"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C21C4-FE16-44A6-4E40-1362174B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441860"/>
            <a:ext cx="6562212" cy="388360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6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data file and constructs the transition and CDF matrices (previous slides)</a:t>
            </a:r>
          </a:p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Simulates the behavior of a user who makes T random moves (command-line argument).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 each move, a random page is selected using the transition  probability from the current page.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 count = new int[N];   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how many times each page was visited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T = Integer.parseInt(args[0]);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moves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page = 0;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at page 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Makes T moves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 (int t = 0; t &lt; T; t++)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Selects randomly which page to go to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page = MyRandom.rnd(CDF[page]);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count[page]++;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simulation: Prints the pageranks the pages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N; i++)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System.out.print((double) count[i] / T);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16B077-A5A0-DE01-297D-315288103573}"/>
              </a:ext>
            </a:extLst>
          </p:cNvPr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5387C3-6060-F713-3E22-D89340E2F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of statistical and random functions.*/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Creates a CDF from a given PDF.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static double[]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CDF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Generates a random integer from a given CDF.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 public static int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rnd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 </a:t>
              </a:r>
            </a:p>
            <a:p>
              <a:pPr>
                <a:lnSpc>
                  <a:spcPts val="102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</a:t>
              </a:r>
              <a:r>
                <a:rPr lang="en-US" sz="11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020"/>
                </a:lnSpc>
              </a:pPr>
              <a:r>
                <a:rPr lang="en-IL" sz="110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E41F9D-80AF-5D9C-A69F-3BDF8622A827}"/>
                </a:ext>
              </a:extLst>
            </p:cNvPr>
            <p:cNvSpPr/>
            <p:nvPr/>
          </p:nvSpPr>
          <p:spPr bwMode="auto"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7BC7B8-51CF-A03B-1A43-6639609D4323}"/>
                </a:ext>
              </a:extLst>
            </p:cNvPr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2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IL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API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3FF914-BB92-B64D-4BBC-76C2C24D576E}"/>
              </a:ext>
            </a:extLst>
          </p:cNvPr>
          <p:cNvGrpSpPr/>
          <p:nvPr/>
        </p:nvGrpSpPr>
        <p:grpSpPr>
          <a:xfrm>
            <a:off x="3776939" y="719011"/>
            <a:ext cx="3106148" cy="1701063"/>
            <a:chOff x="4196145" y="772838"/>
            <a:chExt cx="3106148" cy="1701063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EC663A8F-D4E6-55C1-21DB-BD2BB29D3067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E7EE7582-63EA-2FCE-D798-EF0F60DF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E7BB0F-4F7D-9EC7-2989-3E5A82E27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AFAB6-F3B0-966A-5ACB-283E01D4B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A7CD377-05B1-A6A1-99F5-EF3FEDE7D84E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74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Results</a:t>
            </a:r>
            <a:endParaRPr kumimoji="0" lang="en-US" sz="1800" dirty="0"/>
          </a:p>
        </p:txBody>
      </p:sp>
      <p:pic>
        <p:nvPicPr>
          <p:cNvPr id="4" name="Picture 3" descr="Picture 3.png">
            <a:extLst>
              <a:ext uri="{FF2B5EF4-FFF2-40B4-BE49-F238E27FC236}">
                <a16:creationId xmlns:a16="http://schemas.microsoft.com/office/drawing/2014/main" id="{204BC4C4-8DDB-6629-CD0E-95A11C781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707"/>
          <a:stretch/>
        </p:blipFill>
        <p:spPr>
          <a:xfrm>
            <a:off x="1151259" y="1000026"/>
            <a:ext cx="3234625" cy="43583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83AA32-69AD-A4B6-4E86-7E974020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89" y="1918733"/>
            <a:ext cx="2905031" cy="27399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web.dat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1 2  1 2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1 3  1 3  1 4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2 3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3 0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4 0  4 2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4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PageRank 10000000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Page ranks: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0.273  0.266  0.146  0.247  0.068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8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 3.png"/>
          <p:cNvPicPr>
            <a:picLocks noChangeAspect="1"/>
          </p:cNvPicPr>
          <p:nvPr/>
        </p:nvPicPr>
        <p:blipFill rotWithShape="1">
          <a:blip r:embed="rId3"/>
          <a:srcRect r="56707"/>
          <a:stretch/>
        </p:blipFill>
        <p:spPr>
          <a:xfrm>
            <a:off x="1151259" y="1000026"/>
            <a:ext cx="3234625" cy="4358374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Results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4464" y="1445429"/>
            <a:ext cx="3387536" cy="3610982"/>
            <a:chOff x="1077555" y="1902629"/>
            <a:chExt cx="3387536" cy="36109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77555" y="1902629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0.27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68220" y="4012763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0.26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49604" y="5172691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0.14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28622" y="1902629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38433" y="5175057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0.06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0AAD70-10D0-9125-AF04-BB6A102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89" y="1918733"/>
            <a:ext cx="2905031" cy="27399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web.dat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1 2  1 2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1 3  1 3  1 4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2 3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3 0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4 0  4 2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4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PageRank 10000000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Page ranks: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0.273  0.266  0.146  0.247  0.068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8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PageRank class</a:t>
            </a:r>
            <a:r>
              <a:rPr kumimoji="0" lang="en-US" sz="1600" dirty="0"/>
              <a:t> (all the pieces together, nothing new in this slide)</a:t>
            </a:r>
            <a:endParaRPr kumimoji="0" lang="en-US" sz="18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12480" y="750548"/>
            <a:ext cx="6081831" cy="601745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262800" anchor="t" anchorCtr="0"/>
          <a:lstStyle/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PageRank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an In object for representing the input (file)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 in = new In("web.dat");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 N = in.readInt();   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pages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int[][] nLink = new int[N][N];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nLink[i][j]: number of links from page i to page j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int[] nLinks = new int[N];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nLinks[i]: total number of outgoing links from page i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links data and computes the link counts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while (!in.isEmpty())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int row = in.readInt();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int col = in.readInt();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nLink[row][col]++;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nLinks[row]++;  }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the transition matrix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double[][] transition = new double[N][N];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i = 0; i &lt; N; i++)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for (int j = 0; j &lt; N; j++)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	</a:t>
            </a:r>
            <a:r>
              <a:rPr lang="en-US" sz="8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transition[i][j] = .10 / N + .90 * ((double) nLink[i][j] / nLinks[i]);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CDF's of the PDF's represented by the transition matrix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double[][] CDF = new double[N][N];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i = 0; i &lt; N; i++)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	CDF[i] = MyRandom.CDF(transition[i]);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Simulates the behavior of a user who makes T random moves.</a:t>
            </a:r>
          </a:p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In each move, a random page is selected from the current page. </a:t>
            </a:r>
          </a:p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The random selection is made using the CDF of the current page.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int[] count = new int[N];    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how many times each page was visited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 T = Integer.parseInt(args[0]);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moves</a:t>
            </a:r>
          </a:p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   </a:t>
            </a: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int page = 0;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at page 0</a:t>
            </a:r>
            <a:endParaRPr lang="en-US" sz="9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// Makes T moves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t = 0; t &lt; T; t++)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// Selects randomly which page to go to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page = MyRandom.rnd(CDF[page]);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count[page]++;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System.out.println("Page ranks:");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i = 0; i &lt; N; i++) { System.out.printf("%7.3f", (double) count[i] / T); }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5C369-956E-F4F9-B7E9-D2687DD2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89" y="1918733"/>
            <a:ext cx="2905031" cy="27399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web.dat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1 2  1 2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1 3  1 3  1 4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2 3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3 0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4 0  4 2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4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PageRank 10000000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Page ranks: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0.273  0.266  0.146  0.247  0.068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730" y="979176"/>
            <a:ext cx="7964525" cy="8965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buClrTx/>
              <a:buSzPct val="100000"/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Technically speaking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 2D array is an array of 1D arrays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ClrTx/>
              <a:buSzPct val="100000"/>
            </a:pPr>
            <a:endParaRPr kumimoji="0"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Picture 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04" y="851308"/>
            <a:ext cx="3114248" cy="393839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64663D3-60F0-1645-B146-A0E82BD12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0" y="3725513"/>
            <a:ext cx="7964525" cy="208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ClrTx/>
              <a:buSzPct val="100000"/>
            </a:pPr>
            <a:r>
              <a:rPr kumimoji="0" lang="en-US" u="sng" kern="0" dirty="0">
                <a:solidFill>
                  <a:srgbClr val="000000"/>
                </a:solidFill>
                <a:latin typeface="Times New Roman"/>
                <a:cs typeface="Times New Roman"/>
              </a:rPr>
              <a:t>Conventions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and column indexes start at 0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 </a:t>
            </a:r>
            <a:r>
              <a:rPr kumimoji="0" lang="en-US" sz="1600" kern="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</a:t>
            </a:r>
            <a:r>
              <a:rPr kumimoji="0" lang="en-US" sz="1600" i="1" kern="0" spc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row</a:t>
            </a:r>
            <a:r>
              <a:rPr kumimoji="0" lang="en-US" sz="1600" kern="0" spc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</a:t>
            </a:r>
            <a:r>
              <a:rPr kumimoji="0" lang="en-US" sz="1600" i="1" kern="0" spc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col</a:t>
            </a:r>
            <a:r>
              <a:rPr kumimoji="0" lang="en-US" sz="1600" kern="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)</a:t>
            </a: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element is accessed by</a:t>
            </a: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a[row][col]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  </a:t>
            </a:r>
            <a:r>
              <a:rPr kumimoji="0" lang="en-US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 in row i:    </a:t>
            </a:r>
            <a:r>
              <a:rPr kumimoji="0" lang="en-US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a[i].length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2130110-2D11-6940-995F-6511CD1B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lang="en-US" dirty="0"/>
              <a:t>Two dimensional arrays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BD6646-9991-5667-877E-3C8D76276E29}"/>
              </a:ext>
            </a:extLst>
          </p:cNvPr>
          <p:cNvGrpSpPr/>
          <p:nvPr/>
        </p:nvGrpSpPr>
        <p:grpSpPr>
          <a:xfrm>
            <a:off x="1608020" y="2710549"/>
            <a:ext cx="3504263" cy="589007"/>
            <a:chOff x="1862867" y="3413198"/>
            <a:chExt cx="3504263" cy="589007"/>
          </a:xfrm>
        </p:grpSpPr>
        <p:sp>
          <p:nvSpPr>
            <p:cNvPr id="3" name="AutoShape 13">
              <a:extLst>
                <a:ext uri="{FF2B5EF4-FFF2-40B4-BE49-F238E27FC236}">
                  <a16:creationId xmlns:a16="http://schemas.microsoft.com/office/drawing/2014/main" id="{FB329A35-37A7-3534-6460-A52F7BCC3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867" y="3413198"/>
              <a:ext cx="3114248" cy="589007"/>
            </a:xfrm>
            <a:prstGeom prst="roundRect">
              <a:avLst>
                <a:gd name="adj" fmla="val 16667"/>
              </a:avLst>
            </a:prstGeom>
            <a:solidFill>
              <a:srgbClr val="FFF0D6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 algn="ctr">
                <a:lnSpc>
                  <a:spcPct val="100000"/>
                </a:lnSpc>
                <a:spcBef>
                  <a:spcPts val="600"/>
                </a:spcBef>
                <a:buClrTx/>
                <a:buSzPct val="100000"/>
              </a:pPr>
              <a:r>
                <a:rPr kumimoji="0" lang="en-US" sz="1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“Row” </a:t>
              </a:r>
              <a:r>
                <a:rPr kumimoji="0"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a[i]</a:t>
              </a:r>
              <a:r>
                <a:rPr kumimoji="0"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is a 1D array whose elements are:</a:t>
              </a:r>
            </a:p>
            <a:p>
              <a:pPr algn="ctr">
                <a:lnSpc>
                  <a:spcPct val="100000"/>
                </a:lnSpc>
                <a:spcBef>
                  <a:spcPts val="600"/>
                </a:spcBef>
                <a:buClrTx/>
                <a:buSzPct val="100000"/>
              </a:pPr>
              <a:r>
                <a:rPr kumimoji="0"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a[i][0], a[i][1], a[i][2]</a:t>
              </a:r>
            </a:p>
          </p:txBody>
        </p:sp>
        <p:cxnSp>
          <p:nvCxnSpPr>
            <p:cNvPr id="4" name="AutoShape 15">
              <a:extLst>
                <a:ext uri="{FF2B5EF4-FFF2-40B4-BE49-F238E27FC236}">
                  <a16:creationId xmlns:a16="http://schemas.microsoft.com/office/drawing/2014/main" id="{C4753959-28FF-EAA7-C038-DB5DE960D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77115" y="3707161"/>
              <a:ext cx="390015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979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Example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3001E99-3FE5-78DE-F36E-2B74BF5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60" y="659761"/>
            <a:ext cx="5046260" cy="5821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4000" rIns="182880" bIns="9360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sums of the rows in a table.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sums in the rightmost column.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SumOfRow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20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A5A33E-55BA-B34F-45D0-DDF67DC2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064" y="1986513"/>
            <a:ext cx="1775346" cy="176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37160" rIns="182880" bIns="13716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java </a:t>
            </a:r>
            <a:r>
              <a:rPr lang="en-US" sz="1200" b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SumOfRow</a:t>
            </a:r>
            <a:endParaRPr lang="en-US" sz="1200" b="1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6  10   6  22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7  11  17  35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3  15   1  19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14   6  13  33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13   6   0  19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22BAB92-6E3A-80B9-BE96-736D8233F1AD}"/>
              </a:ext>
            </a:extLst>
          </p:cNvPr>
          <p:cNvSpPr/>
          <p:nvPr/>
        </p:nvSpPr>
        <p:spPr>
          <a:xfrm>
            <a:off x="7172421" y="4065359"/>
            <a:ext cx="939839" cy="552940"/>
          </a:xfrm>
          <a:prstGeom prst="wedgeRoundRectCallout">
            <a:avLst>
              <a:gd name="adj1" fmla="val -18797"/>
              <a:gd name="adj2" fmla="val -1221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sum of each row</a:t>
            </a:r>
          </a:p>
        </p:txBody>
      </p:sp>
    </p:spTree>
    <p:extLst>
      <p:ext uri="{BB962C8B-B14F-4D97-AF65-F5344CB8AC3E}">
        <p14:creationId xmlns:p14="http://schemas.microsoft.com/office/powerpoint/2010/main" val="416269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Example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9B2A86D-AFB7-2AAD-CF8D-07268964E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60" y="659761"/>
            <a:ext cx="5046260" cy="5821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4000" rIns="182880" bIns="9360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sums of the rows in a table.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sums in the rightmost column.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SumOfRow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Defines a 5 by 4 2D array, and puts random values in the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range 0...19 in the leftmost 3 columns, for testing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int[][] arr = new int[5][4];</a:t>
            </a:r>
          </a:p>
          <a:p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arr[i][j] = (int) (20 * Math.random());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 of each row at the rightmost column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sum =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sum = sum + arr[i][j];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arr[i][3] = sum;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endParaRPr lang="en-US" sz="120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EDAC6A-7D09-D2F6-F1B8-76016064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064" y="1986513"/>
            <a:ext cx="1775346" cy="176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37160" rIns="182880" bIns="13716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java </a:t>
            </a:r>
            <a:r>
              <a:rPr lang="en-US" sz="1200" b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SumOfRow</a:t>
            </a:r>
            <a:endParaRPr lang="en-US" sz="1200" b="1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6  10   6  22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7  11  17  35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3  15   1  19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14   6  13  33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13   6   0  19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1775A20-60E5-5A72-2456-E6FAFB98B03B}"/>
              </a:ext>
            </a:extLst>
          </p:cNvPr>
          <p:cNvSpPr/>
          <p:nvPr/>
        </p:nvSpPr>
        <p:spPr>
          <a:xfrm>
            <a:off x="7172421" y="4065359"/>
            <a:ext cx="939839" cy="552940"/>
          </a:xfrm>
          <a:prstGeom prst="wedgeRoundRectCallout">
            <a:avLst>
              <a:gd name="adj1" fmla="val -18797"/>
              <a:gd name="adj2" fmla="val -1221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sum of each row</a:t>
            </a:r>
          </a:p>
        </p:txBody>
      </p:sp>
    </p:spTree>
    <p:extLst>
      <p:ext uri="{BB962C8B-B14F-4D97-AF65-F5344CB8AC3E}">
        <p14:creationId xmlns:p14="http://schemas.microsoft.com/office/powerpoint/2010/main" val="4218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Example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0160" y="659761"/>
            <a:ext cx="5046260" cy="5821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4000" rIns="182880" bIns="9360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sums of the rows in a table.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sums in the rightmost column.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SumOfRow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Defines a 5 by 4 2D array, and puts random values in the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range 0...19 in the leftmost 3 columns, for testing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int[][] arr = new int[5][4];</a:t>
            </a:r>
          </a:p>
          <a:p>
            <a:endParaRPr lang="en-IL" sz="12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arr[i][j] = (int) (20 * Math.random());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 of each row at the rightmost column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sum =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sum = sum + arr[i][j];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arr[i][3] = sum; 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array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4;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System.out.printf("%4s", arr[i][j]);</a:t>
            </a:r>
          </a:p>
          <a:p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System.out.println(); </a:t>
            </a:r>
          </a:p>
          <a:p>
            <a:pPr>
              <a:lnSpc>
                <a:spcPts val="1200"/>
              </a:lnSpc>
            </a:pPr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>
              <a:lnSpc>
                <a:spcPts val="1200"/>
              </a:lnSpc>
            </a:pPr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>
              <a:lnSpc>
                <a:spcPts val="1200"/>
              </a:lnSpc>
            </a:pPr>
            <a:r>
              <a:rPr lang="en-IL" sz="120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20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77064" y="1986513"/>
            <a:ext cx="1775346" cy="176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37160" rIns="182880" bIns="13716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java </a:t>
            </a:r>
            <a:r>
              <a:rPr lang="en-US" sz="1200" b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SumOfRow</a:t>
            </a:r>
            <a:endParaRPr lang="en-US" sz="1200" b="1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6  10   6  22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7  11  17  35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 3  15   1  19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14   6  13  33</a:t>
            </a:r>
          </a:p>
          <a:p>
            <a:pPr>
              <a:spcBef>
                <a:spcPts val="600"/>
              </a:spcBef>
            </a:pPr>
            <a:r>
              <a:rPr lang="en-IL" sz="1200">
                <a:solidFill>
                  <a:srgbClr val="000000"/>
                </a:solidFill>
                <a:latin typeface="Menlo-Regular" panose="020B0609030804020204" pitchFamily="49" charset="0"/>
              </a:rPr>
              <a:t>13   6   0  19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D8656F41-83D1-2A61-1077-532ED312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958" y="5300992"/>
            <a:ext cx="3132773" cy="3571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 anchor="ctr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Prints the value using 4 positions, right justified.</a:t>
            </a:r>
          </a:p>
        </p:txBody>
      </p:sp>
      <p:cxnSp>
        <p:nvCxnSpPr>
          <p:cNvPr id="3" name="AutoShape 15">
            <a:extLst>
              <a:ext uri="{FF2B5EF4-FFF2-40B4-BE49-F238E27FC236}">
                <a16:creationId xmlns:a16="http://schemas.microsoft.com/office/drawing/2014/main" id="{B2D9A69B-9509-ABA3-5C54-495CAE476F67}"/>
              </a:ext>
            </a:extLst>
          </p:cNvPr>
          <p:cNvCxnSpPr>
            <a:cxnSpLocks noChangeShapeType="1"/>
            <a:stCxn id="2" idx="1"/>
          </p:cNvCxnSpPr>
          <p:nvPr/>
        </p:nvCxnSpPr>
        <p:spPr bwMode="auto">
          <a:xfrm flipH="1">
            <a:off x="5193610" y="5479584"/>
            <a:ext cx="251348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FDBA8EE-81BD-6D73-B1FC-558DCA13F3FC}"/>
              </a:ext>
            </a:extLst>
          </p:cNvPr>
          <p:cNvSpPr/>
          <p:nvPr/>
        </p:nvSpPr>
        <p:spPr>
          <a:xfrm>
            <a:off x="7172421" y="4065359"/>
            <a:ext cx="939839" cy="552940"/>
          </a:xfrm>
          <a:prstGeom prst="wedgeRoundRectCallout">
            <a:avLst>
              <a:gd name="adj1" fmla="val -18797"/>
              <a:gd name="adj2" fmla="val -1221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sum of each row</a:t>
            </a:r>
          </a:p>
        </p:txBody>
      </p:sp>
    </p:spTree>
    <p:extLst>
      <p:ext uri="{BB962C8B-B14F-4D97-AF65-F5344CB8AC3E}">
        <p14:creationId xmlns:p14="http://schemas.microsoft.com/office/powerpoint/2010/main" val="76253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FA23C2-722D-C3A8-F5EB-7819C421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PageRank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6664488-A609-C709-CE10-087820C234B2}"/>
              </a:ext>
            </a:extLst>
          </p:cNvPr>
          <p:cNvSpPr/>
          <p:nvPr/>
        </p:nvSpPr>
        <p:spPr bwMode="auto">
          <a:xfrm>
            <a:off x="1407796" y="1564483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BE915-16B0-BDE0-ECD3-8AA2F675C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1738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A6164C-92BA-BE44-9A9D-BBC968BDCA55}"/>
              </a:ext>
            </a:extLst>
          </p:cNvPr>
          <p:cNvGrpSpPr/>
          <p:nvPr/>
        </p:nvGrpSpPr>
        <p:grpSpPr>
          <a:xfrm>
            <a:off x="485860" y="1417465"/>
            <a:ext cx="7547908" cy="2149434"/>
            <a:chOff x="937847" y="2430640"/>
            <a:chExt cx="7547908" cy="21494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60162"/>
            <a:stretch/>
          </p:blipFill>
          <p:spPr>
            <a:xfrm>
              <a:off x="937847" y="2442306"/>
              <a:ext cx="2666639" cy="1367694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976B22-5B5E-B34E-B55B-3AAA09B09D95}"/>
                </a:ext>
              </a:extLst>
            </p:cNvPr>
            <p:cNvGrpSpPr/>
            <p:nvPr/>
          </p:nvGrpSpPr>
          <p:grpSpPr>
            <a:xfrm>
              <a:off x="3722079" y="2430640"/>
              <a:ext cx="4190998" cy="1367694"/>
              <a:chOff x="3722079" y="2430640"/>
              <a:chExt cx="4190998" cy="136769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39651" r="25157"/>
              <a:stretch/>
            </p:blipFill>
            <p:spPr>
              <a:xfrm>
                <a:off x="3722079" y="2430640"/>
                <a:ext cx="2355662" cy="136769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74146"/>
              <a:stretch/>
            </p:blipFill>
            <p:spPr>
              <a:xfrm>
                <a:off x="6182484" y="2430640"/>
                <a:ext cx="1730593" cy="1367694"/>
              </a:xfrm>
              <a:prstGeom prst="rect">
                <a:avLst/>
              </a:prstGeom>
            </p:spPr>
          </p:pic>
        </p:grp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070194" y="3821875"/>
              <a:ext cx="7415561" cy="758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ClrTx/>
                <a:buSzPct val="100000"/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Precondition: The two matrices must have the same dimensions.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38952A49-A2C2-2C26-8F04-236AE7D60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07" y="796956"/>
            <a:ext cx="7415561" cy="75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Pct val="100000"/>
            </a:pPr>
            <a:r>
              <a:rPr kumimoji="0" lang="en-US" sz="2000" u="sng" dirty="0">
                <a:solidFill>
                  <a:srgbClr val="000000"/>
                </a:solidFill>
                <a:latin typeface="Times New Roman"/>
                <a:cs typeface="Times New Roman"/>
              </a:rPr>
              <a:t>Addition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815106-8A18-AE29-7F8A-E7459FE35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79" y="3429000"/>
            <a:ext cx="4178526" cy="258974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80000" rIns="182880" bIns="4680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matrix addition sum = m1 + m2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Assumes that m1, m2 have the same dimensions</a:t>
            </a:r>
          </a:p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N = m1.length; 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rows</a:t>
            </a:r>
          </a:p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M = m1[0].length;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columns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int[][] sum = new int[N][M];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for (int i = 0; i &lt; N; i++) {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    for (int j = 0; j &lt; M; j++) {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        sum[i][j] = m1[i][j] + m2[i][j];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    }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46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28060</TotalTime>
  <Words>5692</Words>
  <Application>Microsoft Macintosh PowerPoint</Application>
  <PresentationFormat>On-screen Show (4:3)</PresentationFormat>
  <Paragraphs>997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Comic Sans MS</vt:lpstr>
      <vt:lpstr>Consolas</vt:lpstr>
      <vt:lpstr>Menlo</vt:lpstr>
      <vt:lpstr>Menlo-Regular</vt:lpstr>
      <vt:lpstr>Monotype Sorts</vt:lpstr>
      <vt:lpstr>Times New Roman</vt:lpstr>
      <vt:lpstr>Wingdings</vt:lpstr>
      <vt:lpstr>1_introcs</vt:lpstr>
      <vt:lpstr>PowerPoint Presentation</vt:lpstr>
      <vt:lpstr>Two dimensional arrays</vt:lpstr>
      <vt:lpstr>Two dimensional arrays</vt:lpstr>
      <vt:lpstr>Two dimensional arrays</vt:lpstr>
      <vt:lpstr>Example</vt:lpstr>
      <vt:lpstr>Example</vt:lpstr>
      <vt:lpstr>Example</vt:lpstr>
      <vt:lpstr>Plan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Plan</vt:lpstr>
      <vt:lpstr>2D arrays: Abstraction and implementation</vt:lpstr>
      <vt:lpstr>Plan</vt:lpstr>
      <vt:lpstr>Reading / processing a file</vt:lpstr>
      <vt:lpstr>Plan</vt:lpstr>
      <vt:lpstr>PageRank</vt:lpstr>
      <vt:lpstr>PageRank</vt:lpstr>
      <vt:lpstr>PageRank</vt:lpstr>
      <vt:lpstr>Model</vt:lpstr>
      <vt:lpstr>Data structures</vt:lpstr>
      <vt:lpstr>Data structures</vt:lpstr>
      <vt:lpstr>Data structures</vt:lpstr>
      <vt:lpstr>Algorithm</vt:lpstr>
      <vt:lpstr>Algorithm</vt:lpstr>
      <vt:lpstr>Algorithm</vt:lpstr>
      <vt:lpstr>Algorithm</vt:lpstr>
      <vt:lpstr>Implementation</vt:lpstr>
      <vt:lpstr>Implementation</vt:lpstr>
      <vt:lpstr>Results</vt:lpstr>
      <vt:lpstr>Results</vt:lpstr>
      <vt:lpstr>PageRank class (all the pieces together, nothing new in this slide)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879</cp:revision>
  <dcterms:created xsi:type="dcterms:W3CDTF">2010-03-25T13:24:56Z</dcterms:created>
  <dcterms:modified xsi:type="dcterms:W3CDTF">2024-11-27T07:19:56Z</dcterms:modified>
  <cp:category/>
</cp:coreProperties>
</file>