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696" r:id="rId5"/>
    <p:sldId id="356" r:id="rId6"/>
    <p:sldId id="353" r:id="rId7"/>
    <p:sldId id="267" r:id="rId8"/>
    <p:sldId id="362" r:id="rId9"/>
    <p:sldId id="363" r:id="rId10"/>
    <p:sldId id="697" r:id="rId11"/>
    <p:sldId id="271" r:id="rId12"/>
    <p:sldId id="352" r:id="rId13"/>
    <p:sldId id="329" r:id="rId14"/>
    <p:sldId id="328" r:id="rId15"/>
    <p:sldId id="296" r:id="rId16"/>
    <p:sldId id="298" r:id="rId17"/>
    <p:sldId id="275" r:id="rId18"/>
    <p:sldId id="341" r:id="rId19"/>
    <p:sldId id="343" r:id="rId20"/>
    <p:sldId id="342" r:id="rId21"/>
    <p:sldId id="699" r:id="rId22"/>
    <p:sldId id="306" r:id="rId23"/>
    <p:sldId id="345" r:id="rId24"/>
    <p:sldId id="702" r:id="rId25"/>
    <p:sldId id="349" r:id="rId26"/>
    <p:sldId id="347" r:id="rId27"/>
    <p:sldId id="346" r:id="rId28"/>
    <p:sldId id="700" r:id="rId29"/>
    <p:sldId id="701" r:id="rId30"/>
    <p:sldId id="703" r:id="rId31"/>
    <p:sldId id="351" r:id="rId32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00"/>
    <a:srgbClr val="FFD718"/>
    <a:srgbClr val="FFCC66"/>
    <a:srgbClr val="E7E7E7"/>
    <a:srgbClr val="CCFF66"/>
    <a:srgbClr val="FF8000"/>
    <a:srgbClr val="FFE1D0"/>
    <a:srgbClr val="00FF00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89796" autoAdjust="0"/>
  </p:normalViewPr>
  <p:slideViewPr>
    <p:cSldViewPr snapToGrid="0" snapToObjects="1">
      <p:cViewPr varScale="1">
        <p:scale>
          <a:sx n="110" d="100"/>
          <a:sy n="110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8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D2DD7-CEF4-2A46-A4E3-CEF344E63C8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6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C5776-82E6-3748-AA0F-35946F16CA4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50DE-2E6E-5AEC-6C8B-30735523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DE37C56-9EC3-D8B7-B823-60C88F828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3A62418-D1A0-F8A0-E610-F5DE86E99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A196597-2E05-F7ED-91D7-9CE2D3C52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27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8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2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15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B4D-D3AD-5DC2-1548-44758CC89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58ABC89-E847-DB04-24CA-D7D74F4B1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642DF57-7B7A-8A42-D2E1-6303B0EAE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830CE27-DB73-68B6-3673-E0E49D907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75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2ECB1-E3FA-9C49-8CF4-EDADF83ABBB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8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2ECB1-E3FA-9C49-8CF4-EDADF83ABBB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B9A6C-3F7C-7342-9688-E5AF9E3F324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E695E02B-8E9D-DE03-EEAA-383B79AD8B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5-2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rocs.cs.princeton.edu/java/stdlib/javadoc/StdDra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stdlib/javadoc/I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9523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Multimedia, Part 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070825"/>
            <a:ext cx="3252618" cy="3578675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57C0181-DFEE-9A03-296D-09FA9CAB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37207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Graphics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Animation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Audio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639967" y="1598662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Graphics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8767"/>
              </p:ext>
            </p:extLst>
          </p:nvPr>
        </p:nvGraphicFramePr>
        <p:xfrm>
          <a:off x="1318275" y="2567247"/>
          <a:ext cx="1667994" cy="147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6230220" imgH="6238095" progId="">
                  <p:embed/>
                </p:oleObj>
              </mc:Choice>
              <mc:Fallback>
                <p:oleObj name="Photo Editor Photo" r:id="rId3" imgW="6230220" imgH="62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690" r="826" b="458"/>
                      <a:stretch>
                        <a:fillRect/>
                      </a:stretch>
                    </p:blipFill>
                    <p:spPr bwMode="auto">
                      <a:xfrm>
                        <a:off x="1318275" y="2567247"/>
                        <a:ext cx="1667994" cy="147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519" y="856673"/>
            <a:ext cx="3206191" cy="168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fern"/>
          <p:cNvPicPr>
            <a:picLocks noChangeAspect="1" noChangeArrowheads="1"/>
          </p:cNvPicPr>
          <p:nvPr/>
        </p:nvPicPr>
        <p:blipFill>
          <a:blip r:embed="rId6"/>
          <a:srcRect l="26003" r="21480"/>
          <a:stretch>
            <a:fillRect/>
          </a:stretch>
        </p:blipFill>
        <p:spPr bwMode="auto">
          <a:xfrm rot="3684115">
            <a:off x="5274647" y="2266057"/>
            <a:ext cx="1221533" cy="23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4979" y="4336033"/>
            <a:ext cx="8278866" cy="226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  <a:buClrTx/>
              <a:buSzPct val="100000"/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Computer graphics: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The art and science of displaying and manipulating images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science: Building a mathematical model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art: Implementing the model using a library of graphics primitives: 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point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circle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etc.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StdDraw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 An open source graphics class, used in this course.</a:t>
            </a:r>
          </a:p>
        </p:txBody>
      </p:sp>
      <p:pic>
        <p:nvPicPr>
          <p:cNvPr id="7" name="Picture 9" descr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12" y="808844"/>
            <a:ext cx="3206190" cy="168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3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321181A1-0936-8F42-A1B9-3B93197E5798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67BF36-E242-DE4B-A065-09E64FD28D8F}"/>
              </a:ext>
            </a:extLst>
          </p:cNvPr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10C04-ECEF-C445-8CD1-0535C234A38A}"/>
                </a:ext>
              </a:extLst>
            </p:cNvPr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901F1CF-71F5-BB4B-9B14-A24E8F1644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0705F82-3A0A-F042-8AAE-E5CAA3EB44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52FCE5B-C83E-CE47-81C6-4FB23C91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51D113E-F1E0-4C4C-B0D2-F5440BB68368}"/>
                  </a:ext>
                </a:extLst>
              </p:cNvPr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33" name="Rectangle 6">
                  <a:extLst>
                    <a:ext uri="{FF2B5EF4-FFF2-40B4-BE49-F238E27FC236}">
                      <a16:creationId xmlns:a16="http://schemas.microsoft.com/office/drawing/2014/main" id="{A00EB58D-7E24-A943-959C-B64E6E03F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34" name="Rectangle 6">
                  <a:extLst>
                    <a:ext uri="{FF2B5EF4-FFF2-40B4-BE49-F238E27FC236}">
                      <a16:creationId xmlns:a16="http://schemas.microsoft.com/office/drawing/2014/main" id="{EEE14282-05C8-2746-ACFE-6D8E08D0E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479830-5668-7047-B970-F6D9676D6874}"/>
                  </a:ext>
                </a:extLst>
              </p:cNvPr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6" name="Picture 4" descr="fern">
              <a:extLst>
                <a:ext uri="{FF2B5EF4-FFF2-40B4-BE49-F238E27FC236}">
                  <a16:creationId xmlns:a16="http://schemas.microsoft.com/office/drawing/2014/main" id="{2A30F725-13C8-6D45-86FB-4F23C0AF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15E29ABE-290F-9F48-BC6C-A9F39E528D1A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97744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5" name="Group 24"/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4" name="Picture 4" descr="fern"/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1593" y="1227413"/>
            <a:ext cx="4796251" cy="4403050"/>
            <a:chOff x="1458413" y="1227413"/>
            <a:chExt cx="4796251" cy="440305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4141145" y="4998712"/>
              <a:ext cx="1133441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512 pixels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8413" y="1227413"/>
              <a:ext cx="4796251" cy="4403050"/>
              <a:chOff x="95679" y="966098"/>
              <a:chExt cx="4796251" cy="44030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5679" y="966098"/>
                <a:ext cx="1354486" cy="3433535"/>
                <a:chOff x="95679" y="966098"/>
                <a:chExt cx="1354486" cy="3433535"/>
              </a:xfrm>
            </p:grpSpPr>
            <p:sp>
              <p:nvSpPr>
                <p:cNvPr id="15" name="Right Brace 14"/>
                <p:cNvSpPr/>
                <p:nvPr/>
              </p:nvSpPr>
              <p:spPr bwMode="auto">
                <a:xfrm rot="10800000">
                  <a:off x="1052765" y="966098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95679" y="2510686"/>
                  <a:ext cx="1354486" cy="339196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512 pixels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458395" y="4479838"/>
                <a:ext cx="3433535" cy="889310"/>
                <a:chOff x="1458395" y="4479838"/>
                <a:chExt cx="3433535" cy="889310"/>
              </a:xfrm>
            </p:grpSpPr>
            <p:sp>
              <p:nvSpPr>
                <p:cNvPr id="13" name="Right Brace 12"/>
                <p:cNvSpPr/>
                <p:nvPr/>
              </p:nvSpPr>
              <p:spPr bwMode="auto">
                <a:xfrm rot="5400000">
                  <a:off x="3022763" y="2915470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2956068" y="5060729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</p:grp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3018270-802E-AD42-BCC9-1EEC04FFBB70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F84D129A-5C05-B04E-B96E-BA3C8C18055E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724610-A9FD-6DD6-1E5D-6EC40AF778F2}"/>
              </a:ext>
            </a:extLst>
          </p:cNvPr>
          <p:cNvSpPr txBox="1">
            <a:spLocks noChangeArrowheads="1"/>
          </p:cNvSpPr>
          <p:nvPr/>
        </p:nvSpPr>
        <p:spPr>
          <a:xfrm>
            <a:off x="466126" y="5443344"/>
            <a:ext cx="8263932" cy="11995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Physical view: a ”canvas” consisiting (by default) of 512 rows of 512 pixels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each, which includes an invisible 10-pixel all around “frame”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C794B96-E436-35E2-D173-E5D4961B9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532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5" name="Group 24"/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4" name="Picture 4" descr="fern"/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6126" y="5443344"/>
            <a:ext cx="8263932" cy="11995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Physical view: a ”canvas” consisiting (by default) of 512 rows of 512 pixels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each, which includes an invisible 10-pixel all around “frame”</a:t>
            </a:r>
          </a:p>
          <a:p>
            <a:pPr marL="269875" indent="-269875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Logical view: a 1.0 by 1.0 coordinate system, (0,0) at the bottom-left corner.</a:t>
            </a:r>
            <a:endParaRPr kumimoji="0"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1990" y="1227413"/>
            <a:ext cx="4275854" cy="4403050"/>
            <a:chOff x="1978810" y="1227413"/>
            <a:chExt cx="4275854" cy="440305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4320651" y="4998570"/>
              <a:ext cx="741489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1.0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78810" y="1227413"/>
              <a:ext cx="4275854" cy="4403050"/>
              <a:chOff x="616076" y="966098"/>
              <a:chExt cx="4275854" cy="44030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16076" y="966098"/>
                <a:ext cx="741489" cy="3433535"/>
                <a:chOff x="616076" y="966098"/>
                <a:chExt cx="741489" cy="3433535"/>
              </a:xfrm>
            </p:grpSpPr>
            <p:sp>
              <p:nvSpPr>
                <p:cNvPr id="15" name="Right Brace 14"/>
                <p:cNvSpPr/>
                <p:nvPr/>
              </p:nvSpPr>
              <p:spPr bwMode="auto">
                <a:xfrm rot="10800000">
                  <a:off x="1052765" y="966098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616076" y="2510686"/>
                  <a:ext cx="741489" cy="339196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458395" y="4479838"/>
                <a:ext cx="3433535" cy="889310"/>
                <a:chOff x="1458395" y="4479838"/>
                <a:chExt cx="3433535" cy="889310"/>
              </a:xfrm>
            </p:grpSpPr>
            <p:sp>
              <p:nvSpPr>
                <p:cNvPr id="13" name="Right Brace 12"/>
                <p:cNvSpPr/>
                <p:nvPr/>
              </p:nvSpPr>
              <p:spPr bwMode="auto">
                <a:xfrm rot="5400000">
                  <a:off x="3022763" y="2915470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2956068" y="5060729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</p:grp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832671" y="4301821"/>
              <a:ext cx="741489" cy="30841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</p:grp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B49167DF-A3F8-8241-960D-A7848786C725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B511B829-9060-1D43-BF80-DF5BAC5B4DAB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E91F260-86E4-5E8E-5A22-802D73873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45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Line drawing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2135" y="2714691"/>
            <a:ext cx="7875330" cy="4027853"/>
            <a:chOff x="562135" y="2714691"/>
            <a:chExt cx="7875330" cy="4027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12631" t="12659" r="1245" b="16850"/>
            <a:stretch/>
          </p:blipFill>
          <p:spPr>
            <a:xfrm>
              <a:off x="562135" y="2714691"/>
              <a:ext cx="7875330" cy="402785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l="68799" t="21118" r="19696" b="74072"/>
            <a:stretch/>
          </p:blipFill>
          <p:spPr>
            <a:xfrm>
              <a:off x="5631947" y="3520258"/>
              <a:ext cx="1052070" cy="27484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47EF1-064E-B542-9AE6-84CDA3D42D89}"/>
              </a:ext>
            </a:extLst>
          </p:cNvPr>
          <p:cNvGrpSpPr/>
          <p:nvPr/>
        </p:nvGrpSpPr>
        <p:grpSpPr>
          <a:xfrm>
            <a:off x="862305" y="2714690"/>
            <a:ext cx="3877520" cy="3809033"/>
            <a:chOff x="862305" y="2714690"/>
            <a:chExt cx="3877520" cy="380903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/>
            <a:srcRect l="7302" t="7599" r="2965" b="9121"/>
            <a:stretch/>
          </p:blipFill>
          <p:spPr>
            <a:xfrm>
              <a:off x="862305" y="2714690"/>
              <a:ext cx="3877520" cy="380903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1275897" y="3526452"/>
              <a:ext cx="2190497" cy="2812903"/>
              <a:chOff x="1676791" y="1922254"/>
              <a:chExt cx="2190497" cy="2812903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676791" y="4426738"/>
                <a:ext cx="741489" cy="30841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chemeClr val="hlink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0, 0)</a:t>
                </a: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919252" y="1922254"/>
                <a:ext cx="948036" cy="27764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(0.5, 0.8)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682690-7C91-84FD-1769-8025400785ED}"/>
              </a:ext>
            </a:extLst>
          </p:cNvPr>
          <p:cNvGrpSpPr/>
          <p:nvPr/>
        </p:nvGrpSpPr>
        <p:grpSpPr>
          <a:xfrm>
            <a:off x="562135" y="767261"/>
            <a:ext cx="8339493" cy="1615313"/>
            <a:chOff x="562135" y="767261"/>
            <a:chExt cx="8339493" cy="1615313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62135" y="767261"/>
              <a:ext cx="4554668" cy="1615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08000" rIns="0" bIns="262800" anchor="t" anchorCtr="0"/>
            <a:lstStyle/>
            <a:p>
              <a:pPr>
                <a:lnSpc>
                  <a:spcPts val="18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public class DrawLineDemo {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8000"/>
                  </a:solidFill>
                  <a:latin typeface="Consolas"/>
                  <a:ea typeface="Monaco"/>
                  <a:cs typeface="Consolas"/>
                </a:rPr>
                <a:t>// draws a line between (0,0) and (0.5,0.8) 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StdDraw.line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(0.0, 0.0, 0.5, 0.8);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} </a:t>
              </a: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5224633" y="767261"/>
              <a:ext cx="3676995" cy="1474923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Notes: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StdDraw</a:t>
              </a: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creates a default canvass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default canvas dimensions,</a:t>
              </a:r>
              <a:b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line width, colors, etc. can be easily changed using </a:t>
              </a:r>
              <a:r>
                <a:rPr kumimoji="0"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StdDraw</a:t>
              </a: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functions.</a:t>
              </a:r>
            </a:p>
            <a:p>
              <a:pPr lvl="1"/>
              <a:endParaRPr kumimoji="0" 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0F8AAD4-F600-F408-D950-754ECCA63089}"/>
              </a:ext>
            </a:extLst>
          </p:cNvPr>
          <p:cNvSpPr/>
          <p:nvPr/>
        </p:nvSpPr>
        <p:spPr>
          <a:xfrm>
            <a:off x="3466394" y="4600667"/>
            <a:ext cx="2349578" cy="952965"/>
          </a:xfrm>
          <a:prstGeom prst="wedgeRoundRectCallout">
            <a:avLst>
              <a:gd name="adj1" fmla="val -51629"/>
              <a:gd name="adj2" fmla="val -7957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to stop a program that creates a graphical window, close the window</a:t>
            </a:r>
          </a:p>
        </p:txBody>
      </p:sp>
    </p:spTree>
    <p:extLst>
      <p:ext uri="{BB962C8B-B14F-4D97-AF65-F5344CB8AC3E}">
        <p14:creationId xmlns:p14="http://schemas.microsoft.com/office/powerpoint/2010/main" val="39954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Line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77239-321C-5B51-4ECC-09914EB53BEC}"/>
              </a:ext>
            </a:extLst>
          </p:cNvPr>
          <p:cNvSpPr txBox="1">
            <a:spLocks noChangeArrowheads="1"/>
          </p:cNvSpPr>
          <p:nvPr/>
        </p:nvSpPr>
        <p:spPr>
          <a:xfrm>
            <a:off x="530948" y="702782"/>
            <a:ext cx="7848600" cy="8199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Draw an equilateral triangle with side length 1; Left bottom corner at (0,0).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2437B-A23F-8243-8112-80858698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05" y="2512603"/>
            <a:ext cx="3244045" cy="35424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726037-4DAE-64BE-6977-99C79973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205" y="1304092"/>
            <a:ext cx="1950889" cy="6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Menlo"/>
                <a:ea typeface="Menlo"/>
                <a:cs typeface="Menlo"/>
              </a:rPr>
              <a:t>% java EqTriangle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Menlo"/>
                <a:ea typeface="Menlo"/>
                <a:cs typeface="Menlo"/>
              </a:rPr>
              <a:t>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4A14A-7F09-8AD7-64E2-22C8E42EAACA}"/>
              </a:ext>
            </a:extLst>
          </p:cNvPr>
          <p:cNvGrpSpPr/>
          <p:nvPr/>
        </p:nvGrpSpPr>
        <p:grpSpPr>
          <a:xfrm>
            <a:off x="212828" y="1332424"/>
            <a:ext cx="2053008" cy="2180823"/>
            <a:chOff x="212828" y="1332424"/>
            <a:chExt cx="2053008" cy="2180823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429617" y="1771248"/>
              <a:ext cx="1646869" cy="138328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44260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46974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129861" y="3154528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12828" y="3174051"/>
              <a:ext cx="631583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080006" y="1332424"/>
              <a:ext cx="491013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?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933669D-EF80-5787-02AE-805D0F14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253" y="3174051"/>
              <a:ext cx="631583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(1, 0)</a:t>
              </a:r>
            </a:p>
          </p:txBody>
        </p:sp>
      </p:grpSp>
      <p:sp>
        <p:nvSpPr>
          <p:cNvPr id="15" name="Rectangle 8">
            <a:extLst>
              <a:ext uri="{FF2B5EF4-FFF2-40B4-BE49-F238E27FC236}">
                <a16:creationId xmlns:a16="http://schemas.microsoft.com/office/drawing/2014/main" id="{436016FC-6D63-0DAA-EB4C-459AB4C4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3" y="3931013"/>
            <a:ext cx="4062941" cy="161531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262800" anchor="t" anchorCtr="0"/>
          <a:lstStyle/>
          <a:p>
            <a:pPr>
              <a:lnSpc>
                <a:spcPts val="1840"/>
              </a:lnSpc>
              <a:spcBef>
                <a:spcPts val="6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EqTriangle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You do it, using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StdDraw.drawLine()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CF53F-DF33-04B0-A3AF-67E9A9A20089}"/>
              </a:ext>
            </a:extLst>
          </p:cNvPr>
          <p:cNvGrpSpPr/>
          <p:nvPr/>
        </p:nvGrpSpPr>
        <p:grpSpPr>
          <a:xfrm>
            <a:off x="1858290" y="1364420"/>
            <a:ext cx="3291312" cy="2220105"/>
            <a:chOff x="1858290" y="1364420"/>
            <a:chExt cx="3291312" cy="2220105"/>
          </a:xfrm>
        </p:grpSpPr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3331828" y="1738722"/>
              <a:ext cx="1598871" cy="1393119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3056660" y="3136911"/>
              <a:ext cx="916157" cy="4476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518019" y="3145316"/>
              <a:ext cx="631583" cy="3391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(1, 0)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4122656" y="1738721"/>
              <a:ext cx="0" cy="1393119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070051" y="2287465"/>
              <a:ext cx="419348" cy="4476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16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9" name="Right Arrow 28"/>
            <p:cNvSpPr/>
            <p:nvPr/>
          </p:nvSpPr>
          <p:spPr bwMode="auto">
            <a:xfrm>
              <a:off x="2450831" y="2029388"/>
              <a:ext cx="659783" cy="462307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ＭＳ Ｐゴシック" charset="-128"/>
                <a:cs typeface="Times New Roman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858290" y="1505526"/>
              <a:ext cx="2121468" cy="52386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use geometry to compute the the top vertex (</a:t>
              </a:r>
              <a:r>
                <a:rPr lang="en-US" sz="14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4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D261E9A-4D69-B33C-55DB-9D291F6D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639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ACDFAF22-0507-78C2-0E5E-63E0EA9F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353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E60D5E4-9D16-572A-663E-F4DB4158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947" y="1364420"/>
              <a:ext cx="951567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0130DB8C-437E-B260-8EBB-50703625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200" y="3154528"/>
              <a:ext cx="712885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(.5,</a:t>
              </a:r>
              <a:r>
                <a:rPr lang="en-US" sz="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6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r>
              <a:rPr kumimoji="0" lang="en-US" dirty="0"/>
              <a:t>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4816" y="708123"/>
            <a:ext cx="7380966" cy="6020362"/>
            <a:chOff x="485860" y="708123"/>
            <a:chExt cx="7380966" cy="6020362"/>
          </a:xfrm>
        </p:grpSpPr>
        <p:pic>
          <p:nvPicPr>
            <p:cNvPr id="8" name="Picture 7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860" y="750650"/>
              <a:ext cx="7380966" cy="5977835"/>
            </a:xfrm>
            <a:prstGeom prst="rect">
              <a:avLst/>
            </a:prstGeom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505718" y="708123"/>
              <a:ext cx="6347035" cy="4005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Clr>
                  <a:schemeClr val="tx1"/>
                </a:buClr>
                <a:buSzPct val="100000"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StdDraw</a:t>
              </a:r>
              <a:r>
                <a:rPr kumimoji="0" lang="en-US" sz="2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 library for drawing graphics</a:t>
              </a: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8BE475-C11D-F346-9A24-01261F7F402C}"/>
              </a:ext>
            </a:extLst>
          </p:cNvPr>
          <p:cNvSpPr/>
          <p:nvPr/>
        </p:nvSpPr>
        <p:spPr>
          <a:xfrm>
            <a:off x="6389254" y="1796075"/>
            <a:ext cx="1964154" cy="400533"/>
          </a:xfrm>
          <a:prstGeom prst="wedgeRoundRectCallout">
            <a:avLst>
              <a:gd name="adj1" fmla="val -15213"/>
              <a:gd name="adj2" fmla="val 4474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Complete API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(click)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D0358-41A9-8CB6-5897-816DFCEA63DA}"/>
              </a:ext>
            </a:extLst>
          </p:cNvPr>
          <p:cNvGrpSpPr/>
          <p:nvPr/>
        </p:nvGrpSpPr>
        <p:grpSpPr>
          <a:xfrm>
            <a:off x="601623" y="1473638"/>
            <a:ext cx="284585" cy="4051543"/>
            <a:chOff x="601623" y="1473638"/>
            <a:chExt cx="284585" cy="405154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80A3A859-4152-3EB8-27E4-8F7EAA8BBC9B}"/>
                </a:ext>
              </a:extLst>
            </p:cNvPr>
            <p:cNvSpPr/>
            <p:nvPr/>
          </p:nvSpPr>
          <p:spPr bwMode="auto">
            <a:xfrm>
              <a:off x="601623" y="5288512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6E26DB9-91A6-32D8-BDFC-6D540C9639FC}"/>
                </a:ext>
              </a:extLst>
            </p:cNvPr>
            <p:cNvSpPr/>
            <p:nvPr/>
          </p:nvSpPr>
          <p:spPr bwMode="auto">
            <a:xfrm>
              <a:off x="627868" y="3862612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886CDE9-F5E5-BFD2-EEE9-A869A8E471AC}"/>
                </a:ext>
              </a:extLst>
            </p:cNvPr>
            <p:cNvSpPr/>
            <p:nvPr/>
          </p:nvSpPr>
          <p:spPr bwMode="auto">
            <a:xfrm>
              <a:off x="627868" y="4180398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4F1B1398-C6D1-5057-E232-B6A0DF8E119F}"/>
                </a:ext>
              </a:extLst>
            </p:cNvPr>
            <p:cNvSpPr/>
            <p:nvPr/>
          </p:nvSpPr>
          <p:spPr bwMode="auto">
            <a:xfrm>
              <a:off x="627868" y="1473638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FA901-133C-1DAC-3012-BC484C2ECE2E}"/>
              </a:ext>
            </a:extLst>
          </p:cNvPr>
          <p:cNvSpPr/>
          <p:nvPr/>
        </p:nvSpPr>
        <p:spPr bwMode="auto">
          <a:xfrm>
            <a:off x="7685590" y="6389225"/>
            <a:ext cx="1122744" cy="46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5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B53BC8-2B8B-58FA-128A-5D7BC35C127B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 of 13000+ cities and villages (with population &gt; 500)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43652-53BD-2BA3-5BED-043559ADDE60}"/>
              </a:ext>
            </a:extLst>
          </p:cNvPr>
          <p:cNvSpPr/>
          <p:nvPr/>
        </p:nvSpPr>
        <p:spPr bwMode="auto">
          <a:xfrm>
            <a:off x="7437863" y="6637666"/>
            <a:ext cx="646771" cy="209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F08CF89-F7CE-9364-5344-C2EDEE09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93" y="1888143"/>
            <a:ext cx="3572714" cy="1988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more USA.txt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669905.0 247205.0 1244962.0 700000.0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1097038.8890   245552.7780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1103961.1110   247133.3330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1104677.7780   247205.5560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1108586.1110   249238.8890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java PlotMap &lt; USA.txt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/>
              <a:ea typeface="Menlo"/>
              <a:cs typeface="Consola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A433C9-9B92-2448-13E8-12A1170EAEE7}"/>
              </a:ext>
            </a:extLst>
          </p:cNvPr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C5037-DBBA-2D9E-8022-645C334A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988" y="1425667"/>
              <a:ext cx="3673801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convention: first 4 values are the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data’s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xMax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yMax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1B8BBED8-470F-F4E5-C412-B066AD95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6774" y="1887974"/>
              <a:ext cx="11480" cy="351659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205492-4F51-92DC-0FF4-4FB57B44E785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ADE7E3-A3BB-5046-B1D0-EB8B1E4A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CC65B-88B9-096B-DF1B-DAAAEAC48205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CD6408-A903-2935-20C8-E8EA0A5B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2ED1CF-95F9-1C1F-3DC6-6897DB4BE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9D5F29-C1FD-E553-6C15-4DB734D0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60FA95-2A03-DEE8-E1D8-50BE76BD7DA4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10" descr="Picture 6">
              <a:extLst>
                <a:ext uri="{FF2B5EF4-FFF2-40B4-BE49-F238E27FC236}">
                  <a16:creationId xmlns:a16="http://schemas.microsoft.com/office/drawing/2014/main" id="{AFA5C63F-D171-370E-AEB2-A8171559B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B4EB6E-BFB6-09BC-4D37-3FE965F42E87}"/>
              </a:ext>
            </a:extLst>
          </p:cNvPr>
          <p:cNvSpPr/>
          <p:nvPr/>
        </p:nvSpPr>
        <p:spPr bwMode="auto">
          <a:xfrm>
            <a:off x="7752835" y="6548944"/>
            <a:ext cx="1122744" cy="297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6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B53BC8-2B8B-58FA-128A-5D7BC35C127B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 of 13000+ cities and villages (with population &gt; 500)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79508D8-B391-3B4F-1903-CBF6820C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2" y="1534892"/>
            <a:ext cx="4003665" cy="46957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Reads data points (geographical coordinates) from a file, </a:t>
            </a:r>
          </a:p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and draws them. */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classes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PlotMap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args)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the canvass physical dimensions to some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fixed “landscape” frame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StdDraw.setCanvasSize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(1000,800);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Scales the canvass logical dimensions according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to the min and max values in the data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 in = new In(args[0]);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in: represents the given file</a:t>
            </a:r>
            <a:endParaRPr lang="en-US" sz="1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xMin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yMin = in.readDouble();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xMax = in.readDouble();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yMax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StdDraw.setXscale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(xMin, xMax);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StdDraw.setYscale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(yMin, yMax);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the data points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while (!in.isEmpty())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StdDraw.point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(in.readDouble(),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in.readDouble());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02458A-51DE-EEA6-8DD1-D0BC212C15FC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65A87-B4F7-69A7-EDD1-2E17D14A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10" descr="Picture 6">
              <a:extLst>
                <a:ext uri="{FF2B5EF4-FFF2-40B4-BE49-F238E27FC236}">
                  <a16:creationId xmlns:a16="http://schemas.microsoft.com/office/drawing/2014/main" id="{00184C18-1441-4017-D58E-4D07DB1B6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D07A-1202-7783-62D8-0CF0F3A847F6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774D6D-C0BA-E6D4-2C85-D1F9C05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5F485-E65E-4C01-D047-41175192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29AC79-4462-F67E-C9D0-5D9B3D89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43652-53BD-2BA3-5BED-043559ADDE60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Rectangle 10">
            <a:extLst>
              <a:ext uri="{FF2B5EF4-FFF2-40B4-BE49-F238E27FC236}">
                <a16:creationId xmlns:a16="http://schemas.microsoft.com/office/drawing/2014/main" id="{0F08CF89-F7CE-9364-5344-C2EDEE09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93" y="1888143"/>
            <a:ext cx="3572714" cy="1988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more USA.txt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669905.0 247205.0 1244962.0 700000.0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1097038.8890   245552.7780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1103961.1110   247133.3330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1104677.7780   247205.5560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1108586.1110   249238.8890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java PlotMap &lt; USA.txt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/>
              <a:ea typeface="Menlo"/>
              <a:cs typeface="Consola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A433C9-9B92-2448-13E8-12A1170EAEE7}"/>
              </a:ext>
            </a:extLst>
          </p:cNvPr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C5037-DBBA-2D9E-8022-645C334A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988" y="1425667"/>
              <a:ext cx="3673801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convention: first 4 values are the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data’s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xMax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yMax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1B8BBED8-470F-F4E5-C412-B066AD95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6774" y="1887974"/>
              <a:ext cx="11480" cy="351659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47DA1-7C5F-43E1-87E0-FB0A751EFC39}"/>
              </a:ext>
            </a:extLst>
          </p:cNvPr>
          <p:cNvSpPr/>
          <p:nvPr/>
        </p:nvSpPr>
        <p:spPr bwMode="auto">
          <a:xfrm>
            <a:off x="7752835" y="6548944"/>
            <a:ext cx="1122744" cy="297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7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DB6D5D0-1D58-A3E5-1E95-A14BB1E4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72" y="3124200"/>
            <a:ext cx="3239439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text, graphics, sound</a:t>
            </a:r>
          </a:p>
        </p:txBody>
      </p:sp>
    </p:spTree>
    <p:extLst>
      <p:ext uri="{BB962C8B-B14F-4D97-AF65-F5344CB8AC3E}">
        <p14:creationId xmlns:p14="http://schemas.microsoft.com/office/powerpoint/2010/main" val="408957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02458A-51DE-EEA6-8DD1-D0BC212C15FC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65A87-B4F7-69A7-EDD1-2E17D14A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10" descr="Picture 6">
              <a:extLst>
                <a:ext uri="{FF2B5EF4-FFF2-40B4-BE49-F238E27FC236}">
                  <a16:creationId xmlns:a16="http://schemas.microsoft.com/office/drawing/2014/main" id="{00184C18-1441-4017-D58E-4D07DB1B6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D07A-1202-7783-62D8-0CF0F3A847F6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774D6D-C0BA-E6D4-2C85-D1F9C05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5F485-E65E-4C01-D047-41175192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29AC79-4462-F67E-C9D0-5D9B3D89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43652-53BD-2BA3-5BED-043559ADDE60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86F8F3D6-9EDB-7755-48DB-817D3C643F21}"/>
              </a:ext>
            </a:extLst>
          </p:cNvPr>
          <p:cNvSpPr txBox="1">
            <a:spLocks noChangeArrowheads="1"/>
          </p:cNvSpPr>
          <p:nvPr/>
        </p:nvSpPr>
        <p:spPr>
          <a:xfrm>
            <a:off x="4861931" y="722793"/>
            <a:ext cx="3796209" cy="25891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Improvements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(self study)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Can we make a good choice for an aspect ratio, instead of the fixed</a:t>
            </a:r>
            <a:b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1200 by 800?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Should we trust the first 4 min-max values?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Can we draw the data points randomly, instead of by the order in which they appear in the file?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Tip: To investigate and implement, start by reading all the data points into an array.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1C2AA37-30BA-FF44-560D-81768B474209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CA150C2-F127-E020-2343-D56975F9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2" y="1534892"/>
            <a:ext cx="4003665" cy="46957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Reads data points (geographical coordinates) from a file, </a:t>
            </a:r>
          </a:p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and draws them. */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classes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PlotMap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args)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the canvass physical dimensions to some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fixed “landscape” frame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StdDraw.setCanvasSize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(1000,800);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Scales the canvass logical dimensions according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to the min and max values in the data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 in = new In(args[0]);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in: represents the given file</a:t>
            </a:r>
            <a:endParaRPr lang="en-US" sz="1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xMin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yMin = in.readDouble();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xMax = in.readDouble();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yMax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StdDraw.setXscale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(xMin, xMax);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StdDraw.setYscale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(yMin, yMax);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the data points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while (!in.isEmpty())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StdDraw.point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(in.readDouble(),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in.readDouble());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DBF21-6F89-D3AC-68A7-F5C5D5AE24D6}"/>
              </a:ext>
            </a:extLst>
          </p:cNvPr>
          <p:cNvSpPr/>
          <p:nvPr/>
        </p:nvSpPr>
        <p:spPr bwMode="auto">
          <a:xfrm>
            <a:off x="7752835" y="6548944"/>
            <a:ext cx="1122744" cy="297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85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plotting</a:t>
            </a:r>
            <a:endParaRPr kumimoji="0"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9EEAC2-755D-9310-F32E-D72C286B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53" y="762305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  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f 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0" lang="en-US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9E834-C187-71E4-1165-040C5719AD04}"/>
              </a:ext>
            </a:extLst>
          </p:cNvPr>
          <p:cNvGrpSpPr/>
          <p:nvPr/>
        </p:nvGrpSpPr>
        <p:grpSpPr>
          <a:xfrm>
            <a:off x="4166163" y="1944561"/>
            <a:ext cx="3181809" cy="3733281"/>
            <a:chOff x="4930351" y="1790906"/>
            <a:chExt cx="3181809" cy="37332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0351" y="2360602"/>
              <a:ext cx="2896160" cy="31635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30351" y="1790906"/>
              <a:ext cx="3181809" cy="3596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182880" tIns="91440" rIns="72000" bIns="9144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-100 100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1000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EBDF55-4705-9FD9-149B-C63CEE899D9E}"/>
              </a:ext>
            </a:extLst>
          </p:cNvPr>
          <p:cNvGrpSpPr/>
          <p:nvPr/>
        </p:nvGrpSpPr>
        <p:grpSpPr>
          <a:xfrm>
            <a:off x="643258" y="652069"/>
            <a:ext cx="7710150" cy="5025773"/>
            <a:chOff x="643258" y="652069"/>
            <a:chExt cx="7710150" cy="502577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43900" y="1953769"/>
              <a:ext cx="2977990" cy="3596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182880" tIns="91440" rIns="72000" bIns="9144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-100 100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5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58" y="2514257"/>
              <a:ext cx="2913229" cy="31635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3DF52EF8-D608-43A4-9048-B2476DA5E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413" y="652069"/>
              <a:ext cx="4743995" cy="1292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spcBef>
                  <a:spcPts val="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Function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 Hard-coded into the program</a:t>
              </a:r>
            </a:p>
            <a:p>
              <a:pPr marL="0" indent="0">
                <a:spcBef>
                  <a:spcPts val="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Range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(xMin, xMax): command-line arguments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N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(number of segments): command-line argument</a:t>
              </a:r>
            </a:p>
            <a:p>
              <a:pPr marL="0" indent="0"/>
              <a:endParaRPr kumimoji="0" lang="en-US" kern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2BC601-C32D-0196-A218-778228AEA4FF}"/>
                </a:ext>
              </a:extLst>
            </p:cNvPr>
            <p:cNvGrpSpPr/>
            <p:nvPr/>
          </p:nvGrpSpPr>
          <p:grpSpPr>
            <a:xfrm>
              <a:off x="2249857" y="1330931"/>
              <a:ext cx="1197626" cy="598058"/>
              <a:chOff x="7171383" y="900147"/>
              <a:chExt cx="1197626" cy="598058"/>
            </a:xfrm>
          </p:grpSpPr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E5FDA5C2-3E9B-7933-0C42-DF908976B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1383" y="904235"/>
                <a:ext cx="547020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xMin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E3825887-63C6-9EC8-276D-685BB7FE0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645" y="900147"/>
                <a:ext cx="547020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xMax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99726DEC-D776-8794-0C08-B06A11257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6866" y="909355"/>
                <a:ext cx="292143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N</a:t>
                </a:r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091A7448-46AB-4837-950F-EC913ADDF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6457" y="1171610"/>
                <a:ext cx="3147" cy="31627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46A720B5-A10B-AEDF-5683-0636453F8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8" y="1182399"/>
                <a:ext cx="10729" cy="315806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B08574F-0A66-0CC9-4F51-762A9762E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9278" y="1172082"/>
                <a:ext cx="13879" cy="31580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B74E75E7-EB84-518E-F7F7-1FA4C243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2" y="1330931"/>
            <a:ext cx="3115609" cy="27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Input: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xMin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xMax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Input (fixed in the program): f(x)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Create an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elements array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containing the</a:t>
            </a:r>
            <a:r>
              <a:rPr kumimoji="0" lang="he-IL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values 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Create an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elements array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containing the</a:t>
            </a:r>
            <a:r>
              <a:rPr kumimoji="0" lang="he-IL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f(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) values 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Use line drawing to connect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 resulting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(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) points.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827D4-4468-F0DD-8AB4-276C17BF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53" y="762305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  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f 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0" lang="en-US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BC3308-AEFE-3FFF-575A-6600107F5ED1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70C386C-7152-E435-E0D4-0D9736A45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A7DECF-35D8-DC5B-FE40-1560744F7514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A582CA-C4F4-BEE9-B44D-0CB6DB28F202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(0, 0)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4D0ECC-C898-ACAC-A189-22CB88D32E28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(20, 400)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37EEFF1-357C-589D-6D60-FD184C6B64F5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(40, 1600)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73B06AA-9A3A-4843-9E7C-68CF86E050AE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(60, 3600)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4954122-FBD0-124E-D2EB-5D4019579096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80, 6400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810D2B-EC22-B016-34EA-ADD5C06AA882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AE1C290-0647-CFA2-EA29-7BE86B8C635F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1EA6CDB-0667-2F05-C246-348D0AE21E61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798198D-68D0-F8A8-E343-9DCA39C40A14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5EAB4FC-5C36-9D88-8AF7-800A2FA61B4E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E5492F1-9031-7F6C-706E-297E2F1ABCCE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3649ABB-0EEF-86E4-0DCB-BEAFC3B86CEF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60F3FDC-0BC2-183E-AC20-5D209B74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C2EB38-4556-461C-BFA9-0077CBEED734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58368" name="Text Box 5">
              <a:extLst>
                <a:ext uri="{FF2B5EF4-FFF2-40B4-BE49-F238E27FC236}">
                  <a16:creationId xmlns:a16="http://schemas.microsoft.com/office/drawing/2014/main" id="{5D6CC1CB-4CC9-BF61-A352-4F27BCD27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58369" name="Text Box 6">
              <a:extLst>
                <a:ext uri="{FF2B5EF4-FFF2-40B4-BE49-F238E27FC236}">
                  <a16:creationId xmlns:a16="http://schemas.microsoft.com/office/drawing/2014/main" id="{24495D51-B678-3B4D-DD9F-9E3CBB3E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58370" name="Text Box 7">
              <a:extLst>
                <a:ext uri="{FF2B5EF4-FFF2-40B4-BE49-F238E27FC236}">
                  <a16:creationId xmlns:a16="http://schemas.microsoft.com/office/drawing/2014/main" id="{80877676-E4BB-FBC7-0464-0F1B88692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58371" name="Line 9">
              <a:extLst>
                <a:ext uri="{FF2B5EF4-FFF2-40B4-BE49-F238E27FC236}">
                  <a16:creationId xmlns:a16="http://schemas.microsoft.com/office/drawing/2014/main" id="{A1F6A132-AEAC-C0A1-135A-04AEE2B44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73" name="Line 11">
              <a:extLst>
                <a:ext uri="{FF2B5EF4-FFF2-40B4-BE49-F238E27FC236}">
                  <a16:creationId xmlns:a16="http://schemas.microsoft.com/office/drawing/2014/main" id="{C50273E2-A08B-6D0C-5002-76C02884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74" name="Line 9">
              <a:extLst>
                <a:ext uri="{FF2B5EF4-FFF2-40B4-BE49-F238E27FC236}">
                  <a16:creationId xmlns:a16="http://schemas.microsoft.com/office/drawing/2014/main" id="{6D3BC39A-0E63-ECC4-C945-021345A51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D649071-EA29-21BB-A89F-DC579B38644F}"/>
              </a:ext>
            </a:extLst>
          </p:cNvPr>
          <p:cNvSpPr/>
          <p:nvPr/>
        </p:nvSpPr>
        <p:spPr>
          <a:xfrm>
            <a:off x="5655273" y="3600913"/>
            <a:ext cx="1234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f(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)) points</a:t>
            </a:r>
          </a:p>
        </p:txBody>
      </p:sp>
    </p:spTree>
    <p:extLst>
      <p:ext uri="{BB962C8B-B14F-4D97-AF65-F5344CB8AC3E}">
        <p14:creationId xmlns:p14="http://schemas.microsoft.com/office/powerpoint/2010/main" val="242607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the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1811F-C056-7DE7-9B9E-5F1254AE19FB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6C137F-CD6B-210B-A908-ADC6827C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F9A98E-711A-ED67-D282-9A76400CD96C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37F86F-CC4E-1514-AA3A-668173221AA7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(0, 0)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B5F95F-A470-704F-568F-438FF4D8E626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(20, 400)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C9FEBE-7BBD-AF70-9444-086D23428FD3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(40, 1600)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3C1798-5DA7-1C3A-3456-3BF4596ACBBC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(60, 3600)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4664B0-ED5E-C2EF-9C97-6FB5E2E5D9F8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80, 6400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3DB35D-ED51-0BEC-E8B7-459EB3EFE0C5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219CB5-DFCA-F6DD-6A84-07F26934C498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AC00DC4-D682-EE41-ACC3-6B2F99946DB4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7C6975C-4BEB-117D-AC99-9B1E5EC8D119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E7718AF-D0F5-70E7-E4DD-367FA3D2DEC9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BDF9A51-FFC6-9415-F1EA-96502D42CFB5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96F181-251A-200D-DE69-14219422913C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FE5CDFA-EB32-749D-AC29-3BF51FB3149B}"/>
              </a:ext>
            </a:extLst>
          </p:cNvPr>
          <p:cNvSpPr/>
          <p:nvPr/>
        </p:nvSpPr>
        <p:spPr>
          <a:xfrm>
            <a:off x="5655273" y="3600913"/>
            <a:ext cx="1234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f(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))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2CCF-0741-D750-CDBB-D23F8F35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BC6064-DE35-5CDD-EED7-3E6C11F477B6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6B9A5223-4C21-50F0-F3E8-8C4E8FE97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B838734-5A3F-2FD1-93B2-300024134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858C20F-7B9B-64EA-74FA-56704E18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1FDFF6BA-30F7-8ADD-5794-34961028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829BB72-C614-B72B-7272-5CCAA4701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35FE5F35-145B-2AC5-B96B-CB1A98037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9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1589-5CC2-548A-0A4B-0F32C4319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>
            <a:extLst>
              <a:ext uri="{FF2B5EF4-FFF2-40B4-BE49-F238E27FC236}">
                <a16:creationId xmlns:a16="http://schemas.microsoft.com/office/drawing/2014/main" id="{A9038FDE-7133-7094-1B50-7FA8EBA95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31B77-43B3-8692-BB2B-B04A0CE114BE}"/>
              </a:ext>
            </a:extLst>
          </p:cNvPr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A5173-852C-B98D-575F-70FA691D9106}"/>
              </a:ext>
            </a:extLst>
          </p:cNvPr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A0EC6-AD2D-D598-04CD-F89D25C1AEEF}"/>
              </a:ext>
            </a:extLst>
          </p:cNvPr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93CBFD-B583-4B03-2CF7-D98E9FCA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the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6CBB3D4-676E-F372-3198-C741C565AE50}"/>
              </a:ext>
            </a:extLst>
          </p:cNvPr>
          <p:cNvSpPr/>
          <p:nvPr/>
        </p:nvSpPr>
        <p:spPr bwMode="auto">
          <a:xfrm>
            <a:off x="659143" y="3586058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FE0C3-4893-D46F-FF51-621723724E6C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D006DD-2523-A0DF-7D1B-CC17B233E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C6A82A-1FC2-44E6-7906-C43322E905E0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850B6-0D1B-6B0D-77E2-2D75E26503B1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1400" dirty="0">
                    <a:latin typeface="Times New Roman"/>
                    <a:cs typeface="Times New Roman"/>
                  </a:rPr>
                  <a:t>, 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48E75D-2001-BD46-D01B-F1A6071D8794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20</a:t>
                </a:r>
                <a:r>
                  <a:rPr lang="en-US" sz="1400" dirty="0">
                    <a:latin typeface="Times New Roman"/>
                    <a:cs typeface="Times New Roman"/>
                  </a:rPr>
                  <a:t>, 400)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08A9FD-1A3D-3CBB-E986-A1746ECCDA1C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40</a:t>
                </a:r>
                <a:r>
                  <a:rPr lang="en-US" sz="1400" dirty="0">
                    <a:latin typeface="Times New Roman"/>
                    <a:cs typeface="Times New Roman"/>
                  </a:rPr>
                  <a:t>, 1600)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9FDAD2-F14A-15B5-832B-5E838FAB973B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60</a:t>
                </a:r>
                <a:r>
                  <a:rPr lang="en-US" sz="1400" dirty="0">
                    <a:latin typeface="Times New Roman"/>
                    <a:cs typeface="Times New Roman"/>
                  </a:rPr>
                  <a:t>, 3600)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1D1EFC-7FF1-4A18-2C87-74F75A7F56D9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80</a:t>
                </a:r>
                <a:r>
                  <a:rPr lang="en-US" sz="1400" dirty="0">
                    <a:latin typeface="Times New Roman"/>
                    <a:cs typeface="Times New Roman"/>
                  </a:rPr>
                  <a:t>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CE6D74-BA83-5AE1-673F-F1E027680C27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0A7B0D-FDBD-35F6-2A42-99509472C84D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3BFF956-85A0-AF0B-E80A-581367B1B150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32A37B-6D0F-FBAF-3E42-BF7E281EB8AE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BE032A-7DA2-5846-5AE6-8C50123CC236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D2B1845-C732-12E2-9267-B9909ED496D6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401E4A7-9922-747B-1A67-52E82320F46C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66B77E8-AAA8-2CED-A3B1-C63CF50C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7D923-59C5-B873-78CF-4B86311D622C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1A5F807A-8F82-9159-E0F0-E0D158C9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196EC97E-5ACA-7613-9A7D-FEEEF50CF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BEB4FE3-97FE-09A8-8050-81EAB2675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A602A300-D45F-E9DA-6FFA-29939E42E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2D737BB5-75DD-549A-19DD-A987437A3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673C94E3-39D6-68BD-CFDD-4A549938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98F4B2B7-DFA7-0168-F7E1-85762751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595" y="3553379"/>
            <a:ext cx="3414813" cy="10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kumimoji="0"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red: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 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values</a:t>
            </a:r>
            <a:endParaRPr kumimoji="0" lang="he-IL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black: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= f(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) values</a:t>
            </a:r>
          </a:p>
        </p:txBody>
      </p:sp>
    </p:spTree>
    <p:extLst>
      <p:ext uri="{BB962C8B-B14F-4D97-AF65-F5344CB8AC3E}">
        <p14:creationId xmlns:p14="http://schemas.microsoft.com/office/powerpoint/2010/main" val="315813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8E25F1-90EE-70D0-D3DD-11E833E99E34}"/>
              </a:ext>
            </a:extLst>
          </p:cNvPr>
          <p:cNvSpPr/>
          <p:nvPr/>
        </p:nvSpPr>
        <p:spPr bwMode="auto">
          <a:xfrm>
            <a:off x="659143" y="3586058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A6D28-166E-E587-C38C-72D59E9EDC0D}"/>
              </a:ext>
            </a:extLst>
          </p:cNvPr>
          <p:cNvGrpSpPr/>
          <p:nvPr/>
        </p:nvGrpSpPr>
        <p:grpSpPr>
          <a:xfrm>
            <a:off x="4298988" y="793551"/>
            <a:ext cx="4507639" cy="5624688"/>
            <a:chOff x="4298988" y="793551"/>
            <a:chExt cx="4507639" cy="56246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721A43-3F99-C23C-0BCF-8C60C5C6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52" y="793551"/>
              <a:ext cx="4313975" cy="5624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33200" rIns="0" bIns="262800" anchor="t" anchorCtr="0"/>
            <a:lstStyle/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Returns an array that represents the x-axis (x </a:t>
              </a:r>
              <a:r>
                <a:rPr lang="he-IL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ציר ה-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):</a:t>
              </a:r>
              <a:b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N equally-spaced points between a and b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public static double[] </a:t>
              </a:r>
              <a:r>
                <a:rPr lang="en-US" sz="105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xArr(double a, double b, int N)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double[] x = new double[N + 1];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 interval = (b - a) / N;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for (int i = 0; i &lt;= N; i++)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x[i] = a + (i * interval);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return x;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array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f(x[])</a:t>
              </a:r>
              <a:endPara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public static double[] f(double x[])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int N = x.length;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double[] y = new double[N];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for (int i = 0; i &lt; N; i++)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y[i] = f(x[i]);  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computes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9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9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f(x)</a:t>
              </a:r>
              <a:endPara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return y;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minimum value in the given array (code omitted)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public static double min(double arr[])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maximum value in the given array (code omitted)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public static double max(double arr[])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}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0AC353A-68DA-81BC-4E0E-39BF2EE4EC38}"/>
                </a:ext>
              </a:extLst>
            </p:cNvPr>
            <p:cNvSpPr/>
            <p:nvPr/>
          </p:nvSpPr>
          <p:spPr bwMode="auto">
            <a:xfrm>
              <a:off x="4298988" y="1297099"/>
              <a:ext cx="258340" cy="236669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9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8E25F1-90EE-70D0-D3DD-11E833E99E34}"/>
              </a:ext>
            </a:extLst>
          </p:cNvPr>
          <p:cNvSpPr/>
          <p:nvPr/>
        </p:nvSpPr>
        <p:spPr bwMode="auto">
          <a:xfrm>
            <a:off x="664345" y="3754843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21A43-3F99-C23C-0BCF-8C60C5C6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52" y="793551"/>
            <a:ext cx="4313975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Returns an array that represents the x-axis (x </a:t>
            </a:r>
            <a:r>
              <a:rPr lang="he-IL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ציר ה-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):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 equally-spaced points between a and b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static double[] 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xArr(double a, double b, int N)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double[] x = new double[N + 1];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 interval = (b - a) / N;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for (int i = 0; i &lt;=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x[i] = a + (i * interval);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return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array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f(x[])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static double[] f(double x[])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int N = x.length;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double[] y = new double[N];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y[i] = f(x[i]);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return y;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minimum value in the given array (code omitted)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min(double arr[])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maximum value in the given array (code omitted)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max(double arr[])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0AC353A-68DA-81BC-4E0E-39BF2EE4EC38}"/>
              </a:ext>
            </a:extLst>
          </p:cNvPr>
          <p:cNvSpPr/>
          <p:nvPr/>
        </p:nvSpPr>
        <p:spPr bwMode="auto">
          <a:xfrm>
            <a:off x="4308507" y="3192331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31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59DFBE-6338-E442-E122-24F455B7806C}"/>
              </a:ext>
            </a:extLst>
          </p:cNvPr>
          <p:cNvSpPr/>
          <p:nvPr/>
        </p:nvSpPr>
        <p:spPr bwMode="auto">
          <a:xfrm>
            <a:off x="659363" y="4358354"/>
            <a:ext cx="201249" cy="17985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C63554F-BB07-4CE0-D5E1-4394214F4932}"/>
              </a:ext>
            </a:extLst>
          </p:cNvPr>
          <p:cNvSpPr/>
          <p:nvPr/>
        </p:nvSpPr>
        <p:spPr bwMode="auto">
          <a:xfrm>
            <a:off x="5103747" y="6209673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50991-6D14-2EC5-963A-4EE812A27255}"/>
              </a:ext>
            </a:extLst>
          </p:cNvPr>
          <p:cNvSpPr/>
          <p:nvPr/>
        </p:nvSpPr>
        <p:spPr bwMode="auto">
          <a:xfrm>
            <a:off x="5828195" y="6097566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6B6F68-2539-85F0-5D80-B17F36D1BFEA}"/>
              </a:ext>
            </a:extLst>
          </p:cNvPr>
          <p:cNvSpPr/>
          <p:nvPr/>
        </p:nvSpPr>
        <p:spPr bwMode="auto">
          <a:xfrm>
            <a:off x="6515071" y="5662257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15BAF0-3ECF-52A3-67C1-1D0B0F2C66AD}"/>
              </a:ext>
            </a:extLst>
          </p:cNvPr>
          <p:cNvSpPr/>
          <p:nvPr/>
        </p:nvSpPr>
        <p:spPr bwMode="auto">
          <a:xfrm>
            <a:off x="8538426" y="2815640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D94DC-091B-C469-682A-9BCAA4D12F32}"/>
              </a:ext>
            </a:extLst>
          </p:cNvPr>
          <p:cNvSpPr/>
          <p:nvPr/>
        </p:nvSpPr>
        <p:spPr bwMode="auto">
          <a:xfrm>
            <a:off x="5228014" y="2937288"/>
            <a:ext cx="3465112" cy="33944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88931-5FB5-3D85-D56E-A44C2468DCA0}"/>
              </a:ext>
            </a:extLst>
          </p:cNvPr>
          <p:cNvSpPr/>
          <p:nvPr/>
        </p:nvSpPr>
        <p:spPr>
          <a:xfrm>
            <a:off x="7490151" y="2762220"/>
            <a:ext cx="767439" cy="20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10000)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98C0B-C99C-5FDF-BCE9-455CC009E106}"/>
              </a:ext>
            </a:extLst>
          </p:cNvPr>
          <p:cNvSpPr/>
          <p:nvPr/>
        </p:nvSpPr>
        <p:spPr>
          <a:xfrm>
            <a:off x="4957815" y="5918472"/>
            <a:ext cx="395773" cy="20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0D142E-49FA-C852-331B-63438B83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612" y="3522287"/>
            <a:ext cx="3414813" cy="10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kumimoji="0"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red: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 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values</a:t>
            </a:r>
            <a:endParaRPr kumimoji="0" lang="he-IL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black: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= f(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) values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BCE33D-8EF5-C99F-69CF-FF9D564BB43F}"/>
              </a:ext>
            </a:extLst>
          </p:cNvPr>
          <p:cNvSpPr/>
          <p:nvPr/>
        </p:nvSpPr>
        <p:spPr bwMode="auto">
          <a:xfrm>
            <a:off x="659363" y="4566476"/>
            <a:ext cx="201249" cy="17985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02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59DFBE-6338-E442-E122-24F455B7806C}"/>
              </a:ext>
            </a:extLst>
          </p:cNvPr>
          <p:cNvSpPr/>
          <p:nvPr/>
        </p:nvSpPr>
        <p:spPr bwMode="auto">
          <a:xfrm>
            <a:off x="629754" y="5094125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22B512-3A6D-A2B1-691D-1A388B4DBF93}"/>
              </a:ext>
            </a:extLst>
          </p:cNvPr>
          <p:cNvGrpSpPr/>
          <p:nvPr/>
        </p:nvGrpSpPr>
        <p:grpSpPr>
          <a:xfrm>
            <a:off x="4957815" y="2762220"/>
            <a:ext cx="4014349" cy="3569489"/>
            <a:chOff x="4957815" y="2762220"/>
            <a:chExt cx="4014349" cy="35694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1B39BC-F8DA-965D-4256-D845B14AEA5E}"/>
                </a:ext>
              </a:extLst>
            </p:cNvPr>
            <p:cNvGrpSpPr/>
            <p:nvPr/>
          </p:nvGrpSpPr>
          <p:grpSpPr>
            <a:xfrm>
              <a:off x="4957815" y="2762220"/>
              <a:ext cx="4014349" cy="3569489"/>
              <a:chOff x="287638" y="1392207"/>
              <a:chExt cx="5817496" cy="526694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598C0B-C99C-5FDF-BCE9-455CC009E106}"/>
                  </a:ext>
                </a:extLst>
              </p:cNvPr>
              <p:cNvSpPr/>
              <p:nvPr/>
            </p:nvSpPr>
            <p:spPr>
              <a:xfrm>
                <a:off x="287638" y="6049398"/>
                <a:ext cx="5735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0)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4CD4F1-F744-E9FB-69A4-93E5E09A6AB8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84284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400)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3ECF44-8479-EA79-E94A-762CCEA816BF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932617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40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1600)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1DCA33-3184-8C40-689D-1F72C6C4A7A4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932617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60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3600)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E2F213-8496-9AF6-EC96-742BE4E078D6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80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6400</a:t>
                </a: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B88931-5FB5-3D85-D56E-A44C2468DCA0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112153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C63554F-BB07-4CE0-D5E1-4394214F4932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2750991-6D14-2EC5-963A-4EE812A27255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6B6F68-2539-85F0-5D80-B17F36D1BFEA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57FA537-3CC7-C357-FC8A-EE5A7B95F03B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468C599-4A0A-B762-90EF-F97DB13383FC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415BAF0-3ECF-52A3-67C1-1D0B0F2C66AD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E68C2ED-DBAC-7FF2-2150-1A0EFE25F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612" y="3522287"/>
              <a:ext cx="3414813" cy="101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spcBef>
                  <a:spcPts val="600"/>
                </a:spcBef>
              </a:pPr>
              <a:r>
                <a:rPr kumimoji="0" lang="en-US" sz="1400" dirty="0">
                  <a:solidFill>
                    <a:srgbClr val="CC0000"/>
                  </a:solidFill>
                  <a:latin typeface="Times New Roman"/>
                  <a:cs typeface="Times New Roman"/>
                </a:rPr>
                <a:t>red: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     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 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values</a:t>
              </a:r>
              <a:endParaRPr kumimoji="0" lang="he-IL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black:  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y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= f(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 values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</p:spTree>
    <p:extLst>
      <p:ext uri="{BB962C8B-B14F-4D97-AF65-F5344CB8AC3E}">
        <p14:creationId xmlns:p14="http://schemas.microsoft.com/office/powerpoint/2010/main" val="126026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</p:spTree>
    <p:extLst>
      <p:ext uri="{BB962C8B-B14F-4D97-AF65-F5344CB8AC3E}">
        <p14:creationId xmlns:p14="http://schemas.microsoft.com/office/powerpoint/2010/main" val="35513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717872" y="3124200"/>
            <a:ext cx="3239439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text, graphics, sound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26129" y="3171585"/>
            <a:ext cx="2433051" cy="369332"/>
            <a:chOff x="5438347" y="4783824"/>
            <a:chExt cx="2598812" cy="36933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288747" y="4783824"/>
              <a:ext cx="1748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this lecture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5438347" y="5015875"/>
              <a:ext cx="7658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31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B611-DEBF-6243-DC7D-08261137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>
            <a:extLst>
              <a:ext uri="{FF2B5EF4-FFF2-40B4-BE49-F238E27FC236}">
                <a16:creationId xmlns:a16="http://schemas.microsoft.com/office/drawing/2014/main" id="{508185DA-82A3-6EE6-DA46-602496E6F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dirty="0"/>
              <a:t>Function plotting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33EE71-6BF6-5576-D590-0906D04CF512}"/>
              </a:ext>
            </a:extLst>
          </p:cNvPr>
          <p:cNvGrpSpPr/>
          <p:nvPr/>
        </p:nvGrpSpPr>
        <p:grpSpPr>
          <a:xfrm>
            <a:off x="667071" y="790853"/>
            <a:ext cx="3752563" cy="5000030"/>
            <a:chOff x="4938707" y="719415"/>
            <a:chExt cx="3752563" cy="500003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E179326-0C6F-2A9D-EC53-5E11C3F0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707" y="719415"/>
              <a:ext cx="3752563" cy="467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kumimoji="0" lang="en-US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Plot  </a:t>
              </a:r>
              <a:r>
                <a:rPr kumimoji="0" lang="en-US" sz="2000" i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 </a:t>
              </a:r>
              <a:r>
                <a:rPr kumimoji="0" lang="en-US" sz="20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kumimoji="0" lang="en-US" sz="2000" i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20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 = 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–7</a:t>
              </a:r>
              <a:r>
                <a:rPr kumimoji="0" lang="en-US" sz="20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2000" baseline="30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+  3</a:t>
              </a:r>
              <a:r>
                <a:rPr kumimoji="0" lang="en-US" sz="20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 + 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</a:p>
            <a:p>
              <a:pPr marL="0" indent="0"/>
              <a:endParaRPr kumimoji="0" lang="en-US" kern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CB73-1B82-E0DA-EA98-3811B4BC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8707" y="1997514"/>
              <a:ext cx="3752563" cy="372193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699D23-263F-32B1-EE2D-28D8C9D31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708" y="1259010"/>
              <a:ext cx="2818453" cy="4592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tIns="0" rIns="72000" bIns="0" anchor="ctr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-2 2 100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694DD4-D893-D160-6E84-98F5E95826F7}"/>
              </a:ext>
            </a:extLst>
          </p:cNvPr>
          <p:cNvGrpSpPr/>
          <p:nvPr/>
        </p:nvGrpSpPr>
        <p:grpSpPr>
          <a:xfrm>
            <a:off x="4772027" y="807520"/>
            <a:ext cx="6268148" cy="4983363"/>
            <a:chOff x="4772027" y="807520"/>
            <a:chExt cx="6268148" cy="4983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40155EA3-C4A2-304D-4F08-24DEFDC8F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2027" y="807520"/>
                  <a:ext cx="6268148" cy="4670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2075" tIns="46038" rIns="92075" bIns="46038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50000"/>
                    <a:buFont typeface="Monotype Sorts" charset="2"/>
                    <a:defRPr kumimoji="1">
                      <a:solidFill>
                        <a:srgbClr val="003399"/>
                      </a:solidFill>
                      <a:latin typeface="+mn-lt"/>
                      <a:ea typeface="ＭＳ Ｐゴシック" charset="-128"/>
                      <a:cs typeface="ＭＳ Ｐゴシック" charset="-128"/>
                    </a:defRPr>
                  </a:lvl1pPr>
                  <a:lvl2pPr marL="346075" indent="-231775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5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2pPr>
                  <a:lvl3pPr marL="627063" indent="-166688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3pPr>
                  <a:lvl4pPr marL="1147763" indent="-40481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charset="2"/>
                    <a:buChar char="!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4pPr>
                  <a:lvl5pPr marL="15398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5pPr>
                  <a:lvl6pPr marL="19970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6pPr>
                  <a:lvl7pPr marL="24542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7pPr>
                  <a:lvl8pPr marL="29114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8pPr>
                  <a:lvl9pPr marL="33686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9pPr>
                </a:lstStyle>
                <a:p>
                  <a:pPr marL="0" indent="0"/>
                  <a:r>
                    <a:rPr kumimoji="0" lang="en-US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Plot  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f 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(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 = 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sin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(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</a:t>
                  </a:r>
                  <a:r>
                    <a:rPr kumimoji="0" lang="en-US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kumimoji="0" lang="en-US" sz="14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in the range (</a:t>
                  </a:r>
                  <a14:m>
                    <m:oMath xmlns:m="http://schemas.openxmlformats.org/officeDocument/2006/math"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−2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𝜋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 +2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𝜋</m:t>
                      </m:r>
                    </m:oMath>
                  </a14:m>
                  <a:r>
                    <a:rPr kumimoji="0" lang="en-US" sz="14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</a:t>
                  </a:r>
                  <a:endParaRPr kumimoji="0" lang="en-US" kern="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40155EA3-C4A2-304D-4F08-24DEFDC8F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2027" y="807520"/>
                  <a:ext cx="6268148" cy="467059"/>
                </a:xfrm>
                <a:prstGeom prst="rect">
                  <a:avLst/>
                </a:prstGeom>
                <a:blipFill>
                  <a:blip r:embed="rId4"/>
                  <a:stretch>
                    <a:fillRect l="-606" t="-5263" b="-1052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01F397-8497-D066-8EA0-5C31555D6F3A}"/>
                </a:ext>
              </a:extLst>
            </p:cNvPr>
            <p:cNvGrpSpPr/>
            <p:nvPr/>
          </p:nvGrpSpPr>
          <p:grpSpPr>
            <a:xfrm>
              <a:off x="4862270" y="1335378"/>
              <a:ext cx="3782552" cy="4455505"/>
              <a:chOff x="4570856" y="1549654"/>
              <a:chExt cx="3782552" cy="4455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D043603-112A-8F47-7B55-A213DD5E5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857" y="1549654"/>
                <a:ext cx="3264358" cy="45921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2880" tIns="0" rIns="72000" bIns="0" anchor="ctr" anchorCtr="0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200" dirty="0">
                    <a:latin typeface="Consolas"/>
                    <a:ea typeface="Menlo"/>
                    <a:cs typeface="Consolas"/>
                  </a:rPr>
                  <a:t>% java PlotFunction -6.28 6.28 100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D0F45D-229C-895C-2B52-45E55D6B7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0856" y="2283228"/>
                <a:ext cx="3782552" cy="37219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2036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3248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87041" y="3248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304ECB65-7D9D-7FCC-3316-5D9C333FE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35090"/>
              </p:ext>
            </p:extLst>
          </p:nvPr>
        </p:nvGraphicFramePr>
        <p:xfrm>
          <a:off x="1077277" y="770108"/>
          <a:ext cx="37385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203200" progId="Equation.3">
                  <p:embed/>
                </p:oleObj>
              </mc:Choice>
              <mc:Fallback>
                <p:oleObj name="Equation" r:id="rId3" imgW="2260600" imgH="2032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277" y="770108"/>
                        <a:ext cx="37385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E9E9AEB-9FE9-CA4E-D546-00685FD0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20" y="1221903"/>
            <a:ext cx="3884878" cy="16432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f(x) = sin(4x) + sin(20x)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return Math.sin(4*x) + Math.sin(20*x);</a:t>
            </a:r>
            <a:endParaRPr lang="en-US" sz="1100" dirty="0"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F24EB4-97AD-DAF1-3245-7327B32D9075}"/>
              </a:ext>
            </a:extLst>
          </p:cNvPr>
          <p:cNvGrpSpPr/>
          <p:nvPr/>
        </p:nvGrpSpPr>
        <p:grpSpPr>
          <a:xfrm>
            <a:off x="621020" y="3248744"/>
            <a:ext cx="2711230" cy="2606156"/>
            <a:chOff x="621020" y="3742483"/>
            <a:chExt cx="2711230" cy="26061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D51BC-626D-BBC2-4A6D-6FBE0F1A1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20" y="3742483"/>
              <a:ext cx="2711230" cy="322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82880" rIns="0" bIns="18288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PlotFunction 0 3.14 </a:t>
              </a:r>
              <a:r>
                <a:rPr lang="en-US" sz="1200" b="1" dirty="0">
                  <a:solidFill>
                    <a:srgbClr val="0070C0"/>
                  </a:solidFill>
                  <a:latin typeface="Consolas"/>
                  <a:ea typeface="Menlo"/>
                  <a:cs typeface="Consolas"/>
                </a:rPr>
                <a:t>20</a:t>
              </a:r>
              <a:endParaRPr lang="en-US" sz="1200" b="1" dirty="0">
                <a:solidFill>
                  <a:srgbClr val="0070C0"/>
                </a:solidFill>
                <a:latin typeface="Consolas"/>
                <a:cs typeface="Consola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04B7CD-0DF8-9014-513B-CC48185B6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650"/>
            <a:stretch/>
          </p:blipFill>
          <p:spPr>
            <a:xfrm>
              <a:off x="671824" y="4302912"/>
              <a:ext cx="2660426" cy="204572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95EE7-D4BE-B5C5-85E5-9858495BC998}"/>
              </a:ext>
            </a:extLst>
          </p:cNvPr>
          <p:cNvGrpSpPr/>
          <p:nvPr/>
        </p:nvGrpSpPr>
        <p:grpSpPr>
          <a:xfrm>
            <a:off x="3730695" y="3248744"/>
            <a:ext cx="2714710" cy="2647324"/>
            <a:chOff x="3730695" y="3742483"/>
            <a:chExt cx="2714710" cy="26473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696A94-49FE-EA4F-B318-30FABF394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555"/>
            <a:stretch/>
          </p:blipFill>
          <p:spPr>
            <a:xfrm>
              <a:off x="3784979" y="4302912"/>
              <a:ext cx="2660426" cy="208689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E43A7E-AAA3-3F71-D11A-0953656B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95" y="3742483"/>
              <a:ext cx="2714710" cy="334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82880" rIns="0" bIns="18288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PlotFunction 0 3.14 </a:t>
              </a:r>
              <a:r>
                <a:rPr lang="en-US" sz="1200" b="1" dirty="0">
                  <a:solidFill>
                    <a:srgbClr val="0070C0"/>
                  </a:solidFill>
                  <a:latin typeface="Consolas"/>
                  <a:ea typeface="Menlo"/>
                  <a:cs typeface="Consolas"/>
                </a:rPr>
                <a:t>200</a:t>
              </a:r>
              <a:endParaRPr lang="en-US" sz="1200" b="1" dirty="0">
                <a:solidFill>
                  <a:srgbClr val="0070C0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C2900EC2-5C4E-F203-FA0D-7A76E756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319" y="3809173"/>
            <a:ext cx="2522665" cy="21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One lesson</a:t>
            </a:r>
            <a:r>
              <a:rPr lang="en-US" dirty="0">
                <a:latin typeface="Times New Roman"/>
                <a:cs typeface="Times New Roman"/>
              </a:rPr>
              <a:t>...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Times New Roman"/>
                <a:cs typeface="Times New Roman"/>
              </a:rPr>
              <a:t>visual imaging of data </a:t>
            </a:r>
            <a:r>
              <a:rPr lang="en-US" sz="1600" dirty="0">
                <a:latin typeface="Times New Roman"/>
                <a:cs typeface="Times New Roman"/>
              </a:rPr>
              <a:t>(like linear interpolation) </a:t>
            </a:r>
            <a:r>
              <a:rPr lang="en-US" dirty="0">
                <a:latin typeface="Times New Roman"/>
                <a:cs typeface="Times New Roman"/>
              </a:rPr>
              <a:t>can be tricky;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Times New Roman"/>
                <a:cs typeface="Times New Roman"/>
              </a:rPr>
              <a:t>when shown a data-driven visual, always demand to see the data.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2AD5CF-CD03-8717-E9C3-A3180E3BA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0" y="736083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0522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Graphics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Animation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Audio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668103" y="102188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458132-A149-0DE1-C179-BCC7853E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30" y="3022998"/>
            <a:ext cx="3852528" cy="93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kumimoji="0"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E8A7511-34E0-DCA1-4D03-5F8D219159FD}"/>
              </a:ext>
            </a:extLst>
          </p:cNvPr>
          <p:cNvSpPr txBox="1">
            <a:spLocks noChangeArrowheads="1"/>
          </p:cNvSpPr>
          <p:nvPr/>
        </p:nvSpPr>
        <p:spPr>
          <a:xfrm>
            <a:off x="423786" y="3923892"/>
            <a:ext cx="4291104" cy="10000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4B8025-8ED8-4D5B-59B7-3CB4FE0B78E7}"/>
              </a:ext>
            </a:extLst>
          </p:cNvPr>
          <p:cNvGrpSpPr/>
          <p:nvPr/>
        </p:nvGrpSpPr>
        <p:grpSpPr>
          <a:xfrm>
            <a:off x="423786" y="1069126"/>
            <a:ext cx="7867548" cy="4727910"/>
            <a:chOff x="423786" y="1209806"/>
            <a:chExt cx="7867548" cy="472791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99346" y="1209806"/>
              <a:ext cx="3852528" cy="1953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108000" anchor="t" anchorCtr="0"/>
            <a:lstStyle/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public class RandomNumbers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int N = Integer.parseInt(args[0]);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rgbClr val="008000"/>
                  </a:solidFill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// Prints N random numbers in [0,1)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for (int i = 0; i &lt; N; i++)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System.out.println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(Math.random());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}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}</a:t>
              </a:r>
              <a:endParaRPr lang="en-US" sz="1200" dirty="0"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57527889-3AA2-A241-A063-11AB3768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6" y="4783977"/>
              <a:ext cx="7867548" cy="115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“Standard output”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 The stream of characters that a program writes;</a:t>
              </a:r>
              <a:b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         By default, goes to the terminal.</a:t>
              </a:r>
            </a:p>
            <a:p>
              <a:pPr marL="114300" lvl="1" indent="0">
                <a:lnSpc>
                  <a:spcPct val="100000"/>
                </a:lnSpc>
                <a:spcBef>
                  <a:spcPts val="1800"/>
                </a:spcBef>
                <a:buSzPct val="100000"/>
                <a:buNone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Java’s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/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println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/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functions write to standard output.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0FF6BF-0E9F-B91A-E23D-8460070BB273}"/>
              </a:ext>
            </a:extLst>
          </p:cNvPr>
          <p:cNvGrpSpPr/>
          <p:nvPr/>
        </p:nvGrpSpPr>
        <p:grpSpPr>
          <a:xfrm>
            <a:off x="5037946" y="724024"/>
            <a:ext cx="4106054" cy="3701570"/>
            <a:chOff x="5037946" y="724024"/>
            <a:chExt cx="4106054" cy="3701570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8AD391F-9842-77C8-2BC1-CB5218B6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363" y="724024"/>
              <a:ext cx="3811637" cy="467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600"/>
                </a:spcBef>
                <a:buSzPct val="100000"/>
                <a:buNone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Terminal / shell / cmd prompt / cmd: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F4733-98FF-5519-575D-0A4EF4F0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320" y="1078944"/>
              <a:ext cx="2588743" cy="2100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288000" tIns="144000" rIns="72000" bIns="18288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RandomNumbers 5</a:t>
              </a:r>
            </a:p>
            <a:p>
              <a:pPr>
                <a:spcBef>
                  <a:spcPts val="9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0.4234137005317864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0.2984657006398488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0.7456080688315734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0.0038273723723723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0.8734883483448448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" name="Rounded Rectangular Callout 1">
              <a:extLst>
                <a:ext uri="{FF2B5EF4-FFF2-40B4-BE49-F238E27FC236}">
                  <a16:creationId xmlns:a16="http://schemas.microsoft.com/office/drawing/2014/main" id="{D43403B1-00E8-EBC5-2F7D-312C4D21D998}"/>
                </a:ext>
              </a:extLst>
            </p:cNvPr>
            <p:cNvSpPr/>
            <p:nvPr/>
          </p:nvSpPr>
          <p:spPr>
            <a:xfrm>
              <a:off x="5037946" y="3490155"/>
              <a:ext cx="3682268" cy="935439"/>
            </a:xfrm>
            <a:prstGeom prst="wedgeRoundRectCallout">
              <a:avLst>
                <a:gd name="adj1" fmla="val 8938"/>
                <a:gd name="adj2" fmla="val -918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lang="en-US" sz="1600" b="1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Terminal: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An interactive OS program that enables managing files and executing programs, using text-based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8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88E369-ADF0-79DD-3F3C-6144978A456F}"/>
              </a:ext>
            </a:extLst>
          </p:cNvPr>
          <p:cNvGrpSpPr/>
          <p:nvPr/>
        </p:nvGrpSpPr>
        <p:grpSpPr>
          <a:xfrm>
            <a:off x="568718" y="875779"/>
            <a:ext cx="8400273" cy="5258197"/>
            <a:chOff x="656303" y="966407"/>
            <a:chExt cx="8400273" cy="525819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F43F666-A073-CA95-8230-7378C2D8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529" y="966407"/>
              <a:ext cx="4339090" cy="3577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86400" rIns="0" bIns="262800" anchor="t" anchorCtr="0"/>
            <a:lstStyle/>
            <a:p>
              <a:pPr>
                <a:lnSpc>
                  <a:spcPts val="17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/** Reads numbers and prints their average */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public class Average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Creates an In object for representing standard input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In in = new In();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double sum = 0.0;  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 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int n = 0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;          </a:t>
              </a:r>
              <a:endParaRPr lang="en-US" sz="1200" dirty="0">
                <a:solidFill>
                  <a:srgbClr val="008000"/>
                </a:solidFill>
                <a:latin typeface="Consolas"/>
                <a:ea typeface="Monaco"/>
                <a:cs typeface="Consolas"/>
              </a:endParaRPr>
            </a:p>
            <a:p>
              <a:pPr>
                <a:lnSpc>
                  <a:spcPts val="17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while (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!in.isEmpty()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)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double x =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in.readDouble()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sum = sum + x;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n++;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}</a:t>
              </a:r>
            </a:p>
            <a:p>
              <a:pPr>
                <a:lnSpc>
                  <a:spcPts val="17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System.out.println("Average: " + sum / n);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9C0A170-2601-F390-A79C-A57FECA0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303" y="4770873"/>
              <a:ext cx="8400273" cy="1453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sz="18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“Standard input”</a:t>
              </a:r>
              <a: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 The stream of characters that a program reads;</a:t>
              </a:r>
              <a:b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       By default, comes from the keyboard.</a:t>
              </a:r>
              <a:endParaRPr kumimoji="0"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Java provides no simple way to read inputs from standard input;</a:t>
              </a:r>
            </a:p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sz="1600" u="sng" dirty="0">
                  <a:solidFill>
                    <a:srgbClr val="000000"/>
                  </a:solidFill>
                  <a:latin typeface="Consolas"/>
                  <a:cs typeface="Consolas"/>
                </a:rPr>
                <a:t>In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An open source class for handling standard input, used in this course.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28FB2F-B125-6D4E-AA61-37031B52F4D1}"/>
              </a:ext>
            </a:extLst>
          </p:cNvPr>
          <p:cNvGrpSpPr/>
          <p:nvPr/>
        </p:nvGrpSpPr>
        <p:grpSpPr>
          <a:xfrm>
            <a:off x="5302250" y="724024"/>
            <a:ext cx="3841750" cy="3053554"/>
            <a:chOff x="5302250" y="724024"/>
            <a:chExt cx="3841750" cy="3053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197F58-B4D6-885A-82B7-C68AB02B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320" y="1078945"/>
              <a:ext cx="2588743" cy="184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288000" tIns="144000" rIns="182880" bIns="18288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800"/>
                </a:spcBef>
              </a:pPr>
              <a:r>
                <a:rPr lang="en-US" sz="1400" b="1" dirty="0">
                  <a:latin typeface="Consolas"/>
                  <a:cs typeface="Consolas"/>
                </a:rPr>
                <a:t>% java Average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10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20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30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latin typeface="Consolas"/>
                  <a:cs typeface="Consolas"/>
                </a:rPr>
                <a:t>Average: 20.0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latin typeface="Consolas"/>
                  <a:cs typeface="Consolas"/>
                </a:rPr>
                <a:t>%</a:t>
              </a:r>
            </a:p>
            <a:p>
              <a:pPr>
                <a:spcBef>
                  <a:spcPts val="3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07548F-D7D2-1AA9-8516-448908DB9BC1}"/>
                </a:ext>
              </a:extLst>
            </p:cNvPr>
            <p:cNvGrpSpPr/>
            <p:nvPr/>
          </p:nvGrpSpPr>
          <p:grpSpPr>
            <a:xfrm>
              <a:off x="5302250" y="2275458"/>
              <a:ext cx="3091381" cy="1502120"/>
              <a:chOff x="5612264" y="2415439"/>
              <a:chExt cx="3091381" cy="1502120"/>
            </a:xfrm>
          </p:grpSpPr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8694CFC-50AB-1622-95C3-027782A7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174" y="3086562"/>
                <a:ext cx="265047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Here the user entered an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2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input termination character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: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ctrl-d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(in mac / unix)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ctrl-z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(in windows)</a:t>
                </a:r>
                <a:endParaRPr lang="en-US" sz="16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Line 6">
                <a:extLst>
                  <a:ext uri="{FF2B5EF4-FFF2-40B4-BE49-F238E27FC236}">
                    <a16:creationId xmlns:a16="http://schemas.microsoft.com/office/drawing/2014/main" id="{750DBAAA-32D7-D899-176E-F829B39DA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2264" y="3326159"/>
                <a:ext cx="47103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Line 6">
                <a:extLst>
                  <a:ext uri="{FF2B5EF4-FFF2-40B4-BE49-F238E27FC236}">
                    <a16:creationId xmlns:a16="http://schemas.microsoft.com/office/drawing/2014/main" id="{53B71A9F-E326-B7D9-5E6A-7CB83CD6B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6334" y="2415439"/>
                <a:ext cx="0" cy="910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2B81435B-4DE0-F52D-55BA-E3B419A02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2264" y="2415439"/>
                <a:ext cx="47103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7177EEEA-6AEF-FEEF-F6DF-88C4E271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363" y="724024"/>
              <a:ext cx="3811637" cy="467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600"/>
                </a:spcBef>
                <a:buSzPct val="100000"/>
                <a:buNone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Terminal / shell / cmd prompt / cmd:</a:t>
              </a:r>
            </a:p>
          </p:txBody>
        </p:sp>
        <p:sp>
          <p:nvSpPr>
            <p:cNvPr id="21" name="Rounded Rectangular Callout 20">
              <a:extLst>
                <a:ext uri="{FF2B5EF4-FFF2-40B4-BE49-F238E27FC236}">
                  <a16:creationId xmlns:a16="http://schemas.microsoft.com/office/drawing/2014/main" id="{692018B0-3D02-BD1E-C9EE-BA5F8B1F17D2}"/>
                </a:ext>
              </a:extLst>
            </p:cNvPr>
            <p:cNvSpPr/>
            <p:nvPr/>
          </p:nvSpPr>
          <p:spPr>
            <a:xfrm>
              <a:off x="6394462" y="1546102"/>
              <a:ext cx="2226070" cy="582731"/>
            </a:xfrm>
            <a:prstGeom prst="wedgeRoundRectCallout">
              <a:avLst>
                <a:gd name="adj1" fmla="val -60486"/>
                <a:gd name="adj2" fmla="val 901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each line the user types something and presses “enter” (which produces a “newline” character)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2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860" y="844952"/>
            <a:ext cx="7028238" cy="3314449"/>
            <a:chOff x="547687" y="1864621"/>
            <a:chExt cx="7823618" cy="3575340"/>
          </a:xfrm>
        </p:grpSpPr>
        <p:pic>
          <p:nvPicPr>
            <p:cNvPr id="6" name="Picture 5" descr="Picture 3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687" y="1886255"/>
              <a:ext cx="6986123" cy="3553706"/>
            </a:xfrm>
            <a:prstGeom prst="rect">
              <a:avLst/>
            </a:prstGeom>
          </p:spPr>
        </p:pic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566015" y="1864621"/>
              <a:ext cx="7805290" cy="4005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Clr>
                  <a:schemeClr val="tx1"/>
                </a:buClr>
                <a:buSzPct val="100000"/>
              </a:pPr>
              <a:r>
                <a:rPr kumimoji="0"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 library for handling standard input:</a:t>
              </a: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0E4D817B-1F04-204D-AAC4-9AD0E58242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9pPr>
          </a:lstStyle>
          <a:p>
            <a:r>
              <a:rPr lang="en-US" dirty="0"/>
              <a:t>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/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2528C-FE89-E546-B609-FABD9EED719B}"/>
              </a:ext>
            </a:extLst>
          </p:cNvPr>
          <p:cNvSpPr/>
          <p:nvPr/>
        </p:nvSpPr>
        <p:spPr>
          <a:xfrm>
            <a:off x="1003381" y="3956988"/>
            <a:ext cx="59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2400" dirty="0">
                <a:latin typeface="Arial"/>
                <a:cs typeface="Arial"/>
              </a:rPr>
              <a:t> </a:t>
            </a:r>
            <a:r>
              <a:rPr kumimoji="0" lang="en-US" dirty="0">
                <a:latin typeface="Arial"/>
                <a:cs typeface="Arial"/>
              </a:rPr>
              <a:t>. . .</a:t>
            </a:r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424BA-2B93-DED1-D206-C23E8E5DC538}"/>
              </a:ext>
            </a:extLst>
          </p:cNvPr>
          <p:cNvSpPr txBox="1"/>
          <p:nvPr/>
        </p:nvSpPr>
        <p:spPr>
          <a:xfrm>
            <a:off x="6253089" y="3059668"/>
            <a:ext cx="193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In API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(click)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30338-D883-DD73-592D-6B8A6A13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49" y="1057952"/>
            <a:ext cx="2491121" cy="31157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4400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3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0.4234137005317864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0.2984657006398488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0.7456080688315734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200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300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&lt;ctrl-d&gt; / &lt;ctrl-z&gt;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175.0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  <a:p>
            <a:pPr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AAF99-491F-A8A3-26C8-0588707D2ADA}"/>
              </a:ext>
            </a:extLst>
          </p:cNvPr>
          <p:cNvSpPr txBox="1"/>
          <p:nvPr/>
        </p:nvSpPr>
        <p:spPr>
          <a:xfrm>
            <a:off x="730381" y="725990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(Previous examples):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98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98330" y="1057241"/>
            <a:ext cx="4049916" cy="311643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44000" rIns="0" bIns="18288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9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1000 &gt; data.txt</a:t>
            </a:r>
          </a:p>
          <a:p>
            <a:pPr>
              <a:spcBef>
                <a:spcPts val="9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more data.txt   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more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: OS utility for viewing a file)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0.05589098017497873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0.5792882827583564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...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 &lt; data.txt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0.48881491492997764</a:t>
            </a:r>
          </a:p>
          <a:p>
            <a:pPr>
              <a:spcBef>
                <a:spcPts val="18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RandomNumbers 1000000 | 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0.4999861238602861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30338-D883-DD73-592D-6B8A6A13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49" y="1057952"/>
            <a:ext cx="2491121" cy="31157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4400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3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0.4234137005317864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0.2984657006398488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0.7456080688315734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200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300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&lt;ctrl-d&gt; / &lt;ctrl-z&gt;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175.0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  <a:p>
            <a:pPr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27F04-E958-6831-7CF9-3F5482E435E1}"/>
              </a:ext>
            </a:extLst>
          </p:cNvPr>
          <p:cNvSpPr txBox="1"/>
          <p:nvPr/>
        </p:nvSpPr>
        <p:spPr>
          <a:xfrm>
            <a:off x="730381" y="4446978"/>
            <a:ext cx="7378506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Redirection operators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  fileName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Directs standard output to a file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&lt; 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irects standard input from a file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:  Pipes the output of 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1 into the input of 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AAF99-491F-A8A3-26C8-0588707D2ADA}"/>
              </a:ext>
            </a:extLst>
          </p:cNvPr>
          <p:cNvSpPr txBox="1"/>
          <p:nvPr/>
        </p:nvSpPr>
        <p:spPr>
          <a:xfrm>
            <a:off x="730381" y="725990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(Previous examples):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5FA1-508E-1F96-9C86-C3ED637C37A9}"/>
              </a:ext>
            </a:extLst>
          </p:cNvPr>
          <p:cNvSpPr txBox="1"/>
          <p:nvPr/>
        </p:nvSpPr>
        <p:spPr>
          <a:xfrm>
            <a:off x="3842058" y="712095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Redirection examples: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15355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30788</TotalTime>
  <Words>4224</Words>
  <Application>Microsoft Macintosh PowerPoint</Application>
  <PresentationFormat>On-screen Show (4:3)</PresentationFormat>
  <Paragraphs>727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Cambria Math</vt:lpstr>
      <vt:lpstr>Comic Sans MS</vt:lpstr>
      <vt:lpstr>Consolas</vt:lpstr>
      <vt:lpstr>Menlo</vt:lpstr>
      <vt:lpstr>Monotype Sorts</vt:lpstr>
      <vt:lpstr>Times New Roman</vt:lpstr>
      <vt:lpstr>Wingdings</vt:lpstr>
      <vt:lpstr>1_introcs</vt:lpstr>
      <vt:lpstr>Photo Editor Photo</vt:lpstr>
      <vt:lpstr>Equation</vt:lpstr>
      <vt:lpstr>PowerPoint Presentation</vt:lpstr>
      <vt:lpstr>The big picture</vt:lpstr>
      <vt:lpstr>The big picture</vt:lpstr>
      <vt:lpstr>Lecture plan</vt:lpstr>
      <vt:lpstr>Standard output</vt:lpstr>
      <vt:lpstr>Standard input</vt:lpstr>
      <vt:lpstr>The In class</vt:lpstr>
      <vt:lpstr>Redirection</vt:lpstr>
      <vt:lpstr>Redirection</vt:lpstr>
      <vt:lpstr>Lecture plan</vt:lpstr>
      <vt:lpstr>Graphics</vt:lpstr>
      <vt:lpstr>“Canvas” (drawing area)</vt:lpstr>
      <vt:lpstr>“Canvas” (drawing area)</vt:lpstr>
      <vt:lpstr>“Canvas” (drawing area)</vt:lpstr>
      <vt:lpstr>Line drawing</vt:lpstr>
      <vt:lpstr>Line drawing</vt:lpstr>
      <vt:lpstr>The StdDraw class</vt:lpstr>
      <vt:lpstr>Data visualization</vt:lpstr>
      <vt:lpstr>Data visualization</vt:lpstr>
      <vt:lpstr>Data visualization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967</cp:revision>
  <dcterms:created xsi:type="dcterms:W3CDTF">2010-03-25T13:24:56Z</dcterms:created>
  <dcterms:modified xsi:type="dcterms:W3CDTF">2024-11-27T07:47:10Z</dcterms:modified>
  <cp:category/>
</cp:coreProperties>
</file>