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QtP9x1fgPqexCYV3voAqbGQ3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96C9C0-52A5-475B-8188-4BCF036F47AF}">
  <a:tblStyle styleId="{9B96C9C0-52A5-475B-8188-4BCF036F47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16" orient="horz"/>
        <p:guide pos="2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64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64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8f7e9486_0_1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0f8f7e9486_0_1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8f7e9486_0_27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0f8f7e9486_0_27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523208" y="2079448"/>
            <a:ext cx="6319585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65661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-2910422" y="3815145"/>
            <a:ext cx="1140672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ctrTitle"/>
          </p:nvPr>
        </p:nvSpPr>
        <p:spPr>
          <a:xfrm>
            <a:off x="552450" y="2974705"/>
            <a:ext cx="6261100" cy="205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1104900" y="5426288"/>
            <a:ext cx="5156200" cy="2447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581863" y="6153339"/>
            <a:ext cx="6261100" cy="1901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581863" y="4058633"/>
            <a:ext cx="6261100" cy="2094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368300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3744383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68300" y="2143474"/>
            <a:ext cx="3254596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368300" y="3036771"/>
            <a:ext cx="3254596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3741827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3741827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368301" y="381259"/>
            <a:ext cx="2423363" cy="1622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2879901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368301" y="2003825"/>
            <a:ext cx="2423363" cy="655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443788" y="6703060"/>
            <a:ext cx="4419600" cy="791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443788" y="855615"/>
            <a:ext cx="4419600" cy="57454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443788" y="7494394"/>
            <a:ext cx="4419600" cy="1123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hyperlink" Target="https://www.thomas-krenn.com/en/wiki/Cmd_commands_under_Windows" TargetMode="External"/><Relationship Id="rId7" Type="http://schemas.openxmlformats.org/officeDocument/2006/relationships/hyperlink" Target="https://www.makeuseof.com/tag/mac-terminal-commands-cheat-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www.oracle.com/java/technologies/downloads/?er=221886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code.visualstudio.com" TargetMode="External"/><Relationship Id="rId6" Type="http://schemas.openxmlformats.org/officeDocument/2006/relationships/hyperlink" Target="https://github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hyperlink" Target="https://www.oracle.com/java/technologies/downloads/#java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41300" y="127000"/>
            <a:ext cx="496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Computer Science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41300" y="282325"/>
            <a:ext cx="1711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Workshop, RUNI</a:t>
            </a:r>
            <a:endParaRPr/>
          </a:p>
          <a:p>
            <a:pPr indent="0" lvl="0" marL="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33025" y="1833600"/>
            <a:ext cx="7315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8"/>
              <a:buFont typeface="Arial"/>
              <a:buNone/>
            </a:pPr>
            <a:r>
              <a:rPr b="0" i="0" lang="en-US" sz="279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8"/>
              <a:buFont typeface="Arial"/>
              <a:buNone/>
            </a:pPr>
            <a:r>
              <a:t/>
            </a:r>
            <a:endParaRPr b="0" i="0" sz="2798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41300" y="165100"/>
            <a:ext cx="3374322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Running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22275" y="990600"/>
            <a:ext cx="86106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Execute your program by typping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HelloWorld</a:t>
            </a:r>
            <a:endParaRPr sz="20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If everything is set up correctly, the program will display the following output: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World! My name is [Your Name]</a:t>
            </a:r>
            <a:endParaRPr sz="16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095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://www.sellmyapplication.com/wp-content/uploads/2012/03/Developer.jpg"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4418425"/>
            <a:ext cx="25908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241300" y="165100"/>
            <a:ext cx="4589398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Command Line useful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168" y="1183518"/>
            <a:ext cx="621556" cy="6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8148" y="1208617"/>
            <a:ext cx="651503" cy="575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17"/>
          <p:cNvGraphicFramePr/>
          <p:nvPr/>
        </p:nvGraphicFramePr>
        <p:xfrm>
          <a:off x="1524000" y="2031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{9B96C9C0-52A5-475B-8188-4BCF036F47AF}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cmd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terminal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Neviage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Auto Complete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Previous 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↑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↑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Parent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And Many More…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Go Explore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Go Explore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395536" y="1124744"/>
            <a:ext cx="7742076" cy="449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The three key tools: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Java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programming language for application development.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VS Code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an Integrated Development Environment  (IDE).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GitHub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 version control and collaboration platform    (to be covered later).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1300" y="165100"/>
            <a:ext cx="5744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Introduction to the Course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463" y="3889775"/>
            <a:ext cx="1317550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25" y="2747275"/>
            <a:ext cx="7810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725" y="1519587"/>
            <a:ext cx="656428" cy="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07511" y="1181319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9375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Java comes in two main configurations: The 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JRE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and the 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JDK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To run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Java programs, you need to install the JRE (Java Runtime Environment) on your PC. This package provides thousands of pre-built libraries that support input/output operations, networking, and user interface management.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To develop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Java programs, you need the JDK (Java Development Kit). The JDK includes the JRE, plus a Java compiler and other development tools.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As a CS student at RUNI, you will write many Java programs, so you have to install the JDK on your PC.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Start by downloading to your computer the JDK 23 (the latest JDK version) from the </a:t>
            </a: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Oracle Java Downloads page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300" y="165100"/>
            <a:ext cx="5277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Java Configurations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95536" y="1181319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Compilers takes our code (generally text files) and prepare a file that we can run from it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We will use the Java compiler in order to make our text file an actual Java executable program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1300" y="165100"/>
            <a:ext cx="1388201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1629507" y="3606682"/>
            <a:ext cx="6085284" cy="960834"/>
            <a:chOff x="5357" y="1551582"/>
            <a:chExt cx="6085284" cy="960834"/>
          </a:xfrm>
        </p:grpSpPr>
        <p:sp>
          <p:nvSpPr>
            <p:cNvPr id="117" name="Google Shape;117;p4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Edit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275446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Compile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241300" y="165100"/>
            <a:ext cx="4030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Write your first Java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95536" y="1124744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We’ll go briefly through the steps required to install Java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The course’s site contains 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from zero to code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tutoria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a detailed step–by–step guide on how to get Java working on your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Let’s go through the document step by step.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241300" y="165100"/>
            <a:ext cx="4030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Java is a modern and powerful programming language, but even a simple program involves many technical aspects that we haven't fully explained yet.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Don’t worry about understanding the details now—just follow along.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As the course progresses, these concepts will become clearer.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 Java, a program consists of one or more classes. A class contains zero or more methods (similar to functions in other languages), and each method comprises one or more statements.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0f8f7e94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0f8f7e9486_0_16"/>
          <p:cNvSpPr txBox="1"/>
          <p:nvPr/>
        </p:nvSpPr>
        <p:spPr>
          <a:xfrm>
            <a:off x="241300" y="165100"/>
            <a:ext cx="4030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0f8f7e9486_0_16"/>
          <p:cNvSpPr txBox="1"/>
          <p:nvPr/>
        </p:nvSpPr>
        <p:spPr>
          <a:xfrm>
            <a:off x="228600" y="688125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Statement: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following Java statement prints to the screen the text between the double quotes (גרשיים):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Method: In Java, program execution always starts with a method named main. Here is an example (be reminded not to worry for now about technical details):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Class: The main method is "enveloped" in a class structure, as follows: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g30f8f7e9486_0_16"/>
          <p:cNvSpPr txBox="1"/>
          <p:nvPr/>
        </p:nvSpPr>
        <p:spPr>
          <a:xfrm>
            <a:off x="495300" y="5288150"/>
            <a:ext cx="8736900" cy="1400700"/>
          </a:xfrm>
          <a:prstGeom prst="rect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7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(String[] args) {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</a:t>
            </a: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World! My name is [Your Name]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30f8f7e9486_0_16"/>
          <p:cNvSpPr txBox="1"/>
          <p:nvPr/>
        </p:nvSpPr>
        <p:spPr>
          <a:xfrm>
            <a:off x="495310" y="3486517"/>
            <a:ext cx="81534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("Hello world!");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30f8f7e9486_0_16"/>
          <p:cNvSpPr txBox="1"/>
          <p:nvPr/>
        </p:nvSpPr>
        <p:spPr>
          <a:xfrm>
            <a:off x="457210" y="1815554"/>
            <a:ext cx="81534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("Hello world!");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30f8f7e9486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0f8f7e9486_0_27"/>
          <p:cNvSpPr txBox="1"/>
          <p:nvPr/>
        </p:nvSpPr>
        <p:spPr>
          <a:xfrm>
            <a:off x="241300" y="165100"/>
            <a:ext cx="5844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 in VS Code</a:t>
            </a:r>
            <a:endParaRPr sz="2402">
              <a:solidFill>
                <a:srgbClr val="663300"/>
              </a:solidFill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0f8f7e9486_0_27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Open VS Code on your computer.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Create a new folder named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where you will store your work.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Inside VS Code, open this folder by selecting File &gt; Open Folder... and navigating to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Create a new file in the folder named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HelloWorld.java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Type the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program shown above in previous slide. Replace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[Your Name]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with your actual name.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Save the file (Ctrl+S or Cmd+S on Mac).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Notes: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●      The class name must begin with a capital letter.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●      The class name and the file name must match exactly.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41300" y="165100"/>
            <a:ext cx="359713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Compiling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2738" y="8382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Open the integrated terminal in VS Code (Ctrl+` or Cmd+J on Mac)..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 the terminal, make sure you are in the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folder (VS Code should open the terminal in the correct location by default). If not, navigate there using:                 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cd intro2cs/WS1/code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Compile the program by typing: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javac HelloWorld.java</a:t>
            </a:r>
            <a:endParaRPr sz="12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2014-10-20T13:10:58Z</dcterms:created>
  <dc:creator>A2E_Engine</dc:creator>
</cp:coreProperties>
</file>