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0" r:id="rId1"/>
  </p:sldMasterIdLst>
  <p:notesMasterIdLst>
    <p:notesMasterId r:id="rId45"/>
  </p:notesMasterIdLst>
  <p:handoutMasterIdLst>
    <p:handoutMasterId r:id="rId46"/>
  </p:handoutMasterIdLst>
  <p:sldIdLst>
    <p:sldId id="591" r:id="rId2"/>
    <p:sldId id="679" r:id="rId3"/>
    <p:sldId id="681" r:id="rId4"/>
    <p:sldId id="648" r:id="rId5"/>
    <p:sldId id="696" r:id="rId6"/>
    <p:sldId id="651" r:id="rId7"/>
    <p:sldId id="683" r:id="rId8"/>
    <p:sldId id="571" r:id="rId9"/>
    <p:sldId id="1076" r:id="rId10"/>
    <p:sldId id="572" r:id="rId11"/>
    <p:sldId id="685" r:id="rId12"/>
    <p:sldId id="1077" r:id="rId13"/>
    <p:sldId id="708" r:id="rId14"/>
    <p:sldId id="601" r:id="rId15"/>
    <p:sldId id="689" r:id="rId16"/>
    <p:sldId id="1062" r:id="rId17"/>
    <p:sldId id="1063" r:id="rId18"/>
    <p:sldId id="1064" r:id="rId19"/>
    <p:sldId id="697" r:id="rId20"/>
    <p:sldId id="1060" r:id="rId21"/>
    <p:sldId id="1061" r:id="rId22"/>
    <p:sldId id="1081" r:id="rId23"/>
    <p:sldId id="1070" r:id="rId24"/>
    <p:sldId id="698" r:id="rId25"/>
    <p:sldId id="575" r:id="rId26"/>
    <p:sldId id="576" r:id="rId27"/>
    <p:sldId id="1067" r:id="rId28"/>
    <p:sldId id="1087" r:id="rId29"/>
    <p:sldId id="1088" r:id="rId30"/>
    <p:sldId id="1079" r:id="rId31"/>
    <p:sldId id="1090" r:id="rId32"/>
    <p:sldId id="1091" r:id="rId33"/>
    <p:sldId id="582" r:id="rId34"/>
    <p:sldId id="1065" r:id="rId35"/>
    <p:sldId id="1073" r:id="rId36"/>
    <p:sldId id="1096" r:id="rId37"/>
    <p:sldId id="1071" r:id="rId38"/>
    <p:sldId id="1093" r:id="rId39"/>
    <p:sldId id="645" r:id="rId40"/>
    <p:sldId id="1094" r:id="rId41"/>
    <p:sldId id="1084" r:id="rId42"/>
    <p:sldId id="695" r:id="rId43"/>
    <p:sldId id="1095" r:id="rId44"/>
  </p:sldIdLst>
  <p:sldSz cx="9144000" cy="6858000" type="screen4x3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70006F"/>
    <a:srgbClr val="660066"/>
    <a:srgbClr val="CC0000"/>
    <a:srgbClr val="006600"/>
    <a:srgbClr val="FFF8D8"/>
    <a:srgbClr val="FFFFE5"/>
    <a:srgbClr val="990033"/>
    <a:srgbClr val="003399"/>
    <a:srgbClr val="EAD3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1" autoAdjust="0"/>
    <p:restoredTop sz="88976" autoAdjust="0"/>
  </p:normalViewPr>
  <p:slideViewPr>
    <p:cSldViewPr snapToGrid="0" snapToObjects="1">
      <p:cViewPr varScale="1">
        <p:scale>
          <a:sx n="113" d="100"/>
          <a:sy n="113" d="100"/>
        </p:scale>
        <p:origin x="15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1704" y="-112"/>
      </p:cViewPr>
      <p:guideLst>
        <p:guide orient="horz" pos="2923"/>
        <p:guide pos="22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F0D2C31F-C683-5A4A-B55D-EBDD7546B284}" type="datetime1">
              <a:rPr lang="en-US"/>
              <a:pPr/>
              <a:t>11/11/24</a:t>
            </a:fld>
            <a:endParaRPr lang="en-US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A52B6155-CBD1-1348-94CD-64B98E35A76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9B029E08-AA32-F841-9850-6BD74B135E76}" type="datetime1">
              <a:rPr lang="en-US"/>
              <a:pPr/>
              <a:t>11/11/24</a:t>
            </a:fld>
            <a:endParaRPr lang="en-US" dirty="0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9830394C-FF05-7F4A-8CA1-FD97CF60A48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49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/>
          <p:cNvSpPr txBox="1">
            <a:spLocks noGrp="1" noChangeArrowheads="1"/>
          </p:cNvSpPr>
          <p:nvPr/>
        </p:nvSpPr>
        <p:spPr bwMode="auto">
          <a:xfrm>
            <a:off x="3961557" y="8838669"/>
            <a:ext cx="3029793" cy="433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823" tIns="0" rIns="18823" bIns="0" anchor="b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fld id="{10D3D8A3-02AB-FE47-A3D4-2CAD85DF4686}" type="slidenum">
              <a:rPr lang="he-IL" sz="1000" i="1">
                <a:latin typeface="Times New Roman" charset="0"/>
                <a:cs typeface="Times New Roman" charset="0"/>
              </a:rPr>
              <a:pPr algn="r">
                <a:defRPr/>
              </a:pPr>
              <a:t>1</a:t>
            </a:fld>
            <a:endParaRPr lang="en-US" sz="1000" i="1" dirty="0">
              <a:latin typeface="Times New Roman" charset="0"/>
              <a:cs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6913"/>
            <a:ext cx="4640262" cy="34798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327" y="4408536"/>
            <a:ext cx="5124697" cy="4176735"/>
          </a:xfrm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124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31F20B-F79A-174A-AE27-9BC358915A18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95" tIns="45699" rIns="91395" bIns="45699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386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8CB6B-DE6E-BA45-912C-CD452814A328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89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8CB6B-DE6E-BA45-912C-CD452814A328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98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55FACD-C2AE-3243-861D-04FB9E1ACC52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716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95" tIns="45699" rIns="91395" bIns="45699"/>
          <a:lstStyle/>
          <a:p>
            <a:pPr eaLnBrk="1" hangingPunct="1"/>
            <a:r>
              <a:rPr lang="en-US" dirty="0"/>
              <a:t>nested conditionals: this is actually 4 different if-else statements, but no need for braces</a:t>
            </a:r>
          </a:p>
        </p:txBody>
      </p:sp>
    </p:spTree>
    <p:extLst>
      <p:ext uri="{BB962C8B-B14F-4D97-AF65-F5344CB8AC3E}">
        <p14:creationId xmlns:p14="http://schemas.microsoft.com/office/powerpoint/2010/main" val="1402430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1A6CEA-BAC4-FE44-8F84-096CD9E363E7}" type="slidenum">
              <a:rPr lang="he-IL"/>
              <a:pPr/>
              <a:t>15</a:t>
            </a:fld>
            <a:endParaRPr lang="en-US" dirty="0"/>
          </a:p>
        </p:txBody>
      </p:sp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442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1A6CEA-BAC4-FE44-8F84-096CD9E363E7}" type="slidenum">
              <a:rPr lang="he-IL"/>
              <a:pPr/>
              <a:t>16</a:t>
            </a:fld>
            <a:endParaRPr lang="en-US" dirty="0"/>
          </a:p>
        </p:txBody>
      </p:sp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17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1A6CEA-BAC4-FE44-8F84-096CD9E363E7}" type="slidenum">
              <a:rPr lang="he-IL"/>
              <a:pPr/>
              <a:t>17</a:t>
            </a:fld>
            <a:endParaRPr lang="en-US" dirty="0"/>
          </a:p>
        </p:txBody>
      </p:sp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19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1A6CEA-BAC4-FE44-8F84-096CD9E363E7}" type="slidenum">
              <a:rPr lang="he-IL"/>
              <a:pPr/>
              <a:t>18</a:t>
            </a:fld>
            <a:endParaRPr lang="en-US" dirty="0"/>
          </a:p>
        </p:txBody>
      </p:sp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92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93A851-9661-444B-BFA2-833BA3D7E796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194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/>
              <a:t>declaration: Java is strongly-typed, must specify type of each variable (avoid multiplying a string with a real number) Why?</a:t>
            </a:r>
          </a:p>
          <a:p>
            <a:pPr eaLnBrk="1" hangingPunct="1"/>
            <a:r>
              <a:rPr lang="en-US" dirty="0"/>
              <a:t>variable: name to refer to data type value</a:t>
            </a:r>
          </a:p>
          <a:p>
            <a:pPr eaLnBrk="1" hangingPunct="1"/>
            <a:r>
              <a:rPr lang="en-US" dirty="0"/>
              <a:t>assignment statement: changes the value of a variable</a:t>
            </a:r>
          </a:p>
        </p:txBody>
      </p:sp>
    </p:spTree>
    <p:extLst>
      <p:ext uri="{BB962C8B-B14F-4D97-AF65-F5344CB8AC3E}">
        <p14:creationId xmlns:p14="http://schemas.microsoft.com/office/powerpoint/2010/main" val="40516541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8CB6B-DE6E-BA45-912C-CD452814A328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86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316FE-BDE4-D446-AF38-C24207071FE9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46" tIns="43972" rIns="87946" bIns="43972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02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8CB6B-DE6E-BA45-912C-CD452814A328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18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8CB6B-DE6E-BA45-912C-CD452814A328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67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8CB6B-DE6E-BA45-912C-CD452814A328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08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909031-B597-A94E-AAE7-0A3E4F90DB46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10" tIns="45705" rIns="91410" bIns="45705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673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8CB6B-DE6E-BA45-912C-CD452814A328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987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8CB6B-DE6E-BA45-912C-CD452814A328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385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8CB6B-DE6E-BA45-912C-CD452814A328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151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F91064-44C7-D841-BBD8-1F89C89DCB2F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979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F91064-44C7-D841-BBD8-1F89C89DCB2F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427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F91064-44C7-D841-BBD8-1F89C89DCB2F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68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316FE-BDE4-D446-AF38-C24207071FE9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46" tIns="43972" rIns="87946" bIns="43972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50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F91064-44C7-D841-BBD8-1F89C89DCB2F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837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AA64B-6646-CF34-AB46-804AE725B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>
            <a:extLst>
              <a:ext uri="{FF2B5EF4-FFF2-40B4-BE49-F238E27FC236}">
                <a16:creationId xmlns:a16="http://schemas.microsoft.com/office/drawing/2014/main" id="{D1E68652-7AA9-064D-0714-A4B17669C7A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1557" y="8838669"/>
            <a:ext cx="3029793" cy="433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823" tIns="0" rIns="18823" bIns="0" anchor="b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fld id="{10D3D8A3-02AB-FE47-A3D4-2CAD85DF4686}" type="slidenum">
              <a:rPr lang="he-IL" sz="1000" i="1">
                <a:latin typeface="Times New Roman" charset="0"/>
                <a:cs typeface="Times New Roman" charset="0"/>
              </a:rPr>
              <a:pPr algn="r">
                <a:defRPr/>
              </a:pPr>
              <a:t>43</a:t>
            </a:fld>
            <a:endParaRPr lang="en-US" sz="1000" i="1" dirty="0">
              <a:latin typeface="Times New Roman" charset="0"/>
              <a:cs typeface="Times New Roman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3AF6DB87-731C-154E-9FBE-2D61212F0F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6913"/>
            <a:ext cx="4640262" cy="3479800"/>
          </a:xfrm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6CF7FE3F-CAB4-9D5D-DFF8-19C076E1F5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327" y="4408536"/>
            <a:ext cx="5124697" cy="4176735"/>
          </a:xfrm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616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DA77C-0121-6946-BA2F-7915A632245A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225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95" tIns="45699" rIns="91395" bIns="45699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60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8CB6B-DE6E-BA45-912C-CD452814A328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5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1A0FBD-8A37-DC4D-A920-C76C61C2B198}" type="slidenum">
              <a:rPr lang="he-IL"/>
              <a:pPr/>
              <a:t>7</a:t>
            </a:fld>
            <a:endParaRPr lang="en-US" dirty="0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22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8CB6B-DE6E-BA45-912C-CD452814A328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439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8CB6B-DE6E-BA45-912C-CD452814A328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6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1A0FBD-8A37-DC4D-A920-C76C61C2B198}" type="slidenum">
              <a:rPr lang="he-IL"/>
              <a:pPr/>
              <a:t>10</a:t>
            </a:fld>
            <a:endParaRPr lang="en-US" dirty="0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69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>
                <a:solidFill>
                  <a:schemeClr val="fol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18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29CD8-AAF7-CD4D-98B5-92505D4E9142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205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E061A-3206-4D44-9C5A-1674BE5EB4CE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5255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7852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F7522-F9AF-4840-AC93-C82AFB8ED311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5097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3F650-96CD-2B45-9CB0-B66A0A0715E2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645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A62AD-8B9F-3042-9EC9-EBDCC2F161CF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768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261C7-29F4-A242-8EED-DF162EA5855F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498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D1987-1499-D342-9BBD-9F50F4C0B810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525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EF287-DEB1-F44A-B131-B827309A09B0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441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9B4CB-47DC-1D47-A2CD-6C9716C11B8D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858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A089D-543D-F14B-9F67-02CE393170D7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758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5860" y="203538"/>
            <a:ext cx="786754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3" name="Straight Connector 2"/>
          <p:cNvCxnSpPr/>
          <p:nvPr userDrawn="1"/>
        </p:nvCxnSpPr>
        <p:spPr bwMode="auto">
          <a:xfrm flipV="1">
            <a:off x="596672" y="596626"/>
            <a:ext cx="7841976" cy="17047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Rectangle 4">
            <a:extLst>
              <a:ext uri="{FF2B5EF4-FFF2-40B4-BE49-F238E27FC236}">
                <a16:creationId xmlns:a16="http://schemas.microsoft.com/office/drawing/2014/main" id="{66908725-6486-12FC-EEF0-D9956CCA85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1160" y="6531196"/>
            <a:ext cx="7962248" cy="194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 to CS / RUNI / lecture </a:t>
            </a:r>
            <a:r>
              <a:rPr lang="he-IL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2-1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       slide </a:t>
            </a:r>
            <a:fld id="{0E022C0D-3723-2343-B86A-05A05703B5CB}" type="slidenum"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pPr>
                <a:defRPr/>
              </a:pPr>
              <a:t>‹#›</a:t>
            </a:fld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9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Arial"/>
          <a:ea typeface="ＭＳ Ｐゴシック" charset="-128"/>
          <a:cs typeface="Arial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charset="2"/>
        <a:defRPr kumimoji="1">
          <a:solidFill>
            <a:srgbClr val="003399"/>
          </a:solidFill>
          <a:latin typeface="+mn-lt"/>
          <a:ea typeface="ＭＳ Ｐゴシック" charset="-128"/>
          <a:cs typeface="ＭＳ Ｐゴシック" charset="-128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charset="2"/>
        <a:buChar char="!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drive.google.com/open?id=1Rbx4M71En2uhCnHSVkFMwn524ibeJtXu&amp;authuser=schocken%40gmail.com&amp;usp=drive_f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 descr="OPENO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Rectangle 7"/>
          <p:cNvSpPr>
            <a:spLocks noChangeArrowheads="1"/>
          </p:cNvSpPr>
          <p:nvPr/>
        </p:nvSpPr>
        <p:spPr bwMode="auto">
          <a:xfrm>
            <a:off x="1447800" y="1752600"/>
            <a:ext cx="617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>
              <a:defRPr/>
            </a:pPr>
            <a:r>
              <a:rPr lang="en-US" sz="2000" dirty="0">
                <a:solidFill>
                  <a:srgbClr val="737373"/>
                </a:solidFill>
                <a:latin typeface="Times New Roman"/>
                <a:cs typeface="Times New Roman"/>
              </a:rPr>
              <a:t>Lecture 2-1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2939" y="2295137"/>
            <a:ext cx="674535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800" dirty="0">
                <a:latin typeface="Times New Roman"/>
                <a:cs typeface="Times New Roman"/>
              </a:rPr>
              <a:t>Conditional and Iterative Processing</a:t>
            </a:r>
          </a:p>
          <a:p>
            <a:pPr algn="ctr">
              <a:spcBef>
                <a:spcPts val="600"/>
              </a:spcBef>
            </a:pPr>
            <a:r>
              <a:rPr lang="en-US" sz="2400" dirty="0">
                <a:latin typeface="Times New Roman"/>
                <a:cs typeface="Times New Roman"/>
              </a:rPr>
              <a:t>Part I</a:t>
            </a:r>
          </a:p>
        </p:txBody>
      </p:sp>
      <p:pic>
        <p:nvPicPr>
          <p:cNvPr id="7" name="Picture 8" descr="funny_road_signs_03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04" b="11894"/>
          <a:stretch/>
        </p:blipFill>
        <p:spPr bwMode="auto">
          <a:xfrm>
            <a:off x="3458467" y="3522832"/>
            <a:ext cx="2239968" cy="290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42B87A8D-6B9F-D5A1-68C5-7EBFF7061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ts val="400"/>
              </a:spcBef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Introduction to Computer Science</a:t>
            </a:r>
          </a:p>
          <a:p>
            <a:pPr algn="l">
              <a:spcBef>
                <a:spcPts val="400"/>
              </a:spcBef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Reichman University</a:t>
            </a:r>
          </a:p>
        </p:txBody>
      </p:sp>
    </p:spTree>
    <p:extLst>
      <p:ext uri="{BB962C8B-B14F-4D97-AF65-F5344CB8AC3E}">
        <p14:creationId xmlns:p14="http://schemas.microsoft.com/office/powerpoint/2010/main" val="1287028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45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IF … ELSE statement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699448" y="2044890"/>
            <a:ext cx="2133600" cy="1981200"/>
            <a:chOff x="432" y="1056"/>
            <a:chExt cx="1344" cy="1248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480" y="1296"/>
              <a:ext cx="1296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237600" tIns="226800" rIns="165600" bIns="262800" anchor="ctr"/>
            <a:lstStyle/>
            <a:p>
              <a:pPr marL="342900" indent="-342900" algn="l">
                <a:spcBef>
                  <a:spcPct val="20000"/>
                </a:spcBef>
                <a:spcAft>
                  <a:spcPct val="20000"/>
                </a:spcAft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400" b="1" dirty="0">
                  <a:solidFill>
                    <a:srgbClr val="99003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</a:t>
              </a:r>
              <a:r>
                <a:rPr lang="en-US" sz="1400" dirty="0">
                  <a:latin typeface="Lucida Console" charset="0"/>
                  <a:cs typeface="Arial" charset="0"/>
                </a:rPr>
                <a:t> (</a:t>
              </a:r>
              <a:r>
                <a:rPr lang="en-US" sz="1600" i="1" dirty="0">
                  <a:latin typeface="Times New Roman"/>
                  <a:cs typeface="Times New Roman"/>
                </a:rPr>
                <a:t>condition</a:t>
              </a:r>
              <a:r>
                <a:rPr lang="en-US" sz="1400" dirty="0">
                  <a:latin typeface="Lucida Console" charset="0"/>
                  <a:cs typeface="Arial" charset="0"/>
                </a:rPr>
                <a:t>)</a:t>
              </a:r>
            </a:p>
            <a:p>
              <a:pPr marL="342900" indent="-342900" algn="l">
                <a:spcBef>
                  <a:spcPct val="20000"/>
                </a:spcBef>
                <a:spcAft>
                  <a:spcPct val="20000"/>
                </a:spcAft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400" dirty="0">
                  <a:latin typeface="Lucida Console" charset="0"/>
                  <a:cs typeface="Arial" charset="0"/>
                </a:rPr>
                <a:t>   </a:t>
              </a:r>
              <a:r>
                <a:rPr lang="en-US" sz="1600" i="1" dirty="0">
                  <a:latin typeface="Times New Roman"/>
                  <a:cs typeface="Times New Roman"/>
                </a:rPr>
                <a:t>if-code</a:t>
              </a:r>
            </a:p>
            <a:p>
              <a:pPr marL="342900" indent="-342900" algn="l">
                <a:spcBef>
                  <a:spcPct val="20000"/>
                </a:spcBef>
                <a:spcAft>
                  <a:spcPct val="20000"/>
                </a:spcAft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400" b="1" dirty="0">
                  <a:solidFill>
                    <a:srgbClr val="99003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else</a:t>
              </a:r>
            </a:p>
            <a:p>
              <a:pPr marL="342900" indent="-342900">
                <a:spcBef>
                  <a:spcPct val="20000"/>
                </a:spcBef>
                <a:spcAft>
                  <a:spcPct val="20000"/>
                </a:spcAft>
                <a:buClr>
                  <a:srgbClr val="006600"/>
                </a:buClr>
                <a:buSzPct val="100000"/>
              </a:pPr>
              <a:r>
                <a:rPr lang="en-US" sz="1400" dirty="0">
                  <a:solidFill>
                    <a:srgbClr val="000099"/>
                  </a:solidFill>
                  <a:latin typeface="Lucida Console" charset="0"/>
                  <a:cs typeface="Arial" charset="0"/>
                </a:rPr>
                <a:t>   </a:t>
              </a:r>
              <a:r>
                <a:rPr lang="en-US" sz="1600" i="1" dirty="0">
                  <a:latin typeface="Times New Roman"/>
                  <a:cs typeface="Times New Roman"/>
                </a:rPr>
                <a:t>else-code</a:t>
              </a: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432" y="1056"/>
              <a:ext cx="64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Syntax:</a:t>
              </a:r>
            </a:p>
          </p:txBody>
        </p:sp>
      </p:grpSp>
      <p:pic>
        <p:nvPicPr>
          <p:cNvPr id="12" name="Picture 52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9" t="18518" r="51389" b="37038"/>
          <a:stretch>
            <a:fillRect/>
          </a:stretch>
        </p:blipFill>
        <p:spPr bwMode="auto">
          <a:xfrm>
            <a:off x="4658670" y="861950"/>
            <a:ext cx="4204509" cy="4922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4"/>
                  <a:srcRect l="20139" t="18518" r="51389" b="37038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7BF62DF-8F88-584C-9CB3-7FC4624B850D}"/>
              </a:ext>
            </a:extLst>
          </p:cNvPr>
          <p:cNvGrpSpPr/>
          <p:nvPr/>
        </p:nvGrpSpPr>
        <p:grpSpPr>
          <a:xfrm>
            <a:off x="1678157" y="1774989"/>
            <a:ext cx="2194740" cy="2228524"/>
            <a:chOff x="1678157" y="1774989"/>
            <a:chExt cx="2194740" cy="222852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B605152-2999-B543-B6B5-2A21CAD46644}"/>
                </a:ext>
              </a:extLst>
            </p:cNvPr>
            <p:cNvGrpSpPr/>
            <p:nvPr/>
          </p:nvGrpSpPr>
          <p:grpSpPr>
            <a:xfrm>
              <a:off x="1678157" y="1774989"/>
              <a:ext cx="1424248" cy="722398"/>
              <a:chOff x="1664509" y="1406499"/>
              <a:chExt cx="1424248" cy="722398"/>
            </a:xfrm>
          </p:grpSpPr>
          <p:sp>
            <p:nvSpPr>
              <p:cNvPr id="18" name="AutoShape 13">
                <a:extLst>
                  <a:ext uri="{FF2B5EF4-FFF2-40B4-BE49-F238E27FC236}">
                    <a16:creationId xmlns:a16="http://schemas.microsoft.com/office/drawing/2014/main" id="{AE67C82C-3442-6C4E-BC2B-BB83EF563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4509" y="1406499"/>
                <a:ext cx="1424248" cy="384853"/>
              </a:xfrm>
              <a:prstGeom prst="roundRect">
                <a:avLst>
                  <a:gd name="adj" fmla="val 16667"/>
                </a:avLst>
              </a:prstGeom>
              <a:solidFill>
                <a:srgbClr val="FFF8D8"/>
              </a:solidFill>
              <a:ln w="1905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rIns="0" anchor="ctr"/>
              <a:lstStyle/>
              <a:p>
                <a:pPr>
                  <a:spcBef>
                    <a:spcPts val="1200"/>
                  </a:spcBef>
                  <a:buClr>
                    <a:schemeClr val="tx1"/>
                  </a:buClr>
                  <a:buSzPct val="100000"/>
                </a:pP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Boolean expression</a:t>
                </a:r>
              </a:p>
            </p:txBody>
          </p:sp>
          <p:cxnSp>
            <p:nvCxnSpPr>
              <p:cNvPr id="19" name="AutoShape 15">
                <a:extLst>
                  <a:ext uri="{FF2B5EF4-FFF2-40B4-BE49-F238E27FC236}">
                    <a16:creationId xmlns:a16="http://schemas.microsoft.com/office/drawing/2014/main" id="{598BB69F-9539-BF49-9D6D-24F181E309E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912347" y="1808580"/>
                <a:ext cx="1" cy="320317"/>
              </a:xfrm>
              <a:prstGeom prst="straightConnector1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1A6DFDF-4EA5-A842-93D7-4266633290B1}"/>
                </a:ext>
              </a:extLst>
            </p:cNvPr>
            <p:cNvGrpSpPr/>
            <p:nvPr/>
          </p:nvGrpSpPr>
          <p:grpSpPr>
            <a:xfrm>
              <a:off x="2117196" y="2816324"/>
              <a:ext cx="1540984" cy="510853"/>
              <a:chOff x="2295831" y="2425115"/>
              <a:chExt cx="1540984" cy="510853"/>
            </a:xfrm>
          </p:grpSpPr>
          <p:sp>
            <p:nvSpPr>
              <p:cNvPr id="16" name="AutoShape 13">
                <a:extLst>
                  <a:ext uri="{FF2B5EF4-FFF2-40B4-BE49-F238E27FC236}">
                    <a16:creationId xmlns:a16="http://schemas.microsoft.com/office/drawing/2014/main" id="{67E17CE1-C1AA-0344-BA70-F8AAC91D5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5265" y="2425115"/>
                <a:ext cx="1111550" cy="510853"/>
              </a:xfrm>
              <a:prstGeom prst="roundRect">
                <a:avLst>
                  <a:gd name="adj" fmla="val 16667"/>
                </a:avLst>
              </a:prstGeom>
              <a:solidFill>
                <a:srgbClr val="FFF8D8"/>
              </a:solidFill>
              <a:ln w="1905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rIns="0" anchor="ctr"/>
              <a:lstStyle/>
              <a:p>
                <a:pPr>
                  <a:spcBef>
                    <a:spcPts val="1200"/>
                  </a:spcBef>
                  <a:buClrTx/>
                  <a:buSzPct val="105000"/>
                </a:pPr>
                <a:r>
                  <a:rPr lang="en-US" sz="1200" dirty="0">
                    <a:latin typeface="Times New Roman"/>
                    <a:cs typeface="Times New Roman"/>
                  </a:rPr>
                  <a:t>One or more statements</a:t>
                </a:r>
              </a:p>
            </p:txBody>
          </p:sp>
          <p:cxnSp>
            <p:nvCxnSpPr>
              <p:cNvPr id="17" name="AutoShape 15">
                <a:extLst>
                  <a:ext uri="{FF2B5EF4-FFF2-40B4-BE49-F238E27FC236}">
                    <a16:creationId xmlns:a16="http://schemas.microsoft.com/office/drawing/2014/main" id="{7099C4DB-1C6B-484A-9798-8B36235CB1EF}"/>
                  </a:ext>
                </a:extLst>
              </p:cNvPr>
              <p:cNvCxnSpPr>
                <a:cxnSpLocks noChangeShapeType="1"/>
                <a:stCxn id="16" idx="1"/>
              </p:cNvCxnSpPr>
              <p:nvPr/>
            </p:nvCxnSpPr>
            <p:spPr bwMode="auto">
              <a:xfrm flipH="1" flipV="1">
                <a:off x="2295831" y="2680541"/>
                <a:ext cx="429434" cy="1"/>
              </a:xfrm>
              <a:prstGeom prst="straightConnector1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A391560-2EC7-1F41-951F-EB55947537EA}"/>
                </a:ext>
              </a:extLst>
            </p:cNvPr>
            <p:cNvGrpSpPr/>
            <p:nvPr/>
          </p:nvGrpSpPr>
          <p:grpSpPr>
            <a:xfrm>
              <a:off x="2331913" y="3492660"/>
              <a:ext cx="1540984" cy="510853"/>
              <a:chOff x="2295831" y="2425115"/>
              <a:chExt cx="1540984" cy="510853"/>
            </a:xfrm>
          </p:grpSpPr>
          <p:sp>
            <p:nvSpPr>
              <p:cNvPr id="24" name="AutoShape 13">
                <a:extLst>
                  <a:ext uri="{FF2B5EF4-FFF2-40B4-BE49-F238E27FC236}">
                    <a16:creationId xmlns:a16="http://schemas.microsoft.com/office/drawing/2014/main" id="{240CD728-E350-BB43-8852-39A6C65AA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5265" y="2425115"/>
                <a:ext cx="1111550" cy="510853"/>
              </a:xfrm>
              <a:prstGeom prst="roundRect">
                <a:avLst>
                  <a:gd name="adj" fmla="val 16667"/>
                </a:avLst>
              </a:prstGeom>
              <a:solidFill>
                <a:srgbClr val="FFF8D8"/>
              </a:solidFill>
              <a:ln w="1905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rIns="0" anchor="ctr"/>
              <a:lstStyle/>
              <a:p>
                <a:pPr>
                  <a:spcBef>
                    <a:spcPts val="1200"/>
                  </a:spcBef>
                  <a:buClrTx/>
                  <a:buSzPct val="105000"/>
                </a:pPr>
                <a:r>
                  <a:rPr lang="en-US" sz="1200" dirty="0">
                    <a:latin typeface="Times New Roman"/>
                    <a:cs typeface="Times New Roman"/>
                  </a:rPr>
                  <a:t>One or more statements</a:t>
                </a:r>
              </a:p>
            </p:txBody>
          </p:sp>
          <p:cxnSp>
            <p:nvCxnSpPr>
              <p:cNvPr id="25" name="AutoShape 15">
                <a:extLst>
                  <a:ext uri="{FF2B5EF4-FFF2-40B4-BE49-F238E27FC236}">
                    <a16:creationId xmlns:a16="http://schemas.microsoft.com/office/drawing/2014/main" id="{67C1F73F-3625-3B47-AFDB-F13AE5778D26}"/>
                  </a:ext>
                </a:extLst>
              </p:cNvPr>
              <p:cNvCxnSpPr>
                <a:cxnSpLocks noChangeShapeType="1"/>
                <a:stCxn id="24" idx="1"/>
              </p:cNvCxnSpPr>
              <p:nvPr/>
            </p:nvCxnSpPr>
            <p:spPr bwMode="auto">
              <a:xfrm flipH="1" flipV="1">
                <a:off x="2295831" y="2680541"/>
                <a:ext cx="429434" cy="1"/>
              </a:xfrm>
              <a:prstGeom prst="straightConnector1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142823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632224" y="1141850"/>
            <a:ext cx="4010148" cy="227542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182880" tIns="182880" rIns="182880" bIns="182880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class Flip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public static void main(String[] args)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(Math.</a:t>
            </a:r>
            <a:r>
              <a:rPr lang="en-US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 &lt; 0.5) 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System.</a:t>
            </a:r>
            <a:r>
              <a:rPr lang="en-US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.println("Heads");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 </a:t>
            </a:r>
            <a:r>
              <a:rPr lang="en-US" sz="1200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System.</a:t>
            </a:r>
            <a:r>
              <a:rPr lang="en-US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.println("Tails");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400"/>
              </a:spcBef>
            </a:pPr>
            <a:endParaRPr lang="en-US" sz="1200" dirty="0">
              <a:solidFill>
                <a:srgbClr val="00000F"/>
              </a:solidFill>
              <a:latin typeface="Consolas"/>
              <a:cs typeface="Consolas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IF … ELSE examples</a:t>
            </a:r>
            <a:endParaRPr kumimoji="0" lang="en-US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061" y="1141850"/>
            <a:ext cx="1454477" cy="2179145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123426" y="1141850"/>
            <a:ext cx="1609851" cy="27571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9525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216000" tIns="182880" rIns="92075" bIns="182880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Consolas"/>
                <a:cs typeface="Consolas"/>
              </a:rPr>
              <a:t>% </a:t>
            </a:r>
            <a:r>
              <a:rPr lang="en-US" sz="1400" b="1" dirty="0">
                <a:solidFill>
                  <a:schemeClr val="bg2"/>
                </a:solidFill>
                <a:latin typeface="Consolas"/>
                <a:cs typeface="Consolas"/>
              </a:rPr>
              <a:t>java Flip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Heads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1400" dirty="0">
              <a:solidFill>
                <a:schemeClr val="bg2"/>
              </a:solidFill>
              <a:latin typeface="Consolas"/>
              <a:cs typeface="Consolas"/>
            </a:endParaRPr>
          </a:p>
          <a:p>
            <a:r>
              <a:rPr lang="en-US" sz="1400" dirty="0">
                <a:solidFill>
                  <a:schemeClr val="bg2"/>
                </a:solidFill>
                <a:latin typeface="Consolas"/>
                <a:cs typeface="Consolas"/>
              </a:rPr>
              <a:t>% </a:t>
            </a:r>
            <a:r>
              <a:rPr lang="en-US" sz="1400" b="1" dirty="0">
                <a:solidFill>
                  <a:schemeClr val="bg2"/>
                </a:solidFill>
                <a:latin typeface="Consolas"/>
                <a:cs typeface="Consolas"/>
              </a:rPr>
              <a:t>java Flip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Heads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solidFill>
                  <a:schemeClr val="bg2"/>
                </a:solidFill>
                <a:latin typeface="Consolas"/>
                <a:cs typeface="Consolas"/>
              </a:rPr>
              <a:t>% </a:t>
            </a:r>
            <a:r>
              <a:rPr lang="en-US" sz="1400" b="1" dirty="0">
                <a:solidFill>
                  <a:schemeClr val="bg2"/>
                </a:solidFill>
                <a:latin typeface="Consolas"/>
                <a:cs typeface="Consolas"/>
              </a:rPr>
              <a:t>java Flip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Tails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solidFill>
                  <a:schemeClr val="bg2"/>
                </a:solidFill>
                <a:latin typeface="Consolas"/>
                <a:cs typeface="Consolas"/>
              </a:rPr>
              <a:t>% </a:t>
            </a:r>
            <a:r>
              <a:rPr lang="en-US" sz="1400" b="1" dirty="0">
                <a:solidFill>
                  <a:schemeClr val="bg2"/>
                </a:solidFill>
                <a:latin typeface="Consolas"/>
                <a:cs typeface="Consolas"/>
              </a:rPr>
              <a:t>java Flip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Heads</a:t>
            </a:r>
          </a:p>
        </p:txBody>
      </p:sp>
    </p:spTree>
    <p:extLst>
      <p:ext uri="{BB962C8B-B14F-4D97-AF65-F5344CB8AC3E}">
        <p14:creationId xmlns:p14="http://schemas.microsoft.com/office/powerpoint/2010/main" val="298660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IF … ELSE examples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BAA31B-C667-ED55-FBC6-7468A0899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23" y="3429000"/>
            <a:ext cx="6389075" cy="203100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33200" rIns="165600" bIns="262800" anchor="t" anchorCtr="0"/>
          <a:lstStyle/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6600"/>
                </a:solidFill>
                <a:latin typeface="Consolas" charset="0"/>
                <a:cs typeface="Consolas" charset="0"/>
              </a:rPr>
              <a:t>// Computes the roots of the quadratic equation x^2 + b*x + c = 0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 discriminant = b * b - 4.0 * c;</a:t>
            </a:r>
          </a:p>
          <a:p>
            <a:pPr>
              <a:spcBef>
                <a:spcPts val="300"/>
              </a:spcBef>
            </a:pPr>
            <a:r>
              <a:rPr lang="en-US" sz="1200" b="1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(discriminant &lt; 0.0) </a:t>
            </a: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2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.println("no real roots");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200" b="1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System.</a:t>
            </a:r>
            <a:r>
              <a:rPr lang="en-US" sz="12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.println("x1 = " + (-b + Math.</a:t>
            </a:r>
            <a:r>
              <a:rPr lang="en-US" sz="12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(discriminant)) / 2.0);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System.</a:t>
            </a:r>
            <a:r>
              <a:rPr lang="en-US" sz="12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.println("x2 = " + (-b - Math.</a:t>
            </a:r>
            <a:r>
              <a:rPr lang="en-US" sz="12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(discriminant)) / 2.0);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42900" indent="-342900">
              <a:spcBef>
                <a:spcPts val="200"/>
              </a:spcBef>
              <a:spcAft>
                <a:spcPct val="15000"/>
              </a:spcAft>
              <a:buClr>
                <a:srgbClr val="006600"/>
              </a:buClr>
              <a:buSzPct val="100000"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FED2521C-6B2B-B9C4-64B6-2E54E5307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23" y="1206920"/>
            <a:ext cx="2152757" cy="1721979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33200" rIns="165600" bIns="262800" anchor="t" anchorCtr="0"/>
          <a:lstStyle/>
          <a:p>
            <a:pPr marL="342900" indent="-342900">
              <a:spcBef>
                <a:spcPts val="200"/>
              </a:spcBef>
              <a:spcAft>
                <a:spcPct val="15000"/>
              </a:spcAft>
              <a:buClr>
                <a:srgbClr val="006600"/>
              </a:buClr>
              <a:buSzPct val="100000"/>
            </a:pPr>
            <a:r>
              <a:rPr lang="en-US" sz="1200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Computes max(x,y)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max;</a:t>
            </a:r>
          </a:p>
          <a:p>
            <a:pPr>
              <a:spcBef>
                <a:spcPts val="200"/>
              </a:spcBef>
            </a:pPr>
            <a:r>
              <a:rPr lang="en-US" sz="1200" b="1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(x &gt; y) </a:t>
            </a: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 = x;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200" b="1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 = y;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2A2238-147D-9AC4-10C5-8C7F1E9B0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0158" y="1206920"/>
            <a:ext cx="2152757" cy="132526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33200" rIns="165600" bIns="262800" anchor="t" anchorCtr="0"/>
          <a:lstStyle/>
          <a:p>
            <a:pPr marL="342900" indent="-342900">
              <a:spcBef>
                <a:spcPts val="200"/>
              </a:spcBef>
              <a:spcAft>
                <a:spcPct val="15000"/>
              </a:spcAft>
              <a:buClr>
                <a:srgbClr val="006600"/>
              </a:buClr>
              <a:buSzPct val="100000"/>
            </a:pPr>
            <a:r>
              <a:rPr lang="en-US" sz="1200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Computes max(x,y)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max = x;</a:t>
            </a:r>
          </a:p>
          <a:p>
            <a:pPr>
              <a:spcBef>
                <a:spcPts val="200"/>
              </a:spcBef>
            </a:pPr>
            <a:r>
              <a:rPr lang="en-US" sz="1200" b="1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(y &gt; max) </a:t>
            </a: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 = y;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033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cs typeface="ＭＳ Ｐゴシック" charset="-128"/>
              </a:rPr>
              <a:t>Nested </a:t>
            </a:r>
            <a:r>
              <a:rPr lang="en-US" dirty="0">
                <a:solidFill>
                  <a:schemeClr val="tx1"/>
                </a:solidFill>
              </a:rPr>
              <a:t>code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AA79B9-7837-7B43-9467-9CB978D4356B}"/>
              </a:ext>
            </a:extLst>
          </p:cNvPr>
          <p:cNvGrpSpPr/>
          <p:nvPr/>
        </p:nvGrpSpPr>
        <p:grpSpPr>
          <a:xfrm>
            <a:off x="555543" y="4046069"/>
            <a:ext cx="6128635" cy="1922496"/>
            <a:chOff x="313808" y="4223799"/>
            <a:chExt cx="6128635" cy="1922496"/>
          </a:xfrm>
        </p:grpSpPr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95288" y="4223799"/>
              <a:ext cx="4918650" cy="1052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226800" rIns="165600" bIns="262800" anchor="ctr" anchorCtr="0"/>
            <a:lstStyle/>
            <a:p>
              <a:pPr marL="342900" indent="-342900">
                <a:spcBef>
                  <a:spcPts val="400"/>
                </a:spcBef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200" dirty="0">
                  <a:latin typeface="Consolas" charset="0"/>
                  <a:cs typeface="Consolas" charset="0"/>
                </a:rPr>
                <a:t> </a:t>
              </a:r>
              <a:r>
                <a:rPr lang="en-US" sz="1200" b="1" dirty="0">
                  <a:solidFill>
                    <a:srgbClr val="0033CC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200" dirty="0">
                  <a:latin typeface="Consolas" charset="0"/>
                  <a:cs typeface="Consolas" charset="0"/>
                </a:rPr>
                <a:t> (a == b) { System.out.println("a equals b"); } </a:t>
              </a:r>
            </a:p>
            <a:p>
              <a:pPr marL="342900" indent="-342900">
                <a:spcBef>
                  <a:spcPts val="400"/>
                </a:spcBef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200" dirty="0">
                  <a:solidFill>
                    <a:srgbClr val="931968"/>
                  </a:solidFill>
                  <a:latin typeface="Consolas" charset="0"/>
                  <a:cs typeface="Consolas" charset="0"/>
                </a:rPr>
                <a:t> </a:t>
              </a:r>
              <a:r>
                <a:rPr lang="en-US" sz="1200" b="1" dirty="0">
                  <a:solidFill>
                    <a:srgbClr val="0033CC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200" dirty="0">
                  <a:latin typeface="Consolas" charset="0"/>
                  <a:cs typeface="Consolas" charset="0"/>
                </a:rPr>
                <a:t> (a &gt; b)  { System.out.println(a + " is greater"); }</a:t>
              </a:r>
            </a:p>
            <a:p>
              <a:pPr marL="342900" indent="-342900">
                <a:spcBef>
                  <a:spcPts val="400"/>
                </a:spcBef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200" dirty="0">
                  <a:latin typeface="Consolas" charset="0"/>
                  <a:cs typeface="Consolas" charset="0"/>
                </a:rPr>
                <a:t> </a:t>
              </a:r>
              <a:r>
                <a:rPr lang="en-US" sz="1200" b="1" dirty="0">
                  <a:solidFill>
                    <a:srgbClr val="0033CC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200" dirty="0">
                  <a:solidFill>
                    <a:srgbClr val="931968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latin typeface="Consolas" charset="0"/>
                  <a:cs typeface="Consolas" charset="0"/>
                </a:rPr>
                <a:t>(a &lt; b)  { System.out.println(b + " is greater"); }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313808" y="5625585"/>
              <a:ext cx="6128635" cy="520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algn="l">
                <a:spcBef>
                  <a:spcPct val="60000"/>
                </a:spcBef>
                <a:buClr>
                  <a:srgbClr val="006600"/>
                </a:buClr>
                <a:buSzPct val="60000"/>
              </a:pPr>
              <a:r>
                <a:rPr lang="en-US" dirty="0">
                  <a:latin typeface="Times New Roman"/>
                  <a:cs typeface="Times New Roman"/>
                </a:rPr>
                <a:t>What’s the difference between the two code segments?</a:t>
              </a:r>
            </a:p>
          </p:txBody>
        </p:sp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7097" y="918593"/>
            <a:ext cx="4391920" cy="266973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1999" tIns="0" rIns="165600" bIns="0" anchor="ctr" anchorCtr="0"/>
          <a:lstStyle/>
          <a:p>
            <a:pPr marL="342900" indent="-342900">
              <a:spcBef>
                <a:spcPts val="400"/>
              </a:spcBef>
              <a:buClr>
                <a:srgbClr val="006600"/>
              </a:buClr>
              <a:buSzPct val="100000"/>
            </a:pPr>
            <a:r>
              <a:rPr lang="en-US" sz="12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// Compares variables a and b</a:t>
            </a:r>
          </a:p>
          <a:p>
            <a:pPr>
              <a:spcBef>
                <a:spcPts val="400"/>
              </a:spcBef>
            </a:pPr>
            <a:r>
              <a:rPr lang="mr-IN" sz="1200" b="1" dirty="0">
                <a:solidFill>
                  <a:srgbClr val="0033CC"/>
                </a:solidFill>
                <a:latin typeface="Consolas" panose="020B0609020204030204" pitchFamily="49" charset="0"/>
              </a:rPr>
              <a:t>if</a:t>
            </a:r>
            <a:r>
              <a:rPr lang="mr-IN" sz="1200" dirty="0">
                <a:latin typeface="Consolas" charset="0"/>
                <a:ea typeface="Consolas" charset="0"/>
                <a:cs typeface="Consolas" charset="0"/>
              </a:rPr>
              <a:t> (a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mr-IN" sz="1200" dirty="0">
                <a:latin typeface="Consolas" charset="0"/>
                <a:ea typeface="Consolas" charset="0"/>
                <a:cs typeface="Consolas" charset="0"/>
              </a:rPr>
              <a:t>= b)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a-DK" sz="1200" dirty="0"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da-DK" sz="1200" i="1" dirty="0"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da-DK" sz="1200" dirty="0">
                <a:latin typeface="Consolas" charset="0"/>
                <a:ea typeface="Consolas" charset="0"/>
                <a:cs typeface="Consolas" charset="0"/>
              </a:rPr>
              <a:t>.println("a equals b");</a:t>
            </a:r>
          </a:p>
          <a:p>
            <a:pPr>
              <a:spcBef>
                <a:spcPts val="400"/>
              </a:spcBef>
            </a:pPr>
            <a:r>
              <a:rPr lang="da-DK" sz="1200" dirty="0">
                <a:solidFill>
                  <a:srgbClr val="0033CC"/>
                </a:solidFill>
                <a:latin typeface="Consolas" panose="020B0609020204030204" pitchFamily="49" charset="0"/>
              </a:rPr>
              <a:t>} </a:t>
            </a:r>
            <a:r>
              <a:rPr lang="da-DK" sz="1200" b="1" dirty="0">
                <a:solidFill>
                  <a:srgbClr val="0033CC"/>
                </a:solidFill>
                <a:latin typeface="Consolas" panose="020B0609020204030204" pitchFamily="49" charset="0"/>
              </a:rPr>
              <a:t>else</a:t>
            </a:r>
            <a:r>
              <a:rPr lang="da-DK" sz="1200" dirty="0">
                <a:solidFill>
                  <a:srgbClr val="0033CC"/>
                </a:solidFill>
                <a:latin typeface="Consolas" panose="020B0609020204030204" pitchFamily="49" charset="0"/>
              </a:rPr>
              <a:t> </a:t>
            </a:r>
            <a:r>
              <a:rPr lang="da-DK" sz="120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da-DK" sz="1200" dirty="0">
                <a:solidFill>
                  <a:srgbClr val="0033CC"/>
                </a:solidFill>
                <a:latin typeface="Consolas" charset="0"/>
                <a:cs typeface="Consolas" charset="0"/>
              </a:rPr>
              <a:t>    </a:t>
            </a:r>
            <a:r>
              <a:rPr lang="mr-IN" sz="1200" b="1" dirty="0">
                <a:solidFill>
                  <a:srgbClr val="0033CC"/>
                </a:solidFill>
                <a:latin typeface="Consolas" panose="020B0609020204030204" pitchFamily="49" charset="0"/>
              </a:rPr>
              <a:t>if</a:t>
            </a:r>
            <a:r>
              <a:rPr lang="mr-IN" sz="120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200" dirty="0">
                <a:latin typeface="Consolas" charset="0"/>
                <a:ea typeface="Consolas" charset="0"/>
                <a:cs typeface="Consolas" charset="0"/>
              </a:rPr>
              <a:t>(a &gt; b)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      System.</a:t>
            </a:r>
            <a:r>
              <a:rPr lang="en-US" sz="1200" i="1" dirty="0"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.println(a + " is greater");</a:t>
            </a:r>
          </a:p>
          <a:p>
            <a:pPr>
              <a:spcBef>
                <a:spcPts val="400"/>
              </a:spcBef>
            </a:pPr>
            <a:r>
              <a:rPr lang="da-DK" sz="120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    } </a:t>
            </a:r>
            <a:r>
              <a:rPr lang="da-DK" sz="1200" b="1" dirty="0">
                <a:solidFill>
                  <a:srgbClr val="0033CC"/>
                </a:solidFill>
                <a:latin typeface="Consolas" panose="020B0609020204030204" pitchFamily="49" charset="0"/>
              </a:rPr>
              <a:t>else</a:t>
            </a:r>
            <a:r>
              <a:rPr lang="da-DK" sz="1200" dirty="0">
                <a:solidFill>
                  <a:srgbClr val="0033CC"/>
                </a:solidFill>
                <a:latin typeface="Consolas" panose="020B0609020204030204" pitchFamily="49" charset="0"/>
              </a:rPr>
              <a:t> </a:t>
            </a:r>
            <a:r>
              <a:rPr lang="da-DK" sz="120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da-DK" sz="1200" dirty="0">
                <a:latin typeface="Consolas" charset="0"/>
                <a:ea typeface="Consolas" charset="0"/>
                <a:cs typeface="Consolas" charset="0"/>
              </a:rPr>
              <a:t>        System.</a:t>
            </a:r>
            <a:r>
              <a:rPr lang="da-DK" sz="1200" i="1" dirty="0"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da-DK" sz="1200" dirty="0">
                <a:latin typeface="Consolas" charset="0"/>
                <a:ea typeface="Consolas" charset="0"/>
                <a:cs typeface="Consolas" charset="0"/>
              </a:rPr>
              <a:t>.println(b + " is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greater</a:t>
            </a:r>
            <a:r>
              <a:rPr lang="da-DK" sz="1200" dirty="0">
                <a:latin typeface="Consolas" charset="0"/>
                <a:ea typeface="Consolas" charset="0"/>
                <a:cs typeface="Consolas" charset="0"/>
              </a:rPr>
              <a:t>");</a:t>
            </a:r>
          </a:p>
          <a:p>
            <a:pPr>
              <a:spcBef>
                <a:spcPts val="400"/>
              </a:spcBef>
            </a:pPr>
            <a:r>
              <a:rPr lang="da-DK" sz="1200" i="1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da-DK" sz="120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spcBef>
                <a:spcPts val="400"/>
              </a:spcBef>
            </a:pPr>
            <a:r>
              <a:rPr lang="da-DK" sz="120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200" dirty="0">
              <a:solidFill>
                <a:srgbClr val="0033CC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196601F-9A57-224E-9671-FDD5780946FA}"/>
              </a:ext>
            </a:extLst>
          </p:cNvPr>
          <p:cNvGrpSpPr/>
          <p:nvPr/>
        </p:nvGrpSpPr>
        <p:grpSpPr>
          <a:xfrm>
            <a:off x="4661414" y="2363232"/>
            <a:ext cx="1675161" cy="578826"/>
            <a:chOff x="4708768" y="2048211"/>
            <a:chExt cx="1675161" cy="578826"/>
          </a:xfrm>
        </p:grpSpPr>
        <p:sp>
          <p:nvSpPr>
            <p:cNvPr id="18" name="AutoShape 13"/>
            <p:cNvSpPr>
              <a:spLocks noChangeArrowheads="1"/>
            </p:cNvSpPr>
            <p:nvPr/>
          </p:nvSpPr>
          <p:spPr bwMode="auto">
            <a:xfrm>
              <a:off x="5368705" y="2048211"/>
              <a:ext cx="1015224" cy="578826"/>
            </a:xfrm>
            <a:prstGeom prst="roundRect">
              <a:avLst>
                <a:gd name="adj" fmla="val 16667"/>
              </a:avLst>
            </a:prstGeom>
            <a:solidFill>
              <a:srgbClr val="FFF8D8"/>
            </a:solidFill>
            <a:ln w="19050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Ins="0" anchor="ctr"/>
            <a:lstStyle/>
            <a:p>
              <a:pPr>
                <a:spcBef>
                  <a:spcPts val="1200"/>
                </a:spcBef>
                <a:buClr>
                  <a:schemeClr val="tx1"/>
                </a:buClr>
                <a:buSzPct val="100000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nested if</a:t>
              </a:r>
            </a:p>
          </p:txBody>
        </p:sp>
        <p:cxnSp>
          <p:nvCxnSpPr>
            <p:cNvPr id="20" name="AutoShape 15"/>
            <p:cNvCxnSpPr>
              <a:cxnSpLocks noChangeShapeType="1"/>
            </p:cNvCxnSpPr>
            <p:nvPr/>
          </p:nvCxnSpPr>
          <p:spPr bwMode="auto">
            <a:xfrm flipH="1">
              <a:off x="4708768" y="2337624"/>
              <a:ext cx="659936" cy="0"/>
            </a:xfrm>
            <a:prstGeom prst="straightConnector1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3619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cs typeface="ＭＳ Ｐゴシック" charset="-128"/>
              </a:rPr>
              <a:t>Example: tax calculation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7989" y="1314815"/>
            <a:ext cx="2668684" cy="383134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0" rIns="165600" bIns="36000" anchor="ctr" anchorCtr="0"/>
          <a:lstStyle/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(income &lt; 5280) 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{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  rate = 0.10;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} </a:t>
            </a:r>
            <a:r>
              <a:rPr lang="en-US" sz="1200" b="1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{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(income &lt; 9010) 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{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     rate = 0.14;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} </a:t>
            </a:r>
            <a:r>
              <a:rPr lang="en-US" sz="1200" b="1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{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(income &lt; 14000) 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{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       rate = 0.21;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} </a:t>
            </a:r>
            <a:r>
              <a:rPr lang="en-US" sz="1200" b="1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{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     </a:t>
            </a:r>
            <a:r>
              <a:rPr lang="en-US" sz="1200" b="1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(income &lt; 20000) 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{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         rate = 0.31;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} </a:t>
            </a:r>
            <a:r>
              <a:rPr lang="en-US" sz="1200" b="1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{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         rate = 0.34;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}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 }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}</a:t>
            </a:r>
            <a:endParaRPr lang="en-US" sz="1200" dirty="0">
              <a:solidFill>
                <a:srgbClr val="0033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D46799-F61A-49A7-3F47-7F24D5E5CC6F}"/>
              </a:ext>
            </a:extLst>
          </p:cNvPr>
          <p:cNvGrpSpPr/>
          <p:nvPr/>
        </p:nvGrpSpPr>
        <p:grpSpPr>
          <a:xfrm>
            <a:off x="3625702" y="3245572"/>
            <a:ext cx="3785187" cy="3016996"/>
            <a:chOff x="4082907" y="3245572"/>
            <a:chExt cx="3785187" cy="3016996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4372770" y="4543007"/>
              <a:ext cx="3495324" cy="171956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0" tIns="0" rIns="165600" bIns="0" anchor="ctr" anchorCtr="0"/>
            <a:lstStyle/>
            <a:p>
              <a:pPr>
                <a:lnSpc>
                  <a:spcPts val="2440"/>
                </a:lnSpc>
              </a:pPr>
              <a:r>
                <a:rPr lang="en-US" sz="1200" b="1" dirty="0">
                  <a:solidFill>
                    <a:srgbClr val="0033CC"/>
                  </a:solidFill>
                  <a:latin typeface="Consolas" panose="020B0609020204030204" pitchFamily="49" charset="0"/>
                  <a:ea typeface="Monaco"/>
                  <a:cs typeface="Consolas" panose="020B0609020204030204" pitchFamily="49" charset="0"/>
                </a:rPr>
                <a:t>if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onaco"/>
                  <a:cs typeface="Consolas" panose="020B0609020204030204" pitchFamily="49" charset="0"/>
                </a:rPr>
                <a:t>      (income &lt; 5280)  rate = 0.10;</a:t>
              </a:r>
            </a:p>
            <a:p>
              <a:pPr>
                <a:lnSpc>
                  <a:spcPts val="2440"/>
                </a:lnSpc>
              </a:pPr>
              <a:r>
                <a:rPr lang="en-US" sz="1200" b="1" dirty="0">
                  <a:solidFill>
                    <a:srgbClr val="0033CC"/>
                  </a:solidFill>
                  <a:latin typeface="Consolas" panose="020B0609020204030204" pitchFamily="49" charset="0"/>
                  <a:ea typeface="Monaco"/>
                  <a:cs typeface="Consolas" panose="020B0609020204030204" pitchFamily="49" charset="0"/>
                </a:rPr>
                <a:t>else if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onaco"/>
                  <a:cs typeface="Consolas" panose="020B0609020204030204" pitchFamily="49" charset="0"/>
                </a:rPr>
                <a:t>(income &lt; 9010)  rate = 0.14;</a:t>
              </a:r>
            </a:p>
            <a:p>
              <a:pPr>
                <a:lnSpc>
                  <a:spcPts val="2440"/>
                </a:lnSpc>
              </a:pPr>
              <a:r>
                <a:rPr lang="en-US" sz="1200" b="1" dirty="0">
                  <a:solidFill>
                    <a:srgbClr val="0033CC"/>
                  </a:solidFill>
                  <a:latin typeface="Consolas" panose="020B0609020204030204" pitchFamily="49" charset="0"/>
                  <a:ea typeface="Monaco"/>
                  <a:cs typeface="Consolas" panose="020B0609020204030204" pitchFamily="49" charset="0"/>
                </a:rPr>
                <a:t>else if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onaco"/>
                  <a:cs typeface="Consolas" panose="020B0609020204030204" pitchFamily="49" charset="0"/>
                </a:rPr>
                <a:t>(income &lt; 14000) rate = 0.21;</a:t>
              </a:r>
            </a:p>
            <a:p>
              <a:pPr>
                <a:lnSpc>
                  <a:spcPts val="2440"/>
                </a:lnSpc>
              </a:pPr>
              <a:r>
                <a:rPr lang="en-US" sz="1200" b="1" dirty="0">
                  <a:solidFill>
                    <a:srgbClr val="0033CC"/>
                  </a:solidFill>
                  <a:latin typeface="Consolas" panose="020B0609020204030204" pitchFamily="49" charset="0"/>
                  <a:ea typeface="Monaco"/>
                  <a:cs typeface="Consolas" panose="020B0609020204030204" pitchFamily="49" charset="0"/>
                </a:rPr>
                <a:t>else if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onaco"/>
                  <a:cs typeface="Consolas" panose="020B0609020204030204" pitchFamily="49" charset="0"/>
                </a:rPr>
                <a:t>(income &lt; 20000) rate = 0.31;</a:t>
              </a:r>
            </a:p>
            <a:p>
              <a:pPr>
                <a:lnSpc>
                  <a:spcPts val="2440"/>
                </a:lnSpc>
              </a:pPr>
              <a:r>
                <a:rPr lang="en-US" sz="1200" b="1" dirty="0">
                  <a:solidFill>
                    <a:srgbClr val="0033CC"/>
                  </a:solidFill>
                  <a:latin typeface="Consolas" panose="020B0609020204030204" pitchFamily="49" charset="0"/>
                  <a:ea typeface="Monaco"/>
                  <a:cs typeface="Consolas" panose="020B0609020204030204" pitchFamily="49" charset="0"/>
                </a:rPr>
                <a:t>else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onaco"/>
                  <a:cs typeface="Consolas" panose="020B0609020204030204" pitchFamily="49" charset="0"/>
                </a:rPr>
                <a:t>                     rate = 0.34;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4260663" y="3691580"/>
              <a:ext cx="3048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22436E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4260663" y="3720155"/>
              <a:ext cx="3048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4184463" y="3691580"/>
              <a:ext cx="3048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22436E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F1980DD-0FC9-7648-B67B-709A31100E3F}"/>
                </a:ext>
              </a:extLst>
            </p:cNvPr>
            <p:cNvGrpSpPr/>
            <p:nvPr/>
          </p:nvGrpSpPr>
          <p:grpSpPr>
            <a:xfrm>
              <a:off x="4082907" y="3245572"/>
              <a:ext cx="2397270" cy="1177572"/>
              <a:chOff x="4339808" y="3349477"/>
              <a:chExt cx="2397270" cy="1177572"/>
            </a:xfrm>
          </p:grpSpPr>
          <p:sp>
            <p:nvSpPr>
              <p:cNvPr id="12" name="AutoShape 13"/>
              <p:cNvSpPr>
                <a:spLocks noChangeArrowheads="1"/>
              </p:cNvSpPr>
              <p:nvPr/>
            </p:nvSpPr>
            <p:spPr bwMode="auto">
              <a:xfrm>
                <a:off x="5291368" y="3349477"/>
                <a:ext cx="1445710" cy="714764"/>
              </a:xfrm>
              <a:prstGeom prst="roundRect">
                <a:avLst>
                  <a:gd name="adj" fmla="val 16667"/>
                </a:avLst>
              </a:prstGeom>
              <a:solidFill>
                <a:srgbClr val="FFF8D8"/>
              </a:solidFill>
              <a:ln w="1905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rIns="0" anchor="ctr"/>
              <a:lstStyle/>
              <a:p>
                <a:pPr>
                  <a:spcBef>
                    <a:spcPts val="1200"/>
                  </a:spcBef>
                  <a:buClr>
                    <a:schemeClr val="tx1"/>
                  </a:buClr>
                  <a:buSzPct val="100000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Same results,</a:t>
                </a:r>
                <a:b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 styles</a:t>
                </a:r>
              </a:p>
            </p:txBody>
          </p:sp>
          <p:cxnSp>
            <p:nvCxnSpPr>
              <p:cNvPr id="14" name="AutoShape 15"/>
              <p:cNvCxnSpPr>
                <a:cxnSpLocks noChangeShapeType="1"/>
                <a:stCxn id="12" idx="1"/>
              </p:cNvCxnSpPr>
              <p:nvPr/>
            </p:nvCxnSpPr>
            <p:spPr bwMode="auto">
              <a:xfrm flipH="1">
                <a:off x="4339808" y="3706859"/>
                <a:ext cx="951560" cy="0"/>
              </a:xfrm>
              <a:prstGeom prst="straightConnector1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15"/>
              <p:cNvCxnSpPr>
                <a:cxnSpLocks noChangeShapeType="1"/>
                <a:stCxn id="12" idx="2"/>
              </p:cNvCxnSpPr>
              <p:nvPr/>
            </p:nvCxnSpPr>
            <p:spPr bwMode="auto">
              <a:xfrm>
                <a:off x="6014223" y="4064241"/>
                <a:ext cx="0" cy="462808"/>
              </a:xfrm>
              <a:prstGeom prst="straightConnector1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9" name="Group 8"/>
          <p:cNvGrpSpPr/>
          <p:nvPr/>
        </p:nvGrpSpPr>
        <p:grpSpPr>
          <a:xfrm>
            <a:off x="609600" y="674397"/>
            <a:ext cx="8049462" cy="2276656"/>
            <a:chOff x="609600" y="674397"/>
            <a:chExt cx="8049462" cy="2276656"/>
          </a:xfrm>
        </p:grpSpPr>
        <p:sp>
          <p:nvSpPr>
            <p:cNvPr id="17" name="Rectangle 3"/>
            <p:cNvSpPr txBox="1">
              <a:spLocks noChangeArrowheads="1"/>
            </p:cNvSpPr>
            <p:nvPr/>
          </p:nvSpPr>
          <p:spPr bwMode="auto">
            <a:xfrm>
              <a:off x="609600" y="674397"/>
              <a:ext cx="7848600" cy="5094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/>
              <a:r>
                <a:rPr kumimoji="0" lang="en-US" dirty="0">
                  <a:solidFill>
                    <a:srgbClr val="000000"/>
                  </a:solidFill>
                  <a:latin typeface="Times New Roman"/>
                  <a:cs typeface="Times New Roman"/>
                </a:rPr>
                <a:t>Task: compute the applicable tax rate, according to income level.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872356" y="1314814"/>
              <a:ext cx="3786706" cy="1636239"/>
              <a:chOff x="4872356" y="1314814"/>
              <a:chExt cx="3786706" cy="1636239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3"/>
              <a:srcRect l="43055" t="2667" b="28707"/>
              <a:stretch/>
            </p:blipFill>
            <p:spPr>
              <a:xfrm>
                <a:off x="4872356" y="1314814"/>
                <a:ext cx="3786706" cy="1636239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6405140" y="2710598"/>
                <a:ext cx="97091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tIns="0" bIns="0" rtlCol="0" anchor="ctr" anchorCtr="0">
                <a:spAutoFit/>
              </a:bodyPr>
              <a:lstStyle/>
              <a:p>
                <a:pPr algn="r"/>
                <a:r>
                  <a:rPr lang="he-IL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ואילך</a:t>
                </a:r>
                <a:endPara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421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conditional operator: </a:t>
            </a:r>
            <a:r>
              <a:rPr lang="en-US" sz="1800" dirty="0"/>
              <a:t>a shorthand if/else</a:t>
            </a:r>
          </a:p>
        </p:txBody>
      </p:sp>
      <p:grpSp>
        <p:nvGrpSpPr>
          <p:cNvPr id="871434" name="Group 10"/>
          <p:cNvGrpSpPr>
            <a:grpSpLocks/>
          </p:cNvGrpSpPr>
          <p:nvPr/>
        </p:nvGrpSpPr>
        <p:grpSpPr bwMode="auto">
          <a:xfrm>
            <a:off x="533400" y="762000"/>
            <a:ext cx="2676526" cy="819150"/>
            <a:chOff x="336" y="480"/>
            <a:chExt cx="1686" cy="516"/>
          </a:xfrm>
        </p:grpSpPr>
        <p:sp>
          <p:nvSpPr>
            <p:cNvPr id="871430" name="Rectangle 6"/>
            <p:cNvSpPr>
              <a:spLocks noChangeArrowheads="1"/>
            </p:cNvSpPr>
            <p:nvPr/>
          </p:nvSpPr>
          <p:spPr bwMode="auto">
            <a:xfrm>
              <a:off x="384" y="720"/>
              <a:ext cx="1638" cy="2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37600" tIns="226800" rIns="165600" bIns="262800" anchor="ctr" anchorCtr="0"/>
            <a:lstStyle/>
            <a:p>
              <a:pPr marL="342900" indent="-342900" algn="l">
                <a:spcBef>
                  <a:spcPct val="10000"/>
                </a:spcBef>
                <a:spcAft>
                  <a:spcPct val="10000"/>
                </a:spcAft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400" dirty="0">
                  <a:latin typeface="Consolas" charset="0"/>
                  <a:cs typeface="Consolas" charset="0"/>
                </a:rPr>
                <a:t>max = </a:t>
              </a:r>
              <a:r>
                <a:rPr lang="en-US" sz="1400" b="1" dirty="0">
                  <a:solidFill>
                    <a:srgbClr val="0033CC"/>
                  </a:solidFill>
                  <a:latin typeface="Consolas" charset="0"/>
                  <a:cs typeface="Consolas" charset="0"/>
                </a:rPr>
                <a:t>(a &gt; b) ? a : b</a:t>
              </a:r>
              <a:r>
                <a:rPr lang="en-US" sz="1400" dirty="0">
                  <a:latin typeface="Consolas" charset="0"/>
                  <a:cs typeface="Consolas" charset="0"/>
                </a:rPr>
                <a:t>;</a:t>
              </a:r>
            </a:p>
          </p:txBody>
        </p:sp>
        <p:sp>
          <p:nvSpPr>
            <p:cNvPr id="871431" name="Rectangle 7"/>
            <p:cNvSpPr>
              <a:spLocks noChangeArrowheads="1"/>
            </p:cNvSpPr>
            <p:nvPr/>
          </p:nvSpPr>
          <p:spPr bwMode="auto">
            <a:xfrm>
              <a:off x="336" y="480"/>
              <a:ext cx="91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2777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conditional operator: </a:t>
            </a:r>
            <a:r>
              <a:rPr lang="en-US" sz="1800" dirty="0"/>
              <a:t>a shorthand if/else</a:t>
            </a:r>
          </a:p>
        </p:txBody>
      </p:sp>
      <p:grpSp>
        <p:nvGrpSpPr>
          <p:cNvPr id="871434" name="Group 10"/>
          <p:cNvGrpSpPr>
            <a:grpSpLocks/>
          </p:cNvGrpSpPr>
          <p:nvPr/>
        </p:nvGrpSpPr>
        <p:grpSpPr bwMode="auto">
          <a:xfrm>
            <a:off x="533400" y="762000"/>
            <a:ext cx="2676526" cy="819150"/>
            <a:chOff x="336" y="480"/>
            <a:chExt cx="1686" cy="516"/>
          </a:xfrm>
        </p:grpSpPr>
        <p:sp>
          <p:nvSpPr>
            <p:cNvPr id="871430" name="Rectangle 6"/>
            <p:cNvSpPr>
              <a:spLocks noChangeArrowheads="1"/>
            </p:cNvSpPr>
            <p:nvPr/>
          </p:nvSpPr>
          <p:spPr bwMode="auto">
            <a:xfrm>
              <a:off x="384" y="720"/>
              <a:ext cx="1638" cy="2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37600" tIns="226800" rIns="165600" bIns="262800" anchor="ctr" anchorCtr="0"/>
            <a:lstStyle/>
            <a:p>
              <a:pPr marL="342900" indent="-342900" algn="l">
                <a:spcBef>
                  <a:spcPct val="10000"/>
                </a:spcBef>
                <a:spcAft>
                  <a:spcPct val="10000"/>
                </a:spcAft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400" dirty="0">
                  <a:latin typeface="Consolas" charset="0"/>
                  <a:cs typeface="Consolas" charset="0"/>
                </a:rPr>
                <a:t>max = </a:t>
              </a:r>
              <a:r>
                <a:rPr lang="en-US" sz="1400" b="1" dirty="0">
                  <a:solidFill>
                    <a:srgbClr val="0033CC"/>
                  </a:solidFill>
                  <a:latin typeface="Consolas" charset="0"/>
                  <a:cs typeface="Consolas" charset="0"/>
                </a:rPr>
                <a:t>(a &gt; b) ? a : b</a:t>
              </a:r>
              <a:r>
                <a:rPr lang="en-US" sz="1400" dirty="0">
                  <a:latin typeface="Consolas" charset="0"/>
                  <a:cs typeface="Consolas" charset="0"/>
                </a:rPr>
                <a:t>;</a:t>
              </a:r>
            </a:p>
          </p:txBody>
        </p:sp>
        <p:sp>
          <p:nvSpPr>
            <p:cNvPr id="871431" name="Rectangle 7"/>
            <p:cNvSpPr>
              <a:spLocks noChangeArrowheads="1"/>
            </p:cNvSpPr>
            <p:nvPr/>
          </p:nvSpPr>
          <p:spPr bwMode="auto">
            <a:xfrm>
              <a:off x="336" y="480"/>
              <a:ext cx="91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Example</a:t>
              </a:r>
            </a:p>
          </p:txBody>
        </p:sp>
      </p:grpSp>
      <p:grpSp>
        <p:nvGrpSpPr>
          <p:cNvPr id="871440" name="Group 16"/>
          <p:cNvGrpSpPr>
            <a:grpSpLocks/>
          </p:cNvGrpSpPr>
          <p:nvPr/>
        </p:nvGrpSpPr>
        <p:grpSpPr bwMode="auto">
          <a:xfrm>
            <a:off x="3541568" y="773113"/>
            <a:ext cx="3814329" cy="808038"/>
            <a:chOff x="2166" y="487"/>
            <a:chExt cx="2643" cy="509"/>
          </a:xfrm>
        </p:grpSpPr>
        <p:sp>
          <p:nvSpPr>
            <p:cNvPr id="871438" name="Rectangle 14"/>
            <p:cNvSpPr>
              <a:spLocks noChangeArrowheads="1"/>
            </p:cNvSpPr>
            <p:nvPr/>
          </p:nvSpPr>
          <p:spPr bwMode="auto">
            <a:xfrm>
              <a:off x="2217" y="720"/>
              <a:ext cx="2592" cy="2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37600" tIns="82800" rIns="165600" bIns="82800" anchor="ctr" anchorCtr="0"/>
            <a:lstStyle/>
            <a:p>
              <a:pPr marL="342900" indent="-342900" algn="l">
                <a:spcBef>
                  <a:spcPct val="35000"/>
                </a:spcBef>
                <a:spcAft>
                  <a:spcPct val="10000"/>
                </a:spcAft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400" dirty="0">
                  <a:latin typeface="Consolas" charset="0"/>
                  <a:cs typeface="Consolas" charset="0"/>
                </a:rPr>
                <a:t>if (a &gt; b) max = a; else max = b;</a:t>
              </a:r>
            </a:p>
          </p:txBody>
        </p:sp>
        <p:sp>
          <p:nvSpPr>
            <p:cNvPr id="871439" name="Rectangle 15"/>
            <p:cNvSpPr>
              <a:spLocks noChangeArrowheads="1"/>
            </p:cNvSpPr>
            <p:nvPr/>
          </p:nvSpPr>
          <p:spPr bwMode="auto">
            <a:xfrm>
              <a:off x="2166" y="487"/>
              <a:ext cx="115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Equivalent to: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603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conditional operator: </a:t>
            </a:r>
            <a:r>
              <a:rPr lang="en-US" sz="1800" dirty="0"/>
              <a:t>a shorthand if/else</a:t>
            </a:r>
          </a:p>
        </p:txBody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4059" y="1993099"/>
            <a:ext cx="4670138" cy="1447572"/>
          </a:xfrm>
        </p:spPr>
        <p:txBody>
          <a:bodyPr/>
          <a:lstStyle/>
          <a:p>
            <a:pPr>
              <a:lnSpc>
                <a:spcPts val="2300"/>
              </a:lnSpc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If the </a:t>
            </a:r>
            <a:r>
              <a:rPr lang="en-US" sz="1600" b="1" i="1" dirty="0">
                <a:solidFill>
                  <a:srgbClr val="000000"/>
                </a:solidFill>
                <a:latin typeface="Times New Roman"/>
                <a:cs typeface="Times New Roman"/>
              </a:rPr>
              <a:t>condition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is true,</a:t>
            </a:r>
          </a:p>
          <a:p>
            <a:pPr>
              <a:lnSpc>
                <a:spcPts val="2300"/>
              </a:lnSpc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   the expression evaluates to </a:t>
            </a:r>
            <a:r>
              <a:rPr lang="en-US" sz="1600" b="1" i="1" dirty="0">
                <a:solidFill>
                  <a:srgbClr val="000000"/>
                </a:solidFill>
                <a:latin typeface="Times New Roman"/>
                <a:cs typeface="Times New Roman"/>
              </a:rPr>
              <a:t>expression1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;</a:t>
            </a:r>
          </a:p>
          <a:p>
            <a:pPr>
              <a:lnSpc>
                <a:spcPts val="2300"/>
              </a:lnSpc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else,</a:t>
            </a:r>
          </a:p>
          <a:p>
            <a:pPr>
              <a:lnSpc>
                <a:spcPts val="2300"/>
              </a:lnSpc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   the expression evaluates to </a:t>
            </a:r>
            <a:r>
              <a:rPr lang="en-US" sz="1600" b="1" i="1" dirty="0">
                <a:solidFill>
                  <a:srgbClr val="000000"/>
                </a:solidFill>
                <a:latin typeface="Times New Roman"/>
                <a:cs typeface="Times New Roman"/>
              </a:rPr>
              <a:t>expression2</a:t>
            </a:r>
          </a:p>
        </p:txBody>
      </p:sp>
      <p:grpSp>
        <p:nvGrpSpPr>
          <p:cNvPr id="871435" name="Group 11"/>
          <p:cNvGrpSpPr>
            <a:grpSpLocks/>
          </p:cNvGrpSpPr>
          <p:nvPr/>
        </p:nvGrpSpPr>
        <p:grpSpPr bwMode="auto">
          <a:xfrm>
            <a:off x="485860" y="1915965"/>
            <a:ext cx="3557588" cy="827088"/>
            <a:chOff x="316" y="1296"/>
            <a:chExt cx="2241" cy="521"/>
          </a:xfrm>
        </p:grpSpPr>
        <p:sp>
          <p:nvSpPr>
            <p:cNvPr id="871428" name="Rectangle 4"/>
            <p:cNvSpPr>
              <a:spLocks noChangeArrowheads="1"/>
            </p:cNvSpPr>
            <p:nvPr/>
          </p:nvSpPr>
          <p:spPr bwMode="auto">
            <a:xfrm>
              <a:off x="364" y="1536"/>
              <a:ext cx="2193" cy="281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226800" rIns="0" bIns="262800" anchor="ctr"/>
            <a:lstStyle/>
            <a:p>
              <a:pPr marL="342900" indent="-342900" algn="ctr">
                <a:spcBef>
                  <a:spcPct val="20000"/>
                </a:spcBef>
                <a:spcAft>
                  <a:spcPct val="20000"/>
                </a:spcAft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600" i="1" dirty="0">
                  <a:latin typeface="Times New Roman"/>
                  <a:cs typeface="Times New Roman"/>
                </a:rPr>
                <a:t>condition </a:t>
              </a:r>
              <a:r>
                <a:rPr lang="en-US" sz="1600" dirty="0">
                  <a:solidFill>
                    <a:srgbClr val="000099"/>
                  </a:solidFill>
                  <a:latin typeface="Times New Roman"/>
                  <a:cs typeface="Times New Roman"/>
                </a:rPr>
                <a:t>? </a:t>
              </a:r>
              <a:r>
                <a:rPr lang="en-US" sz="1600" i="1" dirty="0">
                  <a:latin typeface="Times New Roman"/>
                  <a:cs typeface="Times New Roman"/>
                </a:rPr>
                <a:t>expression</a:t>
              </a:r>
              <a:r>
                <a:rPr lang="en-US" sz="1600" dirty="0">
                  <a:latin typeface="Times New Roman"/>
                  <a:cs typeface="Times New Roman"/>
                </a:rPr>
                <a:t>1</a:t>
              </a:r>
              <a:r>
                <a:rPr lang="en-US" sz="1600" dirty="0">
                  <a:solidFill>
                    <a:srgbClr val="000099"/>
                  </a:solidFill>
                  <a:latin typeface="Times New Roman"/>
                  <a:cs typeface="Times New Roman"/>
                </a:rPr>
                <a:t> : </a:t>
              </a:r>
              <a:r>
                <a:rPr lang="en-US" sz="1600" i="1" dirty="0">
                  <a:latin typeface="Times New Roman"/>
                  <a:cs typeface="Times New Roman"/>
                </a:rPr>
                <a:t>expression</a:t>
              </a:r>
              <a:r>
                <a:rPr lang="en-US" sz="1600" dirty="0">
                  <a:latin typeface="Times New Roman"/>
                  <a:cs typeface="Times New Roman"/>
                </a:rPr>
                <a:t>2</a:t>
              </a:r>
              <a:r>
                <a:rPr lang="en-US" sz="1600" i="1" dirty="0">
                  <a:latin typeface="Times New Roman"/>
                  <a:cs typeface="Times New Roman"/>
                </a:rPr>
                <a:t> </a:t>
              </a:r>
              <a:r>
                <a:rPr lang="en-US" sz="1600" dirty="0">
                  <a:solidFill>
                    <a:srgbClr val="000099"/>
                  </a:solidFill>
                  <a:latin typeface="Times New Roman"/>
                  <a:cs typeface="Times New Roman"/>
                </a:rPr>
                <a:t>;</a:t>
              </a:r>
            </a:p>
          </p:txBody>
        </p:sp>
        <p:sp>
          <p:nvSpPr>
            <p:cNvPr id="871429" name="Rectangle 5"/>
            <p:cNvSpPr>
              <a:spLocks noChangeArrowheads="1"/>
            </p:cNvSpPr>
            <p:nvPr/>
          </p:nvSpPr>
          <p:spPr bwMode="auto">
            <a:xfrm>
              <a:off x="316" y="1296"/>
              <a:ext cx="201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Syntax</a:t>
              </a:r>
            </a:p>
          </p:txBody>
        </p:sp>
      </p:grpSp>
      <p:grpSp>
        <p:nvGrpSpPr>
          <p:cNvPr id="871434" name="Group 10"/>
          <p:cNvGrpSpPr>
            <a:grpSpLocks/>
          </p:cNvGrpSpPr>
          <p:nvPr/>
        </p:nvGrpSpPr>
        <p:grpSpPr bwMode="auto">
          <a:xfrm>
            <a:off x="533400" y="762000"/>
            <a:ext cx="2676526" cy="819150"/>
            <a:chOff x="336" y="480"/>
            <a:chExt cx="1686" cy="516"/>
          </a:xfrm>
        </p:grpSpPr>
        <p:sp>
          <p:nvSpPr>
            <p:cNvPr id="871430" name="Rectangle 6"/>
            <p:cNvSpPr>
              <a:spLocks noChangeArrowheads="1"/>
            </p:cNvSpPr>
            <p:nvPr/>
          </p:nvSpPr>
          <p:spPr bwMode="auto">
            <a:xfrm>
              <a:off x="384" y="720"/>
              <a:ext cx="1638" cy="2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37600" tIns="226800" rIns="165600" bIns="262800" anchor="ctr" anchorCtr="0"/>
            <a:lstStyle/>
            <a:p>
              <a:pPr marL="342900" indent="-342900" algn="l">
                <a:spcBef>
                  <a:spcPct val="10000"/>
                </a:spcBef>
                <a:spcAft>
                  <a:spcPct val="10000"/>
                </a:spcAft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400" dirty="0">
                  <a:latin typeface="Consolas" charset="0"/>
                  <a:cs typeface="Consolas" charset="0"/>
                </a:rPr>
                <a:t>max = </a:t>
              </a:r>
              <a:r>
                <a:rPr lang="en-US" sz="1400" b="1" dirty="0">
                  <a:solidFill>
                    <a:srgbClr val="0033CC"/>
                  </a:solidFill>
                  <a:latin typeface="Consolas" charset="0"/>
                  <a:cs typeface="Consolas" charset="0"/>
                </a:rPr>
                <a:t>(a &gt; b) ? a : b</a:t>
              </a:r>
              <a:r>
                <a:rPr lang="en-US" sz="1400" dirty="0">
                  <a:latin typeface="Consolas" charset="0"/>
                  <a:cs typeface="Consolas" charset="0"/>
                </a:rPr>
                <a:t>;</a:t>
              </a:r>
            </a:p>
          </p:txBody>
        </p:sp>
        <p:sp>
          <p:nvSpPr>
            <p:cNvPr id="871431" name="Rectangle 7"/>
            <p:cNvSpPr>
              <a:spLocks noChangeArrowheads="1"/>
            </p:cNvSpPr>
            <p:nvPr/>
          </p:nvSpPr>
          <p:spPr bwMode="auto">
            <a:xfrm>
              <a:off x="336" y="480"/>
              <a:ext cx="91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Example</a:t>
              </a:r>
            </a:p>
          </p:txBody>
        </p:sp>
      </p:grpSp>
      <p:grpSp>
        <p:nvGrpSpPr>
          <p:cNvPr id="871440" name="Group 16"/>
          <p:cNvGrpSpPr>
            <a:grpSpLocks/>
          </p:cNvGrpSpPr>
          <p:nvPr/>
        </p:nvGrpSpPr>
        <p:grpSpPr bwMode="auto">
          <a:xfrm>
            <a:off x="3541568" y="773113"/>
            <a:ext cx="3814329" cy="808038"/>
            <a:chOff x="2166" y="487"/>
            <a:chExt cx="2643" cy="509"/>
          </a:xfrm>
        </p:grpSpPr>
        <p:sp>
          <p:nvSpPr>
            <p:cNvPr id="871438" name="Rectangle 14"/>
            <p:cNvSpPr>
              <a:spLocks noChangeArrowheads="1"/>
            </p:cNvSpPr>
            <p:nvPr/>
          </p:nvSpPr>
          <p:spPr bwMode="auto">
            <a:xfrm>
              <a:off x="2217" y="720"/>
              <a:ext cx="2592" cy="2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37600" tIns="82800" rIns="165600" bIns="82800" anchor="ctr" anchorCtr="0"/>
            <a:lstStyle/>
            <a:p>
              <a:pPr marL="342900" indent="-342900" algn="l">
                <a:spcBef>
                  <a:spcPct val="35000"/>
                </a:spcBef>
                <a:spcAft>
                  <a:spcPct val="10000"/>
                </a:spcAft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400" dirty="0">
                  <a:latin typeface="Consolas" charset="0"/>
                  <a:cs typeface="Consolas" charset="0"/>
                </a:rPr>
                <a:t>if (a &gt; b) max = a; else max = b;</a:t>
              </a:r>
            </a:p>
          </p:txBody>
        </p:sp>
        <p:sp>
          <p:nvSpPr>
            <p:cNvPr id="871439" name="Rectangle 15"/>
            <p:cNvSpPr>
              <a:spLocks noChangeArrowheads="1"/>
            </p:cNvSpPr>
            <p:nvPr/>
          </p:nvSpPr>
          <p:spPr bwMode="auto">
            <a:xfrm>
              <a:off x="2166" y="487"/>
              <a:ext cx="115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Equivalent to: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1395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conditional operator: </a:t>
            </a:r>
            <a:r>
              <a:rPr lang="en-US" sz="1800" dirty="0"/>
              <a:t>a shorthand if/else</a:t>
            </a:r>
          </a:p>
        </p:txBody>
      </p:sp>
      <p:grpSp>
        <p:nvGrpSpPr>
          <p:cNvPr id="871435" name="Group 11"/>
          <p:cNvGrpSpPr>
            <a:grpSpLocks/>
          </p:cNvGrpSpPr>
          <p:nvPr/>
        </p:nvGrpSpPr>
        <p:grpSpPr bwMode="auto">
          <a:xfrm>
            <a:off x="485860" y="1915965"/>
            <a:ext cx="3557588" cy="827088"/>
            <a:chOff x="316" y="1296"/>
            <a:chExt cx="2241" cy="521"/>
          </a:xfrm>
        </p:grpSpPr>
        <p:sp>
          <p:nvSpPr>
            <p:cNvPr id="871428" name="Rectangle 4"/>
            <p:cNvSpPr>
              <a:spLocks noChangeArrowheads="1"/>
            </p:cNvSpPr>
            <p:nvPr/>
          </p:nvSpPr>
          <p:spPr bwMode="auto">
            <a:xfrm>
              <a:off x="364" y="1536"/>
              <a:ext cx="2193" cy="281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226800" rIns="0" bIns="262800" anchor="ctr"/>
            <a:lstStyle/>
            <a:p>
              <a:pPr marL="342900" indent="-342900" algn="ctr">
                <a:spcBef>
                  <a:spcPct val="20000"/>
                </a:spcBef>
                <a:spcAft>
                  <a:spcPct val="20000"/>
                </a:spcAft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600" i="1" dirty="0">
                  <a:latin typeface="Times New Roman"/>
                  <a:cs typeface="Times New Roman"/>
                </a:rPr>
                <a:t>condition </a:t>
              </a:r>
              <a:r>
                <a:rPr lang="en-US" sz="1600" dirty="0">
                  <a:solidFill>
                    <a:srgbClr val="000099"/>
                  </a:solidFill>
                  <a:latin typeface="Times New Roman"/>
                  <a:cs typeface="Times New Roman"/>
                </a:rPr>
                <a:t>? </a:t>
              </a:r>
              <a:r>
                <a:rPr lang="en-US" sz="1600" i="1" dirty="0">
                  <a:latin typeface="Times New Roman"/>
                  <a:cs typeface="Times New Roman"/>
                </a:rPr>
                <a:t>expression</a:t>
              </a:r>
              <a:r>
                <a:rPr lang="en-US" sz="1600" dirty="0">
                  <a:latin typeface="Times New Roman"/>
                  <a:cs typeface="Times New Roman"/>
                </a:rPr>
                <a:t>1</a:t>
              </a:r>
              <a:r>
                <a:rPr lang="en-US" sz="1600" dirty="0">
                  <a:solidFill>
                    <a:srgbClr val="000099"/>
                  </a:solidFill>
                  <a:latin typeface="Times New Roman"/>
                  <a:cs typeface="Times New Roman"/>
                </a:rPr>
                <a:t> : </a:t>
              </a:r>
              <a:r>
                <a:rPr lang="en-US" sz="1600" i="1" dirty="0">
                  <a:latin typeface="Times New Roman"/>
                  <a:cs typeface="Times New Roman"/>
                </a:rPr>
                <a:t>expression</a:t>
              </a:r>
              <a:r>
                <a:rPr lang="en-US" sz="1600" dirty="0">
                  <a:latin typeface="Times New Roman"/>
                  <a:cs typeface="Times New Roman"/>
                </a:rPr>
                <a:t>2</a:t>
              </a:r>
              <a:r>
                <a:rPr lang="en-US" sz="1600" i="1" dirty="0">
                  <a:latin typeface="Times New Roman"/>
                  <a:cs typeface="Times New Roman"/>
                </a:rPr>
                <a:t> </a:t>
              </a:r>
              <a:r>
                <a:rPr lang="en-US" sz="1600" dirty="0">
                  <a:solidFill>
                    <a:srgbClr val="000099"/>
                  </a:solidFill>
                  <a:latin typeface="Times New Roman"/>
                  <a:cs typeface="Times New Roman"/>
                </a:rPr>
                <a:t>;</a:t>
              </a:r>
            </a:p>
          </p:txBody>
        </p:sp>
        <p:sp>
          <p:nvSpPr>
            <p:cNvPr id="871429" name="Rectangle 5"/>
            <p:cNvSpPr>
              <a:spLocks noChangeArrowheads="1"/>
            </p:cNvSpPr>
            <p:nvPr/>
          </p:nvSpPr>
          <p:spPr bwMode="auto">
            <a:xfrm>
              <a:off x="316" y="1296"/>
              <a:ext cx="201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Syntax</a:t>
              </a:r>
            </a:p>
          </p:txBody>
        </p:sp>
      </p:grpSp>
      <p:grpSp>
        <p:nvGrpSpPr>
          <p:cNvPr id="871434" name="Group 10"/>
          <p:cNvGrpSpPr>
            <a:grpSpLocks/>
          </p:cNvGrpSpPr>
          <p:nvPr/>
        </p:nvGrpSpPr>
        <p:grpSpPr bwMode="auto">
          <a:xfrm>
            <a:off x="533400" y="762000"/>
            <a:ext cx="2676526" cy="819150"/>
            <a:chOff x="336" y="480"/>
            <a:chExt cx="1686" cy="516"/>
          </a:xfrm>
        </p:grpSpPr>
        <p:sp>
          <p:nvSpPr>
            <p:cNvPr id="871430" name="Rectangle 6"/>
            <p:cNvSpPr>
              <a:spLocks noChangeArrowheads="1"/>
            </p:cNvSpPr>
            <p:nvPr/>
          </p:nvSpPr>
          <p:spPr bwMode="auto">
            <a:xfrm>
              <a:off x="384" y="720"/>
              <a:ext cx="1638" cy="2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37600" tIns="226800" rIns="165600" bIns="262800" anchor="ctr" anchorCtr="0"/>
            <a:lstStyle/>
            <a:p>
              <a:pPr marL="342900" indent="-342900" algn="l">
                <a:spcBef>
                  <a:spcPct val="10000"/>
                </a:spcBef>
                <a:spcAft>
                  <a:spcPct val="10000"/>
                </a:spcAft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400" dirty="0">
                  <a:latin typeface="Consolas" charset="0"/>
                  <a:cs typeface="Consolas" charset="0"/>
                </a:rPr>
                <a:t>max = </a:t>
              </a:r>
              <a:r>
                <a:rPr lang="en-US" sz="1400" b="1" dirty="0">
                  <a:solidFill>
                    <a:srgbClr val="0033CC"/>
                  </a:solidFill>
                  <a:latin typeface="Consolas" charset="0"/>
                  <a:cs typeface="Consolas" charset="0"/>
                </a:rPr>
                <a:t>(a &gt; b) ? a : b</a:t>
              </a:r>
              <a:r>
                <a:rPr lang="en-US" sz="1400" dirty="0">
                  <a:latin typeface="Consolas" charset="0"/>
                  <a:cs typeface="Consolas" charset="0"/>
                </a:rPr>
                <a:t>;</a:t>
              </a:r>
            </a:p>
          </p:txBody>
        </p:sp>
        <p:sp>
          <p:nvSpPr>
            <p:cNvPr id="871431" name="Rectangle 7"/>
            <p:cNvSpPr>
              <a:spLocks noChangeArrowheads="1"/>
            </p:cNvSpPr>
            <p:nvPr/>
          </p:nvSpPr>
          <p:spPr bwMode="auto">
            <a:xfrm>
              <a:off x="336" y="480"/>
              <a:ext cx="91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Example</a:t>
              </a:r>
            </a:p>
          </p:txBody>
        </p:sp>
      </p:grpSp>
      <p:grpSp>
        <p:nvGrpSpPr>
          <p:cNvPr id="871440" name="Group 16"/>
          <p:cNvGrpSpPr>
            <a:grpSpLocks/>
          </p:cNvGrpSpPr>
          <p:nvPr/>
        </p:nvGrpSpPr>
        <p:grpSpPr bwMode="auto">
          <a:xfrm>
            <a:off x="3541568" y="773113"/>
            <a:ext cx="3814329" cy="808038"/>
            <a:chOff x="2166" y="487"/>
            <a:chExt cx="2643" cy="509"/>
          </a:xfrm>
        </p:grpSpPr>
        <p:sp>
          <p:nvSpPr>
            <p:cNvPr id="871438" name="Rectangle 14"/>
            <p:cNvSpPr>
              <a:spLocks noChangeArrowheads="1"/>
            </p:cNvSpPr>
            <p:nvPr/>
          </p:nvSpPr>
          <p:spPr bwMode="auto">
            <a:xfrm>
              <a:off x="2217" y="720"/>
              <a:ext cx="2592" cy="2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37600" tIns="82800" rIns="165600" bIns="82800" anchor="ctr" anchorCtr="0"/>
            <a:lstStyle/>
            <a:p>
              <a:pPr marL="342900" indent="-342900" algn="l">
                <a:spcBef>
                  <a:spcPct val="35000"/>
                </a:spcBef>
                <a:spcAft>
                  <a:spcPct val="10000"/>
                </a:spcAft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400" dirty="0">
                  <a:latin typeface="Consolas" charset="0"/>
                  <a:cs typeface="Consolas" charset="0"/>
                </a:rPr>
                <a:t>if (a &gt; b) max = a; else max = b;</a:t>
              </a:r>
            </a:p>
          </p:txBody>
        </p:sp>
        <p:sp>
          <p:nvSpPr>
            <p:cNvPr id="871439" name="Rectangle 15"/>
            <p:cNvSpPr>
              <a:spLocks noChangeArrowheads="1"/>
            </p:cNvSpPr>
            <p:nvPr/>
          </p:nvSpPr>
          <p:spPr bwMode="auto">
            <a:xfrm>
              <a:off x="2166" y="487"/>
              <a:ext cx="115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Equivalent to:</a:t>
              </a:r>
            </a:p>
          </p:txBody>
        </p:sp>
      </p:grpSp>
      <p:grpSp>
        <p:nvGrpSpPr>
          <p:cNvPr id="871436" name="Group 12"/>
          <p:cNvGrpSpPr>
            <a:grpSpLocks/>
          </p:cNvGrpSpPr>
          <p:nvPr/>
        </p:nvGrpSpPr>
        <p:grpSpPr bwMode="auto">
          <a:xfrm>
            <a:off x="562060" y="3295263"/>
            <a:ext cx="7029296" cy="792163"/>
            <a:chOff x="303" y="2512"/>
            <a:chExt cx="4894" cy="499"/>
          </a:xfrm>
        </p:grpSpPr>
        <p:sp>
          <p:nvSpPr>
            <p:cNvPr id="871432" name="Rectangle 8"/>
            <p:cNvSpPr>
              <a:spLocks noChangeArrowheads="1"/>
            </p:cNvSpPr>
            <p:nvPr/>
          </p:nvSpPr>
          <p:spPr bwMode="auto">
            <a:xfrm>
              <a:off x="330" y="2733"/>
              <a:ext cx="4867" cy="2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600" tIns="226800" rIns="21600" bIns="262800" anchor="ctr" anchorCtr="0"/>
            <a:lstStyle/>
            <a:p>
              <a:pPr marL="342900" indent="-342900" algn="ctr">
                <a:spcBef>
                  <a:spcPct val="10000"/>
                </a:spcBef>
                <a:spcAft>
                  <a:spcPct val="10000"/>
                </a:spcAft>
                <a:buClr>
                  <a:srgbClr val="006600"/>
                </a:buClr>
                <a:buSzPct val="100000"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ea typeface="Monaco"/>
                  <a:cs typeface="Consolas"/>
                </a:rPr>
                <a:t>System.out.</a:t>
              </a:r>
              <a:r>
                <a:rPr lang="en-US" sz="1200" dirty="0">
                  <a:latin typeface="Consolas"/>
                  <a:ea typeface="Monaco"/>
                  <a:cs typeface="Consolas"/>
                </a:rPr>
                <a:t>println("Thanks! you bought " + qty + (</a:t>
              </a:r>
              <a:r>
                <a:rPr lang="en-US" sz="1200" b="1" dirty="0">
                  <a:solidFill>
                    <a:srgbClr val="0033CC"/>
                  </a:solidFill>
                  <a:latin typeface="Consolas"/>
                  <a:ea typeface="Monaco"/>
                  <a:cs typeface="Consolas"/>
                </a:rPr>
                <a:t>(qty &gt; 1) ? "items" : "item")</a:t>
              </a:r>
              <a:r>
                <a:rPr lang="en-US" sz="1200" dirty="0">
                  <a:latin typeface="Consolas"/>
                  <a:ea typeface="Monaco"/>
                  <a:cs typeface="Consolas"/>
                </a:rPr>
                <a:t>);</a:t>
              </a:r>
              <a:endParaRPr lang="en-US" sz="1200" dirty="0">
                <a:latin typeface="Consolas"/>
                <a:cs typeface="Consolas"/>
              </a:endParaRPr>
            </a:p>
          </p:txBody>
        </p:sp>
        <p:sp>
          <p:nvSpPr>
            <p:cNvPr id="871433" name="Rectangle 9"/>
            <p:cNvSpPr>
              <a:spLocks noChangeArrowheads="1"/>
            </p:cNvSpPr>
            <p:nvPr/>
          </p:nvSpPr>
          <p:spPr bwMode="auto">
            <a:xfrm>
              <a:off x="303" y="2512"/>
              <a:ext cx="91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Example</a:t>
              </a:r>
            </a:p>
          </p:txBody>
        </p:sp>
      </p:grp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33400" y="4361915"/>
            <a:ext cx="8054076" cy="2062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The conditional (also called </a:t>
            </a:r>
            <a:r>
              <a:rPr lang="en-US" i="1" dirty="0">
                <a:solidFill>
                  <a:srgbClr val="000000"/>
                </a:solidFill>
                <a:latin typeface="Times New Roman"/>
                <a:cs typeface="Times New Roman"/>
              </a:rPr>
              <a:t>ternary if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) is similar to an if / else statement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But, the conditional is not a statement; it’s an </a:t>
            </a:r>
            <a:r>
              <a:rPr lang="en-US" i="1" dirty="0">
                <a:solidFill>
                  <a:srgbClr val="000000"/>
                </a:solidFill>
                <a:latin typeface="Times New Roman"/>
                <a:cs typeface="Times New Roman"/>
              </a:rPr>
              <a:t>expression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that returns a value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In some cases, makes the code more readable; in other cases, more obscure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Use your judgement.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10608B0C-C5C0-CA4B-BBE7-AA0AF59C1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4059" y="1993099"/>
            <a:ext cx="4670138" cy="1447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ts val="2300"/>
              </a:lnSpc>
            </a:pPr>
            <a:r>
              <a:rPr lang="en-US" sz="1600" kern="0" dirty="0">
                <a:solidFill>
                  <a:srgbClr val="000000"/>
                </a:solidFill>
                <a:latin typeface="Times New Roman"/>
                <a:cs typeface="Times New Roman"/>
              </a:rPr>
              <a:t>If the </a:t>
            </a:r>
            <a:r>
              <a:rPr lang="en-US" sz="1600" b="1" i="1" kern="0" dirty="0">
                <a:solidFill>
                  <a:srgbClr val="000000"/>
                </a:solidFill>
                <a:latin typeface="Times New Roman"/>
                <a:cs typeface="Times New Roman"/>
              </a:rPr>
              <a:t>condition</a:t>
            </a:r>
            <a:r>
              <a:rPr lang="en-US" sz="1600" kern="0" dirty="0">
                <a:solidFill>
                  <a:srgbClr val="000000"/>
                </a:solidFill>
                <a:latin typeface="Times New Roman"/>
                <a:cs typeface="Times New Roman"/>
              </a:rPr>
              <a:t> is true,</a:t>
            </a:r>
          </a:p>
          <a:p>
            <a:pPr>
              <a:lnSpc>
                <a:spcPts val="2300"/>
              </a:lnSpc>
            </a:pPr>
            <a:r>
              <a:rPr lang="en-US" sz="1600" kern="0" dirty="0">
                <a:solidFill>
                  <a:srgbClr val="000000"/>
                </a:solidFill>
                <a:latin typeface="Times New Roman"/>
                <a:cs typeface="Times New Roman"/>
              </a:rPr>
              <a:t>    the expression evaluates to </a:t>
            </a:r>
            <a:r>
              <a:rPr lang="en-US" sz="1600" b="1" i="1" kern="0" dirty="0">
                <a:solidFill>
                  <a:srgbClr val="000000"/>
                </a:solidFill>
                <a:latin typeface="Times New Roman"/>
                <a:cs typeface="Times New Roman"/>
              </a:rPr>
              <a:t>expression1</a:t>
            </a:r>
            <a:r>
              <a:rPr lang="en-US" sz="1600" kern="0" dirty="0">
                <a:solidFill>
                  <a:srgbClr val="000000"/>
                </a:solidFill>
                <a:latin typeface="Times New Roman"/>
                <a:cs typeface="Times New Roman"/>
              </a:rPr>
              <a:t>;</a:t>
            </a:r>
          </a:p>
          <a:p>
            <a:pPr>
              <a:lnSpc>
                <a:spcPts val="2300"/>
              </a:lnSpc>
            </a:pPr>
            <a:r>
              <a:rPr lang="en-US" sz="1600" kern="0" dirty="0">
                <a:solidFill>
                  <a:srgbClr val="000000"/>
                </a:solidFill>
                <a:latin typeface="Times New Roman"/>
                <a:cs typeface="Times New Roman"/>
              </a:rPr>
              <a:t>else,</a:t>
            </a:r>
          </a:p>
          <a:p>
            <a:pPr>
              <a:lnSpc>
                <a:spcPts val="2300"/>
              </a:lnSpc>
            </a:pPr>
            <a:r>
              <a:rPr lang="en-US" sz="1600" kern="0" dirty="0">
                <a:solidFill>
                  <a:srgbClr val="000000"/>
                </a:solidFill>
                <a:latin typeface="Times New Roman"/>
                <a:cs typeface="Times New Roman"/>
              </a:rPr>
              <a:t>    the expression evaluates to </a:t>
            </a:r>
            <a:r>
              <a:rPr lang="en-US" sz="1600" b="1" i="1" kern="0" dirty="0">
                <a:solidFill>
                  <a:srgbClr val="000000"/>
                </a:solidFill>
                <a:latin typeface="Times New Roman"/>
                <a:cs typeface="Times New Roman"/>
              </a:rPr>
              <a:t>expression2</a:t>
            </a:r>
          </a:p>
        </p:txBody>
      </p:sp>
    </p:spTree>
    <p:extLst>
      <p:ext uri="{BB962C8B-B14F-4D97-AF65-F5344CB8AC3E}">
        <p14:creationId xmlns:p14="http://schemas.microsoft.com/office/powerpoint/2010/main" val="277185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plan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869" r="17798"/>
          <a:stretch/>
        </p:blipFill>
        <p:spPr>
          <a:xfrm>
            <a:off x="1097491" y="1360001"/>
            <a:ext cx="397493" cy="38890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92078" y="965619"/>
            <a:ext cx="5889599" cy="3878180"/>
          </a:xfrm>
        </p:spPr>
        <p:txBody>
          <a:bodyPr>
            <a:noAutofit/>
          </a:bodyPr>
          <a:lstStyle/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Conditional logic: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if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Switch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(will be covered in the recitation)</a:t>
            </a:r>
          </a:p>
          <a:p>
            <a:pPr marL="365125" indent="-274638">
              <a:lnSpc>
                <a:spcPct val="100000"/>
              </a:lnSpc>
              <a:spcBef>
                <a:spcPts val="2400"/>
              </a:spcBef>
              <a:buClrTx/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Strings</a:t>
            </a:r>
            <a:endParaRPr lang="en-US" sz="1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5125" indent="-274638">
              <a:lnSpc>
                <a:spcPct val="100000"/>
              </a:lnSpc>
              <a:spcBef>
                <a:spcPts val="2400"/>
              </a:spcBef>
              <a:buClrTx/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Iterative logic: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latin typeface="Consolas"/>
                <a:cs typeface="Consolas"/>
              </a:rPr>
              <a:t>While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latin typeface="Consolas"/>
                <a:cs typeface="Consolas"/>
              </a:rPr>
              <a:t>For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latin typeface="Consolas"/>
                <a:cs typeface="Consolas"/>
              </a:rPr>
              <a:t>do ... while</a:t>
            </a:r>
          </a:p>
          <a:p>
            <a:pPr marL="355600" indent="-355600">
              <a:lnSpc>
                <a:spcPct val="100000"/>
              </a:lnSpc>
              <a:spcBef>
                <a:spcPts val="3000"/>
              </a:spcBef>
              <a:buClr>
                <a:srgbClr val="008000"/>
              </a:buClr>
              <a:buSzPct val="100000"/>
              <a:buFont typeface="Wingdings" charset="2"/>
              <a:buChar char="§"/>
            </a:pP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699398" y="2409370"/>
            <a:ext cx="464457" cy="37737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683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ea typeface="ＭＳ Ｐゴシック" charset="-128"/>
                <a:cs typeface="ＭＳ Ｐゴシック" charset="-128"/>
              </a:rPr>
              <a:t>The big picture</a:t>
            </a:r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7B903A2C-25A0-40E2-5402-B3C931190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228" y="660738"/>
            <a:ext cx="6776093" cy="1752600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 w="9525">
            <a:noFill/>
            <a:round/>
            <a:headEnd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 dirty="0">
              <a:latin typeface="Times New Roman"/>
              <a:cs typeface="Times New Roman"/>
            </a:endParaRPr>
          </a:p>
          <a:p>
            <a:pPr algn="ctr"/>
            <a:endParaRPr lang="en-US" sz="1600" dirty="0">
              <a:latin typeface="Times New Roman"/>
              <a:cs typeface="Times New Roman"/>
            </a:endParaRPr>
          </a:p>
          <a:p>
            <a:pPr algn="ctr"/>
            <a:endParaRPr lang="en-US" sz="1600" dirty="0">
              <a:latin typeface="Times New Roman"/>
              <a:cs typeface="Times New Roman"/>
            </a:endParaRPr>
          </a:p>
          <a:p>
            <a:pPr algn="ctr"/>
            <a:r>
              <a:rPr lang="en-US" sz="2000" dirty="0">
                <a:latin typeface="Times New Roman"/>
                <a:cs typeface="Times New Roman"/>
              </a:rPr>
              <a:t>any program you may want to write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D89F7B10-5F74-2C69-08F8-B5C34E84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225" y="2413338"/>
            <a:ext cx="1150938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objects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99D3D879-756F-0923-83CA-3A4130D86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881" y="4013538"/>
            <a:ext cx="2085488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functions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F3EEFCB6-2720-CF86-7649-1BB2C1298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986" y="2946738"/>
            <a:ext cx="3757387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handling graphics, sound, and images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A2465C4-ACB9-88C6-AEAB-C9172FC03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332" y="3480138"/>
            <a:ext cx="1378585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arrays</a:t>
            </a: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F8130CF7-2A85-1875-B0F8-EEC4A8607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825" y="4546938"/>
            <a:ext cx="2895600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conditionals and loops</a:t>
            </a:r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0E87065A-0C85-0615-9E32-942AB1FC7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25" y="5080338"/>
            <a:ext cx="1139825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math</a:t>
            </a: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AA61150B-B574-1E81-5982-C4CB63BF4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5080338"/>
            <a:ext cx="1150938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text I/O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149B8A27-B720-9097-2653-EF5BD19FB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25" y="5613738"/>
            <a:ext cx="2051051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he-IL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variables</a:t>
            </a:r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6886EBB5-EF5D-F1FE-2949-17EEB19D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008" y="5613738"/>
            <a:ext cx="2201442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primitive data types</a:t>
            </a: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258906BF-0544-FB0A-F521-29A4722C3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60738"/>
            <a:ext cx="88392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45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(revisited)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3EF9C93-513E-D531-BB56-3D6961486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82828"/>
              </p:ext>
            </p:extLst>
          </p:nvPr>
        </p:nvGraphicFramePr>
        <p:xfrm>
          <a:off x="611768" y="3620457"/>
          <a:ext cx="5658403" cy="2047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3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1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8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/>
                          <a:cs typeface="Times New Roman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/>
                          <a:cs typeface="Times New Roman"/>
                        </a:rPr>
                        <a:t>set of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/>
                          <a:cs typeface="Times New Roman"/>
                        </a:rPr>
                        <a:t>example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/>
                          <a:cs typeface="Times New Roman"/>
                        </a:rPr>
                        <a:t>typical</a:t>
                      </a:r>
                      <a:r>
                        <a:rPr lang="en-US" b="0" baseline="0" dirty="0">
                          <a:latin typeface="Times New Roman"/>
                          <a:cs typeface="Times New Roman"/>
                        </a:rPr>
                        <a:t> operations</a:t>
                      </a:r>
                      <a:endParaRPr lang="en-US" b="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Consolas"/>
                          <a:cs typeface="Consolas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sequences of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cs typeface="Times New Roman"/>
                        </a:rPr>
                        <a:t>"</a:t>
                      </a:r>
                      <a:r>
                        <a:rPr kumimoji="1" lang="en-US" sz="1200" dirty="0">
                          <a:latin typeface="Consolas"/>
                          <a:cs typeface="Consolas"/>
                        </a:rPr>
                        <a:t>xckd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cs typeface="Times New Roman"/>
                        </a:rPr>
                        <a:t>”</a:t>
                      </a:r>
                      <a:endParaRPr kumimoji="1" lang="en-US" sz="1200" dirty="0">
                        <a:solidFill>
                          <a:schemeClr val="dk1"/>
                        </a:solidFill>
                        <a:latin typeface="Consolas"/>
                        <a:cs typeface="Consolas"/>
                      </a:endParaRPr>
                    </a:p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cs typeface="Times New Roman"/>
                        </a:rPr>
                        <a:t>"</a:t>
                      </a:r>
                      <a:r>
                        <a:rPr kumimoji="1" lang="en-US" sz="1200" dirty="0">
                          <a:latin typeface="Consolas"/>
                          <a:cs typeface="Consolas"/>
                        </a:rPr>
                        <a:t>hello world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cs typeface="Times New Roman"/>
                        </a:rPr>
                        <a:t>"</a:t>
                      </a:r>
                      <a:endParaRPr kumimoji="1" lang="en-US" sz="12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concatenate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Consolas"/>
                          <a:cs typeface="Consolas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sz="1200" dirty="0">
                          <a:latin typeface="Consolas"/>
                          <a:cs typeface="Consolas"/>
                        </a:rPr>
                        <a:t>03/11/2018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equals, greater than, less than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Consolas"/>
                          <a:cs typeface="Consolas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en-US" sz="12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97B8DF51-DE1B-0F0C-897F-EDBFEAB48851}"/>
              </a:ext>
            </a:extLst>
          </p:cNvPr>
          <p:cNvSpPr/>
          <p:nvPr/>
        </p:nvSpPr>
        <p:spPr bwMode="auto">
          <a:xfrm>
            <a:off x="154566" y="3498537"/>
            <a:ext cx="6380779" cy="7416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1824AB3-A067-75B2-C27D-91D0AFBB6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779124"/>
              </p:ext>
            </p:extLst>
          </p:nvPr>
        </p:nvGraphicFramePr>
        <p:xfrm>
          <a:off x="611768" y="892497"/>
          <a:ext cx="5658403" cy="2783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5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1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bg2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r>
                        <a:rPr lang="en-US" sz="1400" b="0" dirty="0">
                          <a:solidFill>
                            <a:schemeClr val="bg2"/>
                          </a:solidFill>
                          <a:latin typeface="Times New Roman"/>
                          <a:cs typeface="Times New Roman"/>
                        </a:rPr>
                        <a:t>type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bg2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r>
                        <a:rPr lang="en-US" sz="1400" b="0" dirty="0">
                          <a:solidFill>
                            <a:schemeClr val="bg2"/>
                          </a:solidFill>
                          <a:latin typeface="Times New Roman"/>
                          <a:cs typeface="Times New Roman"/>
                        </a:rPr>
                        <a:t>set of values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bg2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bg2"/>
                          </a:solidFill>
                          <a:latin typeface="Times New Roman"/>
                          <a:cs typeface="Times New Roman"/>
                        </a:rPr>
                        <a:t>example values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bg2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r>
                        <a:rPr lang="en-US" sz="1400" b="0" dirty="0">
                          <a:solidFill>
                            <a:schemeClr val="bg2"/>
                          </a:solidFill>
                          <a:latin typeface="Times New Roman"/>
                          <a:cs typeface="Times New Roman"/>
                        </a:rPr>
                        <a:t>typical</a:t>
                      </a:r>
                      <a:r>
                        <a:rPr lang="en-US" sz="1400" b="0" baseline="0" dirty="0">
                          <a:solidFill>
                            <a:schemeClr val="bg2"/>
                          </a:solidFill>
                          <a:latin typeface="Times New Roman"/>
                          <a:cs typeface="Times New Roman"/>
                        </a:rPr>
                        <a:t> operations</a:t>
                      </a:r>
                      <a:endParaRPr lang="en-US" sz="1600" b="0" dirty="0">
                        <a:solidFill>
                          <a:schemeClr val="bg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Consolas"/>
                          <a:cs typeface="Consolas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integer</a:t>
                      </a:r>
                      <a:r>
                        <a:rPr lang="en-US" sz="1400" b="0" baseline="0" dirty="0">
                          <a:latin typeface="Times New Roman"/>
                          <a:cs typeface="Times New Roman"/>
                        </a:rPr>
                        <a:t> numbers</a:t>
                      </a:r>
                      <a:endParaRPr lang="en-US" sz="1400" b="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latin typeface="Consolas"/>
                          <a:cs typeface="Consolas"/>
                        </a:rPr>
                        <a:t> 17</a:t>
                      </a:r>
                    </a:p>
                    <a:p>
                      <a:pPr algn="l"/>
                      <a:r>
                        <a:rPr lang="en-US" sz="1200" b="0" dirty="0">
                          <a:latin typeface="Consolas"/>
                          <a:cs typeface="Consolas"/>
                        </a:rPr>
                        <a:t> -5034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add, subtract, multiply, divide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Consolas"/>
                          <a:cs typeface="Consolas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floating point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sz="1200" dirty="0">
                          <a:latin typeface="Consolas"/>
                          <a:cs typeface="Consolas"/>
                        </a:rPr>
                        <a:t> 3.1415</a:t>
                      </a:r>
                    </a:p>
                    <a:p>
                      <a:pPr algn="l"/>
                      <a:r>
                        <a:rPr kumimoji="1" lang="en-US" sz="1200" dirty="0">
                          <a:latin typeface="Consolas"/>
                          <a:cs typeface="Consolas"/>
                        </a:rPr>
                        <a:t>-171.19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add, subtract, multiply, divide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Consolas"/>
                          <a:cs typeface="Consolas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truth</a:t>
                      </a:r>
                      <a:r>
                        <a:rPr lang="en-US" sz="1400" b="0" baseline="0" dirty="0">
                          <a:latin typeface="Times New Roman"/>
                          <a:cs typeface="Times New Roman"/>
                        </a:rPr>
                        <a:t> values</a:t>
                      </a:r>
                      <a:endParaRPr lang="en-US" sz="1400" b="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latin typeface="Consolas"/>
                          <a:cs typeface="Consolas"/>
                        </a:rPr>
                        <a:t>true</a:t>
                      </a:r>
                    </a:p>
                    <a:p>
                      <a:pPr algn="l"/>
                      <a:r>
                        <a:rPr lang="en-US" sz="1200" b="0" dirty="0">
                          <a:latin typeface="Consolas"/>
                          <a:cs typeface="Consola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and, or,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Consolas"/>
                          <a:cs typeface="Consolas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/>
                          <a:ea typeface="Monaco"/>
                          <a:cs typeface="Consolas"/>
                        </a:rPr>
                        <a:t>'c' 'K' '?' '5' '+'</a:t>
                      </a:r>
                      <a:endParaRPr kumimoji="1" lang="en-US" sz="1200" dirty="0">
                        <a:solidFill>
                          <a:srgbClr val="000000"/>
                        </a:solidFill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compare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Consolas"/>
                          <a:cs typeface="Consolas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en-US" sz="12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A305834A-DC28-2610-755E-FEEE805A45BD}"/>
              </a:ext>
            </a:extLst>
          </p:cNvPr>
          <p:cNvSpPr txBox="1"/>
          <p:nvPr/>
        </p:nvSpPr>
        <p:spPr>
          <a:xfrm>
            <a:off x="6347112" y="2046897"/>
            <a:ext cx="26423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150" indent="-1841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Represent “scalar” / single values</a:t>
            </a:r>
          </a:p>
          <a:p>
            <a:pPr marL="184150" indent="-1841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u="sng" dirty="0">
                <a:latin typeface="Times New Roman"/>
                <a:cs typeface="Times New Roman"/>
              </a:rPr>
              <a:t>The Java language</a:t>
            </a:r>
            <a:r>
              <a:rPr lang="en-US" sz="1600" dirty="0">
                <a:latin typeface="Times New Roman"/>
                <a:cs typeface="Times New Roman"/>
              </a:rPr>
              <a:t> features eight primitive data types</a:t>
            </a:r>
          </a:p>
          <a:p>
            <a:pPr marL="184150" indent="-1841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Built-into the language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C180C2-A3BF-F118-A9CD-5A3B42BDD114}"/>
              </a:ext>
            </a:extLst>
          </p:cNvPr>
          <p:cNvSpPr txBox="1"/>
          <p:nvPr/>
        </p:nvSpPr>
        <p:spPr>
          <a:xfrm>
            <a:off x="6380555" y="4196802"/>
            <a:ext cx="229631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150" indent="-1841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Represent “aggregates” of values</a:t>
            </a:r>
          </a:p>
          <a:p>
            <a:pPr marL="184150" indent="-1841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u="sng" dirty="0">
                <a:latin typeface="Times New Roman"/>
                <a:cs typeface="Times New Roman"/>
              </a:rPr>
              <a:t>Java libraries</a:t>
            </a:r>
            <a:r>
              <a:rPr lang="en-US" sz="1600" dirty="0">
                <a:latin typeface="Times New Roman"/>
                <a:cs typeface="Times New Roman"/>
              </a:rPr>
              <a:t> feature many object types</a:t>
            </a:r>
          </a:p>
          <a:p>
            <a:pPr marL="184150" indent="-1841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More object types can be created as needed</a:t>
            </a:r>
          </a:p>
          <a:p>
            <a:pPr marL="184150" indent="-1841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F14E44-CC5A-5BB8-BCF7-551956E6AD01}"/>
              </a:ext>
            </a:extLst>
          </p:cNvPr>
          <p:cNvSpPr txBox="1"/>
          <p:nvPr/>
        </p:nvSpPr>
        <p:spPr>
          <a:xfrm>
            <a:off x="534827" y="818474"/>
            <a:ext cx="2474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 types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36FEFD-6E83-52F9-8687-458A6D03D0AA}"/>
              </a:ext>
            </a:extLst>
          </p:cNvPr>
          <p:cNvSpPr txBox="1"/>
          <p:nvPr/>
        </p:nvSpPr>
        <p:spPr>
          <a:xfrm>
            <a:off x="534827" y="3889025"/>
            <a:ext cx="2474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types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BC4887-EEF9-B154-215E-134156BB9CCD}"/>
              </a:ext>
            </a:extLst>
          </p:cNvPr>
          <p:cNvGrpSpPr/>
          <p:nvPr/>
        </p:nvGrpSpPr>
        <p:grpSpPr>
          <a:xfrm>
            <a:off x="485860" y="2931997"/>
            <a:ext cx="5861252" cy="1845743"/>
            <a:chOff x="485860" y="2931997"/>
            <a:chExt cx="5861252" cy="184574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AFBDAC6-8B56-A64A-D9FB-D97787D8D5A7}"/>
                </a:ext>
              </a:extLst>
            </p:cNvPr>
            <p:cNvSpPr/>
            <p:nvPr/>
          </p:nvSpPr>
          <p:spPr bwMode="auto">
            <a:xfrm>
              <a:off x="485860" y="2931997"/>
              <a:ext cx="5861252" cy="374816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3BF973A-4CFF-F122-3D6E-399EFC21DFBA}"/>
                </a:ext>
              </a:extLst>
            </p:cNvPr>
            <p:cNvSpPr/>
            <p:nvPr/>
          </p:nvSpPr>
          <p:spPr bwMode="auto">
            <a:xfrm>
              <a:off x="485860" y="4279375"/>
              <a:ext cx="5861252" cy="498365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031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cs typeface="ＭＳ Ｐゴシック" charset="-128"/>
              </a:rPr>
              <a:t>Strings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BDC29A-B1D9-9548-942E-11CAD34ADE54}"/>
              </a:ext>
            </a:extLst>
          </p:cNvPr>
          <p:cNvGrpSpPr/>
          <p:nvPr/>
        </p:nvGrpSpPr>
        <p:grpSpPr>
          <a:xfrm>
            <a:off x="1498343" y="761947"/>
            <a:ext cx="4345639" cy="1471748"/>
            <a:chOff x="1498343" y="761947"/>
            <a:chExt cx="4345639" cy="1471748"/>
          </a:xfrm>
        </p:grpSpPr>
        <p:sp>
          <p:nvSpPr>
            <p:cNvPr id="33" name="Rectangle 2">
              <a:extLst>
                <a:ext uri="{FF2B5EF4-FFF2-40B4-BE49-F238E27FC236}">
                  <a16:creationId xmlns:a16="http://schemas.microsoft.com/office/drawing/2014/main" id="{B4194890-28DB-DF47-84AD-6FB16ECC4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119" y="1117644"/>
              <a:ext cx="4282863" cy="11160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37600" tIns="50400" rIns="165600" bIns="144000" anchor="t" anchorCtr="0"/>
            <a:lstStyle/>
            <a:p>
              <a:pPr marL="342900" indent="-342900">
                <a:spcBef>
                  <a:spcPts val="200"/>
                </a:spcBef>
                <a:spcAft>
                  <a:spcPct val="15000"/>
                </a:spcAft>
                <a:buClr>
                  <a:srgbClr val="006600"/>
                </a:buClr>
                <a:buSzPct val="100000"/>
              </a:pPr>
              <a:r>
                <a:rPr lang="en-US" sz="1200" dirty="0">
                  <a:latin typeface="Consolas" charset="0"/>
                  <a:cs typeface="Consolas" charset="0"/>
                </a:rPr>
                <a:t>...</a:t>
              </a:r>
            </a:p>
            <a:p>
              <a:pPr marL="342900" indent="-342900">
                <a:spcBef>
                  <a:spcPts val="200"/>
                </a:spcBef>
                <a:spcAft>
                  <a:spcPct val="15000"/>
                </a:spcAft>
                <a:buClr>
                  <a:srgbClr val="006600"/>
                </a:buClr>
                <a:buSzPct val="100000"/>
              </a:pPr>
              <a:r>
                <a:rPr lang="en-US" sz="1200" dirty="0">
                  <a:solidFill>
                    <a:srgbClr val="006600"/>
                  </a:solidFill>
                  <a:latin typeface="Consolas" charset="0"/>
                  <a:cs typeface="Consolas" charset="0"/>
                </a:rPr>
                <a:t>//</a:t>
              </a:r>
              <a:r>
                <a:rPr lang="en-US" sz="1400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Creates and initializes a variable of type String</a:t>
              </a:r>
              <a:endParaRPr lang="en-US" sz="1200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endParaRPr>
            </a:p>
            <a:p>
              <a:pPr marL="342900" indent="-342900">
                <a:spcBef>
                  <a:spcPts val="200"/>
                </a:spcBef>
                <a:spcAft>
                  <a:spcPct val="15000"/>
                </a:spcAft>
                <a:buClr>
                  <a:srgbClr val="006600"/>
                </a:buClr>
                <a:buSzPct val="100000"/>
              </a:pPr>
              <a:r>
                <a:rPr lang="en-US" sz="1200" dirty="0">
                  <a:latin typeface="Consolas" charset="0"/>
                  <a:ea typeface="Consolas" charset="0"/>
                  <a:cs typeface="Consolas" charset="0"/>
                </a:rPr>
                <a:t>String str = </a:t>
              </a:r>
              <a:r>
                <a:rPr lang="en-US" sz="1200" dirty="0">
                  <a:solidFill>
                    <a:srgbClr val="3366FF"/>
                  </a:solidFill>
                  <a:latin typeface="Consolas" charset="0"/>
                  <a:ea typeface="Consolas" charset="0"/>
                  <a:cs typeface="Consolas" charset="0"/>
                </a:rPr>
                <a:t>"Pine St. 7"</a:t>
              </a:r>
              <a:r>
                <a:rPr lang="en-US" sz="1200" dirty="0">
                  <a:latin typeface="Consolas" charset="0"/>
                  <a:ea typeface="Consolas" charset="0"/>
                  <a:cs typeface="Consolas" charset="0"/>
                </a:rPr>
                <a:t>;   </a:t>
              </a:r>
              <a:r>
                <a:rPr lang="en-US" sz="1200" dirty="0">
                  <a:solidFill>
                    <a:srgbClr val="006600"/>
                  </a:solidFill>
                  <a:latin typeface="Consolas" charset="0"/>
                  <a:cs typeface="Consolas" charset="0"/>
                </a:rPr>
                <a:t>// Street address</a:t>
              </a:r>
            </a:p>
            <a:p>
              <a:pPr marL="342900" indent="-342900">
                <a:spcBef>
                  <a:spcPts val="200"/>
                </a:spcBef>
                <a:spcAft>
                  <a:spcPct val="15000"/>
                </a:spcAft>
                <a:buClr>
                  <a:srgbClr val="006600"/>
                </a:buClr>
                <a:buSzPct val="100000"/>
              </a:pPr>
              <a:r>
                <a:rPr lang="en-US" sz="1200" dirty="0">
                  <a:latin typeface="Consolas" charset="0"/>
                  <a:cs typeface="Consolas" charset="0"/>
                </a:rPr>
                <a:t>...</a:t>
              </a:r>
            </a:p>
            <a:p>
              <a:pPr marL="342900" indent="-342900">
                <a:spcBef>
                  <a:spcPts val="200"/>
                </a:spcBef>
                <a:spcAft>
                  <a:spcPct val="15000"/>
                </a:spcAft>
                <a:buClr>
                  <a:srgbClr val="006600"/>
                </a:buClr>
                <a:buSzPct val="100000"/>
              </a:pPr>
              <a:endParaRPr lang="en-US" sz="1200" dirty="0">
                <a:solidFill>
                  <a:srgbClr val="008000"/>
                </a:solidFill>
                <a:latin typeface="Consolas"/>
                <a:cs typeface="Consolas"/>
              </a:endParaRPr>
            </a:p>
            <a:p>
              <a:pPr>
                <a:lnSpc>
                  <a:spcPts val="3280"/>
                </a:lnSpc>
                <a:spcBef>
                  <a:spcPts val="600"/>
                </a:spcBef>
              </a:pPr>
              <a:endParaRPr lang="en-US" sz="1200" dirty="0">
                <a:solidFill>
                  <a:srgbClr val="008000"/>
                </a:solidFill>
                <a:latin typeface="Consolas"/>
                <a:cs typeface="Consolas"/>
              </a:endParaRPr>
            </a:p>
          </p:txBody>
        </p:sp>
        <p:sp>
          <p:nvSpPr>
            <p:cNvPr id="125" name="Text Box 8">
              <a:extLst>
                <a:ext uri="{FF2B5EF4-FFF2-40B4-BE49-F238E27FC236}">
                  <a16:creationId xmlns:a16="http://schemas.microsoft.com/office/drawing/2014/main" id="{E6B6F09F-94D1-7647-A32E-BF1285B28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8343" y="761947"/>
              <a:ext cx="219356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Java program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FDC1210-17A1-924F-9198-6C7C03E1B40F}"/>
              </a:ext>
            </a:extLst>
          </p:cNvPr>
          <p:cNvGrpSpPr/>
          <p:nvPr/>
        </p:nvGrpSpPr>
        <p:grpSpPr>
          <a:xfrm>
            <a:off x="557356" y="2303447"/>
            <a:ext cx="5286626" cy="1851361"/>
            <a:chOff x="557356" y="2303447"/>
            <a:chExt cx="5286626" cy="1851361"/>
          </a:xfrm>
        </p:grpSpPr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85785BF5-CC21-164B-9A8E-A499BD2DB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356" y="2556633"/>
              <a:ext cx="97390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str:</a:t>
              </a:r>
            </a:p>
          </p:txBody>
        </p:sp>
        <p:sp>
          <p:nvSpPr>
            <p:cNvPr id="51" name="Text Box 10">
              <a:extLst>
                <a:ext uri="{FF2B5EF4-FFF2-40B4-BE49-F238E27FC236}">
                  <a16:creationId xmlns:a16="http://schemas.microsoft.com/office/drawing/2014/main" id="{E02DBE10-EEFD-5B43-8B05-395AC3B15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4173" y="2564764"/>
              <a:ext cx="42969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</a:p>
          </p:txBody>
        </p:sp>
        <p:sp>
          <p:nvSpPr>
            <p:cNvPr id="52" name="Text Box 10">
              <a:extLst>
                <a:ext uri="{FF2B5EF4-FFF2-40B4-BE49-F238E27FC236}">
                  <a16:creationId xmlns:a16="http://schemas.microsoft.com/office/drawing/2014/main" id="{5AA4D66B-3B15-0846-8F01-80F39A33C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4172" y="2303447"/>
              <a:ext cx="42969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3" name="Text Box 10">
              <a:extLst>
                <a:ext uri="{FF2B5EF4-FFF2-40B4-BE49-F238E27FC236}">
                  <a16:creationId xmlns:a16="http://schemas.microsoft.com/office/drawing/2014/main" id="{EEAB5F11-1247-6C43-9A4D-56E1F7255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4960" y="2564764"/>
              <a:ext cx="42969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sp>
          <p:nvSpPr>
            <p:cNvPr id="54" name="Text Box 10">
              <a:extLst>
                <a:ext uri="{FF2B5EF4-FFF2-40B4-BE49-F238E27FC236}">
                  <a16:creationId xmlns:a16="http://schemas.microsoft.com/office/drawing/2014/main" id="{8A56C95A-8FA6-6E47-A739-56E93C81DB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834" y="2303447"/>
              <a:ext cx="42969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5" name="Text Box 10">
              <a:extLst>
                <a:ext uri="{FF2B5EF4-FFF2-40B4-BE49-F238E27FC236}">
                  <a16:creationId xmlns:a16="http://schemas.microsoft.com/office/drawing/2014/main" id="{9B19EBB2-8A81-6540-80B4-6C1D6FEBF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4655" y="2564764"/>
              <a:ext cx="42969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sp>
          <p:nvSpPr>
            <p:cNvPr id="56" name="Text Box 10">
              <a:extLst>
                <a:ext uri="{FF2B5EF4-FFF2-40B4-BE49-F238E27FC236}">
                  <a16:creationId xmlns:a16="http://schemas.microsoft.com/office/drawing/2014/main" id="{B4329659-80D3-B24F-AE1C-CF54EF377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4654" y="2303447"/>
              <a:ext cx="42969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7" name="Text Box 10">
              <a:extLst>
                <a:ext uri="{FF2B5EF4-FFF2-40B4-BE49-F238E27FC236}">
                  <a16:creationId xmlns:a16="http://schemas.microsoft.com/office/drawing/2014/main" id="{ACB695BC-96A2-5E47-B517-0821F09927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5442" y="2564764"/>
              <a:ext cx="42969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58" name="Text Box 10">
              <a:extLst>
                <a:ext uri="{FF2B5EF4-FFF2-40B4-BE49-F238E27FC236}">
                  <a16:creationId xmlns:a16="http://schemas.microsoft.com/office/drawing/2014/main" id="{77769166-81D7-2C40-919E-946802325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7316" y="2303447"/>
              <a:ext cx="42969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9" name="Text Box 10">
              <a:extLst>
                <a:ext uri="{FF2B5EF4-FFF2-40B4-BE49-F238E27FC236}">
                  <a16:creationId xmlns:a16="http://schemas.microsoft.com/office/drawing/2014/main" id="{A3ECD772-6984-0E4D-97E6-7B1DAD40B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4044" y="2564764"/>
              <a:ext cx="42969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60" name="Text Box 10">
              <a:extLst>
                <a:ext uri="{FF2B5EF4-FFF2-40B4-BE49-F238E27FC236}">
                  <a16:creationId xmlns:a16="http://schemas.microsoft.com/office/drawing/2014/main" id="{6FC5F535-0A2D-624B-BB2B-269F2A2DB0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4043" y="2303447"/>
              <a:ext cx="42969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1" name="Text Box 10">
              <a:extLst>
                <a:ext uri="{FF2B5EF4-FFF2-40B4-BE49-F238E27FC236}">
                  <a16:creationId xmlns:a16="http://schemas.microsoft.com/office/drawing/2014/main" id="{D5843A03-6E8F-DE46-ABFD-9898682E5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831" y="2564764"/>
              <a:ext cx="42969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</a:p>
          </p:txBody>
        </p:sp>
        <p:sp>
          <p:nvSpPr>
            <p:cNvPr id="62" name="Text Box 10">
              <a:extLst>
                <a:ext uri="{FF2B5EF4-FFF2-40B4-BE49-F238E27FC236}">
                  <a16:creationId xmlns:a16="http://schemas.microsoft.com/office/drawing/2014/main" id="{6300DC40-3188-414E-AC64-7F0DA36F07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705" y="2303447"/>
              <a:ext cx="42969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3" name="Text Box 10">
              <a:extLst>
                <a:ext uri="{FF2B5EF4-FFF2-40B4-BE49-F238E27FC236}">
                  <a16:creationId xmlns:a16="http://schemas.microsoft.com/office/drawing/2014/main" id="{A7EB24E0-08D0-5F41-9095-374A713A9E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526" y="2564764"/>
              <a:ext cx="42969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</a:p>
          </p:txBody>
        </p:sp>
        <p:sp>
          <p:nvSpPr>
            <p:cNvPr id="64" name="Text Box 10">
              <a:extLst>
                <a:ext uri="{FF2B5EF4-FFF2-40B4-BE49-F238E27FC236}">
                  <a16:creationId xmlns:a16="http://schemas.microsoft.com/office/drawing/2014/main" id="{7D27E422-8CC7-414E-A010-239996708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525" y="2303447"/>
              <a:ext cx="42969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5" name="Text Box 10">
              <a:extLst>
                <a:ext uri="{FF2B5EF4-FFF2-40B4-BE49-F238E27FC236}">
                  <a16:creationId xmlns:a16="http://schemas.microsoft.com/office/drawing/2014/main" id="{6CBCBEB4-EDEC-CB45-B3A5-187632A29C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5313" y="2564764"/>
              <a:ext cx="42969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</a:p>
          </p:txBody>
        </p:sp>
        <p:sp>
          <p:nvSpPr>
            <p:cNvPr id="66" name="Text Box 10">
              <a:extLst>
                <a:ext uri="{FF2B5EF4-FFF2-40B4-BE49-F238E27FC236}">
                  <a16:creationId xmlns:a16="http://schemas.microsoft.com/office/drawing/2014/main" id="{75F40CCA-B4C9-8949-A2D5-9F761FF8E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7187" y="2303447"/>
              <a:ext cx="42969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83" name="Text Box 10">
              <a:extLst>
                <a:ext uri="{FF2B5EF4-FFF2-40B4-BE49-F238E27FC236}">
                  <a16:creationId xmlns:a16="http://schemas.microsoft.com/office/drawing/2014/main" id="{448F64F6-3C63-2B40-9589-04DB0F06EE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1626" y="2564764"/>
              <a:ext cx="42969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84" name="Text Box 10">
              <a:extLst>
                <a:ext uri="{FF2B5EF4-FFF2-40B4-BE49-F238E27FC236}">
                  <a16:creationId xmlns:a16="http://schemas.microsoft.com/office/drawing/2014/main" id="{05822D08-B3F4-214D-99E1-08C6A6B7D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1625" y="2303447"/>
              <a:ext cx="42969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85" name="Text Box 10">
              <a:extLst>
                <a:ext uri="{FF2B5EF4-FFF2-40B4-BE49-F238E27FC236}">
                  <a16:creationId xmlns:a16="http://schemas.microsoft.com/office/drawing/2014/main" id="{CAA4C33D-5D51-444F-94FC-0644A125E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2413" y="2564764"/>
              <a:ext cx="42969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</a:p>
          </p:txBody>
        </p:sp>
        <p:sp>
          <p:nvSpPr>
            <p:cNvPr id="86" name="Text Box 10">
              <a:extLst>
                <a:ext uri="{FF2B5EF4-FFF2-40B4-BE49-F238E27FC236}">
                  <a16:creationId xmlns:a16="http://schemas.microsoft.com/office/drawing/2014/main" id="{1731DBEB-6436-244C-8428-C72CD3959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4287" y="2303447"/>
              <a:ext cx="42969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27" name="Rounded Rectangular Callout 126">
              <a:extLst>
                <a:ext uri="{FF2B5EF4-FFF2-40B4-BE49-F238E27FC236}">
                  <a16:creationId xmlns:a16="http://schemas.microsoft.com/office/drawing/2014/main" id="{819B53F2-CC2A-5F40-B2A5-B4DEF59B65FD}"/>
                </a:ext>
              </a:extLst>
            </p:cNvPr>
            <p:cNvSpPr/>
            <p:nvPr/>
          </p:nvSpPr>
          <p:spPr bwMode="auto">
            <a:xfrm>
              <a:off x="2264938" y="3670173"/>
              <a:ext cx="1550702" cy="484635"/>
            </a:xfrm>
            <a:prstGeom prst="wedgeRoundRectCallout">
              <a:avLst>
                <a:gd name="adj1" fmla="val -40707"/>
                <a:gd name="adj2" fmla="val -148203"/>
                <a:gd name="adj3" fmla="val 16667"/>
              </a:avLst>
            </a:prstGeom>
            <a:solidFill>
              <a:srgbClr val="FFF8D8"/>
            </a:solidFill>
            <a:ln w="19050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ts val="1200"/>
                </a:spcBef>
                <a:buClr>
                  <a:schemeClr val="tx1"/>
                </a:buClr>
                <a:buSzPct val="100000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Abstraction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92CE2DE-E05E-FB1B-EDD6-66E6A762EC0E}"/>
              </a:ext>
            </a:extLst>
          </p:cNvPr>
          <p:cNvGrpSpPr/>
          <p:nvPr/>
        </p:nvGrpSpPr>
        <p:grpSpPr>
          <a:xfrm>
            <a:off x="1011280" y="1864363"/>
            <a:ext cx="7254019" cy="4763600"/>
            <a:chOff x="1011280" y="1864363"/>
            <a:chExt cx="7254019" cy="47636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9071C42-7D9F-4649-92F6-53F233219ADF}"/>
                </a:ext>
              </a:extLst>
            </p:cNvPr>
            <p:cNvGrpSpPr/>
            <p:nvPr/>
          </p:nvGrpSpPr>
          <p:grpSpPr>
            <a:xfrm>
              <a:off x="1011280" y="1864363"/>
              <a:ext cx="7254019" cy="4244125"/>
              <a:chOff x="1011280" y="1864363"/>
              <a:chExt cx="7254019" cy="424412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ECD4B7E-B842-8140-AFD0-DCDA5661BBE2}"/>
                  </a:ext>
                </a:extLst>
              </p:cNvPr>
              <p:cNvGrpSpPr/>
              <p:nvPr/>
            </p:nvGrpSpPr>
            <p:grpSpPr>
              <a:xfrm>
                <a:off x="4366146" y="1864363"/>
                <a:ext cx="3899153" cy="4244125"/>
                <a:chOff x="4366146" y="1864363"/>
                <a:chExt cx="3899153" cy="4244125"/>
              </a:xfrm>
            </p:grpSpPr>
            <p:sp>
              <p:nvSpPr>
                <p:cNvPr id="109" name="Text Box 10">
                  <a:extLst>
                    <a:ext uri="{FF2B5EF4-FFF2-40B4-BE49-F238E27FC236}">
                      <a16:creationId xmlns:a16="http://schemas.microsoft.com/office/drawing/2014/main" id="{16243D62-821E-3147-9D74-9251FA1C47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80106" y="3111555"/>
                  <a:ext cx="937670" cy="2793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80</a:t>
                  </a:r>
                </a:p>
              </p:txBody>
            </p: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BC4B138-4D65-1644-84F7-81887C59D2E4}"/>
                    </a:ext>
                  </a:extLst>
                </p:cNvPr>
                <p:cNvSpPr txBox="1"/>
                <p:nvPr/>
              </p:nvSpPr>
              <p:spPr>
                <a:xfrm>
                  <a:off x="7817776" y="1864363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2" name="Text Box 10">
                  <a:extLst>
                    <a:ext uri="{FF2B5EF4-FFF2-40B4-BE49-F238E27FC236}">
                      <a16:creationId xmlns:a16="http://schemas.microsoft.com/office/drawing/2014/main" id="{C45E742D-81E3-E841-8FDB-6A3131C473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26080" y="3111555"/>
                  <a:ext cx="429695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r>
                    <a:rPr lang="en-US" sz="1200" b="0" dirty="0">
                      <a:solidFill>
                        <a:srgbClr val="3366FF"/>
                      </a:solidFill>
                      <a:latin typeface="Consolas" charset="0"/>
                      <a:cs typeface="Consolas" charset="0"/>
                    </a:rPr>
                    <a:t>P</a:t>
                  </a: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endParaRPr lang="en-US" sz="1200" b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13" name="Text Box 10">
                  <a:extLst>
                    <a:ext uri="{FF2B5EF4-FFF2-40B4-BE49-F238E27FC236}">
                      <a16:creationId xmlns:a16="http://schemas.microsoft.com/office/drawing/2014/main" id="{3435C51B-AF98-2042-A5A7-5B4ED1A9B4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26080" y="3393174"/>
                  <a:ext cx="429695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r>
                    <a:rPr lang="en-US" sz="1200" b="0" dirty="0">
                      <a:solidFill>
                        <a:srgbClr val="3366FF"/>
                      </a:solidFill>
                      <a:latin typeface="Consolas" charset="0"/>
                      <a:cs typeface="Consolas" charset="0"/>
                    </a:rPr>
                    <a:t>i</a:t>
                  </a: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endParaRPr lang="en-US" sz="1200" b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14" name="Text Box 10">
                  <a:extLst>
                    <a:ext uri="{FF2B5EF4-FFF2-40B4-BE49-F238E27FC236}">
                      <a16:creationId xmlns:a16="http://schemas.microsoft.com/office/drawing/2014/main" id="{A0FB1538-9A3E-1445-B29A-B378091BDD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17776" y="3685651"/>
                  <a:ext cx="429695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r>
                    <a:rPr lang="en-US" sz="1200" b="0" dirty="0">
                      <a:solidFill>
                        <a:srgbClr val="3366FF"/>
                      </a:solidFill>
                      <a:latin typeface="Consolas" charset="0"/>
                      <a:cs typeface="Consolas" charset="0"/>
                    </a:rPr>
                    <a:t>n</a:t>
                  </a: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endParaRPr lang="en-US" sz="1200" b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15" name="Text Box 10">
                  <a:extLst>
                    <a:ext uri="{FF2B5EF4-FFF2-40B4-BE49-F238E27FC236}">
                      <a16:creationId xmlns:a16="http://schemas.microsoft.com/office/drawing/2014/main" id="{BB89E16C-8E58-EA44-8AF6-46A26E99AF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17775" y="3962721"/>
                  <a:ext cx="429695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r>
                    <a:rPr lang="en-US" sz="1200" b="0" dirty="0">
                      <a:solidFill>
                        <a:srgbClr val="3366FF"/>
                      </a:solidFill>
                      <a:latin typeface="Consolas" charset="0"/>
                      <a:cs typeface="Consolas" charset="0"/>
                    </a:rPr>
                    <a:t>e</a:t>
                  </a: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endParaRPr lang="en-US" sz="1200" b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16" name="Text Box 10">
                  <a:extLst>
                    <a:ext uri="{FF2B5EF4-FFF2-40B4-BE49-F238E27FC236}">
                      <a16:creationId xmlns:a16="http://schemas.microsoft.com/office/drawing/2014/main" id="{AEB7B156-C495-DC4F-92E3-6D1022A405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784831" y="4228145"/>
                  <a:ext cx="429695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2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</a:t>
                  </a: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r>
                    <a:rPr lang="en-US" sz="1200" b="0" dirty="0">
                      <a:solidFill>
                        <a:srgbClr val="000000"/>
                      </a:solidFill>
                      <a:latin typeface="Consolas" panose="020B0609020204030204" pitchFamily="49" charset="0"/>
                      <a:ea typeface="Monaco"/>
                      <a:cs typeface="Consolas" panose="020B0609020204030204" pitchFamily="49" charset="0"/>
                    </a:rPr>
                    <a:t> </a:t>
                  </a: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endParaRPr lang="en-US" sz="1200" b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17" name="Text Box 10">
                  <a:extLst>
                    <a:ext uri="{FF2B5EF4-FFF2-40B4-BE49-F238E27FC236}">
                      <a16:creationId xmlns:a16="http://schemas.microsoft.com/office/drawing/2014/main" id="{82C42B36-0FE1-6644-97B6-52D8AE3D39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26080" y="4466672"/>
                  <a:ext cx="429695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r>
                    <a:rPr lang="en-US" sz="1200" b="0" dirty="0">
                      <a:solidFill>
                        <a:srgbClr val="3366FF"/>
                      </a:solidFill>
                      <a:latin typeface="Consolas" charset="0"/>
                      <a:cs typeface="Consolas" charset="0"/>
                    </a:rPr>
                    <a:t>S</a:t>
                  </a: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endParaRPr lang="en-US" sz="1200" b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18" name="Text Box 10">
                  <a:extLst>
                    <a:ext uri="{FF2B5EF4-FFF2-40B4-BE49-F238E27FC236}">
                      <a16:creationId xmlns:a16="http://schemas.microsoft.com/office/drawing/2014/main" id="{AF5EBDEC-A647-554E-B1B7-7CB6377561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26079" y="4743671"/>
                  <a:ext cx="429695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r>
                    <a:rPr lang="en-US" sz="1200" b="0" dirty="0">
                      <a:solidFill>
                        <a:srgbClr val="3366FF"/>
                      </a:solidFill>
                      <a:latin typeface="Consolas" charset="0"/>
                      <a:cs typeface="Consolas" charset="0"/>
                    </a:rPr>
                    <a:t>t</a:t>
                  </a: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endParaRPr lang="en-US" sz="1200" b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19" name="Text Box 10">
                  <a:extLst>
                    <a:ext uri="{FF2B5EF4-FFF2-40B4-BE49-F238E27FC236}">
                      <a16:creationId xmlns:a16="http://schemas.microsoft.com/office/drawing/2014/main" id="{D2248011-A88F-074B-9C7B-956996EB85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26079" y="5018006"/>
                  <a:ext cx="429695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r>
                    <a:rPr lang="en-US" sz="1200" b="0" dirty="0">
                      <a:solidFill>
                        <a:srgbClr val="3366FF"/>
                      </a:solidFill>
                      <a:latin typeface="Consolas" charset="0"/>
                      <a:cs typeface="Consolas" charset="0"/>
                    </a:rPr>
                    <a:t>.</a:t>
                  </a: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endParaRPr lang="en-US" sz="1200" b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20" name="Text Box 10">
                  <a:extLst>
                    <a:ext uri="{FF2B5EF4-FFF2-40B4-BE49-F238E27FC236}">
                      <a16:creationId xmlns:a16="http://schemas.microsoft.com/office/drawing/2014/main" id="{46C912AE-4906-D749-949D-8394D69797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795190" y="5282559"/>
                  <a:ext cx="429695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2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</a:t>
                  </a: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r>
                    <a:rPr lang="en-US" sz="1200" b="0" dirty="0">
                      <a:solidFill>
                        <a:srgbClr val="000000"/>
                      </a:solidFill>
                      <a:latin typeface="Consolas" panose="020B0609020204030204" pitchFamily="49" charset="0"/>
                      <a:ea typeface="Monaco"/>
                      <a:cs typeface="Consolas" panose="020B0609020204030204" pitchFamily="49" charset="0"/>
                    </a:rPr>
                    <a:t> </a:t>
                  </a: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endParaRPr lang="en-US" sz="1200" b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21" name="Text Box 10">
                  <a:extLst>
                    <a:ext uri="{FF2B5EF4-FFF2-40B4-BE49-F238E27FC236}">
                      <a16:creationId xmlns:a16="http://schemas.microsoft.com/office/drawing/2014/main" id="{72487AE9-EAD4-6448-A186-4E320E5619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35604" y="5588019"/>
                  <a:ext cx="429695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r>
                    <a:rPr lang="en-US" sz="1200" b="0" dirty="0">
                      <a:solidFill>
                        <a:srgbClr val="3366FF"/>
                      </a:solidFill>
                      <a:latin typeface="Consolas" charset="0"/>
                      <a:cs typeface="Consolas" charset="0"/>
                    </a:rPr>
                    <a:t>7</a:t>
                  </a: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endParaRPr lang="en-US" sz="1200" b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67" name="Text Box 10">
                  <a:extLst>
                    <a:ext uri="{FF2B5EF4-FFF2-40B4-BE49-F238E27FC236}">
                      <a16:creationId xmlns:a16="http://schemas.microsoft.com/office/drawing/2014/main" id="{4F14A0A3-E0DB-E84A-888B-823B1F306D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80106" y="3390864"/>
                  <a:ext cx="937670" cy="2793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105</a:t>
                  </a:r>
                </a:p>
              </p:txBody>
            </p:sp>
            <p:sp>
              <p:nvSpPr>
                <p:cNvPr id="68" name="Text Box 10">
                  <a:extLst>
                    <a:ext uri="{FF2B5EF4-FFF2-40B4-BE49-F238E27FC236}">
                      <a16:creationId xmlns:a16="http://schemas.microsoft.com/office/drawing/2014/main" id="{366D6E3E-0CF0-D840-8692-CE27AC628C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80106" y="3638646"/>
                  <a:ext cx="937670" cy="2793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110</a:t>
                  </a:r>
                </a:p>
              </p:txBody>
            </p:sp>
            <p:sp>
              <p:nvSpPr>
                <p:cNvPr id="69" name="Text Box 10">
                  <a:extLst>
                    <a:ext uri="{FF2B5EF4-FFF2-40B4-BE49-F238E27FC236}">
                      <a16:creationId xmlns:a16="http://schemas.microsoft.com/office/drawing/2014/main" id="{160B244D-A556-744D-B7CC-21A18F2184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80106" y="3917955"/>
                  <a:ext cx="937670" cy="2793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101</a:t>
                  </a:r>
                </a:p>
              </p:txBody>
            </p:sp>
            <p:sp>
              <p:nvSpPr>
                <p:cNvPr id="70" name="Text Box 10">
                  <a:extLst>
                    <a:ext uri="{FF2B5EF4-FFF2-40B4-BE49-F238E27FC236}">
                      <a16:creationId xmlns:a16="http://schemas.microsoft.com/office/drawing/2014/main" id="{6451F999-079C-2E40-A16F-F00BA55294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80106" y="4197264"/>
                  <a:ext cx="937670" cy="2793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32</a:t>
                  </a:r>
                </a:p>
              </p:txBody>
            </p:sp>
            <p:sp>
              <p:nvSpPr>
                <p:cNvPr id="71" name="Text Box 10">
                  <a:extLst>
                    <a:ext uri="{FF2B5EF4-FFF2-40B4-BE49-F238E27FC236}">
                      <a16:creationId xmlns:a16="http://schemas.microsoft.com/office/drawing/2014/main" id="{B9015341-41B3-714B-A1A3-4F099BF3EF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80106" y="4476573"/>
                  <a:ext cx="937670" cy="2793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83</a:t>
                  </a:r>
                </a:p>
              </p:txBody>
            </p:sp>
            <p:sp>
              <p:nvSpPr>
                <p:cNvPr id="72" name="Text Box 10">
                  <a:extLst>
                    <a:ext uri="{FF2B5EF4-FFF2-40B4-BE49-F238E27FC236}">
                      <a16:creationId xmlns:a16="http://schemas.microsoft.com/office/drawing/2014/main" id="{7AA2ADC6-914E-0B48-83B2-CE07020B3C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80106" y="4724355"/>
                  <a:ext cx="937670" cy="2793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116</a:t>
                  </a:r>
                </a:p>
              </p:txBody>
            </p:sp>
            <p:sp>
              <p:nvSpPr>
                <p:cNvPr id="73" name="Text Box 10">
                  <a:extLst>
                    <a:ext uri="{FF2B5EF4-FFF2-40B4-BE49-F238E27FC236}">
                      <a16:creationId xmlns:a16="http://schemas.microsoft.com/office/drawing/2014/main" id="{BA6A77A8-E4E8-1246-8E8D-778FA7864B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80106" y="5003664"/>
                  <a:ext cx="937670" cy="2793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46</a:t>
                  </a:r>
                </a:p>
              </p:txBody>
            </p:sp>
            <p:sp>
              <p:nvSpPr>
                <p:cNvPr id="74" name="Text Box 10">
                  <a:extLst>
                    <a:ext uri="{FF2B5EF4-FFF2-40B4-BE49-F238E27FC236}">
                      <a16:creationId xmlns:a16="http://schemas.microsoft.com/office/drawing/2014/main" id="{56960B8D-97D5-724A-8117-8449E67948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80106" y="5271401"/>
                  <a:ext cx="937670" cy="2793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32</a:t>
                  </a:r>
                </a:p>
              </p:txBody>
            </p:sp>
            <p:sp>
              <p:nvSpPr>
                <p:cNvPr id="75" name="Text Box 10">
                  <a:extLst>
                    <a:ext uri="{FF2B5EF4-FFF2-40B4-BE49-F238E27FC236}">
                      <a16:creationId xmlns:a16="http://schemas.microsoft.com/office/drawing/2014/main" id="{91A94A22-88A4-164D-9148-590C566546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78884" y="5550290"/>
                  <a:ext cx="937670" cy="2793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55</a:t>
                  </a:r>
                </a:p>
              </p:txBody>
            </p:sp>
            <p:sp>
              <p:nvSpPr>
                <p:cNvPr id="77" name="Text Box 10">
                  <a:extLst>
                    <a:ext uri="{FF2B5EF4-FFF2-40B4-BE49-F238E27FC236}">
                      <a16:creationId xmlns:a16="http://schemas.microsoft.com/office/drawing/2014/main" id="{2465ECCD-0895-6546-8F9D-A33952D175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78884" y="2832246"/>
                  <a:ext cx="937670" cy="2793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2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... </a:t>
                  </a:r>
                </a:p>
              </p:txBody>
            </p:sp>
            <p:sp>
              <p:nvSpPr>
                <p:cNvPr id="78" name="Text Box 10">
                  <a:extLst>
                    <a:ext uri="{FF2B5EF4-FFF2-40B4-BE49-F238E27FC236}">
                      <a16:creationId xmlns:a16="http://schemas.microsoft.com/office/drawing/2014/main" id="{7EC8B359-71C2-0C4A-B253-7159F5577D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78884" y="5829179"/>
                  <a:ext cx="937670" cy="2793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2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... </a:t>
                  </a:r>
                </a:p>
              </p:txBody>
            </p:sp>
            <p:sp>
              <p:nvSpPr>
                <p:cNvPr id="79" name="Text Box 10">
                  <a:extLst>
                    <a:ext uri="{FF2B5EF4-FFF2-40B4-BE49-F238E27FC236}">
                      <a16:creationId xmlns:a16="http://schemas.microsoft.com/office/drawing/2014/main" id="{FFF1BEE1-D7E8-354F-B8D9-46271DDD01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31688" y="3114138"/>
                  <a:ext cx="937670" cy="2793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chemeClr val="bg1">
                          <a:lumMod val="6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2017</a:t>
                  </a:r>
                </a:p>
              </p:txBody>
            </p:sp>
            <p:sp>
              <p:nvSpPr>
                <p:cNvPr id="80" name="Text Box 10">
                  <a:extLst>
                    <a:ext uri="{FF2B5EF4-FFF2-40B4-BE49-F238E27FC236}">
                      <a16:creationId xmlns:a16="http://schemas.microsoft.com/office/drawing/2014/main" id="{6EC5F248-4B3F-DD47-A646-47EE48989A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31688" y="3359337"/>
                  <a:ext cx="937670" cy="2793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chemeClr val="bg1">
                          <a:lumMod val="6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2018</a:t>
                  </a:r>
                </a:p>
              </p:txBody>
            </p:sp>
            <p:sp>
              <p:nvSpPr>
                <p:cNvPr id="81" name="Text Box 10">
                  <a:extLst>
                    <a:ext uri="{FF2B5EF4-FFF2-40B4-BE49-F238E27FC236}">
                      <a16:creationId xmlns:a16="http://schemas.microsoft.com/office/drawing/2014/main" id="{D6FD5BDB-6F56-E44C-B063-52E7840D8F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42436" y="3636230"/>
                  <a:ext cx="937670" cy="2793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chemeClr val="bg1">
                          <a:lumMod val="6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2019</a:t>
                  </a:r>
                </a:p>
              </p:txBody>
            </p:sp>
            <p:sp>
              <p:nvSpPr>
                <p:cNvPr id="82" name="Text Box 10">
                  <a:extLst>
                    <a:ext uri="{FF2B5EF4-FFF2-40B4-BE49-F238E27FC236}">
                      <a16:creationId xmlns:a16="http://schemas.microsoft.com/office/drawing/2014/main" id="{22B794FA-A80E-654F-8349-7745EC6561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44749" y="3938028"/>
                  <a:ext cx="937670" cy="2793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chemeClr val="bg1">
                          <a:lumMod val="6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2020</a:t>
                  </a:r>
                </a:p>
              </p:txBody>
            </p:sp>
            <p:sp>
              <p:nvSpPr>
                <p:cNvPr id="87" name="Text Box 10">
                  <a:extLst>
                    <a:ext uri="{FF2B5EF4-FFF2-40B4-BE49-F238E27FC236}">
                      <a16:creationId xmlns:a16="http://schemas.microsoft.com/office/drawing/2014/main" id="{985B5BF4-B0F8-2F48-B1F9-9FEA0C5160D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45864" y="4202418"/>
                  <a:ext cx="937670" cy="2793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chemeClr val="bg1">
                          <a:lumMod val="6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2021</a:t>
                  </a:r>
                </a:p>
              </p:txBody>
            </p:sp>
            <p:sp>
              <p:nvSpPr>
                <p:cNvPr id="88" name="Text Box 10">
                  <a:extLst>
                    <a:ext uri="{FF2B5EF4-FFF2-40B4-BE49-F238E27FC236}">
                      <a16:creationId xmlns:a16="http://schemas.microsoft.com/office/drawing/2014/main" id="{2B67FA06-941B-434D-90AE-4767FB9EAC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45864" y="4447617"/>
                  <a:ext cx="937670" cy="2793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chemeClr val="bg1">
                          <a:lumMod val="6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2022</a:t>
                  </a:r>
                </a:p>
              </p:txBody>
            </p:sp>
            <p:sp>
              <p:nvSpPr>
                <p:cNvPr id="89" name="Text Box 10">
                  <a:extLst>
                    <a:ext uri="{FF2B5EF4-FFF2-40B4-BE49-F238E27FC236}">
                      <a16:creationId xmlns:a16="http://schemas.microsoft.com/office/drawing/2014/main" id="{D4C65931-BA2A-714D-8EDE-446359C084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56612" y="4724510"/>
                  <a:ext cx="937670" cy="2793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chemeClr val="bg1">
                          <a:lumMod val="6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2023</a:t>
                  </a:r>
                </a:p>
              </p:txBody>
            </p:sp>
            <p:sp>
              <p:nvSpPr>
                <p:cNvPr id="90" name="Text Box 10">
                  <a:extLst>
                    <a:ext uri="{FF2B5EF4-FFF2-40B4-BE49-F238E27FC236}">
                      <a16:creationId xmlns:a16="http://schemas.microsoft.com/office/drawing/2014/main" id="{EC9225B5-D911-8E44-8BF6-8695586736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64915" y="4992778"/>
                  <a:ext cx="937670" cy="2793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chemeClr val="bg1">
                          <a:lumMod val="6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2024</a:t>
                  </a:r>
                </a:p>
              </p:txBody>
            </p:sp>
            <p:sp>
              <p:nvSpPr>
                <p:cNvPr id="122" name="Text Box 10">
                  <a:extLst>
                    <a:ext uri="{FF2B5EF4-FFF2-40B4-BE49-F238E27FC236}">
                      <a16:creationId xmlns:a16="http://schemas.microsoft.com/office/drawing/2014/main" id="{0542A944-0C06-5E44-AA39-F1920A8085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56612" y="5258630"/>
                  <a:ext cx="937670" cy="2793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chemeClr val="bg1">
                          <a:lumMod val="6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2025</a:t>
                  </a:r>
                </a:p>
              </p:txBody>
            </p:sp>
            <p:sp>
              <p:nvSpPr>
                <p:cNvPr id="123" name="Text Box 10">
                  <a:extLst>
                    <a:ext uri="{FF2B5EF4-FFF2-40B4-BE49-F238E27FC236}">
                      <a16:creationId xmlns:a16="http://schemas.microsoft.com/office/drawing/2014/main" id="{A3C66021-9794-4A46-8FE3-B1D70A8143E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56612" y="5543904"/>
                  <a:ext cx="937670" cy="2793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chemeClr val="bg1">
                          <a:lumMod val="6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2026</a:t>
                  </a:r>
                </a:p>
              </p:txBody>
            </p:sp>
            <p:sp>
              <p:nvSpPr>
                <p:cNvPr id="124" name="Text Box 8">
                  <a:extLst>
                    <a:ext uri="{FF2B5EF4-FFF2-40B4-BE49-F238E27FC236}">
                      <a16:creationId xmlns:a16="http://schemas.microsoft.com/office/drawing/2014/main" id="{61E281A3-4BDD-2A4E-8F92-7B9B63E320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12850" y="2444789"/>
                  <a:ext cx="973909" cy="3385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CCCC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6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Memory</a:t>
                  </a:r>
                </a:p>
              </p:txBody>
            </p:sp>
            <p:sp>
              <p:nvSpPr>
                <p:cNvPr id="128" name="Rounded Rectangular Callout 127">
                  <a:extLst>
                    <a:ext uri="{FF2B5EF4-FFF2-40B4-BE49-F238E27FC236}">
                      <a16:creationId xmlns:a16="http://schemas.microsoft.com/office/drawing/2014/main" id="{EE1077B5-0912-4349-98F6-5A2AB3117B46}"/>
                    </a:ext>
                  </a:extLst>
                </p:cNvPr>
                <p:cNvSpPr/>
                <p:nvPr/>
              </p:nvSpPr>
              <p:spPr bwMode="auto">
                <a:xfrm>
                  <a:off x="4366146" y="3650221"/>
                  <a:ext cx="1672391" cy="484635"/>
                </a:xfrm>
                <a:prstGeom prst="wedgeRoundRectCallout">
                  <a:avLst>
                    <a:gd name="adj1" fmla="val 58915"/>
                    <a:gd name="adj2" fmla="val 119290"/>
                    <a:gd name="adj3" fmla="val 16667"/>
                  </a:avLst>
                </a:prstGeom>
                <a:solidFill>
                  <a:srgbClr val="FFF8D8"/>
                </a:solidFill>
                <a:ln w="19050">
                  <a:noFill/>
                  <a:round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>
                    <a:spcBef>
                      <a:spcPts val="1200"/>
                    </a:spcBef>
                    <a:buClr>
                      <a:schemeClr val="tx1"/>
                    </a:buClr>
                    <a:buSzPct val="100000"/>
                  </a:pPr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Implementation</a:t>
                  </a:r>
                </a:p>
              </p:txBody>
            </p:sp>
          </p:grpSp>
          <p:sp>
            <p:nvSpPr>
              <p:cNvPr id="129" name="Rectangle 3">
                <a:extLst>
                  <a:ext uri="{FF2B5EF4-FFF2-40B4-BE49-F238E27FC236}">
                    <a16:creationId xmlns:a16="http://schemas.microsoft.com/office/drawing/2014/main" id="{555684F9-E6E8-CC45-B7F7-314F9DB617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1280" y="5038133"/>
                <a:ext cx="5344915" cy="662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50000"/>
                  <a:buFont typeface="Monotype Sorts" charset="2"/>
                  <a:defRPr kumimoji="1">
                    <a:solidFill>
                      <a:srgbClr val="003399"/>
                    </a:solidFill>
                    <a:latin typeface="+mn-lt"/>
                    <a:ea typeface="ＭＳ Ｐゴシック" charset="-128"/>
                    <a:cs typeface="ＭＳ Ｐゴシック" charset="-128"/>
                  </a:defRPr>
                </a:lvl1pPr>
                <a:lvl2pPr marL="346075" indent="-231775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627063" indent="-166688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147763" indent="-40481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398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19970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4542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114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3686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ClrTx/>
                  <a:buSzPct val="100000"/>
                </a:pPr>
                <a:r>
                  <a:rPr kumimoji="0"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kumimoji="0" 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String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indexed sequence of </a:t>
                </a:r>
                <a:r>
                  <a:rPr kumimoji="0" lang="en-US" sz="16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characters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kumimoji="0" 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char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values), each being a nonnegative integer in the range 0 to 65535.</a:t>
                </a:r>
                <a:endParaRPr kumimoji="0"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" name="Text Box 10">
              <a:extLst>
                <a:ext uri="{FF2B5EF4-FFF2-40B4-BE49-F238E27FC236}">
                  <a16:creationId xmlns:a16="http://schemas.microsoft.com/office/drawing/2014/main" id="{8D0B57B4-B5E8-5573-EDFE-27F39031B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5132" y="6166298"/>
              <a:ext cx="16383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sz="1200" b="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(the addresses are an arbitrary example)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670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cs typeface="ＭＳ Ｐゴシック" charset="-128"/>
              </a:rPr>
              <a:t>String operations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904036" y="1017742"/>
            <a:ext cx="5666000" cy="396369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50400" rIns="165600" bIns="144000" anchor="t" anchorCtr="0"/>
          <a:lstStyle/>
          <a:p>
            <a:pPr>
              <a:lnSpc>
                <a:spcPts val="3280"/>
              </a:lnSpc>
              <a:spcBef>
                <a:spcPts val="0"/>
              </a:spcBef>
            </a:pPr>
            <a:r>
              <a:rPr lang="en-US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// Examples of string processing operations: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// (will be explained more fully later in the course)</a:t>
            </a:r>
          </a:p>
          <a:p>
            <a:pPr>
              <a:lnSpc>
                <a:spcPts val="3280"/>
              </a:lnSpc>
              <a:spcBef>
                <a:spcPts val="0"/>
              </a:spcBef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String s = </a:t>
            </a:r>
            <a:r>
              <a:rPr lang="en-US" sz="1400" dirty="0">
                <a:solidFill>
                  <a:srgbClr val="3366FF"/>
                </a:solidFill>
                <a:latin typeface="Consolas" charset="0"/>
                <a:ea typeface="Consolas" charset="0"/>
                <a:cs typeface="Consolas" charset="0"/>
              </a:rPr>
              <a:t>"Herzliya"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pPr>
              <a:lnSpc>
                <a:spcPts val="3280"/>
              </a:lnSpc>
              <a:spcBef>
                <a:spcPts val="600"/>
              </a:spcBef>
            </a:pPr>
            <a:endParaRPr lang="en-US" sz="1400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835165-0EE4-4341-B457-988136011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64" y="679188"/>
            <a:ext cx="6234762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Times New Roman"/>
                <a:cs typeface="Times New Roman"/>
              </a:rPr>
              <a:t>Examples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5958BE-B36B-030C-22C4-A920936AD4DC}"/>
              </a:ext>
            </a:extLst>
          </p:cNvPr>
          <p:cNvGrpSpPr/>
          <p:nvPr/>
        </p:nvGrpSpPr>
        <p:grpSpPr>
          <a:xfrm>
            <a:off x="3443016" y="1818926"/>
            <a:ext cx="4910392" cy="338554"/>
            <a:chOff x="4926678" y="1905410"/>
            <a:chExt cx="4910392" cy="338554"/>
          </a:xfrm>
        </p:grpSpPr>
        <p:sp>
          <p:nvSpPr>
            <p:cNvPr id="3" name="AutoShape 13">
              <a:extLst>
                <a:ext uri="{FF2B5EF4-FFF2-40B4-BE49-F238E27FC236}">
                  <a16:creationId xmlns:a16="http://schemas.microsoft.com/office/drawing/2014/main" id="{98D1F0EF-AEBE-32A4-AD47-AEE01E2BA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752" y="1905410"/>
              <a:ext cx="4369318" cy="338554"/>
            </a:xfrm>
            <a:prstGeom prst="roundRect">
              <a:avLst>
                <a:gd name="adj" fmla="val 16667"/>
              </a:avLst>
            </a:prstGeom>
            <a:solidFill>
              <a:srgbClr val="FFF8D8"/>
            </a:solidFill>
            <a:ln w="19050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Ins="0" anchor="ctr"/>
            <a:lstStyle/>
            <a:p>
              <a:pPr>
                <a:spcBef>
                  <a:spcPts val="1200"/>
                </a:spcBef>
                <a:buClr>
                  <a:schemeClr val="tx1"/>
                </a:buClr>
                <a:buSzPct val="100000"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sequence of 8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char</a:t>
              </a:r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values, indexed 0, 1, 2,  ..., 7</a:t>
              </a:r>
            </a:p>
          </p:txBody>
        </p:sp>
        <p:cxnSp>
          <p:nvCxnSpPr>
            <p:cNvPr id="4" name="AutoShape 15">
              <a:extLst>
                <a:ext uri="{FF2B5EF4-FFF2-40B4-BE49-F238E27FC236}">
                  <a16:creationId xmlns:a16="http://schemas.microsoft.com/office/drawing/2014/main" id="{640FCD6E-1312-D589-1B70-9F63393B168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926678" y="2061058"/>
              <a:ext cx="541074" cy="0"/>
            </a:xfrm>
            <a:prstGeom prst="straightConnector1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50158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cs typeface="ＭＳ Ｐゴシック" charset="-128"/>
              </a:rPr>
              <a:t>String operations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904036" y="1017742"/>
            <a:ext cx="5666000" cy="396369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50400" rIns="165600" bIns="144000" anchor="t" anchorCtr="0"/>
          <a:lstStyle/>
          <a:p>
            <a:pPr>
              <a:lnSpc>
                <a:spcPts val="3280"/>
              </a:lnSpc>
              <a:spcBef>
                <a:spcPts val="0"/>
              </a:spcBef>
            </a:pPr>
            <a:r>
              <a:rPr lang="en-US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// Examples of string processing operations: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// (will be explained more fully later in the course)</a:t>
            </a:r>
          </a:p>
          <a:p>
            <a:pPr>
              <a:lnSpc>
                <a:spcPts val="3280"/>
              </a:lnSpc>
              <a:spcBef>
                <a:spcPts val="0"/>
              </a:spcBef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String s = </a:t>
            </a:r>
            <a:r>
              <a:rPr lang="en-US" sz="1400" dirty="0">
                <a:solidFill>
                  <a:srgbClr val="3366FF"/>
                </a:solidFill>
                <a:latin typeface="Consolas" charset="0"/>
                <a:ea typeface="Consolas" charset="0"/>
                <a:cs typeface="Consolas" charset="0"/>
              </a:rPr>
              <a:t>"Herzliya"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pPr>
              <a:lnSpc>
                <a:spcPts val="3280"/>
              </a:lnSpc>
              <a:spcBef>
                <a:spcPts val="0"/>
              </a:spcBef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en-US" sz="1400" i="1" dirty="0"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>
                <a:solidFill>
                  <a:srgbClr val="0033CC"/>
                </a:solidFill>
                <a:latin typeface="Consolas" charset="0"/>
                <a:cs typeface="Consolas" charset="0"/>
              </a:rPr>
              <a:t>s.charAt(0</a:t>
            </a:r>
            <a:r>
              <a:rPr lang="en-US" sz="140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uk-UA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H</a:t>
            </a:r>
            <a:r>
              <a:rPr lang="uk-UA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endParaRPr lang="en-US" sz="1400" dirty="0">
              <a:solidFill>
                <a:srgbClr val="0066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3280"/>
              </a:lnSpc>
              <a:spcBef>
                <a:spcPts val="0"/>
              </a:spcBef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en-US" sz="1400" i="1" dirty="0"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s.charAt(1)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uk-UA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uk-UA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endParaRPr lang="en-US" sz="1400" dirty="0">
              <a:solidFill>
                <a:srgbClr val="0066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3280"/>
              </a:lnSpc>
              <a:spcBef>
                <a:spcPts val="0"/>
              </a:spcBef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en-US" sz="1400" i="1" dirty="0"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.println(</a:t>
            </a:r>
            <a:r>
              <a:rPr lang="en-US" sz="140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s.charAt(7)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uk-UA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uk-UA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endParaRPr lang="en-US" sz="1400" dirty="0">
              <a:solidFill>
                <a:srgbClr val="0066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3280"/>
              </a:lnSpc>
              <a:spcBef>
                <a:spcPts val="0"/>
              </a:spcBef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en-US" sz="1400" i="1" dirty="0"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.println(</a:t>
            </a:r>
            <a:r>
              <a:rPr lang="en-US" sz="140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s.length()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// 8</a:t>
            </a:r>
          </a:p>
          <a:p>
            <a:pPr>
              <a:lnSpc>
                <a:spcPts val="3280"/>
              </a:lnSpc>
              <a:spcBef>
                <a:spcPts val="0"/>
              </a:spcBef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en-US" sz="1400" i="1" dirty="0"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.println(</a:t>
            </a:r>
            <a:r>
              <a:rPr lang="en-US" sz="140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s.charAt(s.length()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- 1)); </a:t>
            </a:r>
            <a:r>
              <a:rPr lang="en-US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uk-UA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uk-UA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endParaRPr lang="en-US" sz="1400" dirty="0">
              <a:solidFill>
                <a:srgbClr val="0066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3280"/>
              </a:lnSpc>
              <a:spcBef>
                <a:spcPts val="0"/>
              </a:spcBef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en-US" sz="1400" i="1" dirty="0"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.println(</a:t>
            </a:r>
            <a:r>
              <a:rPr lang="en-US" sz="140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s.charAt(s.length())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// error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  <a:endParaRPr lang="en-US" sz="1400" dirty="0">
              <a:solidFill>
                <a:srgbClr val="0066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3280"/>
              </a:lnSpc>
              <a:spcBef>
                <a:spcPts val="0"/>
              </a:spcBef>
            </a:pPr>
            <a:endParaRPr lang="en-US" sz="14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>
              <a:lnSpc>
                <a:spcPts val="3280"/>
              </a:lnSpc>
              <a:spcBef>
                <a:spcPts val="600"/>
              </a:spcBef>
            </a:pPr>
            <a:endParaRPr lang="en-US" sz="1400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835165-0EE4-4341-B457-988136011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64" y="679188"/>
            <a:ext cx="6234762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Times New Roman"/>
                <a:cs typeface="Times New Roman"/>
              </a:rPr>
              <a:t>Examples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184E317-79BC-714A-9C50-EB29C28CD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036" y="5137082"/>
            <a:ext cx="7979594" cy="1629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s.length():</a:t>
            </a:r>
            <a:r>
              <a:rPr kumimoji="0" lang="en-US" sz="1400" dirty="0">
                <a:solidFill>
                  <a:schemeClr val="tx1"/>
                </a:solidFill>
              </a:rPr>
              <a:t>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    A function call, returns the length of 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kumimoji="0" lang="en-US" sz="1600" dirty="0">
                <a:solidFill>
                  <a:schemeClr val="tx1"/>
                </a:solidFill>
                <a:latin typeface="Consolas"/>
                <a:cs typeface="Consolas"/>
              </a:rPr>
              <a:t>s.charAt(i):</a:t>
            </a:r>
            <a:r>
              <a:rPr kumimoji="0" lang="en-US" sz="1600" dirty="0">
                <a:solidFill>
                  <a:schemeClr val="tx1"/>
                </a:solidFill>
              </a:rPr>
              <a:t>    </a:t>
            </a:r>
            <a:r>
              <a:rPr kumimoji="0" lang="en-US" dirty="0">
                <a:solidFill>
                  <a:schemeClr val="tx1"/>
                </a:solidFill>
                <a:latin typeface="Times New Roman"/>
                <a:cs typeface="Times New Roman"/>
              </a:rPr>
              <a:t>A function call, returns the character at index </a:t>
            </a:r>
            <a:r>
              <a:rPr kumimoji="0"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dirty="0">
                <a:solidFill>
                  <a:schemeClr val="tx1"/>
                </a:solidFill>
                <a:latin typeface="Times New Roman"/>
                <a:cs typeface="Times New Roman"/>
              </a:rPr>
              <a:t> in </a:t>
            </a:r>
            <a:r>
              <a:rPr kumimoji="0" lang="en-US" sz="1600" dirty="0">
                <a:solidFill>
                  <a:schemeClr val="tx1"/>
                </a:solidFill>
                <a:latin typeface="Consolas"/>
                <a:cs typeface="Consolas"/>
              </a:rPr>
              <a:t>s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ClrTx/>
              <a:buSzPct val="100000"/>
            </a:pPr>
            <a:r>
              <a:rPr kumimoji="0"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(We’ll have more to say about the </a:t>
            </a:r>
            <a:r>
              <a:rPr kumimoji="0"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kumimoji="0"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types later in the course)</a:t>
            </a:r>
            <a:endParaRPr kumimoji="0" lang="en-US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46BCA7C-9035-F972-B9A5-8DBC76059C0D}"/>
              </a:ext>
            </a:extLst>
          </p:cNvPr>
          <p:cNvGrpSpPr/>
          <p:nvPr/>
        </p:nvGrpSpPr>
        <p:grpSpPr>
          <a:xfrm>
            <a:off x="3443016" y="1818926"/>
            <a:ext cx="4910392" cy="338554"/>
            <a:chOff x="4926678" y="1905410"/>
            <a:chExt cx="4910392" cy="338554"/>
          </a:xfrm>
        </p:grpSpPr>
        <p:sp>
          <p:nvSpPr>
            <p:cNvPr id="6" name="AutoShape 13">
              <a:extLst>
                <a:ext uri="{FF2B5EF4-FFF2-40B4-BE49-F238E27FC236}">
                  <a16:creationId xmlns:a16="http://schemas.microsoft.com/office/drawing/2014/main" id="{7261D8D0-48FB-51E7-DE24-03196E9C0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752" y="1905410"/>
              <a:ext cx="4369318" cy="338554"/>
            </a:xfrm>
            <a:prstGeom prst="roundRect">
              <a:avLst>
                <a:gd name="adj" fmla="val 16667"/>
              </a:avLst>
            </a:prstGeom>
            <a:solidFill>
              <a:srgbClr val="FFF8D8"/>
            </a:solidFill>
            <a:ln w="19050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Ins="0" anchor="ctr"/>
            <a:lstStyle/>
            <a:p>
              <a:pPr>
                <a:spcBef>
                  <a:spcPts val="1200"/>
                </a:spcBef>
                <a:buClr>
                  <a:schemeClr val="tx1"/>
                </a:buClr>
                <a:buSzPct val="100000"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sequence of 8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char</a:t>
              </a:r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values, indexed 0, 1, 2,  ..., 7</a:t>
              </a:r>
            </a:p>
          </p:txBody>
        </p:sp>
        <p:cxnSp>
          <p:nvCxnSpPr>
            <p:cNvPr id="7" name="AutoShape 15">
              <a:extLst>
                <a:ext uri="{FF2B5EF4-FFF2-40B4-BE49-F238E27FC236}">
                  <a16:creationId xmlns:a16="http://schemas.microsoft.com/office/drawing/2014/main" id="{4D1B0EDC-4464-D686-A36A-1F1A59F9D6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926678" y="2061058"/>
              <a:ext cx="541074" cy="0"/>
            </a:xfrm>
            <a:prstGeom prst="straightConnector1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74383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plan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92078" y="965619"/>
            <a:ext cx="5889599" cy="3878180"/>
          </a:xfrm>
        </p:spPr>
        <p:txBody>
          <a:bodyPr>
            <a:noAutofit/>
          </a:bodyPr>
          <a:lstStyle/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Conditional logic: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if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switch</a:t>
            </a:r>
          </a:p>
          <a:p>
            <a:pPr marL="365125" indent="-274638">
              <a:lnSpc>
                <a:spcPct val="100000"/>
              </a:lnSpc>
              <a:spcBef>
                <a:spcPts val="2400"/>
              </a:spcBef>
              <a:buClrTx/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Strings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(Intro, more later)</a:t>
            </a:r>
            <a:endParaRPr lang="en-US" sz="1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5125" indent="-274638">
              <a:lnSpc>
                <a:spcPct val="100000"/>
              </a:lnSpc>
              <a:spcBef>
                <a:spcPts val="2400"/>
              </a:spcBef>
              <a:buClrTx/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Iterative logic: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latin typeface="Consolas"/>
                <a:cs typeface="Consolas"/>
              </a:rPr>
              <a:t>While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latin typeface="Consolas"/>
                <a:cs typeface="Consolas"/>
              </a:rPr>
              <a:t>For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latin typeface="Consolas"/>
                <a:cs typeface="Consolas"/>
              </a:rPr>
              <a:t>do ... while</a:t>
            </a:r>
          </a:p>
          <a:p>
            <a:pPr marL="355600" indent="-355600">
              <a:lnSpc>
                <a:spcPct val="100000"/>
              </a:lnSpc>
              <a:spcBef>
                <a:spcPts val="3000"/>
              </a:spcBef>
              <a:buClr>
                <a:srgbClr val="008000"/>
              </a:buClr>
              <a:buSzPct val="100000"/>
              <a:buFont typeface="Wingdings" charset="2"/>
              <a:buChar char="§"/>
            </a:pP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943498" y="3413057"/>
            <a:ext cx="464457" cy="37737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733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cs typeface="ＭＳ Ｐゴシック" charset="-128"/>
              </a:rPr>
              <a:t>WHILE loop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62001" y="990601"/>
            <a:ext cx="3001108" cy="159004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226800" rIns="165600" bIns="262800" anchor="ctr"/>
          <a:lstStyle/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// Prints 0 to N</a:t>
            </a:r>
            <a:r>
              <a:rPr lang="en-US" sz="8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-</a:t>
            </a:r>
            <a:r>
              <a:rPr lang="en-US" sz="8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1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/>
                <a:ea typeface="Monaco"/>
                <a:cs typeface="Consolas"/>
              </a:rPr>
              <a:t>int count = 0;</a:t>
            </a:r>
          </a:p>
          <a:p>
            <a:pPr>
              <a:spcBef>
                <a:spcPts val="300"/>
              </a:spcBef>
            </a:pPr>
            <a:r>
              <a:rPr lang="en-US" sz="1200" b="1" dirty="0">
                <a:solidFill>
                  <a:srgbClr val="0033CC"/>
                </a:solidFill>
                <a:latin typeface="Consolas"/>
                <a:ea typeface="Monaco"/>
                <a:cs typeface="Consolas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(count &lt; N) </a:t>
            </a:r>
            <a:r>
              <a:rPr lang="en-US" sz="1200" dirty="0">
                <a:solidFill>
                  <a:srgbClr val="0033CC"/>
                </a:solidFill>
                <a:latin typeface="Consolas"/>
                <a:ea typeface="Monaco"/>
                <a:cs typeface="Consolas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System.out.println(count);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    </a:t>
            </a:r>
            <a:r>
              <a:rPr lang="en-US" sz="1200" dirty="0">
                <a:latin typeface="Consolas"/>
                <a:ea typeface="Monaco"/>
                <a:cs typeface="Consolas"/>
              </a:rPr>
              <a:t>count = count + 1;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33CC"/>
                </a:solidFill>
                <a:latin typeface="Consolas"/>
                <a:ea typeface="Monaco"/>
                <a:cs typeface="Consolas"/>
              </a:rPr>
              <a:t>}</a:t>
            </a:r>
            <a:endParaRPr lang="en-US" sz="1200" dirty="0">
              <a:solidFill>
                <a:srgbClr val="0033CC"/>
              </a:solidFill>
              <a:latin typeface="Consolas"/>
              <a:cs typeface="Consolas"/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 bwMode="auto">
          <a:xfrm>
            <a:off x="695419" y="2961640"/>
            <a:ext cx="6400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spcBef>
                <a:spcPct val="100000"/>
              </a:spcBef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What will the program print when . . .</a:t>
            </a:r>
          </a:p>
          <a:p>
            <a:pPr marL="0" indent="0">
              <a:spcBef>
                <a:spcPts val="840"/>
              </a:spcBef>
              <a:buSzPct val="80000"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N = 3 ?</a:t>
            </a:r>
          </a:p>
          <a:p>
            <a:pPr marL="0" indent="0">
              <a:spcBef>
                <a:spcPts val="840"/>
              </a:spcBef>
              <a:buSzPct val="80000"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N = 1 ?</a:t>
            </a:r>
          </a:p>
          <a:p>
            <a:pPr marL="0" indent="0">
              <a:spcBef>
                <a:spcPts val="840"/>
              </a:spcBef>
              <a:buSzPct val="80000"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N = 0 ?</a:t>
            </a:r>
          </a:p>
          <a:p>
            <a:pPr marL="0" indent="0">
              <a:spcBef>
                <a:spcPts val="840"/>
              </a:spcBef>
              <a:buSzPct val="80000"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N = -3 ?</a:t>
            </a:r>
          </a:p>
          <a:p>
            <a:pPr marL="0" indent="0">
              <a:spcBef>
                <a:spcPts val="840"/>
              </a:spcBef>
              <a:buSzPct val="80000"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N = 1000 ? 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0F89AB9B-8FCA-1B49-85E2-9BE4638B9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3777" y="1024892"/>
            <a:ext cx="304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22436E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463C030C-425D-6F42-96AE-C76DC3374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3777" y="1053467"/>
            <a:ext cx="304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56872BBC-38A2-FB4F-A646-4C6D435DB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577" y="1024892"/>
            <a:ext cx="304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22436E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643C3B-2066-E942-A470-4CDB565BBF16}"/>
              </a:ext>
            </a:extLst>
          </p:cNvPr>
          <p:cNvGrpSpPr/>
          <p:nvPr/>
        </p:nvGrpSpPr>
        <p:grpSpPr>
          <a:xfrm>
            <a:off x="3195896" y="3554394"/>
            <a:ext cx="4934282" cy="1657686"/>
            <a:chOff x="3195896" y="3554394"/>
            <a:chExt cx="4934282" cy="165768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097F375-373C-B74C-B5FC-71BB587BB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5896" y="3554394"/>
              <a:ext cx="2907074" cy="165768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Rounded Rectangular Callout 4">
              <a:extLst>
                <a:ext uri="{FF2B5EF4-FFF2-40B4-BE49-F238E27FC236}">
                  <a16:creationId xmlns:a16="http://schemas.microsoft.com/office/drawing/2014/main" id="{A2D31F56-62D0-8747-9751-B36FE8722D46}"/>
                </a:ext>
              </a:extLst>
            </p:cNvPr>
            <p:cNvSpPr/>
            <p:nvPr/>
          </p:nvSpPr>
          <p:spPr bwMode="auto">
            <a:xfrm>
              <a:off x="6360160" y="3675477"/>
              <a:ext cx="1770018" cy="1049395"/>
            </a:xfrm>
            <a:prstGeom prst="wedgeRoundRectCallout">
              <a:avLst>
                <a:gd name="adj1" fmla="val -82128"/>
                <a:gd name="adj2" fmla="val 33371"/>
                <a:gd name="adj3" fmla="val 16667"/>
              </a:avLst>
            </a:prstGeom>
            <a:solidFill>
              <a:srgbClr val="FFF8D8"/>
            </a:solidFill>
            <a:ln w="19050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ts val="1200"/>
                </a:spcBef>
                <a:buClr>
                  <a:schemeClr val="tx1"/>
                </a:buClr>
                <a:buSzPct val="100000"/>
              </a:pPr>
              <a:r>
                <a:rPr lang="en-US" sz="16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Trace table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>
                <a:spcBef>
                  <a:spcPts val="600"/>
                </a:spcBef>
                <a:buClr>
                  <a:schemeClr val="tx1"/>
                </a:buClr>
                <a:buSzPct val="100000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 important debugging aide</a:t>
              </a:r>
            </a:p>
          </p:txBody>
        </p:sp>
      </p:grp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770FF566-F561-7A40-93E5-30F26728E520}"/>
              </a:ext>
            </a:extLst>
          </p:cNvPr>
          <p:cNvSpPr/>
          <p:nvPr/>
        </p:nvSpPr>
        <p:spPr bwMode="auto">
          <a:xfrm>
            <a:off x="1643770" y="5704609"/>
            <a:ext cx="3378606" cy="649566"/>
          </a:xfrm>
          <a:prstGeom prst="wedgeRoundRectCallout">
            <a:avLst>
              <a:gd name="adj1" fmla="val -40707"/>
              <a:gd name="adj2" fmla="val -148203"/>
              <a:gd name="adj3" fmla="val 16667"/>
            </a:avLst>
          </a:prstGeom>
          <a:solidFill>
            <a:srgbClr val="FFF8D8"/>
          </a:solidFill>
          <a:ln w="19050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spcBef>
                <a:spcPts val="1200"/>
              </a:spcBef>
              <a:buClr>
                <a:schemeClr val="tx1"/>
              </a:buClr>
              <a:buSzPct val="100000"/>
            </a:pP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think about, and test, “edge cases”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01CA0175-2CE9-BE45-889F-03E7F350A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60738"/>
            <a:ext cx="10287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spcBef>
                <a:spcPct val="150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41389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ea typeface="ＭＳ Ｐゴシック" charset="-128"/>
                <a:cs typeface="ＭＳ Ｐゴシック" charset="-128"/>
              </a:rPr>
              <a:t>WHILE loop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685800" y="6055585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Font typeface="Wingdings" charset="0"/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9" name="Group 63"/>
          <p:cNvGrpSpPr>
            <a:grpSpLocks/>
          </p:cNvGrpSpPr>
          <p:nvPr/>
        </p:nvGrpSpPr>
        <p:grpSpPr bwMode="auto">
          <a:xfrm>
            <a:off x="762000" y="3429000"/>
            <a:ext cx="2373313" cy="1419226"/>
            <a:chOff x="528" y="816"/>
            <a:chExt cx="1495" cy="894"/>
          </a:xfrm>
        </p:grpSpPr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576" y="1056"/>
              <a:ext cx="1447" cy="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237600" tIns="226800" rIns="165600" bIns="262800" anchor="ctr"/>
            <a:lstStyle/>
            <a:p>
              <a:pPr marL="342900" indent="-342900" algn="l">
                <a:spcBef>
                  <a:spcPct val="20000"/>
                </a:spcBef>
                <a:spcAft>
                  <a:spcPct val="20000"/>
                </a:spcAft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400" b="1" dirty="0">
                  <a:solidFill>
                    <a:srgbClr val="0033CC"/>
                  </a:solidFill>
                  <a:latin typeface="Consolas"/>
                  <a:cs typeface="Consolas"/>
                </a:rPr>
                <a:t>while</a:t>
              </a:r>
              <a:r>
                <a:rPr lang="en-US" sz="1400" dirty="0">
                  <a:latin typeface="Lucida Console" charset="0"/>
                </a:rPr>
                <a:t>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600" i="1" dirty="0">
                  <a:latin typeface="Times New Roman"/>
                  <a:cs typeface="Times New Roman"/>
                </a:rPr>
                <a:t>condition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  <a:r>
                <a:rPr lang="en-US" sz="1400" dirty="0">
                  <a:solidFill>
                    <a:srgbClr val="0033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pPr marL="342900" indent="-342900" algn="l">
                <a:spcBef>
                  <a:spcPct val="20000"/>
                </a:spcBef>
                <a:spcAft>
                  <a:spcPct val="20000"/>
                </a:spcAft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400" dirty="0">
                  <a:latin typeface="Lucida Console" charset="0"/>
                </a:rPr>
                <a:t>   </a:t>
              </a:r>
              <a:r>
                <a:rPr lang="en-US" sz="1600" i="1" dirty="0">
                  <a:latin typeface="Times New Roman"/>
                  <a:cs typeface="Times New Roman"/>
                </a:rPr>
                <a:t>conditional code</a:t>
              </a:r>
            </a:p>
            <a:p>
              <a:pPr marL="342900" indent="-342900" algn="l">
                <a:spcBef>
                  <a:spcPct val="20000"/>
                </a:spcBef>
                <a:spcAft>
                  <a:spcPct val="20000"/>
                </a:spcAft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400" dirty="0">
                  <a:solidFill>
                    <a:srgbClr val="0033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528" y="816"/>
              <a:ext cx="64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u="sng" dirty="0">
                  <a:latin typeface="Times New Roman"/>
                  <a:cs typeface="Times New Roman"/>
                </a:rPr>
                <a:t>Syntax:</a:t>
              </a:r>
            </a:p>
          </p:txBody>
        </p:sp>
      </p:grpSp>
      <p:sp>
        <p:nvSpPr>
          <p:cNvPr id="11" name="Rectangle 5">
            <a:extLst>
              <a:ext uri="{FF2B5EF4-FFF2-40B4-BE49-F238E27FC236}">
                <a16:creationId xmlns:a16="http://schemas.microsoft.com/office/drawing/2014/main" id="{8430158C-3003-B34E-BA6B-73318923A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60738"/>
            <a:ext cx="10287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spcBef>
                <a:spcPct val="150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Example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485558-52D8-8B41-9730-DAB2098695E2}"/>
              </a:ext>
            </a:extLst>
          </p:cNvPr>
          <p:cNvGrpSpPr/>
          <p:nvPr/>
        </p:nvGrpSpPr>
        <p:grpSpPr>
          <a:xfrm>
            <a:off x="4715301" y="851238"/>
            <a:ext cx="4428699" cy="5204347"/>
            <a:chOff x="4715301" y="851238"/>
            <a:chExt cx="4428699" cy="5204347"/>
          </a:xfrm>
        </p:grpSpPr>
        <p:pic>
          <p:nvPicPr>
            <p:cNvPr id="32" name="Picture 62" descr="Bouque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39" t="36111" r="52083" b="28703"/>
            <a:stretch>
              <a:fillRect/>
            </a:stretch>
          </p:blipFill>
          <p:spPr bwMode="auto">
            <a:xfrm>
              <a:off x="4715301" y="851238"/>
              <a:ext cx="4114800" cy="3908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 r:embed="rId4"/>
                    <a:srcRect l="20139" t="36111" r="52083" b="28703"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FF8BD4D5-9E72-BB48-83E8-300ED0DCB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4973223"/>
              <a:ext cx="3962400" cy="1082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defPPr>
                <a:defRPr lang="en-US"/>
              </a:defPPr>
              <a:lvl1pPr marL="265113" indent="-265113">
                <a:spcBef>
                  <a:spcPct val="60000"/>
                </a:spcBef>
                <a:buClr>
                  <a:srgbClr val="006600"/>
                </a:buClr>
                <a:buSzPct val="60000"/>
                <a:buFont typeface="Wingdings" charset="0"/>
                <a:buChar char="n"/>
                <a:defRPr sz="1600"/>
              </a:lvl1pPr>
            </a:lstStyle>
            <a:p>
              <a:pPr marL="0" indent="0">
                <a:buClr>
                  <a:schemeClr val="bg1"/>
                </a:buClr>
                <a:buNone/>
              </a:pPr>
              <a:r>
                <a:rPr lang="en-US" u="sng" dirty="0">
                  <a:latin typeface="Times New Roman"/>
                  <a:cs typeface="Times New Roman"/>
                </a:rPr>
                <a:t>Note</a:t>
              </a:r>
            </a:p>
            <a:p>
              <a:pPr marL="0" indent="0">
                <a:buClr>
                  <a:schemeClr val="bg1"/>
                </a:buClr>
                <a:buNone/>
              </a:pPr>
              <a:r>
                <a:rPr lang="en-US" dirty="0">
                  <a:latin typeface="Times New Roman"/>
                  <a:cs typeface="Times New Roman"/>
                </a:rPr>
                <a:t>A while loop executes zero or more times.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7ECEA9-9D88-3447-AEAF-2BB8FD9EC777}"/>
              </a:ext>
            </a:extLst>
          </p:cNvPr>
          <p:cNvGrpSpPr/>
          <p:nvPr/>
        </p:nvGrpSpPr>
        <p:grpSpPr>
          <a:xfrm>
            <a:off x="1977826" y="3047563"/>
            <a:ext cx="2484990" cy="1552188"/>
            <a:chOff x="1064006" y="1774989"/>
            <a:chExt cx="2484990" cy="155218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32E3A83-AB6D-8E4B-9AE0-7EE0F5D47841}"/>
                </a:ext>
              </a:extLst>
            </p:cNvPr>
            <p:cNvGrpSpPr/>
            <p:nvPr/>
          </p:nvGrpSpPr>
          <p:grpSpPr>
            <a:xfrm>
              <a:off x="1064006" y="1774989"/>
              <a:ext cx="1424248" cy="722398"/>
              <a:chOff x="1050358" y="1406499"/>
              <a:chExt cx="1424248" cy="722398"/>
            </a:xfrm>
          </p:grpSpPr>
          <p:sp>
            <p:nvSpPr>
              <p:cNvPr id="22" name="AutoShape 13">
                <a:extLst>
                  <a:ext uri="{FF2B5EF4-FFF2-40B4-BE49-F238E27FC236}">
                    <a16:creationId xmlns:a16="http://schemas.microsoft.com/office/drawing/2014/main" id="{08A6E4C7-0FE1-AF45-A312-4F73E836D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358" y="1406499"/>
                <a:ext cx="1424248" cy="384853"/>
              </a:xfrm>
              <a:prstGeom prst="roundRect">
                <a:avLst>
                  <a:gd name="adj" fmla="val 16667"/>
                </a:avLst>
              </a:prstGeom>
              <a:solidFill>
                <a:srgbClr val="FFF8D8"/>
              </a:solidFill>
              <a:ln w="1905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rIns="0" anchor="ctr"/>
              <a:lstStyle/>
              <a:p>
                <a:pPr>
                  <a:spcBef>
                    <a:spcPts val="1200"/>
                  </a:spcBef>
                  <a:buClr>
                    <a:schemeClr val="tx1"/>
                  </a:buClr>
                  <a:buSzPct val="100000"/>
                </a:pP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Boolean expression</a:t>
                </a:r>
              </a:p>
            </p:txBody>
          </p:sp>
          <p:cxnSp>
            <p:nvCxnSpPr>
              <p:cNvPr id="23" name="AutoShape 15">
                <a:extLst>
                  <a:ext uri="{FF2B5EF4-FFF2-40B4-BE49-F238E27FC236}">
                    <a16:creationId xmlns:a16="http://schemas.microsoft.com/office/drawing/2014/main" id="{D1556D83-615D-1E40-A6A5-CCFA283BDC4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98196" y="1808580"/>
                <a:ext cx="1" cy="320317"/>
              </a:xfrm>
              <a:prstGeom prst="straightConnector1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ECED8F4-4F1C-0043-9273-A996675CF274}"/>
                </a:ext>
              </a:extLst>
            </p:cNvPr>
            <p:cNvGrpSpPr/>
            <p:nvPr/>
          </p:nvGrpSpPr>
          <p:grpSpPr>
            <a:xfrm>
              <a:off x="2008012" y="2816324"/>
              <a:ext cx="1540984" cy="510853"/>
              <a:chOff x="2186647" y="2425115"/>
              <a:chExt cx="1540984" cy="510853"/>
            </a:xfrm>
          </p:grpSpPr>
          <p:sp>
            <p:nvSpPr>
              <p:cNvPr id="20" name="AutoShape 13">
                <a:extLst>
                  <a:ext uri="{FF2B5EF4-FFF2-40B4-BE49-F238E27FC236}">
                    <a16:creationId xmlns:a16="http://schemas.microsoft.com/office/drawing/2014/main" id="{792765AC-0E6E-6942-BD05-DF4EB32E5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6081" y="2425115"/>
                <a:ext cx="1111550" cy="510853"/>
              </a:xfrm>
              <a:prstGeom prst="roundRect">
                <a:avLst>
                  <a:gd name="adj" fmla="val 16667"/>
                </a:avLst>
              </a:prstGeom>
              <a:solidFill>
                <a:srgbClr val="FFF8D8"/>
              </a:solidFill>
              <a:ln w="1905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rIns="0" anchor="ctr"/>
              <a:lstStyle/>
              <a:p>
                <a:pPr>
                  <a:spcBef>
                    <a:spcPts val="1200"/>
                  </a:spcBef>
                  <a:buClrTx/>
                  <a:buSzPct val="105000"/>
                </a:pPr>
                <a:r>
                  <a:rPr lang="en-US" sz="1200" dirty="0">
                    <a:latin typeface="Times New Roman"/>
                    <a:cs typeface="Times New Roman"/>
                  </a:rPr>
                  <a:t>One or more statements</a:t>
                </a:r>
              </a:p>
            </p:txBody>
          </p:sp>
          <p:cxnSp>
            <p:nvCxnSpPr>
              <p:cNvPr id="21" name="AutoShape 15">
                <a:extLst>
                  <a:ext uri="{FF2B5EF4-FFF2-40B4-BE49-F238E27FC236}">
                    <a16:creationId xmlns:a16="http://schemas.microsoft.com/office/drawing/2014/main" id="{848A7ED8-8CE7-6D43-937C-24F743C79DF5}"/>
                  </a:ext>
                </a:extLst>
              </p:cNvPr>
              <p:cNvCxnSpPr>
                <a:cxnSpLocks noChangeShapeType="1"/>
                <a:stCxn id="20" idx="1"/>
              </p:cNvCxnSpPr>
              <p:nvPr/>
            </p:nvCxnSpPr>
            <p:spPr bwMode="auto">
              <a:xfrm flipH="1" flipV="1">
                <a:off x="2186647" y="2680541"/>
                <a:ext cx="429434" cy="1"/>
              </a:xfrm>
              <a:prstGeom prst="straightConnector1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40F65AD0-9CF9-8CB1-2D41-D16614DD7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1" y="990601"/>
            <a:ext cx="3001108" cy="159004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226800" rIns="165600" bIns="262800" anchor="ctr"/>
          <a:lstStyle/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// Prints 0 to N</a:t>
            </a:r>
            <a:r>
              <a:rPr lang="en-US" sz="8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-</a:t>
            </a:r>
            <a:r>
              <a:rPr lang="en-US" sz="8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1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/>
                <a:ea typeface="Monaco"/>
                <a:cs typeface="Consolas"/>
              </a:rPr>
              <a:t>int count = 0;</a:t>
            </a:r>
          </a:p>
          <a:p>
            <a:pPr>
              <a:spcBef>
                <a:spcPts val="300"/>
              </a:spcBef>
            </a:pPr>
            <a:r>
              <a:rPr lang="en-US" sz="1200" b="1" dirty="0">
                <a:solidFill>
                  <a:srgbClr val="0033CC"/>
                </a:solidFill>
                <a:latin typeface="Consolas"/>
                <a:ea typeface="Monaco"/>
                <a:cs typeface="Consolas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(count &lt; N) </a:t>
            </a:r>
            <a:r>
              <a:rPr lang="en-US" sz="1200" dirty="0">
                <a:solidFill>
                  <a:srgbClr val="0033CC"/>
                </a:solidFill>
                <a:latin typeface="Consolas"/>
                <a:ea typeface="Monaco"/>
                <a:cs typeface="Consolas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System.out.println(count);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    </a:t>
            </a:r>
            <a:r>
              <a:rPr lang="en-US" sz="1200" dirty="0">
                <a:latin typeface="Consolas"/>
                <a:ea typeface="Monaco"/>
                <a:cs typeface="Consolas"/>
              </a:rPr>
              <a:t>count = count + 1;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33CC"/>
                </a:solidFill>
                <a:latin typeface="Consolas"/>
                <a:ea typeface="Monaco"/>
                <a:cs typeface="Consolas"/>
              </a:rPr>
              <a:t>}</a:t>
            </a:r>
            <a:endParaRPr lang="en-US" sz="1200" dirty="0">
              <a:solidFill>
                <a:srgbClr val="0033CC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85721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cs typeface="ＭＳ Ｐゴシック" charset="-128"/>
              </a:rPr>
              <a:t>Example: String processing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7D60D3F-9E79-0740-9D1A-1BB9F0B7E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1340" y="824346"/>
            <a:ext cx="2817204" cy="19881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0" rIns="165600" bIns="0" anchor="ctr" anchorCtr="0"/>
          <a:lstStyle/>
          <a:p>
            <a:pPr>
              <a:spcBef>
                <a:spcPts val="300"/>
              </a:spcBef>
            </a:pPr>
            <a:r>
              <a:rPr lang="en-US" sz="1200" b="1" dirty="0">
                <a:latin typeface="Consolas"/>
                <a:cs typeface="Consolas"/>
              </a:rPr>
              <a:t>% java DeleteVowels router</a:t>
            </a:r>
          </a:p>
          <a:p>
            <a:pPr>
              <a:spcBef>
                <a:spcPts val="300"/>
              </a:spcBef>
            </a:pPr>
            <a:r>
              <a:rPr lang="pt-BR" sz="1200">
                <a:latin typeface="Consolas"/>
                <a:cs typeface="Consolas"/>
              </a:rPr>
              <a:t>rtr</a:t>
            </a:r>
            <a:endParaRPr lang="en-US" sz="1200" dirty="0">
              <a:latin typeface="Consolas"/>
              <a:cs typeface="Consolas"/>
            </a:endParaRPr>
          </a:p>
          <a:p>
            <a:pPr>
              <a:spcBef>
                <a:spcPts val="300"/>
              </a:spcBef>
            </a:pPr>
            <a:endParaRPr lang="en-US" sz="1200" b="1" dirty="0">
              <a:latin typeface="Consolas"/>
              <a:cs typeface="Consolas"/>
            </a:endParaRPr>
          </a:p>
          <a:p>
            <a:pPr>
              <a:spcBef>
                <a:spcPts val="300"/>
              </a:spcBef>
            </a:pPr>
            <a:r>
              <a:rPr lang="en-US" sz="1200" b="1" dirty="0">
                <a:latin typeface="Consolas"/>
                <a:cs typeface="Consolas"/>
              </a:rPr>
              <a:t>% java DeleteVowels sync</a:t>
            </a:r>
          </a:p>
          <a:p>
            <a:pPr>
              <a:spcBef>
                <a:spcPts val="300"/>
              </a:spcBef>
            </a:pPr>
            <a:r>
              <a:rPr lang="pt-BR" sz="1200">
                <a:latin typeface="Consolas"/>
                <a:cs typeface="Consolas"/>
              </a:rPr>
              <a:t>sync</a:t>
            </a:r>
            <a:endParaRPr lang="en-US" sz="1200" dirty="0">
              <a:latin typeface="Consolas"/>
              <a:cs typeface="Consolas"/>
            </a:endParaRPr>
          </a:p>
          <a:p>
            <a:pPr>
              <a:spcBef>
                <a:spcPts val="300"/>
              </a:spcBef>
            </a:pPr>
            <a:endParaRPr lang="en-US" sz="1200" b="1" dirty="0">
              <a:latin typeface="Consolas"/>
              <a:cs typeface="Consolas"/>
            </a:endParaRPr>
          </a:p>
          <a:p>
            <a:pPr>
              <a:spcBef>
                <a:spcPts val="300"/>
              </a:spcBef>
            </a:pPr>
            <a:r>
              <a:rPr lang="en-US" sz="1200" b="1" dirty="0">
                <a:latin typeface="Consolas"/>
                <a:cs typeface="Consolas"/>
              </a:rPr>
              <a:t>% java DeleteVowels example</a:t>
            </a:r>
          </a:p>
          <a:p>
            <a:pPr>
              <a:spcBef>
                <a:spcPts val="300"/>
              </a:spcBef>
            </a:pPr>
            <a:r>
              <a:rPr lang="pt-BR" sz="1200">
                <a:latin typeface="Consolas"/>
                <a:cs typeface="Consolas"/>
              </a:rPr>
              <a:t>xmpl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29CBBF8-5135-7260-0EC2-6E0512D00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1340" y="2905157"/>
            <a:ext cx="3182068" cy="238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SzPct val="100000"/>
            </a:pPr>
            <a:r>
              <a:rPr kumimoji="0" lang="en-US" sz="1600" u="sng" dirty="0">
                <a:solidFill>
                  <a:schemeClr val="tx1"/>
                </a:solidFill>
                <a:latin typeface="Times New Roman"/>
                <a:cs typeface="Times New Roman"/>
              </a:rPr>
              <a:t>Algorithm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= the input string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sOut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= an empty, output string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vowels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= 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"aeiou"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for each character in 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    if the character is not in 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vowels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00000"/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     add it to 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BC0093-46CD-AD82-99DB-C7C5C613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8" y="5099453"/>
            <a:ext cx="8763649" cy="106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s.length():</a:t>
            </a:r>
            <a:r>
              <a:rPr kumimoji="0" lang="en-US" sz="1600" dirty="0">
                <a:solidFill>
                  <a:schemeClr val="tx1"/>
                </a:solidFill>
              </a:rPr>
              <a:t> </a:t>
            </a:r>
            <a:r>
              <a:rPr kumimoji="0" lang="en-US" dirty="0">
                <a:solidFill>
                  <a:schemeClr val="tx1"/>
                </a:solidFill>
                <a:latin typeface="Times New Roman"/>
                <a:cs typeface="Times New Roman"/>
              </a:rPr>
              <a:t>       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Returns the length of 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</a:t>
            </a:r>
            <a:endParaRPr kumimoji="0"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s.charAt(</a:t>
            </a:r>
            <a:r>
              <a:rPr kumimoji="0"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):</a:t>
            </a:r>
            <a:r>
              <a:rPr kumimoji="0" lang="en-US" sz="1600" dirty="0">
                <a:solidFill>
                  <a:schemeClr val="tx1"/>
                </a:solidFill>
              </a:rPr>
              <a:t>    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Returns the character at index </a:t>
            </a:r>
            <a:r>
              <a:rPr kumimoji="0"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in 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s.indexOf(</a:t>
            </a:r>
            <a:r>
              <a:rPr kumimoji="0"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):</a:t>
            </a:r>
            <a:r>
              <a:rPr kumimoji="0" lang="en-US" sz="1600" dirty="0">
                <a:solidFill>
                  <a:schemeClr val="tx1"/>
                </a:solidFill>
              </a:rPr>
              <a:t>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Returns the first index at which </a:t>
            </a:r>
            <a:r>
              <a:rPr kumimoji="0"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appears in </a:t>
            </a:r>
            <a:r>
              <a:rPr kumimoji="0"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or </a:t>
            </a:r>
            <a:r>
              <a:rPr kumimoji="0"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i</a:t>
            </a:r>
            <a:r>
              <a:rPr kumimoji="0"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0"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found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endParaRPr kumimoji="0" lang="en-US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DB25F7-6738-BD37-2258-C80A4EB2B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88" y="824345"/>
            <a:ext cx="4194360" cy="411150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33200" rIns="165600" bIns="262800" anchor="t" anchorCtr="0"/>
          <a:lstStyle/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Deletes all the vowels (a, e, i, o, u) from a given string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class DeleteVowels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main(String[] args) {</a:t>
            </a:r>
          </a:p>
          <a:p>
            <a:pPr>
              <a:lnSpc>
                <a:spcPts val="1980"/>
              </a:lnSpc>
            </a:pPr>
            <a:endParaRPr lang="en-US" sz="1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9122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cs typeface="ＭＳ Ｐゴシック" charset="-128"/>
              </a:rPr>
              <a:t>Example: String processing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7D60D3F-9E79-0740-9D1A-1BB9F0B7E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1340" y="824346"/>
            <a:ext cx="2817204" cy="19881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0" rIns="165600" bIns="0" anchor="ctr" anchorCtr="0"/>
          <a:lstStyle/>
          <a:p>
            <a:pPr>
              <a:spcBef>
                <a:spcPts val="300"/>
              </a:spcBef>
            </a:pPr>
            <a:r>
              <a:rPr lang="en-US" sz="1200" b="1" dirty="0">
                <a:latin typeface="Consolas"/>
                <a:cs typeface="Consolas"/>
              </a:rPr>
              <a:t>% java DeleteVowels router</a:t>
            </a:r>
          </a:p>
          <a:p>
            <a:pPr>
              <a:spcBef>
                <a:spcPts val="300"/>
              </a:spcBef>
            </a:pPr>
            <a:r>
              <a:rPr lang="pt-BR" sz="1200">
                <a:latin typeface="Consolas"/>
                <a:cs typeface="Consolas"/>
              </a:rPr>
              <a:t>rtr</a:t>
            </a:r>
            <a:endParaRPr lang="en-US" sz="1200" dirty="0">
              <a:latin typeface="Consolas"/>
              <a:cs typeface="Consolas"/>
            </a:endParaRPr>
          </a:p>
          <a:p>
            <a:pPr>
              <a:spcBef>
                <a:spcPts val="300"/>
              </a:spcBef>
            </a:pPr>
            <a:endParaRPr lang="en-US" sz="1200" b="1" dirty="0">
              <a:latin typeface="Consolas"/>
              <a:cs typeface="Consolas"/>
            </a:endParaRPr>
          </a:p>
          <a:p>
            <a:pPr>
              <a:spcBef>
                <a:spcPts val="300"/>
              </a:spcBef>
            </a:pPr>
            <a:r>
              <a:rPr lang="en-US" sz="1200" b="1" dirty="0">
                <a:latin typeface="Consolas"/>
                <a:cs typeface="Consolas"/>
              </a:rPr>
              <a:t>% java DeleteVowels sync</a:t>
            </a:r>
          </a:p>
          <a:p>
            <a:pPr>
              <a:spcBef>
                <a:spcPts val="300"/>
              </a:spcBef>
            </a:pPr>
            <a:r>
              <a:rPr lang="pt-BR" sz="1200">
                <a:latin typeface="Consolas"/>
                <a:cs typeface="Consolas"/>
              </a:rPr>
              <a:t>sync</a:t>
            </a:r>
            <a:endParaRPr lang="en-US" sz="1200" dirty="0">
              <a:latin typeface="Consolas"/>
              <a:cs typeface="Consolas"/>
            </a:endParaRPr>
          </a:p>
          <a:p>
            <a:pPr>
              <a:spcBef>
                <a:spcPts val="300"/>
              </a:spcBef>
            </a:pPr>
            <a:endParaRPr lang="en-US" sz="1200" b="1" dirty="0">
              <a:latin typeface="Consolas"/>
              <a:cs typeface="Consolas"/>
            </a:endParaRPr>
          </a:p>
          <a:p>
            <a:pPr>
              <a:spcBef>
                <a:spcPts val="300"/>
              </a:spcBef>
            </a:pPr>
            <a:r>
              <a:rPr lang="en-US" sz="1200" b="1" dirty="0">
                <a:latin typeface="Consolas"/>
                <a:cs typeface="Consolas"/>
              </a:rPr>
              <a:t>% java DeleteVowels example</a:t>
            </a:r>
          </a:p>
          <a:p>
            <a:pPr>
              <a:spcBef>
                <a:spcPts val="300"/>
              </a:spcBef>
            </a:pPr>
            <a:r>
              <a:rPr lang="pt-BR" sz="1200">
                <a:latin typeface="Consolas"/>
                <a:cs typeface="Consolas"/>
              </a:rPr>
              <a:t>xmpl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29CBBF8-5135-7260-0EC2-6E0512D00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1340" y="2905157"/>
            <a:ext cx="3182068" cy="238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SzPct val="100000"/>
            </a:pPr>
            <a:r>
              <a:rPr kumimoji="0" lang="en-US" sz="1600" u="sng" dirty="0">
                <a:solidFill>
                  <a:schemeClr val="tx1"/>
                </a:solidFill>
                <a:latin typeface="Times New Roman"/>
                <a:cs typeface="Times New Roman"/>
              </a:rPr>
              <a:t>Algorithm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= the input string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sOut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= an empty, output string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vowels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= 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"aeiou"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for each character in 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    if the character is not in 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vowels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00000"/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     add it to 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BC0093-46CD-AD82-99DB-C7C5C613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8" y="5099453"/>
            <a:ext cx="8763649" cy="106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s.length():</a:t>
            </a:r>
            <a:r>
              <a:rPr kumimoji="0" lang="en-US" sz="1600" dirty="0">
                <a:solidFill>
                  <a:schemeClr val="tx1"/>
                </a:solidFill>
              </a:rPr>
              <a:t> </a:t>
            </a:r>
            <a:r>
              <a:rPr kumimoji="0" lang="en-US" dirty="0">
                <a:solidFill>
                  <a:schemeClr val="tx1"/>
                </a:solidFill>
                <a:latin typeface="Times New Roman"/>
                <a:cs typeface="Times New Roman"/>
              </a:rPr>
              <a:t>       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Returns the length of 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</a:t>
            </a:r>
            <a:endParaRPr kumimoji="0"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s.charAt(</a:t>
            </a:r>
            <a:r>
              <a:rPr kumimoji="0"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):</a:t>
            </a:r>
            <a:r>
              <a:rPr kumimoji="0" lang="en-US" sz="1600" dirty="0">
                <a:solidFill>
                  <a:schemeClr val="tx1"/>
                </a:solidFill>
              </a:rPr>
              <a:t>    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Returns the character at index </a:t>
            </a:r>
            <a:r>
              <a:rPr kumimoji="0"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in 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s.indexOf(</a:t>
            </a:r>
            <a:r>
              <a:rPr kumimoji="0"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):</a:t>
            </a:r>
            <a:r>
              <a:rPr kumimoji="0" lang="en-US" sz="1600" dirty="0">
                <a:solidFill>
                  <a:schemeClr val="tx1"/>
                </a:solidFill>
              </a:rPr>
              <a:t>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Returns the first index at which </a:t>
            </a:r>
            <a:r>
              <a:rPr kumimoji="0"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appears in </a:t>
            </a:r>
            <a:r>
              <a:rPr kumimoji="0"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or </a:t>
            </a:r>
            <a:r>
              <a:rPr kumimoji="0"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i</a:t>
            </a:r>
            <a:r>
              <a:rPr kumimoji="0"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0"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found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endParaRPr kumimoji="0" lang="en-US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7136A-2EE2-FF26-4AA1-907EE585B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88" y="824345"/>
            <a:ext cx="4194360" cy="411150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33200" rIns="165600" bIns="262800" anchor="t" anchorCtr="0"/>
          <a:lstStyle/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Deletes all the vowels (a, e, i, o, u) from a given string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class DeleteVowels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main(String[] args)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String s = args[0];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String sOut = "";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String vowels = "aeiou";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int i = 0;</a:t>
            </a:r>
          </a:p>
          <a:p>
            <a:pPr>
              <a:spcBef>
                <a:spcPts val="9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 &lt; s.length()) 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char c = s.charAt(i);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(vowels.indexOf(c) == -1)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                sOut = sOut + c;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i++; </a:t>
            </a:r>
            <a:r>
              <a:rPr lang="en-US" sz="120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+ 1;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System.out.println(sOut);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ts val="1980"/>
              </a:lnSpc>
            </a:pPr>
            <a:endParaRPr lang="en-US" sz="1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70656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cs typeface="ＭＳ Ｐゴシック" charset="-128"/>
              </a:rPr>
              <a:t>Example: String processing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7D60D3F-9E79-0740-9D1A-1BB9F0B7E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1340" y="824346"/>
            <a:ext cx="2817204" cy="19881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0" rIns="165600" bIns="0" anchor="ctr" anchorCtr="0"/>
          <a:lstStyle/>
          <a:p>
            <a:pPr>
              <a:spcBef>
                <a:spcPts val="300"/>
              </a:spcBef>
            </a:pPr>
            <a:r>
              <a:rPr lang="en-US" sz="1200" b="1" dirty="0">
                <a:latin typeface="Consolas"/>
                <a:cs typeface="Consolas"/>
              </a:rPr>
              <a:t>% java DeleteVowels router</a:t>
            </a:r>
          </a:p>
          <a:p>
            <a:pPr>
              <a:spcBef>
                <a:spcPts val="300"/>
              </a:spcBef>
            </a:pPr>
            <a:r>
              <a:rPr lang="pt-BR" sz="1200">
                <a:latin typeface="Consolas"/>
                <a:cs typeface="Consolas"/>
              </a:rPr>
              <a:t>rtr</a:t>
            </a:r>
            <a:endParaRPr lang="en-US" sz="1200" dirty="0">
              <a:latin typeface="Consolas"/>
              <a:cs typeface="Consolas"/>
            </a:endParaRPr>
          </a:p>
          <a:p>
            <a:pPr>
              <a:spcBef>
                <a:spcPts val="300"/>
              </a:spcBef>
            </a:pPr>
            <a:endParaRPr lang="en-US" sz="1200" b="1" dirty="0">
              <a:latin typeface="Consolas"/>
              <a:cs typeface="Consolas"/>
            </a:endParaRPr>
          </a:p>
          <a:p>
            <a:pPr>
              <a:spcBef>
                <a:spcPts val="300"/>
              </a:spcBef>
            </a:pPr>
            <a:r>
              <a:rPr lang="en-US" sz="1200" b="1" dirty="0">
                <a:latin typeface="Consolas"/>
                <a:cs typeface="Consolas"/>
              </a:rPr>
              <a:t>% java DeleteVowels sync</a:t>
            </a:r>
          </a:p>
          <a:p>
            <a:pPr>
              <a:spcBef>
                <a:spcPts val="300"/>
              </a:spcBef>
            </a:pPr>
            <a:r>
              <a:rPr lang="pt-BR" sz="1200">
                <a:latin typeface="Consolas"/>
                <a:cs typeface="Consolas"/>
              </a:rPr>
              <a:t>sync</a:t>
            </a:r>
            <a:endParaRPr lang="en-US" sz="1200" dirty="0">
              <a:latin typeface="Consolas"/>
              <a:cs typeface="Consolas"/>
            </a:endParaRPr>
          </a:p>
          <a:p>
            <a:pPr>
              <a:spcBef>
                <a:spcPts val="300"/>
              </a:spcBef>
            </a:pPr>
            <a:endParaRPr lang="en-US" sz="1200" b="1" dirty="0">
              <a:latin typeface="Consolas"/>
              <a:cs typeface="Consolas"/>
            </a:endParaRPr>
          </a:p>
          <a:p>
            <a:pPr>
              <a:spcBef>
                <a:spcPts val="300"/>
              </a:spcBef>
            </a:pPr>
            <a:r>
              <a:rPr lang="en-US" sz="1200" b="1" dirty="0">
                <a:latin typeface="Consolas"/>
                <a:cs typeface="Consolas"/>
              </a:rPr>
              <a:t>% java DeleteVowels example</a:t>
            </a:r>
          </a:p>
          <a:p>
            <a:pPr>
              <a:spcBef>
                <a:spcPts val="300"/>
              </a:spcBef>
            </a:pPr>
            <a:r>
              <a:rPr lang="pt-BR" sz="1200">
                <a:latin typeface="Consolas"/>
                <a:cs typeface="Consolas"/>
              </a:rPr>
              <a:t>xmpl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29CBBF8-5135-7260-0EC2-6E0512D00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1340" y="2905157"/>
            <a:ext cx="3182068" cy="238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SzPct val="100000"/>
            </a:pPr>
            <a:r>
              <a:rPr kumimoji="0" lang="en-US" sz="1600" u="sng" dirty="0">
                <a:solidFill>
                  <a:schemeClr val="tx1"/>
                </a:solidFill>
                <a:latin typeface="Times New Roman"/>
                <a:cs typeface="Times New Roman"/>
              </a:rPr>
              <a:t>Algorithm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= the input string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sOut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= an empty, output string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vowels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= 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"aeiou"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for each character in 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    if the character is not in 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vowels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00000"/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     add it to 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sOut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DC80D2A-B759-42CF-00E8-B55FEDC92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92" y="5099453"/>
            <a:ext cx="7562816" cy="113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SzPct val="100000"/>
            </a:pPr>
            <a:r>
              <a:rPr kumimoji="0" lang="en-US" sz="1600" u="sng" dirty="0">
                <a:solidFill>
                  <a:schemeClr val="tx1"/>
                </a:solidFill>
                <a:latin typeface="Times New Roman"/>
                <a:cs typeface="Times New Roman"/>
              </a:rPr>
              <a:t>Note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In this program we use the </a:t>
            </a:r>
            <a:r>
              <a:rPr kumimoji="0"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operator (concatenation) to build the string incrementally;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There are more efficient ways to build strings incrementally (later).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E38AD5-D0A7-69D1-C11B-7B07227C8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88" y="824345"/>
            <a:ext cx="4194360" cy="411150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33200" rIns="165600" bIns="262800" anchor="t" anchorCtr="0"/>
          <a:lstStyle/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Deletes all the vowels (a, e, i, o, u) from a given string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class DeleteVowels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main(String[] args)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String s = args[0];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String sOut = "";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String vowels = "aeiou";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int i = 0;</a:t>
            </a:r>
          </a:p>
          <a:p>
            <a:pPr>
              <a:spcBef>
                <a:spcPts val="9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 &lt; s.length()) 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char c = s.charAt(i);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(vowels.indexOf(c) == -1)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                sOut = sOut + c;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i++; </a:t>
            </a:r>
            <a:r>
              <a:rPr lang="en-US" sz="120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+ 1;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System.out.println(sOut);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ts val="1980"/>
              </a:lnSpc>
            </a:pPr>
            <a:endParaRPr lang="en-US" sz="1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7391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ea typeface="ＭＳ Ｐゴシック" charset="-128"/>
                <a:cs typeface="ＭＳ Ｐゴシック" charset="-128"/>
              </a:rPr>
              <a:t>The big picture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17882" y="3717677"/>
            <a:ext cx="1659960" cy="2384186"/>
            <a:chOff x="617882" y="3940414"/>
            <a:chExt cx="1659960" cy="2384186"/>
          </a:xfrm>
        </p:grpSpPr>
        <p:pic>
          <p:nvPicPr>
            <p:cNvPr id="19" name="Picture 16" descr="Screen shot 2010-01-23 at 12.29.38 AM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7882" y="3940414"/>
              <a:ext cx="1022692" cy="1246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622760" y="5154700"/>
              <a:ext cx="1655082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600" u="sng" dirty="0">
                  <a:solidFill>
                    <a:srgbClr val="000000"/>
                  </a:solidFill>
                  <a:latin typeface="Times New Roman"/>
                  <a:cs typeface="Times New Roman"/>
                </a:rPr>
                <a:t>last week: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equivalent</a:t>
              </a:r>
              <a:b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to a fancy calculator</a:t>
              </a:r>
            </a:p>
          </p:txBody>
        </p:sp>
        <p:sp>
          <p:nvSpPr>
            <p:cNvPr id="21" name="Right Brace 20"/>
            <p:cNvSpPr/>
            <p:nvPr/>
          </p:nvSpPr>
          <p:spPr bwMode="auto">
            <a:xfrm rot="10800000">
              <a:off x="1701651" y="5186587"/>
              <a:ext cx="304800" cy="1138013"/>
            </a:xfrm>
            <a:prstGeom prst="rightBrace">
              <a:avLst>
                <a:gd name="adj1" fmla="val 41305"/>
                <a:gd name="adj2" fmla="val 47934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" name="Oval 14">
            <a:extLst>
              <a:ext uri="{FF2B5EF4-FFF2-40B4-BE49-F238E27FC236}">
                <a16:creationId xmlns:a16="http://schemas.microsoft.com/office/drawing/2014/main" id="{6EF4E6E0-E8F4-2283-B39E-3624DC3E6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228" y="660738"/>
            <a:ext cx="6776093" cy="1752600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 w="9525">
            <a:noFill/>
            <a:round/>
            <a:headEnd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 dirty="0">
              <a:latin typeface="Times New Roman"/>
              <a:cs typeface="Times New Roman"/>
            </a:endParaRPr>
          </a:p>
          <a:p>
            <a:pPr algn="ctr"/>
            <a:endParaRPr lang="en-US" sz="1600" dirty="0">
              <a:latin typeface="Times New Roman"/>
              <a:cs typeface="Times New Roman"/>
            </a:endParaRPr>
          </a:p>
          <a:p>
            <a:pPr algn="ctr"/>
            <a:endParaRPr lang="en-US" sz="1600" dirty="0">
              <a:latin typeface="Times New Roman"/>
              <a:cs typeface="Times New Roman"/>
            </a:endParaRPr>
          </a:p>
          <a:p>
            <a:pPr algn="ctr"/>
            <a:r>
              <a:rPr lang="en-US" sz="2000" dirty="0">
                <a:latin typeface="Times New Roman"/>
                <a:cs typeface="Times New Roman"/>
              </a:rPr>
              <a:t>any program you may want to write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5C8EAE-F8D6-5322-894B-3869BA216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225" y="2413338"/>
            <a:ext cx="1150938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objects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75F563-A674-03E2-8074-5B6CABC82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881" y="4013538"/>
            <a:ext cx="2085488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functions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452AA-69E6-0C5E-024C-417D82FF1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986" y="2946738"/>
            <a:ext cx="3757387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handling graphics, sound, and images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61337C-83B0-141C-F7DD-A65CE80BD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332" y="3480138"/>
            <a:ext cx="1378585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D20A67-8562-D153-0CCA-E7D37FAE7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825" y="4546938"/>
            <a:ext cx="2895600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conditionals and loops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22876F-9B3D-C6A0-32B3-8DEFCE8B8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25" y="5080338"/>
            <a:ext cx="1139825" cy="533400"/>
          </a:xfrm>
          <a:prstGeom prst="rect">
            <a:avLst/>
          </a:prstGeom>
          <a:solidFill>
            <a:srgbClr val="1D3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math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A69412-C269-00F2-03C5-428357C2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5080338"/>
            <a:ext cx="1150938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text I/O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995C3F-B980-E68A-74C3-929234B55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25" y="5613738"/>
            <a:ext cx="2051051" cy="533400"/>
          </a:xfrm>
          <a:prstGeom prst="rect">
            <a:avLst/>
          </a:prstGeom>
          <a:solidFill>
            <a:srgbClr val="1D3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he-IL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variables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F10D42-5258-E620-720F-5442331DB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008" y="5613738"/>
            <a:ext cx="2201442" cy="533400"/>
          </a:xfrm>
          <a:prstGeom prst="rect">
            <a:avLst/>
          </a:prstGeom>
          <a:solidFill>
            <a:srgbClr val="1D3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primitive data types</a:t>
            </a: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1F5C9B1F-17CD-78EF-7C9D-2EE3C049A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60738"/>
            <a:ext cx="88392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CF317B-2B8A-FCC3-6F64-8405DD6085C7}"/>
              </a:ext>
            </a:extLst>
          </p:cNvPr>
          <p:cNvGrpSpPr/>
          <p:nvPr/>
        </p:nvGrpSpPr>
        <p:grpSpPr>
          <a:xfrm>
            <a:off x="5614967" y="4601438"/>
            <a:ext cx="2846531" cy="826107"/>
            <a:chOff x="5614967" y="4601438"/>
            <a:chExt cx="2846531" cy="82610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FAC6366-D99C-0D29-2F32-5265FBDADB1D}"/>
                </a:ext>
              </a:extLst>
            </p:cNvPr>
            <p:cNvGrpSpPr/>
            <p:nvPr/>
          </p:nvGrpSpPr>
          <p:grpSpPr>
            <a:xfrm>
              <a:off x="6028447" y="4601438"/>
              <a:ext cx="2433051" cy="369332"/>
              <a:chOff x="5438347" y="4783824"/>
              <a:chExt cx="2598812" cy="369332"/>
            </a:xfrm>
          </p:grpSpPr>
          <p:sp>
            <p:nvSpPr>
              <p:cNvPr id="15" name="Rectangle 16">
                <a:extLst>
                  <a:ext uri="{FF2B5EF4-FFF2-40B4-BE49-F238E27FC236}">
                    <a16:creationId xmlns:a16="http://schemas.microsoft.com/office/drawing/2014/main" id="{0AC15E2D-3FF8-A1B2-A99C-6AACF9472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8747" y="4783824"/>
                <a:ext cx="174841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sm" len="sm"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this lecture</a:t>
                </a:r>
              </a:p>
            </p:txBody>
          </p:sp>
          <p:sp>
            <p:nvSpPr>
              <p:cNvPr id="16" name="Line 6">
                <a:extLst>
                  <a:ext uri="{FF2B5EF4-FFF2-40B4-BE49-F238E27FC236}">
                    <a16:creationId xmlns:a16="http://schemas.microsoft.com/office/drawing/2014/main" id="{95E8370C-2490-E18C-6D28-2130C616DF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438347" y="5015875"/>
                <a:ext cx="76583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7" name="Line 6">
              <a:extLst>
                <a:ext uri="{FF2B5EF4-FFF2-40B4-BE49-F238E27FC236}">
                  <a16:creationId xmlns:a16="http://schemas.microsoft.com/office/drawing/2014/main" id="{8D786C72-AEE4-83A6-D7F7-F493AFECE3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14967" y="4833488"/>
              <a:ext cx="1130466" cy="59405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ysDash"/>
              <a:round/>
              <a:headEnd/>
              <a:tailEnd type="triangle" w="lg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r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95846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Powers of 2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/>
              <p:cNvSpPr txBox="1">
                <a:spLocks noChangeArrowheads="1"/>
              </p:cNvSpPr>
              <p:nvPr/>
            </p:nvSpPr>
            <p:spPr bwMode="auto">
              <a:xfrm>
                <a:off x="5355796" y="3487340"/>
                <a:ext cx="2544056" cy="2603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50000"/>
                  <a:buFont typeface="Monotype Sorts" charset="2"/>
                  <a:defRPr kumimoji="1">
                    <a:solidFill>
                      <a:srgbClr val="003399"/>
                    </a:solidFill>
                    <a:latin typeface="+mn-lt"/>
                    <a:ea typeface="ＭＳ Ｐゴシック" charset="-128"/>
                    <a:cs typeface="ＭＳ Ｐゴシック" charset="-128"/>
                  </a:defRPr>
                </a:lvl1pPr>
                <a:lvl2pPr marL="346075" indent="-231775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627063" indent="-166688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147763" indent="-40481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398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19970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4542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114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3686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r>
                  <a:rPr kumimoji="0" lang="en-US" baseline="300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kumimoji="0" lang="en-US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                                                            </a:t>
                </a:r>
                <a:r>
                  <a:rPr kumimoji="0" lang="en-US" dirty="0">
                    <a:solidFill>
                      <a:schemeClr val="tx1"/>
                    </a:solidFill>
                  </a:rPr>
                  <a:t>                                                                                              </a:t>
                </a:r>
              </a:p>
              <a:p>
                <a:pPr>
                  <a:lnSpc>
                    <a:spcPts val="2400"/>
                  </a:lnSpc>
                </a:pPr>
                <a:r>
                  <a:rPr kumimoji="0" lang="en-US" sz="1600" u="sng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Algorithm</a:t>
                </a:r>
              </a:p>
              <a:p>
                <a:pPr algn="just"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N = input</a:t>
                </a:r>
              </a:p>
              <a:p>
                <a:pPr algn="just"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i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= 0</a:t>
                </a:r>
              </a:p>
              <a:p>
                <a:pPr algn="just"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v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= 1</a:t>
                </a:r>
              </a:p>
              <a:p>
                <a:pPr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while </a:t>
                </a: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i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≤</m:t>
                    </m:r>
                  </m:oMath>
                </a14:m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:</a:t>
                </a:r>
              </a:p>
              <a:p>
                <a:pPr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     print (</a:t>
                </a: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i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v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</a:t>
                </a:r>
              </a:p>
              <a:p>
                <a:pPr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     increment </a:t>
                </a: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i</a:t>
                </a:r>
              </a:p>
              <a:p>
                <a:pPr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     double </a:t>
                </a: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v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</a:p>
              <a:p>
                <a:r>
                  <a:rPr kumimoji="0" lang="en-US" sz="1600" dirty="0">
                    <a:solidFill>
                      <a:schemeClr val="tx1"/>
                    </a:solidFill>
                    <a:latin typeface="Consolas"/>
                    <a:cs typeface="Consolas"/>
                  </a:rPr>
                  <a:t>    </a:t>
                </a:r>
              </a:p>
            </p:txBody>
          </p:sp>
        </mc:Choice>
        <mc:Fallback xmlns="">
          <p:sp>
            <p:nvSpPr>
              <p:cNvPr id="1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55796" y="3487340"/>
                <a:ext cx="2544056" cy="2603109"/>
              </a:xfrm>
              <a:prstGeom prst="rect">
                <a:avLst/>
              </a:prstGeom>
              <a:blipFill>
                <a:blip r:embed="rId3"/>
                <a:stretch>
                  <a:fillRect l="-990" b="-339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355796" y="797660"/>
            <a:ext cx="1995944" cy="29039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lIns="92075" tIns="182880" rIns="92075" bIns="182880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bg2"/>
                </a:solidFill>
                <a:latin typeface="Consolas"/>
                <a:cs typeface="Consolas"/>
              </a:rPr>
              <a:t>% java PowersOfTwo 3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1 2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2 4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3 8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1200" dirty="0">
              <a:solidFill>
                <a:schemeClr val="bg2"/>
              </a:solidFill>
              <a:latin typeface="Consolas"/>
              <a:cs typeface="Consolas"/>
            </a:endParaRPr>
          </a:p>
          <a:p>
            <a:r>
              <a:rPr lang="en-US" sz="1200" b="1" dirty="0">
                <a:solidFill>
                  <a:schemeClr val="bg2"/>
                </a:solidFill>
                <a:latin typeface="Consolas"/>
                <a:cs typeface="Consolas"/>
              </a:rPr>
              <a:t>% java PowersOfTwo 6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1 2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2 4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3 8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4 16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5 32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6 64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3E5BDF-6140-2F0B-7DED-55F241DDFA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2687" y="767285"/>
            <a:ext cx="4483651" cy="457201"/>
          </a:xfrm>
        </p:spPr>
        <p:txBody>
          <a:bodyPr/>
          <a:lstStyle/>
          <a:p>
            <a: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  <a:t>Task: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Print powers of 2</a:t>
            </a:r>
            <a:r>
              <a:rPr kumimoji="0" lang="en-US" sz="1600" dirty="0">
                <a:solidFill>
                  <a:schemeClr val="tx1"/>
                </a:solidFill>
              </a:rPr>
              <a:t>:  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kumimoji="0" lang="en-US" sz="1600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2</a:t>
            </a:r>
            <a:r>
              <a:rPr kumimoji="0" lang="en-US" sz="1600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2</a:t>
            </a:r>
            <a:r>
              <a:rPr kumimoji="0" lang="en-US" sz="1600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2</a:t>
            </a:r>
            <a:r>
              <a:rPr kumimoji="0" lang="en-US" sz="1600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… , 2</a:t>
            </a:r>
            <a:r>
              <a:rPr kumimoji="0" lang="en-US" sz="1600" i="1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N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     </a:t>
            </a:r>
            <a:r>
              <a:rPr kumimoji="0" lang="en-US" sz="1600" dirty="0">
                <a:solidFill>
                  <a:schemeClr val="tx1"/>
                </a:solidFill>
              </a:rPr>
              <a:t>                                                                                      </a:t>
            </a:r>
            <a:endParaRPr kumimoji="0" lang="en-US" sz="14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4943304-4E2A-0DD1-840D-86A35AA0B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87" y="1331033"/>
            <a:ext cx="4054935" cy="290390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182880" tIns="108000" rIns="182880" bIns="91440" anchor="t" anchorCtr="0">
            <a:prstTxWarp prst="textNoShape">
              <a:avLst/>
            </a:prstTxWarp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class PowersOfTwo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public static void main(String[] args)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</a:t>
            </a:r>
            <a:endParaRPr kumimoji="1" lang="en-US" sz="1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5850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Powers of 2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/>
              <p:cNvSpPr txBox="1">
                <a:spLocks noChangeArrowheads="1"/>
              </p:cNvSpPr>
              <p:nvPr/>
            </p:nvSpPr>
            <p:spPr bwMode="auto">
              <a:xfrm>
                <a:off x="5355796" y="3487340"/>
                <a:ext cx="2544056" cy="2603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50000"/>
                  <a:buFont typeface="Monotype Sorts" charset="2"/>
                  <a:defRPr kumimoji="1">
                    <a:solidFill>
                      <a:srgbClr val="003399"/>
                    </a:solidFill>
                    <a:latin typeface="+mn-lt"/>
                    <a:ea typeface="ＭＳ Ｐゴシック" charset="-128"/>
                    <a:cs typeface="ＭＳ Ｐゴシック" charset="-128"/>
                  </a:defRPr>
                </a:lvl1pPr>
                <a:lvl2pPr marL="346075" indent="-231775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627063" indent="-166688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147763" indent="-40481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398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19970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4542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114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3686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r>
                  <a:rPr kumimoji="0" lang="en-US" baseline="300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kumimoji="0" lang="en-US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                                                            </a:t>
                </a:r>
                <a:r>
                  <a:rPr kumimoji="0" lang="en-US" dirty="0">
                    <a:solidFill>
                      <a:schemeClr val="tx1"/>
                    </a:solidFill>
                  </a:rPr>
                  <a:t>                                                                                              </a:t>
                </a:r>
              </a:p>
              <a:p>
                <a:pPr>
                  <a:lnSpc>
                    <a:spcPts val="2400"/>
                  </a:lnSpc>
                </a:pPr>
                <a:r>
                  <a:rPr kumimoji="0" lang="en-US" sz="1600" u="sng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Algorithm</a:t>
                </a:r>
              </a:p>
              <a:p>
                <a:pPr algn="just"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N = input</a:t>
                </a:r>
              </a:p>
              <a:p>
                <a:pPr algn="just"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i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= 0</a:t>
                </a:r>
              </a:p>
              <a:p>
                <a:pPr algn="just"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v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= 1</a:t>
                </a:r>
              </a:p>
              <a:p>
                <a:pPr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while </a:t>
                </a: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i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≤</m:t>
                    </m:r>
                  </m:oMath>
                </a14:m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:</a:t>
                </a:r>
              </a:p>
              <a:p>
                <a:pPr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     print (</a:t>
                </a: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i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v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</a:t>
                </a:r>
              </a:p>
              <a:p>
                <a:pPr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     increment </a:t>
                </a: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i</a:t>
                </a:r>
              </a:p>
              <a:p>
                <a:pPr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     double </a:t>
                </a: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v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</a:p>
              <a:p>
                <a:r>
                  <a:rPr kumimoji="0" lang="en-US" sz="1600" dirty="0">
                    <a:solidFill>
                      <a:schemeClr val="tx1"/>
                    </a:solidFill>
                    <a:latin typeface="Consolas"/>
                    <a:cs typeface="Consolas"/>
                  </a:rPr>
                  <a:t>    </a:t>
                </a:r>
              </a:p>
            </p:txBody>
          </p:sp>
        </mc:Choice>
        <mc:Fallback xmlns="">
          <p:sp>
            <p:nvSpPr>
              <p:cNvPr id="1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55796" y="3487340"/>
                <a:ext cx="2544056" cy="2603109"/>
              </a:xfrm>
              <a:prstGeom prst="rect">
                <a:avLst/>
              </a:prstGeom>
              <a:blipFill>
                <a:blip r:embed="rId3"/>
                <a:stretch>
                  <a:fillRect l="-990" b="-339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355796" y="797660"/>
            <a:ext cx="1995944" cy="29039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lIns="92075" tIns="182880" rIns="92075" bIns="182880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bg2"/>
                </a:solidFill>
                <a:latin typeface="Consolas"/>
                <a:cs typeface="Consolas"/>
              </a:rPr>
              <a:t>% java PowersOfTwo 3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1 2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2 4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3 8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1200" dirty="0">
              <a:solidFill>
                <a:schemeClr val="bg2"/>
              </a:solidFill>
              <a:latin typeface="Consolas"/>
              <a:cs typeface="Consolas"/>
            </a:endParaRPr>
          </a:p>
          <a:p>
            <a:r>
              <a:rPr lang="en-US" sz="1200" b="1" dirty="0">
                <a:solidFill>
                  <a:schemeClr val="bg2"/>
                </a:solidFill>
                <a:latin typeface="Consolas"/>
                <a:cs typeface="Consolas"/>
              </a:rPr>
              <a:t>% java PowersOfTwo 6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1 2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2 4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3 8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4 16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5 32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6 64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78CA11E-1039-056B-2216-ADE3F5B9C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87" y="1331033"/>
            <a:ext cx="4054935" cy="290390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182880" tIns="108000" rIns="182880" bIns="91440" anchor="t" anchorCtr="0">
            <a:prstTxWarp prst="textNoShape">
              <a:avLst/>
            </a:prstTxWarp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class PowersOfTwo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public static void main(String[] args)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int N = Integer.</a:t>
            </a:r>
            <a:r>
              <a:rPr lang="en-US" sz="12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(args[0]);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i = 0; 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int v = 1; </a:t>
            </a:r>
          </a:p>
          <a:p>
            <a:pPr>
              <a:spcBef>
                <a:spcPts val="9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(i &lt;= N) </a:t>
            </a: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System.</a:t>
            </a:r>
            <a:r>
              <a:rPr lang="en-US" sz="12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.println(i + " " + v);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1" lang="en-US" sz="1200" dirty="0">
                <a:latin typeface="Consolas"/>
                <a:cs typeface="Consolas"/>
              </a:rPr>
              <a:t>i++;     </a:t>
            </a:r>
            <a:r>
              <a:rPr lang="en-US" sz="120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= i + 1;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1" lang="en-US" sz="1200" dirty="0">
                <a:latin typeface="Consolas"/>
                <a:cs typeface="Consolas"/>
              </a:rPr>
              <a:t>v </a:t>
            </a:r>
            <a:r>
              <a:rPr lang="en-US" sz="1200" dirty="0">
                <a:latin typeface="Consolas"/>
                <a:cs typeface="Consolas"/>
              </a:rPr>
              <a:t>*</a:t>
            </a:r>
            <a:r>
              <a:rPr kumimoji="1" lang="en-US" sz="1200" dirty="0">
                <a:latin typeface="Consolas"/>
                <a:cs typeface="Consolas"/>
              </a:rPr>
              <a:t>= 2;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200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 = v * 2;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 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}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 </a:t>
            </a:r>
          </a:p>
          <a:p>
            <a:pPr>
              <a:spcBef>
                <a:spcPts val="400"/>
              </a:spcBef>
            </a:pPr>
            <a:endParaRPr kumimoji="1" lang="en-US" sz="1200" dirty="0">
              <a:latin typeface="Consolas"/>
              <a:cs typeface="Consola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3E5BDF-6140-2F0B-7DED-55F241DDFA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2687" y="767285"/>
            <a:ext cx="4483651" cy="457201"/>
          </a:xfrm>
        </p:spPr>
        <p:txBody>
          <a:bodyPr/>
          <a:lstStyle/>
          <a:p>
            <a: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  <a:t>Task: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Print powers of 2</a:t>
            </a:r>
            <a:r>
              <a:rPr kumimoji="0" lang="en-US" sz="1600" dirty="0">
                <a:solidFill>
                  <a:schemeClr val="tx1"/>
                </a:solidFill>
              </a:rPr>
              <a:t>:  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kumimoji="0" lang="en-US" sz="1600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2</a:t>
            </a:r>
            <a:r>
              <a:rPr kumimoji="0" lang="en-US" sz="1600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2</a:t>
            </a:r>
            <a:r>
              <a:rPr kumimoji="0" lang="en-US" sz="1600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2</a:t>
            </a:r>
            <a:r>
              <a:rPr kumimoji="0" lang="en-US" sz="1600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… , 2</a:t>
            </a:r>
            <a:r>
              <a:rPr kumimoji="0" lang="en-US" sz="1600" i="1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N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     </a:t>
            </a:r>
            <a:r>
              <a:rPr kumimoji="0" lang="en-US" sz="1600" dirty="0">
                <a:solidFill>
                  <a:schemeClr val="tx1"/>
                </a:solidFill>
              </a:rPr>
              <a:t>                                                                                      </a:t>
            </a:r>
            <a:endParaRPr kumimoji="0" lang="en-US" sz="14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26695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Powers of 2 / buggy version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3E5BDF-6140-2F0B-7DED-55F241DDFA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2687" y="767285"/>
            <a:ext cx="4483651" cy="457201"/>
          </a:xfrm>
        </p:spPr>
        <p:txBody>
          <a:bodyPr/>
          <a:lstStyle/>
          <a:p>
            <a: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  <a:t>Task: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Print powers of 2</a:t>
            </a:r>
            <a:r>
              <a:rPr kumimoji="0" lang="en-US" sz="1600" dirty="0">
                <a:solidFill>
                  <a:schemeClr val="tx1"/>
                </a:solidFill>
              </a:rPr>
              <a:t>:  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kumimoji="0" lang="en-US" sz="1600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2</a:t>
            </a:r>
            <a:r>
              <a:rPr kumimoji="0" lang="en-US" sz="1600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2</a:t>
            </a:r>
            <a:r>
              <a:rPr kumimoji="0" lang="en-US" sz="1600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2</a:t>
            </a:r>
            <a:r>
              <a:rPr kumimoji="0" lang="en-US" sz="1600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… , 2</a:t>
            </a:r>
            <a:r>
              <a:rPr kumimoji="0" lang="en-US" sz="1600" i="1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N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     </a:t>
            </a:r>
            <a:r>
              <a:rPr kumimoji="0" lang="en-US" sz="1600" dirty="0">
                <a:solidFill>
                  <a:schemeClr val="tx1"/>
                </a:solidFill>
              </a:rPr>
              <a:t>                                                                                      </a:t>
            </a:r>
            <a:endParaRPr kumimoji="0" lang="en-US" sz="14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7900078-28BE-D5E8-34FC-3AF6C5B08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117" y="4544755"/>
            <a:ext cx="7501034" cy="62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</a:pPr>
            <a:r>
              <a:rPr kumimoji="0" lang="en-US" u="sng" dirty="0">
                <a:solidFill>
                  <a:srgbClr val="000000"/>
                </a:solidFill>
                <a:latin typeface="Times New Roman"/>
                <a:cs typeface="Times New Roman"/>
              </a:rPr>
              <a:t>Bug:</a:t>
            </a:r>
            <a: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  <a:t> The curly braces around the body of the loop are missing.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9689DAF-38E8-4CD4-25AB-E1FA42C72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5796" y="797660"/>
            <a:ext cx="1995944" cy="29039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lIns="92075" tIns="182880" rIns="92075" bIns="182880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bg2"/>
                </a:solidFill>
                <a:latin typeface="Consolas"/>
                <a:cs typeface="Consolas"/>
              </a:rPr>
              <a:t>% java PowersOfTwo 6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...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B7CBC54-91C5-3E91-51D3-24CF70922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87" y="1331033"/>
            <a:ext cx="4054935" cy="290390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182880" tIns="108000" rIns="182880" bIns="91440" anchor="t" anchorCtr="0">
            <a:prstTxWarp prst="textNoShape">
              <a:avLst/>
            </a:prstTxWarp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class PowersOfTwo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public static void main(String[] args)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int N = Integer.</a:t>
            </a:r>
            <a:r>
              <a:rPr lang="en-US" sz="12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(args[0]);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i = 0; 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int v = 1; </a:t>
            </a:r>
          </a:p>
          <a:p>
            <a:pPr>
              <a:spcBef>
                <a:spcPts val="9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(i &lt;= N) </a:t>
            </a:r>
            <a:endParaRPr lang="en-US" sz="1200" dirty="0">
              <a:solidFill>
                <a:srgbClr val="0033C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System.</a:t>
            </a:r>
            <a:r>
              <a:rPr lang="en-US" sz="12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.println(i + " " + v);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1" lang="en-US" sz="1200" dirty="0">
                <a:latin typeface="Consolas"/>
                <a:cs typeface="Consolas"/>
              </a:rPr>
              <a:t>i++;     </a:t>
            </a:r>
            <a:r>
              <a:rPr lang="en-US" sz="120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= i + 1;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1" lang="en-US" sz="1200" dirty="0">
                <a:latin typeface="Consolas"/>
                <a:cs typeface="Consolas"/>
              </a:rPr>
              <a:t>v </a:t>
            </a:r>
            <a:r>
              <a:rPr lang="en-US" sz="1200" dirty="0">
                <a:latin typeface="Consolas"/>
                <a:cs typeface="Consolas"/>
              </a:rPr>
              <a:t>*</a:t>
            </a:r>
            <a:r>
              <a:rPr kumimoji="1" lang="en-US" sz="1200" dirty="0">
                <a:latin typeface="Consolas"/>
                <a:cs typeface="Consolas"/>
              </a:rPr>
              <a:t>= 2;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200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 = v * 2;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}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 </a:t>
            </a:r>
          </a:p>
          <a:p>
            <a:pPr>
              <a:spcBef>
                <a:spcPts val="400"/>
              </a:spcBef>
            </a:pPr>
            <a:endParaRPr kumimoji="1" lang="en-US" sz="1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0254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Palindromes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35402FA-72B0-D4B5-0CAE-7422C02F0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44" y="821311"/>
            <a:ext cx="4522888" cy="4559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7600" tIns="46038" rIns="57600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radar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kayak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racecar</a:t>
            </a:r>
          </a:p>
        </p:txBody>
      </p:sp>
    </p:spTree>
    <p:extLst>
      <p:ext uri="{BB962C8B-B14F-4D97-AF65-F5344CB8AC3E}">
        <p14:creationId xmlns:p14="http://schemas.microsoft.com/office/powerpoint/2010/main" val="2583650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Palindromes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822344" y="821311"/>
            <a:ext cx="4522888" cy="4559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7600" tIns="46038" rIns="57600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radar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kayak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racecar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drab bard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Rise to vote, sir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Dennis and Edna sinned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Doom an evil deed, liven a mood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Go hang a salami; I’m a lasagna hog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A man, a plan, a canal, Panama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4321237" y="1386358"/>
            <a:ext cx="4149935" cy="1554272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1680"/>
              </a:spcBef>
              <a:buClr>
                <a:schemeClr val="bg1"/>
              </a:buClr>
              <a:buSzPct val="90000"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Rules of the game:</a:t>
            </a:r>
          </a:p>
          <a:p>
            <a:pPr marL="185738" indent="-185738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Ignore: white space, upper/lower case, punctuation characters</a:t>
            </a:r>
          </a:p>
          <a:p>
            <a:pPr marL="185738" indent="-185738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A single character string is a palindrome</a:t>
            </a:r>
          </a:p>
          <a:p>
            <a:pPr marL="185738" indent="-185738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An empty string is a palindrome.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B894152-5574-36AB-18D6-874254E399FF}"/>
              </a:ext>
            </a:extLst>
          </p:cNvPr>
          <p:cNvGrpSpPr/>
          <p:nvPr/>
        </p:nvGrpSpPr>
        <p:grpSpPr>
          <a:xfrm>
            <a:off x="485860" y="4782276"/>
            <a:ext cx="6417949" cy="1686880"/>
            <a:chOff x="485860" y="4782276"/>
            <a:chExt cx="6417949" cy="168688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5FC90D0-5A4E-C540-98B5-BEAFB0468E59}"/>
                </a:ext>
              </a:extLst>
            </p:cNvPr>
            <p:cNvGrpSpPr/>
            <p:nvPr/>
          </p:nvGrpSpPr>
          <p:grpSpPr>
            <a:xfrm>
              <a:off x="4950009" y="5079696"/>
              <a:ext cx="1953800" cy="1149526"/>
              <a:chOff x="4917335" y="5062330"/>
              <a:chExt cx="1953800" cy="1149526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596B3AD0-F934-DF49-B747-77A6927D90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1794" t="59638" r="29009" b="23600"/>
              <a:stretch/>
            </p:blipFill>
            <p:spPr>
              <a:xfrm>
                <a:off x="4917335" y="5062330"/>
                <a:ext cx="1953800" cy="1149526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F201B38-A7BC-1E42-81C7-26DAFD8D4B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7229" y="5787950"/>
                <a:ext cx="423906" cy="423906"/>
              </a:xfrm>
              <a:prstGeom prst="rect">
                <a:avLst/>
              </a:prstGeom>
            </p:spPr>
          </p:pic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2104B5B-F57F-1C43-B308-DED1313AA57D}"/>
                </a:ext>
              </a:extLst>
            </p:cNvPr>
            <p:cNvGrpSpPr/>
            <p:nvPr/>
          </p:nvGrpSpPr>
          <p:grpSpPr>
            <a:xfrm>
              <a:off x="518534" y="5683154"/>
              <a:ext cx="3104102" cy="786002"/>
              <a:chOff x="485860" y="5665788"/>
              <a:chExt cx="3104102" cy="786002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9E6ECDAC-F185-814E-BB54-5F9FF75564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7749" t="43187" r="23635" b="45352"/>
              <a:stretch/>
            </p:blipFill>
            <p:spPr>
              <a:xfrm>
                <a:off x="485860" y="5665788"/>
                <a:ext cx="2921818" cy="786002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AA02ED09-D4F0-0148-9123-9FD90D833B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0943" y="5787950"/>
                <a:ext cx="529019" cy="519636"/>
              </a:xfrm>
              <a:prstGeom prst="rect">
                <a:avLst/>
              </a:prstGeom>
            </p:spPr>
          </p:pic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4881AD9-3CCF-7E40-AA53-14316DF0D7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749" t="36023" r="23635" b="56813"/>
            <a:stretch/>
          </p:blipFill>
          <p:spPr>
            <a:xfrm>
              <a:off x="485860" y="5191861"/>
              <a:ext cx="2921818" cy="491293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5D69BF9-40C4-1E46-8AC3-66CD984387BC}"/>
                </a:ext>
              </a:extLst>
            </p:cNvPr>
            <p:cNvGrpSpPr/>
            <p:nvPr/>
          </p:nvGrpSpPr>
          <p:grpSpPr>
            <a:xfrm>
              <a:off x="485860" y="4782276"/>
              <a:ext cx="6385275" cy="501252"/>
              <a:chOff x="453186" y="4764910"/>
              <a:chExt cx="6385275" cy="501252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01F8F342-6AAB-D942-A2AF-ED20C8F1CA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7749" t="30819" r="23635" b="62920"/>
              <a:stretch/>
            </p:blipFill>
            <p:spPr>
              <a:xfrm>
                <a:off x="453186" y="4836801"/>
                <a:ext cx="2921818" cy="429361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02AE2E6-2CC1-A043-9388-97687CBD1A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1794" t="56071" r="29009" b="39592"/>
              <a:stretch/>
            </p:blipFill>
            <p:spPr>
              <a:xfrm>
                <a:off x="4884661" y="4764910"/>
                <a:ext cx="1953800" cy="29742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9913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Palindromes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134786" y="23649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46436C71-F28B-6405-E5CD-722E9AE39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10" y="4915104"/>
            <a:ext cx="8763649" cy="106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lang="en-US" sz="1400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Relevant string processing functions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s.length():</a:t>
            </a:r>
            <a:r>
              <a:rPr kumimoji="0" lang="en-US" sz="1600" dirty="0">
                <a:solidFill>
                  <a:schemeClr val="tx1"/>
                </a:solidFill>
              </a:rPr>
              <a:t> </a:t>
            </a:r>
            <a:r>
              <a:rPr kumimoji="0" lang="en-US" dirty="0">
                <a:solidFill>
                  <a:schemeClr val="tx1"/>
                </a:solidFill>
                <a:latin typeface="Times New Roman"/>
                <a:cs typeface="Times New Roman"/>
              </a:rPr>
              <a:t>       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Returns the length of 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</a:t>
            </a:r>
            <a:endParaRPr kumimoji="0"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s.charAt(</a:t>
            </a:r>
            <a:r>
              <a:rPr kumimoji="0"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):</a:t>
            </a:r>
            <a:r>
              <a:rPr kumimoji="0" lang="en-US" sz="1600" dirty="0">
                <a:solidFill>
                  <a:schemeClr val="tx1"/>
                </a:solidFill>
              </a:rPr>
              <a:t>    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Returns the character at index </a:t>
            </a:r>
            <a:r>
              <a:rPr kumimoji="0"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in 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s.indexOf(</a:t>
            </a:r>
            <a:r>
              <a:rPr kumimoji="0"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):</a:t>
            </a:r>
            <a:r>
              <a:rPr kumimoji="0" lang="en-US" sz="1600" dirty="0">
                <a:solidFill>
                  <a:schemeClr val="tx1"/>
                </a:solidFill>
              </a:rPr>
              <a:t>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Returns the first index at which </a:t>
            </a:r>
            <a:r>
              <a:rPr kumimoji="0"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appears in </a:t>
            </a:r>
            <a:r>
              <a:rPr kumimoji="0"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or </a:t>
            </a:r>
            <a:r>
              <a:rPr kumimoji="0"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i</a:t>
            </a:r>
            <a:r>
              <a:rPr kumimoji="0"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0"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found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endParaRPr kumimoji="0" lang="en-US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D123F2-39C8-1E7B-3469-0EAD039AB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10" y="1070612"/>
            <a:ext cx="6698317" cy="373441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08000" rIns="165600" bIns="262800" anchor="t" anchorCtr="0"/>
          <a:lstStyle/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public class Palindrome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public static void main(String[] args)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String s = args[0];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</a:t>
            </a:r>
            <a:endParaRPr lang="en-US" sz="1200" dirty="0">
              <a:latin typeface="Consolas"/>
              <a:cs typeface="Consola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332611-485A-04AF-1420-3C9C80B8EB7C}"/>
              </a:ext>
            </a:extLst>
          </p:cNvPr>
          <p:cNvGrpSpPr/>
          <p:nvPr/>
        </p:nvGrpSpPr>
        <p:grpSpPr>
          <a:xfrm>
            <a:off x="5871931" y="2707348"/>
            <a:ext cx="2495274" cy="962192"/>
            <a:chOff x="453186" y="4881206"/>
            <a:chExt cx="2954492" cy="139296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E466EB7-D4F4-ABC1-0E2A-B49C7C598E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749" t="43187" r="23635" b="45352"/>
            <a:stretch/>
          </p:blipFill>
          <p:spPr>
            <a:xfrm>
              <a:off x="485860" y="5488168"/>
              <a:ext cx="2921818" cy="78600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0FA11E3-20C0-8106-6642-8099AAB96F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749" t="30819" r="23635" b="62920"/>
            <a:stretch/>
          </p:blipFill>
          <p:spPr>
            <a:xfrm>
              <a:off x="453186" y="4881206"/>
              <a:ext cx="2921818" cy="42936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817856A-A178-9651-968C-3039B37C7C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749" t="36023" r="23635" b="56813"/>
            <a:stretch/>
          </p:blipFill>
          <p:spPr>
            <a:xfrm>
              <a:off x="453186" y="5197601"/>
              <a:ext cx="2921819" cy="491292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64FD4ED8-9F1F-45B9-FADD-A1B2D4AB4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729" y="742487"/>
            <a:ext cx="2467679" cy="11638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08000" rIns="0" bIns="262800" anchor="t" anchorCtr="0"/>
          <a:lstStyle/>
          <a:p>
            <a:r>
              <a:rPr lang="en-US" sz="1200" dirty="0">
                <a:latin typeface="Consolas"/>
                <a:cs typeface="Consolas"/>
              </a:rPr>
              <a:t>% </a:t>
            </a:r>
            <a:r>
              <a:rPr lang="en-US" sz="1200" b="1" dirty="0">
                <a:latin typeface="Consolas"/>
                <a:cs typeface="Consolas"/>
              </a:rPr>
              <a:t>java Palindrome adam</a:t>
            </a:r>
          </a:p>
          <a:p>
            <a:r>
              <a:rPr lang="en-US" sz="1200" dirty="0">
                <a:latin typeface="Consolas"/>
                <a:cs typeface="Consolas"/>
              </a:rPr>
              <a:t>adam is not a palindrome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% </a:t>
            </a:r>
            <a:r>
              <a:rPr lang="en-US" sz="1200" b="1" dirty="0">
                <a:latin typeface="Consolas"/>
                <a:cs typeface="Consolas"/>
              </a:rPr>
              <a:t>java Palindrome madam</a:t>
            </a:r>
          </a:p>
          <a:p>
            <a:r>
              <a:rPr lang="en-US" sz="1200" dirty="0">
                <a:latin typeface="Consolas"/>
                <a:cs typeface="Consolas"/>
              </a:rPr>
              <a:t>madam is a palindrome</a:t>
            </a:r>
          </a:p>
        </p:txBody>
      </p:sp>
    </p:spTree>
    <p:extLst>
      <p:ext uri="{BB962C8B-B14F-4D97-AF65-F5344CB8AC3E}">
        <p14:creationId xmlns:p14="http://schemas.microsoft.com/office/powerpoint/2010/main" val="1146503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27DF1-3931-C97E-AFF0-B364BBCD4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DBA994-C9C6-02BB-A818-376C8F853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10" y="1070612"/>
            <a:ext cx="6698317" cy="373441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08000" rIns="165600" bIns="262800" anchor="t" anchorCtr="0"/>
          <a:lstStyle/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public class Palindrome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public static void main(String[] args)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String s = args[0];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int left = 0;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int right = s.length() - 1;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// sanity check: Makes sure that we have a good start</a:t>
            </a:r>
            <a:endParaRPr lang="en-US" sz="1200" dirty="0">
              <a:latin typeface="Consolas"/>
              <a:ea typeface="Monaco"/>
              <a:cs typeface="Consolas"/>
            </a:endParaRP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System.out.println(s);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System.out.println(left);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System.out.println(right);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}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0A5D7-1CC4-267A-C360-7D18C4A7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Palindromes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983E2-A283-EC90-9C0E-65B4AC05C37E}"/>
              </a:ext>
            </a:extLst>
          </p:cNvPr>
          <p:cNvSpPr txBox="1"/>
          <p:nvPr/>
        </p:nvSpPr>
        <p:spPr>
          <a:xfrm>
            <a:off x="-2134786" y="23649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CEDAA7C-CA10-DE84-B49B-B99B532D19CF}"/>
              </a:ext>
            </a:extLst>
          </p:cNvPr>
          <p:cNvGrpSpPr/>
          <p:nvPr/>
        </p:nvGrpSpPr>
        <p:grpSpPr>
          <a:xfrm>
            <a:off x="5871931" y="2707348"/>
            <a:ext cx="2495274" cy="962192"/>
            <a:chOff x="453186" y="4881206"/>
            <a:chExt cx="2954492" cy="13929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1CDD01-562E-2D19-5222-E017E01BB1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749" t="43187" r="23635" b="45352"/>
            <a:stretch/>
          </p:blipFill>
          <p:spPr>
            <a:xfrm>
              <a:off x="485860" y="5488168"/>
              <a:ext cx="2921818" cy="78600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3BB56EB-2AB7-08C8-AF90-39217489BF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749" t="30819" r="23635" b="62920"/>
            <a:stretch/>
          </p:blipFill>
          <p:spPr>
            <a:xfrm>
              <a:off x="453186" y="4881206"/>
              <a:ext cx="2921818" cy="42936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3D535F-3F4E-A18B-359B-43525214F3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749" t="36023" r="23635" b="56813"/>
            <a:stretch/>
          </p:blipFill>
          <p:spPr>
            <a:xfrm>
              <a:off x="453186" y="5197601"/>
              <a:ext cx="2921819" cy="491292"/>
            </a:xfrm>
            <a:prstGeom prst="rect">
              <a:avLst/>
            </a:prstGeom>
          </p:spPr>
        </p:pic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3D3675BA-42F1-B17E-8FEF-A40398D11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10" y="4915104"/>
            <a:ext cx="8763649" cy="106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lang="en-US" sz="1400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Relevant string processing functions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s.length():</a:t>
            </a:r>
            <a:r>
              <a:rPr kumimoji="0" lang="en-US" sz="1600" dirty="0">
                <a:solidFill>
                  <a:schemeClr val="tx1"/>
                </a:solidFill>
              </a:rPr>
              <a:t> </a:t>
            </a:r>
            <a:r>
              <a:rPr kumimoji="0" lang="en-US" dirty="0">
                <a:solidFill>
                  <a:schemeClr val="tx1"/>
                </a:solidFill>
                <a:latin typeface="Times New Roman"/>
                <a:cs typeface="Times New Roman"/>
              </a:rPr>
              <a:t>       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Returns the length of 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</a:t>
            </a:r>
            <a:endParaRPr kumimoji="0"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s.charAt(</a:t>
            </a:r>
            <a:r>
              <a:rPr kumimoji="0"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):</a:t>
            </a:r>
            <a:r>
              <a:rPr kumimoji="0" lang="en-US" sz="1600" dirty="0">
                <a:solidFill>
                  <a:schemeClr val="tx1"/>
                </a:solidFill>
              </a:rPr>
              <a:t>    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Returns the character at index </a:t>
            </a:r>
            <a:r>
              <a:rPr kumimoji="0"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in 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s.indexOf(</a:t>
            </a:r>
            <a:r>
              <a:rPr kumimoji="0"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):</a:t>
            </a:r>
            <a:r>
              <a:rPr kumimoji="0" lang="en-US" sz="1600" dirty="0">
                <a:solidFill>
                  <a:schemeClr val="tx1"/>
                </a:solidFill>
              </a:rPr>
              <a:t>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Returns the first index at which </a:t>
            </a:r>
            <a:r>
              <a:rPr kumimoji="0"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appears in </a:t>
            </a:r>
            <a:r>
              <a:rPr kumimoji="0"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or </a:t>
            </a:r>
            <a:r>
              <a:rPr kumimoji="0"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i</a:t>
            </a:r>
            <a:r>
              <a:rPr kumimoji="0"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0"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found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endParaRPr kumimoji="0" lang="en-US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54CC8F-FF11-ACA8-3C4C-EB31668EB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729" y="742487"/>
            <a:ext cx="2467679" cy="11638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08000" rIns="0" bIns="262800" anchor="t" anchorCtr="0"/>
          <a:lstStyle/>
          <a:p>
            <a:r>
              <a:rPr lang="en-US" sz="1200" dirty="0">
                <a:latin typeface="Consolas"/>
                <a:cs typeface="Consolas"/>
              </a:rPr>
              <a:t>% </a:t>
            </a:r>
            <a:r>
              <a:rPr lang="en-US" sz="1200" b="1" dirty="0">
                <a:latin typeface="Consolas"/>
                <a:cs typeface="Consolas"/>
              </a:rPr>
              <a:t>java Palindrome adam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/>
                <a:cs typeface="Consolas"/>
              </a:rPr>
              <a:t>adam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/>
                <a:cs typeface="Consolas"/>
              </a:rPr>
              <a:t>0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/>
                <a:cs typeface="Consolas"/>
              </a:rPr>
              <a:t>3</a:t>
            </a:r>
          </a:p>
          <a:p>
            <a:endParaRPr lang="en-US" sz="1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733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7610" y="1070612"/>
            <a:ext cx="6698317" cy="373441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08000" rIns="165600" bIns="262800" anchor="t" anchorCtr="0"/>
          <a:lstStyle/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public class Palindrome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public static void main(String[] args)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String s = args[0];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int left = 0;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int right = s.length() - 1;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solidFill>
                  <a:srgbClr val="0033CC"/>
                </a:solidFill>
                <a:latin typeface="Consolas"/>
                <a:ea typeface="Monaco"/>
                <a:cs typeface="Consolas"/>
              </a:rPr>
              <a:t>      while</a:t>
            </a:r>
            <a:r>
              <a:rPr lang="en-US" sz="1200" dirty="0">
                <a:latin typeface="Consolas"/>
                <a:ea typeface="Monaco"/>
                <a:cs typeface="Consolas"/>
              </a:rPr>
              <a:t> ((s.charAt(left) == s.charAt(right)) &amp;&amp; (left &lt; right)) </a:t>
            </a:r>
            <a:r>
              <a:rPr lang="en-US" sz="1200" dirty="0">
                <a:solidFill>
                  <a:srgbClr val="0033CC"/>
                </a:solidFill>
                <a:latin typeface="Consolas"/>
                <a:ea typeface="Monaco"/>
                <a:cs typeface="Consolas"/>
              </a:rPr>
              <a:t>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left++;    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right--;   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</a:t>
            </a:r>
            <a:r>
              <a:rPr lang="en-US" sz="1200" dirty="0">
                <a:solidFill>
                  <a:srgbClr val="0033CC"/>
                </a:solidFill>
                <a:latin typeface="Consolas"/>
                <a:ea typeface="Monaco"/>
                <a:cs typeface="Consolas"/>
              </a:rPr>
              <a:t>}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if (left &lt; right)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 System.out.println(s + " is not a palindrome");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} else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 System.out.println(s + " is a palindrome");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}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}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}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Palindromes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134786" y="23649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33FA9F7-6CF0-7B2B-561F-D893C2693553}"/>
              </a:ext>
            </a:extLst>
          </p:cNvPr>
          <p:cNvGrpSpPr/>
          <p:nvPr/>
        </p:nvGrpSpPr>
        <p:grpSpPr>
          <a:xfrm>
            <a:off x="5871931" y="2707348"/>
            <a:ext cx="2495274" cy="962192"/>
            <a:chOff x="453186" y="4881206"/>
            <a:chExt cx="2954492" cy="13929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2FA278-5E18-7FA6-1443-EE0B786175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749" t="43187" r="23635" b="45352"/>
            <a:stretch/>
          </p:blipFill>
          <p:spPr>
            <a:xfrm>
              <a:off x="485860" y="5488168"/>
              <a:ext cx="2921818" cy="78600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6FE1BBC-382B-364E-382A-F153E615B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749" t="30819" r="23635" b="62920"/>
            <a:stretch/>
          </p:blipFill>
          <p:spPr>
            <a:xfrm>
              <a:off x="453186" y="4881206"/>
              <a:ext cx="2921818" cy="42936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0C49110-AB13-C46E-FBE7-D9D3EE7FA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749" t="36023" r="23635" b="56813"/>
            <a:stretch/>
          </p:blipFill>
          <p:spPr>
            <a:xfrm>
              <a:off x="453186" y="5197601"/>
              <a:ext cx="2921819" cy="49129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3C6D9BF-16A8-B995-E9CF-25B6CCE85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729" y="742487"/>
            <a:ext cx="2467679" cy="11638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226800" rIns="0" bIns="262800" anchor="ctr" anchorCtr="0"/>
          <a:lstStyle/>
          <a:p>
            <a:r>
              <a:rPr lang="en-US" sz="1200" dirty="0">
                <a:latin typeface="Consolas"/>
                <a:cs typeface="Consolas"/>
              </a:rPr>
              <a:t>% </a:t>
            </a:r>
            <a:r>
              <a:rPr lang="en-US" sz="1200" b="1" dirty="0">
                <a:latin typeface="Consolas"/>
                <a:cs typeface="Consolas"/>
              </a:rPr>
              <a:t>java Palindrome adam</a:t>
            </a:r>
          </a:p>
          <a:p>
            <a:r>
              <a:rPr lang="en-US" sz="1200" dirty="0">
                <a:latin typeface="Consolas"/>
                <a:cs typeface="Consolas"/>
              </a:rPr>
              <a:t>adam is not a palindrome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% </a:t>
            </a:r>
            <a:r>
              <a:rPr lang="en-US" sz="1200" b="1" dirty="0">
                <a:latin typeface="Consolas"/>
                <a:cs typeface="Consolas"/>
              </a:rPr>
              <a:t>java Palindrome madam</a:t>
            </a:r>
          </a:p>
          <a:p>
            <a:r>
              <a:rPr lang="en-US" sz="1200" dirty="0">
                <a:latin typeface="Consolas"/>
                <a:cs typeface="Consolas"/>
              </a:rPr>
              <a:t>madam is a palindrome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86F1D42-C42D-2468-0FDE-E6ECF9024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10" y="4915104"/>
            <a:ext cx="8763649" cy="106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lang="en-US" sz="1400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Relevant string processing functions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s.length():</a:t>
            </a:r>
            <a:r>
              <a:rPr kumimoji="0" lang="en-US" sz="1600" dirty="0">
                <a:solidFill>
                  <a:schemeClr val="tx1"/>
                </a:solidFill>
              </a:rPr>
              <a:t> </a:t>
            </a:r>
            <a:r>
              <a:rPr kumimoji="0" lang="en-US" dirty="0">
                <a:solidFill>
                  <a:schemeClr val="tx1"/>
                </a:solidFill>
                <a:latin typeface="Times New Roman"/>
                <a:cs typeface="Times New Roman"/>
              </a:rPr>
              <a:t>       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Returns the length of 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</a:t>
            </a:r>
            <a:endParaRPr kumimoji="0"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s.charAt(</a:t>
            </a:r>
            <a:r>
              <a:rPr kumimoji="0"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):</a:t>
            </a:r>
            <a:r>
              <a:rPr kumimoji="0" lang="en-US" sz="1600" dirty="0">
                <a:solidFill>
                  <a:schemeClr val="tx1"/>
                </a:solidFill>
              </a:rPr>
              <a:t>    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Returns the character at index </a:t>
            </a:r>
            <a:r>
              <a:rPr kumimoji="0"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in 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s.indexOf(</a:t>
            </a:r>
            <a:r>
              <a:rPr kumimoji="0"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):</a:t>
            </a:r>
            <a:r>
              <a:rPr kumimoji="0" lang="en-US" sz="1600" dirty="0">
                <a:solidFill>
                  <a:schemeClr val="tx1"/>
                </a:solidFill>
              </a:rPr>
              <a:t>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Returns the first index at which </a:t>
            </a:r>
            <a:r>
              <a:rPr kumimoji="0"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appears in </a:t>
            </a:r>
            <a:r>
              <a:rPr kumimoji="0"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or </a:t>
            </a:r>
            <a:r>
              <a:rPr kumimoji="0"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i</a:t>
            </a:r>
            <a:r>
              <a:rPr kumimoji="0"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0"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found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endParaRPr kumimoji="0" lang="en-US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7922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7610" y="1070612"/>
            <a:ext cx="6698317" cy="373441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08000" rIns="165600" bIns="262800" anchor="t" anchorCtr="0"/>
          <a:lstStyle/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public class Palindrome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public static void main(String[] args)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String s = args[0];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int left = 0;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int right = s.length() - 1;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</a:t>
            </a:r>
            <a:r>
              <a:rPr lang="en-US" sz="1200" dirty="0">
                <a:solidFill>
                  <a:srgbClr val="0033CC"/>
                </a:solidFill>
                <a:latin typeface="Consolas"/>
                <a:ea typeface="Monaco"/>
                <a:cs typeface="Consolas"/>
              </a:rPr>
              <a:t>while</a:t>
            </a:r>
            <a:r>
              <a:rPr lang="en-US" sz="1200" dirty="0">
                <a:latin typeface="Consolas"/>
                <a:ea typeface="Monaco"/>
                <a:cs typeface="Consolas"/>
              </a:rPr>
              <a:t> ((s.charAt(left) == s.charAt(right)) &amp;&amp; (left &lt; right)) </a:t>
            </a:r>
            <a:r>
              <a:rPr lang="en-US" sz="1200" dirty="0">
                <a:solidFill>
                  <a:srgbClr val="0033CC"/>
                </a:solidFill>
                <a:latin typeface="Consolas"/>
                <a:ea typeface="Monaco"/>
                <a:cs typeface="Consolas"/>
              </a:rPr>
              <a:t>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left++;    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right--;   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</a:t>
            </a:r>
            <a:r>
              <a:rPr lang="en-US" sz="1200" dirty="0">
                <a:solidFill>
                  <a:srgbClr val="0033CC"/>
                </a:solidFill>
                <a:latin typeface="Consolas"/>
                <a:ea typeface="Monaco"/>
                <a:cs typeface="Consolas"/>
              </a:rPr>
              <a:t>}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if (left &lt; right)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 System.out.println(s + " is not a palindrome");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} else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 System.out.println(s + " is a palindrome");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}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}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}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Palindromes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134786" y="23649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33FA9F7-6CF0-7B2B-561F-D893C2693553}"/>
              </a:ext>
            </a:extLst>
          </p:cNvPr>
          <p:cNvGrpSpPr/>
          <p:nvPr/>
        </p:nvGrpSpPr>
        <p:grpSpPr>
          <a:xfrm>
            <a:off x="5871931" y="2707348"/>
            <a:ext cx="2495274" cy="962192"/>
            <a:chOff x="453186" y="4881206"/>
            <a:chExt cx="2954492" cy="13929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2FA278-5E18-7FA6-1443-EE0B786175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749" t="43187" r="23635" b="45352"/>
            <a:stretch/>
          </p:blipFill>
          <p:spPr>
            <a:xfrm>
              <a:off x="485860" y="5488168"/>
              <a:ext cx="2921818" cy="78600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6FE1BBC-382B-364E-382A-F153E615B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749" t="30819" r="23635" b="62920"/>
            <a:stretch/>
          </p:blipFill>
          <p:spPr>
            <a:xfrm>
              <a:off x="453186" y="4881206"/>
              <a:ext cx="2921818" cy="42936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0C49110-AB13-C46E-FBE7-D9D3EE7FA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749" t="36023" r="23635" b="56813"/>
            <a:stretch/>
          </p:blipFill>
          <p:spPr>
            <a:xfrm>
              <a:off x="453186" y="5197601"/>
              <a:ext cx="2921819" cy="49129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3C6D9BF-16A8-B995-E9CF-25B6CCE85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729" y="742487"/>
            <a:ext cx="2467679" cy="11638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226800" rIns="0" bIns="262800" anchor="ctr" anchorCtr="0"/>
          <a:lstStyle/>
          <a:p>
            <a:r>
              <a:rPr lang="en-US" sz="1200" dirty="0">
                <a:latin typeface="Consolas"/>
                <a:cs typeface="Consolas"/>
              </a:rPr>
              <a:t>% </a:t>
            </a:r>
            <a:r>
              <a:rPr lang="en-US" sz="1200" b="1" dirty="0">
                <a:latin typeface="Consolas"/>
                <a:cs typeface="Consolas"/>
              </a:rPr>
              <a:t>java Palindrome adam</a:t>
            </a:r>
          </a:p>
          <a:p>
            <a:r>
              <a:rPr lang="en-US" sz="1200" dirty="0">
                <a:latin typeface="Consolas"/>
                <a:cs typeface="Consolas"/>
              </a:rPr>
              <a:t>adam is not a palindrome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% </a:t>
            </a:r>
            <a:r>
              <a:rPr lang="en-US" sz="1200" b="1" dirty="0">
                <a:latin typeface="Consolas"/>
                <a:cs typeface="Consolas"/>
              </a:rPr>
              <a:t>java Palindrome madam</a:t>
            </a:r>
          </a:p>
          <a:p>
            <a:r>
              <a:rPr lang="en-US" sz="1200" dirty="0">
                <a:latin typeface="Consolas"/>
                <a:cs typeface="Consolas"/>
              </a:rPr>
              <a:t>madam is a palindrome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E8DC87-3229-4D3A-8F2F-B2E7C613B3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7" t="1556" r="23115" b="76912"/>
          <a:stretch/>
        </p:blipFill>
        <p:spPr>
          <a:xfrm>
            <a:off x="547610" y="5023574"/>
            <a:ext cx="3197125" cy="13915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828327-35E0-8358-0489-641A852A6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42" y="5091563"/>
            <a:ext cx="2884783" cy="132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924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Print square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134786" y="23649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E7239D-E992-45E7-C885-59800181B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10" y="1070611"/>
            <a:ext cx="6698317" cy="388108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08000" rIns="165600" bIns="262800" anchor="t" anchorCtr="0"/>
          <a:lstStyle/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public class </a:t>
            </a:r>
            <a:r>
              <a:rPr lang="en-US" sz="1200" dirty="0" err="1">
                <a:latin typeface="Consolas"/>
                <a:ea typeface="Monaco"/>
                <a:cs typeface="Consolas"/>
              </a:rPr>
              <a:t>PrintSquare</a:t>
            </a:r>
            <a:r>
              <a:rPr lang="en-US" sz="1200" dirty="0">
                <a:latin typeface="Consolas"/>
                <a:ea typeface="Monaco"/>
                <a:cs typeface="Consolas"/>
              </a:rPr>
              <a:t>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public static void main(String[] args)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int n = </a:t>
            </a:r>
            <a:r>
              <a:rPr lang="en-US" sz="1200" dirty="0" err="1">
                <a:latin typeface="Consolas"/>
                <a:ea typeface="Monaco"/>
                <a:cs typeface="Consolas"/>
              </a:rPr>
              <a:t>Integer.parseInt</a:t>
            </a:r>
            <a:r>
              <a:rPr lang="en-US" sz="1200" dirty="0">
                <a:latin typeface="Consolas"/>
                <a:ea typeface="Monaco"/>
                <a:cs typeface="Consolas"/>
              </a:rPr>
              <a:t>(</a:t>
            </a:r>
            <a:r>
              <a:rPr lang="en-US" sz="1200" dirty="0" err="1">
                <a:latin typeface="Consolas"/>
                <a:ea typeface="Monaco"/>
                <a:cs typeface="Consolas"/>
              </a:rPr>
              <a:t>args</a:t>
            </a:r>
            <a:r>
              <a:rPr lang="en-US" sz="1200" dirty="0">
                <a:latin typeface="Consolas"/>
                <a:ea typeface="Monaco"/>
                <a:cs typeface="Consolas"/>
              </a:rPr>
              <a:t>[0]);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EBD147-867E-9B01-28AF-3C217E7C8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730" y="742487"/>
            <a:ext cx="2272434" cy="11638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226800" rIns="0" bIns="262800" anchor="ctr" anchorCtr="0"/>
          <a:lstStyle/>
          <a:p>
            <a:r>
              <a:rPr lang="en-US" sz="1200" b="1" dirty="0">
                <a:solidFill>
                  <a:schemeClr val="bg2"/>
                </a:solidFill>
                <a:latin typeface="Consolas"/>
                <a:cs typeface="Consolas"/>
              </a:rPr>
              <a:t>% java </a:t>
            </a:r>
            <a:r>
              <a:rPr lang="en-US" sz="1200" b="1" dirty="0" err="1">
                <a:solidFill>
                  <a:schemeClr val="bg2"/>
                </a:solidFill>
                <a:latin typeface="Consolas"/>
                <a:cs typeface="Consolas"/>
              </a:rPr>
              <a:t>PrintSquare</a:t>
            </a:r>
            <a:r>
              <a:rPr lang="en-US" sz="1200" b="1" dirty="0">
                <a:solidFill>
                  <a:schemeClr val="bg2"/>
                </a:solidFill>
                <a:latin typeface="Consolas"/>
                <a:cs typeface="Consolas"/>
              </a:rPr>
              <a:t> 3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***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nsolas"/>
                <a:cs typeface="Consolas"/>
              </a:rPr>
              <a:t>***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nsolas"/>
                <a:cs typeface="Consolas"/>
              </a:rPr>
              <a:t>***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68EFCDAF-A882-882E-0EB1-E60FB02AD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968" y="3967296"/>
            <a:ext cx="4490440" cy="26250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 type="none" w="sm" len="sm"/>
          </a:ln>
        </p:spPr>
        <p:txBody>
          <a:bodyPr wrap="square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bg1"/>
              </a:buClr>
              <a:buSzPct val="90000"/>
            </a:pPr>
            <a:r>
              <a:rPr lang="en-US" sz="1600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Relevant printing functions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1"/>
              </a:buClr>
              <a:buSzPct val="90000"/>
            </a:pP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System.out.print(</a:t>
            </a:r>
            <a:r>
              <a:rPr lang="en-US" sz="12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33CC"/>
                </a:solidFill>
                <a:latin typeface="Times New Roman"/>
                <a:cs typeface="Times New Roman"/>
              </a:rPr>
              <a:t>:</a:t>
            </a:r>
            <a:br>
              <a:rPr lang="en-US" dirty="0">
                <a:solidFill>
                  <a:schemeClr val="bg2"/>
                </a:solidFill>
                <a:latin typeface="Times New Roman"/>
                <a:cs typeface="Times New Roman"/>
              </a:rPr>
            </a:br>
            <a:r>
              <a:rPr lang="en-US" dirty="0">
                <a:solidFill>
                  <a:schemeClr val="bg2"/>
                </a:solidFill>
                <a:latin typeface="Times New Roman"/>
                <a:cs typeface="Times New Roman"/>
              </a:rPr>
              <a:t>    </a:t>
            </a: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Prints the string  </a:t>
            </a:r>
            <a:r>
              <a:rPr lang="en-US" sz="14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 at the </a:t>
            </a:r>
            <a:r>
              <a:rPr lang="en-US" sz="1400" i="1" dirty="0">
                <a:solidFill>
                  <a:schemeClr val="bg2"/>
                </a:solidFill>
                <a:latin typeface="Times New Roman"/>
                <a:cs typeface="Times New Roman"/>
              </a:rPr>
              <a:t>cursor position</a:t>
            </a: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,</a:t>
            </a:r>
            <a:b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</a:b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     and moves the cursor just after </a:t>
            </a:r>
            <a:r>
              <a:rPr lang="en-US" sz="16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endParaRPr lang="en-US" sz="12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17488">
              <a:spcBef>
                <a:spcPts val="1200"/>
              </a:spcBef>
              <a:buClr>
                <a:schemeClr val="tx1"/>
              </a:buClr>
              <a:buSzPct val="120000"/>
            </a:pP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</a:t>
            </a:r>
            <a:r>
              <a:rPr lang="en-US" sz="12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solidFill>
                  <a:schemeClr val="bg2"/>
                </a:solidFill>
                <a:latin typeface="Times New Roman"/>
                <a:cs typeface="Times New Roman"/>
              </a:rPr>
            </a:b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Print</a:t>
            </a:r>
            <a:r>
              <a:rPr lang="en-US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16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cursor position,</a:t>
            </a:r>
            <a:b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</a:b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and moves the cursor to the beginning on the next line</a:t>
            </a:r>
          </a:p>
          <a:p>
            <a:pPr marL="228600" indent="-217488">
              <a:spcBef>
                <a:spcPts val="1200"/>
              </a:spcBef>
              <a:buClr>
                <a:schemeClr val="tx1"/>
              </a:buClr>
              <a:buSzPct val="120000"/>
            </a:pP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System.out.println():</a:t>
            </a:r>
            <a:br>
              <a:rPr lang="en-US" dirty="0">
                <a:solidFill>
                  <a:schemeClr val="bg2"/>
                </a:solidFill>
                <a:latin typeface="Times New Roman"/>
                <a:cs typeface="Times New Roman"/>
              </a:rPr>
            </a:b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Moves the cursor to the beginning on the next line</a:t>
            </a:r>
          </a:p>
        </p:txBody>
      </p:sp>
    </p:spTree>
    <p:extLst>
      <p:ext uri="{BB962C8B-B14F-4D97-AF65-F5344CB8AC3E}">
        <p14:creationId xmlns:p14="http://schemas.microsoft.com/office/powerpoint/2010/main" val="60320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ea typeface="ＭＳ Ｐゴシック" charset="-128"/>
                <a:cs typeface="ＭＳ Ｐゴシック" charset="-128"/>
              </a:rPr>
              <a:t>Program flow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28063" y="1084163"/>
            <a:ext cx="2275150" cy="3142843"/>
            <a:chOff x="1241294" y="2060341"/>
            <a:chExt cx="2275150" cy="3142843"/>
          </a:xfrm>
        </p:grpSpPr>
        <p:cxnSp>
          <p:nvCxnSpPr>
            <p:cNvPr id="21509" name="AutoShape 4"/>
            <p:cNvCxnSpPr>
              <a:cxnSpLocks noChangeShapeType="1"/>
              <a:stCxn id="21510" idx="2"/>
              <a:endCxn id="21515" idx="0"/>
            </p:cNvCxnSpPr>
            <p:nvPr/>
          </p:nvCxnSpPr>
          <p:spPr bwMode="auto">
            <a:xfrm>
              <a:off x="2379663" y="3668072"/>
              <a:ext cx="0" cy="4683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21510" name="AutoShape 5"/>
            <p:cNvSpPr>
              <a:spLocks noChangeArrowheads="1"/>
            </p:cNvSpPr>
            <p:nvPr/>
          </p:nvSpPr>
          <p:spPr bwMode="auto">
            <a:xfrm>
              <a:off x="1778000" y="3350572"/>
              <a:ext cx="1201738" cy="317500"/>
            </a:xfrm>
            <a:prstGeom prst="flowChartProcess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statement 2</a:t>
              </a:r>
            </a:p>
          </p:txBody>
        </p:sp>
        <p:cxnSp>
          <p:nvCxnSpPr>
            <p:cNvPr id="21511" name="AutoShape 6"/>
            <p:cNvCxnSpPr>
              <a:cxnSpLocks noChangeShapeType="1"/>
              <a:stCxn id="21512" idx="2"/>
              <a:endCxn id="21510" idx="0"/>
            </p:cNvCxnSpPr>
            <p:nvPr/>
          </p:nvCxnSpPr>
          <p:spPr bwMode="auto">
            <a:xfrm>
              <a:off x="2379663" y="2917184"/>
              <a:ext cx="0" cy="4333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21512" name="AutoShape 7"/>
            <p:cNvSpPr>
              <a:spLocks noChangeArrowheads="1"/>
            </p:cNvSpPr>
            <p:nvPr/>
          </p:nvSpPr>
          <p:spPr bwMode="auto">
            <a:xfrm>
              <a:off x="1778000" y="2599684"/>
              <a:ext cx="1201738" cy="317500"/>
            </a:xfrm>
            <a:prstGeom prst="flowChartProcess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statement 1</a:t>
              </a:r>
            </a:p>
          </p:txBody>
        </p:sp>
        <p:sp>
          <p:nvSpPr>
            <p:cNvPr id="21513" name="AutoShape 8"/>
            <p:cNvSpPr>
              <a:spLocks noChangeArrowheads="1"/>
            </p:cNvSpPr>
            <p:nvPr/>
          </p:nvSpPr>
          <p:spPr bwMode="auto">
            <a:xfrm>
              <a:off x="1778000" y="4887272"/>
              <a:ext cx="1201738" cy="315912"/>
            </a:xfrm>
            <a:prstGeom prst="flowChartProcess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etc.</a:t>
              </a:r>
            </a:p>
          </p:txBody>
        </p:sp>
        <p:cxnSp>
          <p:nvCxnSpPr>
            <p:cNvPr id="21514" name="AutoShape 9"/>
            <p:cNvCxnSpPr>
              <a:cxnSpLocks noChangeShapeType="1"/>
              <a:stCxn id="21515" idx="2"/>
              <a:endCxn id="21513" idx="0"/>
            </p:cNvCxnSpPr>
            <p:nvPr/>
          </p:nvCxnSpPr>
          <p:spPr bwMode="auto">
            <a:xfrm>
              <a:off x="2379663" y="4452297"/>
              <a:ext cx="0" cy="4349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21515" name="AutoShape 10"/>
            <p:cNvSpPr>
              <a:spLocks noChangeArrowheads="1"/>
            </p:cNvSpPr>
            <p:nvPr/>
          </p:nvSpPr>
          <p:spPr bwMode="auto">
            <a:xfrm>
              <a:off x="1778000" y="4136384"/>
              <a:ext cx="1201738" cy="315913"/>
            </a:xfrm>
            <a:prstGeom prst="flowChartProcess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statement 3</a:t>
              </a:r>
            </a:p>
          </p:txBody>
        </p:sp>
        <p:sp>
          <p:nvSpPr>
            <p:cNvPr id="21532" name="Text Box 27"/>
            <p:cNvSpPr txBox="1">
              <a:spLocks noChangeArrowheads="1"/>
            </p:cNvSpPr>
            <p:nvPr/>
          </p:nvSpPr>
          <p:spPr bwMode="auto">
            <a:xfrm>
              <a:off x="1241294" y="2060341"/>
              <a:ext cx="2275150" cy="380593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102590" tIns="51296" rIns="102590" bIns="51296">
              <a:prstTxWarp prst="textNoShape">
                <a:avLst/>
              </a:prstTxWarp>
              <a:spAutoFit/>
            </a:bodyPr>
            <a:lstStyle/>
            <a:p>
              <a:pPr algn="ctr" defTabSz="1019175">
                <a:spcBef>
                  <a:spcPct val="50000"/>
                </a:spcBef>
              </a:pPr>
              <a:r>
                <a:rPr kumimoji="1" lang="en-US" dirty="0">
                  <a:latin typeface="Times New Roman"/>
                  <a:cs typeface="Times New Roman"/>
                </a:rPr>
                <a:t>sequential flow: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671560" y="1106385"/>
            <a:ext cx="4241217" cy="3909608"/>
            <a:chOff x="4069346" y="1766651"/>
            <a:chExt cx="4241217" cy="3909608"/>
          </a:xfrm>
        </p:grpSpPr>
        <p:sp>
          <p:nvSpPr>
            <p:cNvPr id="21516" name="AutoShape 11"/>
            <p:cNvSpPr>
              <a:spLocks noChangeArrowheads="1"/>
            </p:cNvSpPr>
            <p:nvPr/>
          </p:nvSpPr>
          <p:spPr bwMode="auto">
            <a:xfrm>
              <a:off x="5256213" y="3888734"/>
              <a:ext cx="1058862" cy="650875"/>
            </a:xfrm>
            <a:prstGeom prst="flowChartDecision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condition</a:t>
              </a:r>
            </a:p>
          </p:txBody>
        </p:sp>
        <p:cxnSp>
          <p:nvCxnSpPr>
            <p:cNvPr id="21517" name="AutoShape 12"/>
            <p:cNvCxnSpPr>
              <a:cxnSpLocks noChangeShapeType="1"/>
              <a:stCxn id="21525" idx="2"/>
              <a:endCxn id="21516" idx="0"/>
            </p:cNvCxnSpPr>
            <p:nvPr/>
          </p:nvCxnSpPr>
          <p:spPr bwMode="auto">
            <a:xfrm>
              <a:off x="5783263" y="2871147"/>
              <a:ext cx="3175" cy="1017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1518" name="AutoShape 13"/>
            <p:cNvCxnSpPr>
              <a:cxnSpLocks noChangeShapeType="1"/>
              <a:stCxn id="21516" idx="3"/>
              <a:endCxn id="21524" idx="1"/>
            </p:cNvCxnSpPr>
            <p:nvPr/>
          </p:nvCxnSpPr>
          <p:spPr bwMode="auto">
            <a:xfrm>
              <a:off x="6315075" y="4214172"/>
              <a:ext cx="987425" cy="79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1519" name="AutoShape 14"/>
            <p:cNvCxnSpPr>
              <a:cxnSpLocks noChangeShapeType="1"/>
              <a:stCxn id="21524" idx="0"/>
              <a:endCxn id="21523" idx="6"/>
            </p:cNvCxnSpPr>
            <p:nvPr/>
          </p:nvCxnSpPr>
          <p:spPr bwMode="auto">
            <a:xfrm rot="5400000" flipH="1">
              <a:off x="6508750" y="2764784"/>
              <a:ext cx="581025" cy="201612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sp>
          <p:nvSpPr>
            <p:cNvPr id="21520" name="Text Box 15"/>
            <p:cNvSpPr txBox="1">
              <a:spLocks noChangeArrowheads="1"/>
            </p:cNvSpPr>
            <p:nvPr/>
          </p:nvSpPr>
          <p:spPr bwMode="auto">
            <a:xfrm>
              <a:off x="6539691" y="3955822"/>
              <a:ext cx="423892" cy="276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29" tIns="45714" rIns="91429" bIns="45714"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dirty="0">
                  <a:latin typeface="Times New Roman"/>
                  <a:cs typeface="Times New Roman"/>
                </a:rPr>
                <a:t>true</a:t>
              </a:r>
            </a:p>
          </p:txBody>
        </p:sp>
        <p:sp>
          <p:nvSpPr>
            <p:cNvPr id="21521" name="Text Box 16"/>
            <p:cNvSpPr txBox="1">
              <a:spLocks noChangeArrowheads="1"/>
            </p:cNvSpPr>
            <p:nvPr/>
          </p:nvSpPr>
          <p:spPr bwMode="auto">
            <a:xfrm>
              <a:off x="5829856" y="4667022"/>
              <a:ext cx="475138" cy="276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29" tIns="45714" rIns="91429" bIns="45714"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dirty="0">
                  <a:latin typeface="Times New Roman"/>
                  <a:cs typeface="Times New Roman"/>
                </a:rPr>
                <a:t>false</a:t>
              </a:r>
            </a:p>
          </p:txBody>
        </p:sp>
        <p:cxnSp>
          <p:nvCxnSpPr>
            <p:cNvPr id="21522" name="AutoShape 17"/>
            <p:cNvCxnSpPr>
              <a:cxnSpLocks noChangeShapeType="1"/>
              <a:stCxn id="21516" idx="2"/>
              <a:endCxn id="21526" idx="0"/>
            </p:cNvCxnSpPr>
            <p:nvPr/>
          </p:nvCxnSpPr>
          <p:spPr bwMode="auto">
            <a:xfrm>
              <a:off x="5786438" y="4539609"/>
              <a:ext cx="1587" cy="8207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21523" name="AutoShape 18"/>
            <p:cNvSpPr>
              <a:spLocks noChangeArrowheads="1"/>
            </p:cNvSpPr>
            <p:nvPr/>
          </p:nvSpPr>
          <p:spPr bwMode="auto">
            <a:xfrm>
              <a:off x="5572125" y="3371209"/>
              <a:ext cx="219075" cy="220663"/>
            </a:xfrm>
            <a:prstGeom prst="flowChartConnector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21524" name="AutoShape 19"/>
            <p:cNvSpPr>
              <a:spLocks noChangeArrowheads="1"/>
            </p:cNvSpPr>
            <p:nvPr/>
          </p:nvSpPr>
          <p:spPr bwMode="auto">
            <a:xfrm>
              <a:off x="7302500" y="4063359"/>
              <a:ext cx="1008063" cy="317500"/>
            </a:xfrm>
            <a:prstGeom prst="flowChartProcess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statements</a:t>
              </a:r>
            </a:p>
          </p:txBody>
        </p:sp>
        <p:sp>
          <p:nvSpPr>
            <p:cNvPr id="21525" name="AutoShape 20"/>
            <p:cNvSpPr>
              <a:spLocks noChangeArrowheads="1"/>
            </p:cNvSpPr>
            <p:nvPr/>
          </p:nvSpPr>
          <p:spPr bwMode="auto">
            <a:xfrm>
              <a:off x="5253038" y="2220272"/>
              <a:ext cx="1058862" cy="650875"/>
            </a:xfrm>
            <a:prstGeom prst="flowChartDecision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condition</a:t>
              </a:r>
            </a:p>
          </p:txBody>
        </p:sp>
        <p:sp>
          <p:nvSpPr>
            <p:cNvPr id="21526" name="AutoShape 21"/>
            <p:cNvSpPr>
              <a:spLocks noChangeArrowheads="1"/>
            </p:cNvSpPr>
            <p:nvPr/>
          </p:nvSpPr>
          <p:spPr bwMode="auto">
            <a:xfrm>
              <a:off x="5283200" y="5360347"/>
              <a:ext cx="1008063" cy="315912"/>
            </a:xfrm>
            <a:prstGeom prst="flowChartProcess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statements</a:t>
              </a:r>
            </a:p>
          </p:txBody>
        </p:sp>
        <p:sp>
          <p:nvSpPr>
            <p:cNvPr id="21527" name="Text Box 22"/>
            <p:cNvSpPr txBox="1">
              <a:spLocks noChangeArrowheads="1"/>
            </p:cNvSpPr>
            <p:nvPr/>
          </p:nvSpPr>
          <p:spPr bwMode="auto">
            <a:xfrm>
              <a:off x="5844144" y="2960459"/>
              <a:ext cx="475138" cy="276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29" tIns="45714" rIns="91429" bIns="45714"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dirty="0">
                  <a:latin typeface="Times New Roman"/>
                  <a:cs typeface="Times New Roman"/>
                </a:rPr>
                <a:t>false</a:t>
              </a:r>
            </a:p>
          </p:txBody>
        </p:sp>
        <p:cxnSp>
          <p:nvCxnSpPr>
            <p:cNvPr id="21528" name="AutoShape 23"/>
            <p:cNvCxnSpPr>
              <a:cxnSpLocks noChangeShapeType="1"/>
              <a:stCxn id="21525" idx="1"/>
              <a:endCxn id="21529" idx="0"/>
            </p:cNvCxnSpPr>
            <p:nvPr/>
          </p:nvCxnSpPr>
          <p:spPr bwMode="auto">
            <a:xfrm rot="10800000" flipV="1">
              <a:off x="4648200" y="2545709"/>
              <a:ext cx="604838" cy="11684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sp>
          <p:nvSpPr>
            <p:cNvPr id="21529" name="AutoShape 24"/>
            <p:cNvSpPr>
              <a:spLocks noChangeArrowheads="1"/>
            </p:cNvSpPr>
            <p:nvPr/>
          </p:nvSpPr>
          <p:spPr bwMode="auto">
            <a:xfrm>
              <a:off x="4143375" y="3714109"/>
              <a:ext cx="1008063" cy="317500"/>
            </a:xfrm>
            <a:prstGeom prst="flowChartProcess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statements</a:t>
              </a:r>
            </a:p>
          </p:txBody>
        </p:sp>
        <p:cxnSp>
          <p:nvCxnSpPr>
            <p:cNvPr id="21530" name="AutoShape 25"/>
            <p:cNvCxnSpPr>
              <a:cxnSpLocks noChangeShapeType="1"/>
              <a:stCxn id="21529" idx="2"/>
              <a:endCxn id="21526" idx="1"/>
            </p:cNvCxnSpPr>
            <p:nvPr/>
          </p:nvCxnSpPr>
          <p:spPr bwMode="auto">
            <a:xfrm rot="16200000" flipH="1">
              <a:off x="4221956" y="4457853"/>
              <a:ext cx="1487488" cy="6350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sp>
          <p:nvSpPr>
            <p:cNvPr id="21531" name="Text Box 26"/>
            <p:cNvSpPr txBox="1">
              <a:spLocks noChangeArrowheads="1"/>
            </p:cNvSpPr>
            <p:nvPr/>
          </p:nvSpPr>
          <p:spPr bwMode="auto">
            <a:xfrm>
              <a:off x="4690254" y="2950934"/>
              <a:ext cx="423892" cy="276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29" tIns="45714" rIns="91429" bIns="45714"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dirty="0">
                  <a:latin typeface="Times New Roman"/>
                  <a:cs typeface="Times New Roman"/>
                </a:rPr>
                <a:t>true</a:t>
              </a:r>
            </a:p>
          </p:txBody>
        </p:sp>
        <p:sp>
          <p:nvSpPr>
            <p:cNvPr id="21533" name="Text Box 28"/>
            <p:cNvSpPr txBox="1">
              <a:spLocks noChangeArrowheads="1"/>
            </p:cNvSpPr>
            <p:nvPr/>
          </p:nvSpPr>
          <p:spPr bwMode="auto">
            <a:xfrm>
              <a:off x="4069346" y="1766651"/>
              <a:ext cx="3903663" cy="380593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02590" tIns="51296" rIns="102590" bIns="51296">
              <a:prstTxWarp prst="textNoShape">
                <a:avLst/>
              </a:prstTxWarp>
              <a:spAutoFit/>
            </a:bodyPr>
            <a:lstStyle/>
            <a:p>
              <a:pPr algn="ctr" defTabSz="1019175">
                <a:spcBef>
                  <a:spcPct val="50000"/>
                </a:spcBef>
              </a:pPr>
              <a:r>
                <a:rPr kumimoji="1" lang="en-US" dirty="0">
                  <a:latin typeface="Times New Roman"/>
                  <a:cs typeface="Times New Roman"/>
                </a:rPr>
                <a:t>conditional and iterative flow</a:t>
              </a:r>
              <a:r>
                <a:rPr lang="en-US" dirty="0">
                  <a:latin typeface="Times New Roman"/>
                  <a:cs typeface="Times New Roman"/>
                </a:rPr>
                <a:t> </a:t>
              </a:r>
              <a:r>
                <a:rPr lang="en-US" sz="1400" dirty="0">
                  <a:latin typeface="Times New Roman"/>
                  <a:cs typeface="Times New Roman"/>
                </a:rPr>
                <a:t>(example):</a:t>
              </a:r>
              <a:endParaRPr kumimoji="1" lang="en-US" sz="14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1042548" y="5305913"/>
            <a:ext cx="8263582" cy="857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114300" lvl="1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kumimoji="0" lang="en-US" u="sng" dirty="0">
                <a:latin typeface="Times New Roman"/>
                <a:cs typeface="Times New Roman"/>
              </a:rPr>
              <a:t>Program flow</a:t>
            </a:r>
            <a:r>
              <a:rPr kumimoji="0" lang="en-US" dirty="0">
                <a:latin typeface="Times New Roman"/>
                <a:cs typeface="Times New Roman"/>
              </a:rPr>
              <a:t>: </a:t>
            </a:r>
            <a:r>
              <a:rPr kumimoji="0" lang="en-US" i="1" dirty="0">
                <a:latin typeface="Times New Roman"/>
                <a:cs typeface="Times New Roman"/>
              </a:rPr>
              <a:t>Actual</a:t>
            </a:r>
            <a:r>
              <a:rPr kumimoji="0" lang="en-US" dirty="0">
                <a:latin typeface="Times New Roman"/>
                <a:cs typeface="Times New Roman"/>
              </a:rPr>
              <a:t> order of execution, during a program execution (runtime)</a:t>
            </a:r>
          </a:p>
          <a:p>
            <a:pPr marL="114300" lvl="1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kumimoji="0" lang="en-US" u="sng" dirty="0">
                <a:latin typeface="Times New Roman"/>
                <a:cs typeface="Times New Roman"/>
              </a:rPr>
              <a:t>Conditionals and loops</a:t>
            </a:r>
            <a:r>
              <a:rPr kumimoji="0" lang="en-US" dirty="0">
                <a:latin typeface="Times New Roman"/>
                <a:cs typeface="Times New Roman"/>
              </a:rPr>
              <a:t>: Used to control the program flow.</a:t>
            </a:r>
          </a:p>
        </p:txBody>
      </p:sp>
    </p:spTree>
    <p:extLst>
      <p:ext uri="{BB962C8B-B14F-4D97-AF65-F5344CB8AC3E}">
        <p14:creationId xmlns:p14="http://schemas.microsoft.com/office/powerpoint/2010/main" val="25129154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Print square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134786" y="23649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E7239D-E992-45E7-C885-59800181B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10" y="1070611"/>
            <a:ext cx="6698317" cy="388108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08000" rIns="165600" bIns="262800" anchor="t" anchorCtr="0"/>
          <a:lstStyle/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public class </a:t>
            </a:r>
            <a:r>
              <a:rPr lang="en-US" sz="1200" dirty="0" err="1">
                <a:latin typeface="Consolas"/>
                <a:ea typeface="Monaco"/>
                <a:cs typeface="Consolas"/>
              </a:rPr>
              <a:t>PrintSquare</a:t>
            </a:r>
            <a:r>
              <a:rPr lang="en-US" sz="1200" dirty="0">
                <a:latin typeface="Consolas"/>
                <a:ea typeface="Monaco"/>
                <a:cs typeface="Consolas"/>
              </a:rPr>
              <a:t>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public static void main(String[] args)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int n = </a:t>
            </a:r>
            <a:r>
              <a:rPr lang="en-US" sz="1200" dirty="0" err="1">
                <a:latin typeface="Consolas"/>
                <a:ea typeface="Monaco"/>
                <a:cs typeface="Consolas"/>
              </a:rPr>
              <a:t>Integer.parseInt</a:t>
            </a:r>
            <a:r>
              <a:rPr lang="en-US" sz="1200" dirty="0">
                <a:latin typeface="Consolas"/>
                <a:ea typeface="Monaco"/>
                <a:cs typeface="Consolas"/>
              </a:rPr>
              <a:t>(</a:t>
            </a:r>
            <a:r>
              <a:rPr lang="en-US" sz="1200" dirty="0" err="1">
                <a:latin typeface="Consolas"/>
                <a:ea typeface="Monaco"/>
                <a:cs typeface="Consolas"/>
              </a:rPr>
              <a:t>args</a:t>
            </a:r>
            <a:r>
              <a:rPr lang="en-US" sz="1200" dirty="0">
                <a:latin typeface="Consolas"/>
                <a:ea typeface="Monaco"/>
                <a:cs typeface="Consolas"/>
              </a:rPr>
              <a:t>[0]);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int </a:t>
            </a:r>
            <a:r>
              <a:rPr lang="en-US" sz="1200" dirty="0" err="1">
                <a:latin typeface="Consolas"/>
                <a:ea typeface="Monaco"/>
                <a:cs typeface="Consolas"/>
              </a:rPr>
              <a:t>i</a:t>
            </a:r>
            <a:r>
              <a:rPr lang="en-US" sz="1200" dirty="0">
                <a:latin typeface="Consolas"/>
                <a:ea typeface="Monaco"/>
                <a:cs typeface="Consolas"/>
              </a:rPr>
              <a:t> = 0;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// Iterates through square rows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</a:t>
            </a:r>
            <a:r>
              <a:rPr lang="en-US" sz="1200" dirty="0">
                <a:solidFill>
                  <a:srgbClr val="0033CC"/>
                </a:solidFill>
                <a:latin typeface="Consolas"/>
                <a:ea typeface="Monaco"/>
                <a:cs typeface="Consolas"/>
              </a:rPr>
              <a:t>while</a:t>
            </a:r>
            <a:r>
              <a:rPr lang="en-US" sz="1200" dirty="0">
                <a:latin typeface="Consolas"/>
                <a:ea typeface="Monaco"/>
                <a:cs typeface="Consolas"/>
              </a:rPr>
              <a:t> (</a:t>
            </a:r>
            <a:r>
              <a:rPr lang="en-US" sz="1200" dirty="0" err="1">
                <a:latin typeface="Consolas"/>
                <a:ea typeface="Monaco"/>
                <a:cs typeface="Consolas"/>
              </a:rPr>
              <a:t>i</a:t>
            </a:r>
            <a:r>
              <a:rPr lang="en-US" sz="1200" dirty="0">
                <a:latin typeface="Consolas"/>
                <a:ea typeface="Monaco"/>
                <a:cs typeface="Consolas"/>
              </a:rPr>
              <a:t> &lt; n)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// Iterates through square columns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          </a:t>
            </a:r>
            <a:r>
              <a:rPr lang="en-US" sz="1200" dirty="0">
                <a:latin typeface="Consolas"/>
                <a:ea typeface="Monaco"/>
                <a:cs typeface="Consolas"/>
              </a:rPr>
              <a:t>int j = 0;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 </a:t>
            </a:r>
            <a:r>
              <a:rPr lang="en-US" sz="1200" dirty="0">
                <a:solidFill>
                  <a:srgbClr val="0033CC"/>
                </a:solidFill>
                <a:latin typeface="Consolas"/>
                <a:ea typeface="Monaco"/>
                <a:cs typeface="Consolas"/>
              </a:rPr>
              <a:t>while</a:t>
            </a:r>
            <a:r>
              <a:rPr lang="en-US" sz="1200" dirty="0">
                <a:latin typeface="Consolas"/>
                <a:ea typeface="Monaco"/>
                <a:cs typeface="Consolas"/>
              </a:rPr>
              <a:t> (j &lt; n)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      </a:t>
            </a:r>
            <a:r>
              <a:rPr lang="en-US" sz="1200" dirty="0" err="1">
                <a:latin typeface="Consolas"/>
                <a:ea typeface="Monaco"/>
                <a:cs typeface="Consolas"/>
              </a:rPr>
              <a:t>System.out.print</a:t>
            </a:r>
            <a:r>
              <a:rPr lang="en-US" sz="1200" dirty="0">
                <a:latin typeface="Consolas"/>
                <a:ea typeface="Monaco"/>
                <a:cs typeface="Consolas"/>
              </a:rPr>
              <a:t>("*");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      </a:t>
            </a:r>
            <a:r>
              <a:rPr lang="en-US" sz="1200" dirty="0" err="1">
                <a:latin typeface="Consolas"/>
                <a:ea typeface="Monaco"/>
                <a:cs typeface="Consolas"/>
              </a:rPr>
              <a:t>j++</a:t>
            </a:r>
            <a:r>
              <a:rPr lang="en-US" sz="1200" dirty="0">
                <a:latin typeface="Consolas"/>
                <a:ea typeface="Monaco"/>
                <a:cs typeface="Consolas"/>
              </a:rPr>
              <a:t>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 }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 </a:t>
            </a:r>
            <a:r>
              <a:rPr lang="en-US" sz="1200" dirty="0" err="1">
                <a:latin typeface="Consolas"/>
                <a:ea typeface="Monaco"/>
                <a:cs typeface="Consolas"/>
              </a:rPr>
              <a:t>System.out.println</a:t>
            </a:r>
            <a:r>
              <a:rPr lang="en-US" sz="1200" dirty="0">
                <a:latin typeface="Consolas"/>
                <a:ea typeface="Monaco"/>
                <a:cs typeface="Consolas"/>
              </a:rPr>
              <a:t>();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 </a:t>
            </a:r>
            <a:r>
              <a:rPr lang="en-US" sz="1200" dirty="0" err="1">
                <a:latin typeface="Consolas"/>
                <a:ea typeface="Monaco"/>
                <a:cs typeface="Consolas"/>
              </a:rPr>
              <a:t>i</a:t>
            </a:r>
            <a:r>
              <a:rPr lang="en-US" sz="1200" dirty="0">
                <a:latin typeface="Consolas"/>
                <a:ea typeface="Monaco"/>
                <a:cs typeface="Consolas"/>
              </a:rPr>
              <a:t>++;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}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}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}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EBD147-867E-9B01-28AF-3C217E7C8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730" y="742487"/>
            <a:ext cx="2272434" cy="11638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226800" rIns="0" bIns="262800" anchor="ctr" anchorCtr="0"/>
          <a:lstStyle/>
          <a:p>
            <a:r>
              <a:rPr lang="en-US" sz="1200" b="1" dirty="0">
                <a:solidFill>
                  <a:schemeClr val="bg2"/>
                </a:solidFill>
                <a:latin typeface="Consolas"/>
                <a:cs typeface="Consolas"/>
              </a:rPr>
              <a:t>% java </a:t>
            </a:r>
            <a:r>
              <a:rPr lang="en-US" sz="1200" b="1" dirty="0" err="1">
                <a:solidFill>
                  <a:schemeClr val="bg2"/>
                </a:solidFill>
                <a:latin typeface="Consolas"/>
                <a:cs typeface="Consolas"/>
              </a:rPr>
              <a:t>PrintSquare</a:t>
            </a:r>
            <a:r>
              <a:rPr lang="en-US" sz="1200" b="1" dirty="0">
                <a:solidFill>
                  <a:schemeClr val="bg2"/>
                </a:solidFill>
                <a:latin typeface="Consolas"/>
                <a:cs typeface="Consolas"/>
              </a:rPr>
              <a:t> 3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***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nsolas"/>
                <a:cs typeface="Consolas"/>
              </a:rPr>
              <a:t>***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nsolas"/>
                <a:cs typeface="Consolas"/>
              </a:rPr>
              <a:t>***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B690536F-CCC7-BC2E-AB44-472D177E0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968" y="3967296"/>
            <a:ext cx="4490440" cy="26250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 type="none" w="sm" len="sm"/>
          </a:ln>
        </p:spPr>
        <p:txBody>
          <a:bodyPr wrap="square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bg1"/>
              </a:buClr>
              <a:buSzPct val="90000"/>
            </a:pPr>
            <a:r>
              <a:rPr lang="en-US" sz="1600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Relevant printing functions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1"/>
              </a:buClr>
              <a:buSzPct val="90000"/>
            </a:pP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System.out.print(</a:t>
            </a:r>
            <a:r>
              <a:rPr lang="en-US" sz="12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33CC"/>
                </a:solidFill>
                <a:latin typeface="Times New Roman"/>
                <a:cs typeface="Times New Roman"/>
              </a:rPr>
              <a:t>:</a:t>
            </a:r>
            <a:br>
              <a:rPr lang="en-US" dirty="0">
                <a:solidFill>
                  <a:schemeClr val="bg2"/>
                </a:solidFill>
                <a:latin typeface="Times New Roman"/>
                <a:cs typeface="Times New Roman"/>
              </a:rPr>
            </a:br>
            <a:r>
              <a:rPr lang="en-US" dirty="0">
                <a:solidFill>
                  <a:schemeClr val="bg2"/>
                </a:solidFill>
                <a:latin typeface="Times New Roman"/>
                <a:cs typeface="Times New Roman"/>
              </a:rPr>
              <a:t>    </a:t>
            </a: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Prints the string  </a:t>
            </a:r>
            <a:r>
              <a:rPr lang="en-US" sz="14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 at the </a:t>
            </a:r>
            <a:r>
              <a:rPr lang="en-US" sz="1400" i="1" dirty="0">
                <a:solidFill>
                  <a:schemeClr val="bg2"/>
                </a:solidFill>
                <a:latin typeface="Times New Roman"/>
                <a:cs typeface="Times New Roman"/>
              </a:rPr>
              <a:t>cursor position</a:t>
            </a: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,</a:t>
            </a:r>
            <a:b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</a:b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     and moves the cursor just after </a:t>
            </a:r>
            <a:r>
              <a:rPr lang="en-US" sz="16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endParaRPr lang="en-US" sz="12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17488">
              <a:spcBef>
                <a:spcPts val="1200"/>
              </a:spcBef>
              <a:buClr>
                <a:schemeClr val="tx1"/>
              </a:buClr>
              <a:buSzPct val="120000"/>
            </a:pP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</a:t>
            </a:r>
            <a:r>
              <a:rPr lang="en-US" sz="12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solidFill>
                  <a:schemeClr val="bg2"/>
                </a:solidFill>
                <a:latin typeface="Times New Roman"/>
                <a:cs typeface="Times New Roman"/>
              </a:rPr>
            </a:b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Print</a:t>
            </a:r>
            <a:r>
              <a:rPr lang="en-US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16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cursor position,</a:t>
            </a:r>
            <a:b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</a:b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and moves the cursor to the beginning on the next line</a:t>
            </a:r>
          </a:p>
          <a:p>
            <a:pPr marL="228600" indent="-217488">
              <a:spcBef>
                <a:spcPts val="1200"/>
              </a:spcBef>
              <a:buClr>
                <a:schemeClr val="tx1"/>
              </a:buClr>
              <a:buSzPct val="120000"/>
            </a:pP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System.out.println():</a:t>
            </a:r>
            <a:br>
              <a:rPr lang="en-US" dirty="0">
                <a:solidFill>
                  <a:schemeClr val="bg2"/>
                </a:solidFill>
                <a:latin typeface="Times New Roman"/>
                <a:cs typeface="Times New Roman"/>
              </a:rPr>
            </a:b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Moves the cursor to the beginning on the next line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519E02-D8AD-BC1D-8DF0-967AE28EFA43}"/>
              </a:ext>
            </a:extLst>
          </p:cNvPr>
          <p:cNvGrpSpPr/>
          <p:nvPr/>
        </p:nvGrpSpPr>
        <p:grpSpPr>
          <a:xfrm>
            <a:off x="4240785" y="3074121"/>
            <a:ext cx="1644945" cy="289413"/>
            <a:chOff x="4708768" y="2168302"/>
            <a:chExt cx="1644945" cy="289413"/>
          </a:xfrm>
        </p:grpSpPr>
        <p:cxnSp>
          <p:nvCxnSpPr>
            <p:cNvPr id="6" name="AutoShape 15">
              <a:extLst>
                <a:ext uri="{FF2B5EF4-FFF2-40B4-BE49-F238E27FC236}">
                  <a16:creationId xmlns:a16="http://schemas.microsoft.com/office/drawing/2014/main" id="{55234185-2608-BAC5-92B4-99629AF862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708768" y="2337624"/>
              <a:ext cx="659936" cy="0"/>
            </a:xfrm>
            <a:prstGeom prst="straightConnector1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" name="AutoShape 13">
              <a:extLst>
                <a:ext uri="{FF2B5EF4-FFF2-40B4-BE49-F238E27FC236}">
                  <a16:creationId xmlns:a16="http://schemas.microsoft.com/office/drawing/2014/main" id="{FB3DF576-9107-74B9-FE65-C621DDFBE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8736" y="2168302"/>
              <a:ext cx="1314977" cy="289413"/>
            </a:xfrm>
            <a:prstGeom prst="roundRect">
              <a:avLst>
                <a:gd name="adj" fmla="val 16667"/>
              </a:avLst>
            </a:prstGeom>
            <a:solidFill>
              <a:srgbClr val="FFF8D8"/>
            </a:solidFill>
            <a:ln w="19050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Ins="0" anchor="ctr"/>
            <a:lstStyle/>
            <a:p>
              <a:pPr>
                <a:spcBef>
                  <a:spcPts val="1200"/>
                </a:spcBef>
                <a:buClr>
                  <a:schemeClr val="tx1"/>
                </a:buClr>
                <a:buSzPct val="100000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nested while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51372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practice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A343F679-E138-D825-0C42-497243810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48" y="1131235"/>
            <a:ext cx="2236646" cy="9396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216000" tIns="0" rIns="92075" bIns="0" anchor="ctr" anchorCtr="0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bg2"/>
                </a:solidFill>
                <a:latin typeface="Consolas"/>
                <a:cs typeface="Consolas"/>
              </a:rPr>
              <a:t>% java PrintSquare 3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***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nsolas"/>
                <a:cs typeface="Consolas"/>
              </a:rPr>
              <a:t>***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nsolas"/>
                <a:cs typeface="Consolas"/>
              </a:rPr>
              <a:t>***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B889096-64A5-6919-33B5-BF40B2BEC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009" y="2209765"/>
            <a:ext cx="2236646" cy="9545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216000" tIns="0" rIns="92075" bIns="0" anchor="ctr" anchorCtr="0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bg2"/>
                </a:solidFill>
                <a:latin typeface="Consolas"/>
                <a:cs typeface="Consolas"/>
              </a:rPr>
              <a:t>% java PrintLeft 3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*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nsolas"/>
                <a:cs typeface="Consolas"/>
              </a:rPr>
              <a:t>**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nsolas"/>
                <a:cs typeface="Consolas"/>
              </a:rPr>
              <a:t>***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C2211D8-A175-759A-A0C9-52738971D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47" y="3319324"/>
            <a:ext cx="2236647" cy="9545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216000" tIns="0" rIns="92075" bIns="0" anchor="ctr" anchorCtr="0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bg2"/>
                </a:solidFill>
                <a:latin typeface="Consolas"/>
                <a:cs typeface="Consolas"/>
              </a:rPr>
              <a:t>% java PrintRight 3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   *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nsolas"/>
                <a:cs typeface="Consolas"/>
              </a:rPr>
              <a:t>  **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nsolas"/>
                <a:cs typeface="Consolas"/>
              </a:rPr>
              <a:t> ***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CC1C077-49EA-B0A2-AF39-EEF5C418B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008" y="4442914"/>
            <a:ext cx="2236646" cy="9545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216000" tIns="0" rIns="92075" bIns="0" anchor="ctr" anchorCtr="0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bg2"/>
                </a:solidFill>
                <a:latin typeface="Consolas"/>
                <a:cs typeface="Consolas"/>
              </a:rPr>
              <a:t>% java PrintCentered 3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  *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nsolas"/>
                <a:cs typeface="Consolas"/>
              </a:rPr>
              <a:t> ***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nsolas"/>
                <a:cs typeface="Consolas"/>
              </a:rPr>
              <a:t>*****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14CAD17D-A08A-21A6-794C-7D296782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19" y="733007"/>
            <a:ext cx="2969965" cy="357339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square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1680"/>
              </a:spcBef>
              <a:buClr>
                <a:schemeClr val="bg1"/>
              </a:buClr>
              <a:buSzPct val="90000"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Write these programs: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buSzPct val="90000"/>
            </a:pPr>
            <a:endParaRPr lang="en-US" sz="16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CD90B5F1-9EFF-69F5-8F6F-EAA1C4B48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968" y="3967296"/>
            <a:ext cx="4490440" cy="26250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 type="none" w="sm" len="sm"/>
          </a:ln>
        </p:spPr>
        <p:txBody>
          <a:bodyPr wrap="square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bg1"/>
              </a:buClr>
              <a:buSzPct val="90000"/>
            </a:pPr>
            <a:r>
              <a:rPr lang="en-US" sz="1600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Relevant printing functions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1"/>
              </a:buClr>
              <a:buSzPct val="90000"/>
            </a:pP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System.out.print(</a:t>
            </a:r>
            <a:r>
              <a:rPr lang="en-US" sz="12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33CC"/>
                </a:solidFill>
                <a:latin typeface="Times New Roman"/>
                <a:cs typeface="Times New Roman"/>
              </a:rPr>
              <a:t>:</a:t>
            </a:r>
            <a:br>
              <a:rPr lang="en-US" dirty="0">
                <a:solidFill>
                  <a:schemeClr val="bg2"/>
                </a:solidFill>
                <a:latin typeface="Times New Roman"/>
                <a:cs typeface="Times New Roman"/>
              </a:rPr>
            </a:br>
            <a:r>
              <a:rPr lang="en-US" dirty="0">
                <a:solidFill>
                  <a:schemeClr val="bg2"/>
                </a:solidFill>
                <a:latin typeface="Times New Roman"/>
                <a:cs typeface="Times New Roman"/>
              </a:rPr>
              <a:t>    </a:t>
            </a: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Prints the string  </a:t>
            </a:r>
            <a:r>
              <a:rPr lang="en-US" sz="14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 at the </a:t>
            </a:r>
            <a:r>
              <a:rPr lang="en-US" sz="1400" i="1" dirty="0">
                <a:solidFill>
                  <a:schemeClr val="bg2"/>
                </a:solidFill>
                <a:latin typeface="Times New Roman"/>
                <a:cs typeface="Times New Roman"/>
              </a:rPr>
              <a:t>cursor position</a:t>
            </a: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,</a:t>
            </a:r>
            <a:b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</a:b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     and moves the cursor just after </a:t>
            </a:r>
            <a:r>
              <a:rPr lang="en-US" sz="16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endParaRPr lang="en-US" sz="12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17488">
              <a:spcBef>
                <a:spcPts val="1200"/>
              </a:spcBef>
              <a:buClr>
                <a:schemeClr val="tx1"/>
              </a:buClr>
              <a:buSzPct val="120000"/>
            </a:pP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</a:t>
            </a:r>
            <a:r>
              <a:rPr lang="en-US" sz="12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solidFill>
                  <a:schemeClr val="bg2"/>
                </a:solidFill>
                <a:latin typeface="Times New Roman"/>
                <a:cs typeface="Times New Roman"/>
              </a:rPr>
            </a:b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Print</a:t>
            </a:r>
            <a:r>
              <a:rPr lang="en-US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16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cursor position,</a:t>
            </a:r>
            <a:b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</a:b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and moves the cursor to the beginning on the next line</a:t>
            </a:r>
          </a:p>
          <a:p>
            <a:pPr marL="228600" indent="-217488">
              <a:spcBef>
                <a:spcPts val="1200"/>
              </a:spcBef>
              <a:buClr>
                <a:schemeClr val="tx1"/>
              </a:buClr>
              <a:buSzPct val="120000"/>
            </a:pP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System.out.println():</a:t>
            </a:r>
            <a:br>
              <a:rPr lang="en-US" dirty="0">
                <a:solidFill>
                  <a:schemeClr val="bg2"/>
                </a:solidFill>
                <a:latin typeface="Times New Roman"/>
                <a:cs typeface="Times New Roman"/>
              </a:rPr>
            </a:b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Moves the cursor to the beginning on the next line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7565CB3-ACA9-1EB6-95D9-40AFF139E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528" y="1404032"/>
            <a:ext cx="2969965" cy="357339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square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1680"/>
              </a:spcBef>
              <a:buClr>
                <a:schemeClr val="bg1"/>
              </a:buClr>
              <a:buSzPct val="90000"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(done)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buSzPct val="90000"/>
            </a:pPr>
            <a:endParaRPr lang="en-US" sz="16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19032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plan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869" r="17798"/>
          <a:stretch/>
        </p:blipFill>
        <p:spPr>
          <a:xfrm>
            <a:off x="1082977" y="1374515"/>
            <a:ext cx="397493" cy="38890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92078" y="965619"/>
            <a:ext cx="5889599" cy="3878180"/>
          </a:xfrm>
        </p:spPr>
        <p:txBody>
          <a:bodyPr>
            <a:noAutofit/>
          </a:bodyPr>
          <a:lstStyle/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Conditional logic: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if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Switch </a:t>
            </a:r>
            <a:r>
              <a:rPr lang="en-US" sz="1600" dirty="0">
                <a:latin typeface="Times New Roman"/>
                <a:cs typeface="Times New Roman"/>
              </a:rPr>
              <a:t>(will be covered in the recitation)</a:t>
            </a:r>
            <a:endParaRPr lang="en-US" sz="1600" dirty="0">
              <a:solidFill>
                <a:schemeClr val="tx1"/>
              </a:solidFill>
              <a:latin typeface="Consolas"/>
              <a:cs typeface="Consolas"/>
            </a:endParaRPr>
          </a:p>
          <a:p>
            <a:pPr marL="365125" indent="-274638">
              <a:lnSpc>
                <a:spcPct val="100000"/>
              </a:lnSpc>
              <a:spcBef>
                <a:spcPts val="2400"/>
              </a:spcBef>
              <a:buClrTx/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Strings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(Intro, more later)</a:t>
            </a:r>
          </a:p>
          <a:p>
            <a:pPr marL="365125" indent="-274638">
              <a:lnSpc>
                <a:spcPct val="100000"/>
              </a:lnSpc>
              <a:spcBef>
                <a:spcPts val="2400"/>
              </a:spcBef>
              <a:buClrTx/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Iterative logic: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latin typeface="Consolas"/>
                <a:cs typeface="Consolas"/>
              </a:rPr>
              <a:t>While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latin typeface="Consolas"/>
                <a:cs typeface="Consolas"/>
              </a:rPr>
              <a:t>For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latin typeface="Consolas"/>
                <a:cs typeface="Consolas"/>
              </a:rPr>
              <a:t>do ... while</a:t>
            </a:r>
          </a:p>
          <a:p>
            <a:pPr marL="355600" indent="-355600">
              <a:lnSpc>
                <a:spcPct val="100000"/>
              </a:lnSpc>
              <a:spcBef>
                <a:spcPts val="3000"/>
              </a:spcBef>
              <a:buClr>
                <a:srgbClr val="008000"/>
              </a:buClr>
              <a:buSzPct val="100000"/>
              <a:buFont typeface="Wingdings" charset="2"/>
              <a:buChar char="§"/>
            </a:pP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320" y="3375054"/>
            <a:ext cx="393700" cy="393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06" y="2372387"/>
            <a:ext cx="3937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206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892E5-F435-4C25-CB69-B791688DB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 descr="OPENOAM">
            <a:extLst>
              <a:ext uri="{FF2B5EF4-FFF2-40B4-BE49-F238E27FC236}">
                <a16:creationId xmlns:a16="http://schemas.microsoft.com/office/drawing/2014/main" id="{E645DB6D-243F-E79D-67AC-A106C315A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Rectangle 7">
            <a:extLst>
              <a:ext uri="{FF2B5EF4-FFF2-40B4-BE49-F238E27FC236}">
                <a16:creationId xmlns:a16="http://schemas.microsoft.com/office/drawing/2014/main" id="{30FAE3F7-F23F-4CF2-4849-C117274C6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752600"/>
            <a:ext cx="617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>
              <a:defRPr/>
            </a:pPr>
            <a:r>
              <a:rPr lang="en-US" sz="2000" dirty="0">
                <a:solidFill>
                  <a:srgbClr val="737373"/>
                </a:solidFill>
                <a:latin typeface="Times New Roman"/>
                <a:cs typeface="Times New Roman"/>
              </a:rPr>
              <a:t>Lecture 2-1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66E71B-EAC3-2947-26CF-CB44D0EB5C63}"/>
              </a:ext>
            </a:extLst>
          </p:cNvPr>
          <p:cNvSpPr txBox="1"/>
          <p:nvPr/>
        </p:nvSpPr>
        <p:spPr>
          <a:xfrm>
            <a:off x="1152939" y="2295137"/>
            <a:ext cx="674535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800" dirty="0">
                <a:latin typeface="Times New Roman"/>
                <a:cs typeface="Times New Roman"/>
              </a:rPr>
              <a:t>Conditional and Iterative Processing</a:t>
            </a:r>
          </a:p>
          <a:p>
            <a:pPr algn="ctr">
              <a:spcBef>
                <a:spcPts val="600"/>
              </a:spcBef>
            </a:pPr>
            <a:r>
              <a:rPr lang="en-US" sz="2400" dirty="0">
                <a:latin typeface="Times New Roman"/>
                <a:cs typeface="Times New Roman"/>
              </a:rPr>
              <a:t>Part I</a:t>
            </a:r>
          </a:p>
        </p:txBody>
      </p:sp>
      <p:pic>
        <p:nvPicPr>
          <p:cNvPr id="7" name="Picture 8" descr="funny_road_signs_039">
            <a:extLst>
              <a:ext uri="{FF2B5EF4-FFF2-40B4-BE49-F238E27FC236}">
                <a16:creationId xmlns:a16="http://schemas.microsoft.com/office/drawing/2014/main" id="{3036EC45-7482-2BEC-E44C-BFA9B477B4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04" b="11894"/>
          <a:stretch/>
        </p:blipFill>
        <p:spPr bwMode="auto">
          <a:xfrm>
            <a:off x="3458467" y="3522832"/>
            <a:ext cx="2239968" cy="290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48E77FD5-55B6-33B4-C51E-D1238D533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ts val="400"/>
              </a:spcBef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Introduction to Computer Science</a:t>
            </a:r>
          </a:p>
          <a:p>
            <a:pPr algn="l">
              <a:spcBef>
                <a:spcPts val="400"/>
              </a:spcBef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Reichman University</a:t>
            </a:r>
          </a:p>
        </p:txBody>
      </p:sp>
    </p:spTree>
    <p:extLst>
      <p:ext uri="{BB962C8B-B14F-4D97-AF65-F5344CB8AC3E}">
        <p14:creationId xmlns:p14="http://schemas.microsoft.com/office/powerpoint/2010/main" val="335468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plan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078" y="965619"/>
            <a:ext cx="5889599" cy="3878180"/>
          </a:xfrm>
        </p:spPr>
        <p:txBody>
          <a:bodyPr>
            <a:noAutofit/>
          </a:bodyPr>
          <a:lstStyle/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Conditional logic: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if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switch</a:t>
            </a:r>
          </a:p>
          <a:p>
            <a:pPr marL="365125" indent="-274638">
              <a:lnSpc>
                <a:spcPct val="100000"/>
              </a:lnSpc>
              <a:spcBef>
                <a:spcPts val="2400"/>
              </a:spcBef>
              <a:buClrTx/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Strings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5125" indent="-274638">
              <a:lnSpc>
                <a:spcPct val="100000"/>
              </a:lnSpc>
              <a:spcBef>
                <a:spcPts val="2400"/>
              </a:spcBef>
              <a:buClrTx/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Iterative logic: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400" dirty="0">
                <a:latin typeface="Consolas"/>
                <a:cs typeface="Consolas"/>
              </a:rPr>
              <a:t>while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400" dirty="0">
                <a:latin typeface="Consolas"/>
                <a:cs typeface="Consolas"/>
              </a:rPr>
              <a:t>for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400" dirty="0">
                <a:latin typeface="Consolas"/>
                <a:cs typeface="Consolas"/>
              </a:rPr>
              <a:t>do ... while</a:t>
            </a:r>
          </a:p>
          <a:p>
            <a:pPr marL="355600" indent="-355600">
              <a:lnSpc>
                <a:spcPct val="100000"/>
              </a:lnSpc>
              <a:spcBef>
                <a:spcPts val="3000"/>
              </a:spcBef>
              <a:buClr>
                <a:srgbClr val="008000"/>
              </a:buClr>
              <a:buSzPct val="100000"/>
              <a:buFont typeface="Wingdings" charset="2"/>
              <a:buChar char="§"/>
            </a:pP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943428" y="1393371"/>
            <a:ext cx="464457" cy="37737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20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IF example</a:t>
            </a:r>
            <a:endParaRPr lang="en-US" dirty="0">
              <a:solidFill>
                <a:srgbClr val="000000"/>
              </a:solidFill>
              <a:cs typeface="ＭＳ Ｐゴシック" charset="-128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76945" y="1013413"/>
            <a:ext cx="4557764" cy="241558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226800" rIns="0" bIns="262800" anchor="t" anchorCtr="0"/>
          <a:lstStyle/>
          <a:p>
            <a:pPr>
              <a:spcBef>
                <a:spcPts val="6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public static void main(String args[]) {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// </a:t>
            </a:r>
            <a:r>
              <a:rPr lang="en-US" sz="14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computes and prints the absolute value of args[0]</a:t>
            </a:r>
            <a:endParaRPr lang="en-US" sz="1200" dirty="0"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int x = Integer.</a:t>
            </a:r>
            <a:r>
              <a:rPr lang="en-US" sz="1200" i="1" dirty="0">
                <a:latin typeface="Consolas"/>
                <a:ea typeface="Consolas"/>
                <a:cs typeface="Consolas"/>
              </a:rPr>
              <a:t>parseInt</a:t>
            </a:r>
            <a:r>
              <a:rPr lang="en-US" sz="1200" dirty="0">
                <a:latin typeface="Consolas"/>
                <a:ea typeface="Consolas"/>
                <a:cs typeface="Consolas"/>
              </a:rPr>
              <a:t>(args[0]);</a:t>
            </a:r>
          </a:p>
          <a:p>
            <a:pPr>
              <a:spcBef>
                <a:spcPts val="600"/>
              </a:spcBef>
            </a:pPr>
            <a:r>
              <a:rPr lang="en-US" sz="1200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nsolas"/>
                <a:ea typeface="Consolas"/>
                <a:cs typeface="Consolas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dirty="0">
                <a:latin typeface="Consolas"/>
                <a:ea typeface="Consolas"/>
                <a:cs typeface="Consolas"/>
              </a:rPr>
              <a:t>(x &lt; 0) </a:t>
            </a:r>
            <a:r>
              <a:rPr lang="en-US" sz="1200" dirty="0">
                <a:solidFill>
                  <a:srgbClr val="0033CC"/>
                </a:solidFill>
                <a:latin typeface="Consolas"/>
                <a:ea typeface="Consolas"/>
                <a:cs typeface="Consolas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 x = -x;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33CC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System.</a:t>
            </a:r>
            <a:r>
              <a:rPr lang="en-US" sz="1200" i="1" dirty="0">
                <a:latin typeface="Consolas"/>
                <a:ea typeface="Consolas"/>
                <a:cs typeface="Consolas"/>
              </a:rPr>
              <a:t>out</a:t>
            </a:r>
            <a:r>
              <a:rPr lang="en-US" sz="1200" dirty="0">
                <a:latin typeface="Consolas"/>
                <a:ea typeface="Consolas"/>
                <a:cs typeface="Consolas"/>
              </a:rPr>
              <a:t>.println("Absolute value: " + x); 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}</a:t>
            </a:r>
            <a:endParaRPr lang="en-US" sz="1200" dirty="0">
              <a:latin typeface="Consolas" charset="0"/>
              <a:cs typeface="Consolas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57574" y="1013413"/>
            <a:ext cx="2220334" cy="206224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86400" rIns="165600" bIns="262800" anchor="t" anchorCtr="0"/>
          <a:lstStyle/>
          <a:p>
            <a:pPr>
              <a:lnSpc>
                <a:spcPts val="2380"/>
              </a:lnSpc>
              <a:spcBef>
                <a:spcPts val="300"/>
              </a:spcBef>
            </a:pPr>
            <a:r>
              <a:rPr lang="en-US" sz="1200" b="1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% java AbsValue 5</a:t>
            </a:r>
          </a:p>
          <a:p>
            <a:pPr>
              <a:lnSpc>
                <a:spcPts val="2380"/>
              </a:lnSpc>
              <a:spcBef>
                <a:spcPts val="300"/>
              </a:spcBef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Absolute value: 5</a:t>
            </a:r>
          </a:p>
          <a:p>
            <a:pPr>
              <a:lnSpc>
                <a:spcPts val="2380"/>
              </a:lnSpc>
              <a:spcBef>
                <a:spcPts val="300"/>
              </a:spcBef>
            </a:pPr>
            <a:endParaRPr lang="en-US" sz="1200" dirty="0">
              <a:solidFill>
                <a:srgbClr val="000000"/>
              </a:solidFill>
              <a:latin typeface="Consolas"/>
              <a:ea typeface="Menlo"/>
              <a:cs typeface="Consolas"/>
            </a:endParaRPr>
          </a:p>
          <a:p>
            <a:pPr>
              <a:lnSpc>
                <a:spcPts val="2380"/>
              </a:lnSpc>
              <a:spcBef>
                <a:spcPts val="300"/>
              </a:spcBef>
            </a:pPr>
            <a:r>
              <a:rPr lang="en-US" sz="1200" b="1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% java AbsValue -12</a:t>
            </a:r>
          </a:p>
          <a:p>
            <a:pPr>
              <a:lnSpc>
                <a:spcPts val="2380"/>
              </a:lnSpc>
              <a:spcBef>
                <a:spcPts val="300"/>
              </a:spcBef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Absolute value: 12</a:t>
            </a:r>
          </a:p>
        </p:txBody>
      </p:sp>
    </p:spTree>
    <p:extLst>
      <p:ext uri="{BB962C8B-B14F-4D97-AF65-F5344CB8AC3E}">
        <p14:creationId xmlns:p14="http://schemas.microsoft.com/office/powerpoint/2010/main" val="132612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4" name="Rectangle 6"/>
          <p:cNvSpPr>
            <a:spLocks noChangeArrowheads="1"/>
          </p:cNvSpPr>
          <p:nvPr/>
        </p:nvSpPr>
        <p:spPr bwMode="auto">
          <a:xfrm>
            <a:off x="533400" y="1201757"/>
            <a:ext cx="1678877" cy="646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spcBef>
                <a:spcPct val="150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dirty="0">
                <a:latin typeface="Times New Roman"/>
                <a:cs typeface="Times New Roman"/>
              </a:rPr>
              <a:t>Syntax:</a:t>
            </a:r>
          </a:p>
        </p:txBody>
      </p:sp>
      <p:sp>
        <p:nvSpPr>
          <p:cNvPr id="734245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IF statement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734249" name="Picture 41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4" t="42130" r="51389" b="23148"/>
          <a:stretch>
            <a:fillRect/>
          </a:stretch>
        </p:blipFill>
        <p:spPr bwMode="auto">
          <a:xfrm>
            <a:off x="5097472" y="886040"/>
            <a:ext cx="3782123" cy="337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4"/>
                  <a:srcRect l="19444" t="42130" r="51389" b="23148"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34250" name="Rectangle 42"/>
          <p:cNvSpPr>
            <a:spLocks noChangeArrowheads="1"/>
          </p:cNvSpPr>
          <p:nvPr/>
        </p:nvSpPr>
        <p:spPr bwMode="auto">
          <a:xfrm>
            <a:off x="533400" y="6198113"/>
            <a:ext cx="861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</a:pPr>
            <a:r>
              <a:rPr lang="en-US" sz="1000" dirty="0">
                <a:latin typeface="Comic Sans MS" charset="0"/>
              </a:rPr>
              <a:t>(flow charts images are taken from http://articles.sitepoint.com/article/mysql-3-getting-started-php/3)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80940" y="1591391"/>
            <a:ext cx="3670614" cy="2313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37600" tIns="180000" rIns="165600" bIns="262800" anchor="ctr" anchorCtr="0"/>
          <a:lstStyle/>
          <a:p>
            <a:pPr marL="342900" indent="-342900" algn="l">
              <a:spcBef>
                <a:spcPct val="20000"/>
              </a:spcBef>
              <a:spcAft>
                <a:spcPct val="20000"/>
              </a:spcAft>
              <a:buClr>
                <a:srgbClr val="006600"/>
              </a:buClr>
              <a:buSzPct val="100000"/>
              <a:buFont typeface="Wingdings" charset="0"/>
              <a:buNone/>
            </a:pPr>
            <a:r>
              <a:rPr lang="en-US" sz="1200" dirty="0">
                <a:solidFill>
                  <a:srgbClr val="000099"/>
                </a:solidFill>
                <a:latin typeface="Lucida Console" charset="0"/>
              </a:rPr>
              <a:t>if</a:t>
            </a:r>
            <a:r>
              <a:rPr lang="en-US" sz="1200" dirty="0">
                <a:latin typeface="Lucida Console" charset="0"/>
              </a:rPr>
              <a:t> (</a:t>
            </a:r>
            <a:r>
              <a:rPr lang="en-US" sz="1400" i="1" dirty="0">
                <a:latin typeface="Times New Roman"/>
                <a:cs typeface="Times New Roman"/>
              </a:rPr>
              <a:t>condition</a:t>
            </a:r>
            <a:r>
              <a:rPr lang="en-US" sz="1200" dirty="0">
                <a:latin typeface="Lucida Console" charset="0"/>
              </a:rPr>
              <a:t>) {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006600"/>
              </a:buClr>
              <a:buSzPct val="100000"/>
            </a:pPr>
            <a:r>
              <a:rPr lang="en-US" sz="1200" dirty="0">
                <a:latin typeface="Lucida Console" charset="0"/>
              </a:rPr>
              <a:t>  </a:t>
            </a:r>
            <a:r>
              <a:rPr lang="en-US" sz="1100" dirty="0">
                <a:latin typeface="Lucida Console" charset="0"/>
              </a:rPr>
              <a:t> </a:t>
            </a:r>
            <a:r>
              <a:rPr lang="en-US" sz="1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we get here if </a:t>
            </a:r>
            <a:r>
              <a:rPr lang="en-US" sz="1400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sz="1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true</a:t>
            </a:r>
            <a:endParaRPr lang="en-US" sz="16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spcBef>
                <a:spcPts val="0"/>
              </a:spcBef>
              <a:spcAft>
                <a:spcPct val="20000"/>
              </a:spcAft>
              <a:buClr>
                <a:srgbClr val="006600"/>
              </a:buClr>
              <a:buSzPct val="100000"/>
              <a:buFont typeface="Wingdings" charset="0"/>
              <a:buNone/>
            </a:pPr>
            <a:r>
              <a:rPr lang="en-US" sz="1200" dirty="0">
                <a:latin typeface="Lucida Console" charset="0"/>
              </a:rPr>
              <a:t>   </a:t>
            </a:r>
            <a:r>
              <a:rPr lang="en-US" sz="1400" i="1" dirty="0">
                <a:latin typeface="Times New Roman"/>
                <a:cs typeface="Times New Roman"/>
              </a:rPr>
              <a:t>conditional code</a:t>
            </a:r>
          </a:p>
          <a:p>
            <a:pPr marL="342900" indent="-342900" algn="l">
              <a:spcBef>
                <a:spcPct val="20000"/>
              </a:spcBef>
              <a:spcAft>
                <a:spcPct val="20000"/>
              </a:spcAft>
              <a:buClr>
                <a:srgbClr val="006600"/>
              </a:buClr>
              <a:buSzPct val="100000"/>
              <a:buFont typeface="Wingdings" charset="0"/>
              <a:buNone/>
            </a:pPr>
            <a:r>
              <a:rPr lang="en-US" sz="1200" dirty="0">
                <a:latin typeface="Lucida Console" charset="0"/>
                <a:cs typeface="Arial" charset="0"/>
              </a:rPr>
              <a:t>}</a:t>
            </a:r>
          </a:p>
          <a:p>
            <a:pPr marL="342900" indent="-342900" algn="l">
              <a:spcBef>
                <a:spcPct val="20000"/>
              </a:spcBef>
              <a:spcAft>
                <a:spcPct val="20000"/>
              </a:spcAft>
              <a:buClr>
                <a:srgbClr val="006600"/>
              </a:buClr>
              <a:buSzPct val="100000"/>
              <a:buFont typeface="Wingdings" charset="0"/>
              <a:buNone/>
            </a:pPr>
            <a:r>
              <a:rPr lang="en-US" sz="1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we get here always</a:t>
            </a:r>
          </a:p>
          <a:p>
            <a:pPr marL="342900" indent="-342900" algn="l">
              <a:spcBef>
                <a:spcPts val="0"/>
              </a:spcBef>
              <a:spcAft>
                <a:spcPct val="20000"/>
              </a:spcAft>
              <a:buClr>
                <a:srgbClr val="006600"/>
              </a:buClr>
              <a:buSzPct val="100000"/>
              <a:buFont typeface="Wingdings" charset="0"/>
              <a:buNone/>
            </a:pPr>
            <a:r>
              <a:rPr lang="en-US" sz="1400" i="1" dirty="0">
                <a:latin typeface="Times New Roman"/>
                <a:cs typeface="Times New Roman"/>
              </a:rPr>
              <a:t>code continues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13F7CC-608C-2848-89AD-38B8BBAA6551}"/>
              </a:ext>
            </a:extLst>
          </p:cNvPr>
          <p:cNvGrpSpPr/>
          <p:nvPr/>
        </p:nvGrpSpPr>
        <p:grpSpPr>
          <a:xfrm>
            <a:off x="1644986" y="1078126"/>
            <a:ext cx="3091137" cy="1981135"/>
            <a:chOff x="1644986" y="1078126"/>
            <a:chExt cx="3091137" cy="198113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98CF2AA-9154-B74C-B990-8C90A32DAA22}"/>
                </a:ext>
              </a:extLst>
            </p:cNvPr>
            <p:cNvGrpSpPr/>
            <p:nvPr/>
          </p:nvGrpSpPr>
          <p:grpSpPr>
            <a:xfrm>
              <a:off x="1644986" y="1078126"/>
              <a:ext cx="1987696" cy="769801"/>
              <a:chOff x="1644986" y="1078126"/>
              <a:chExt cx="1987696" cy="769801"/>
            </a:xfrm>
          </p:grpSpPr>
          <p:sp>
            <p:nvSpPr>
              <p:cNvPr id="11" name="AutoShape 13">
                <a:extLst>
                  <a:ext uri="{FF2B5EF4-FFF2-40B4-BE49-F238E27FC236}">
                    <a16:creationId xmlns:a16="http://schemas.microsoft.com/office/drawing/2014/main" id="{97466D91-D8A0-DD4B-BB71-870449E9A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395" y="1078126"/>
                <a:ext cx="1488287" cy="384852"/>
              </a:xfrm>
              <a:prstGeom prst="roundRect">
                <a:avLst>
                  <a:gd name="adj" fmla="val 16667"/>
                </a:avLst>
              </a:prstGeom>
              <a:solidFill>
                <a:srgbClr val="FFF8D8"/>
              </a:solidFill>
              <a:ln w="1905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rIns="0" anchor="ctr"/>
              <a:lstStyle/>
              <a:p>
                <a:pPr>
                  <a:spcBef>
                    <a:spcPts val="1200"/>
                  </a:spcBef>
                  <a:buClr>
                    <a:schemeClr val="tx1"/>
                  </a:buClr>
                  <a:buSzPct val="100000"/>
                </a:pP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Boolean expression;</a:t>
                </a:r>
              </a:p>
            </p:txBody>
          </p:sp>
          <p:cxnSp>
            <p:nvCxnSpPr>
              <p:cNvPr id="13" name="AutoShape 15">
                <a:extLst>
                  <a:ext uri="{FF2B5EF4-FFF2-40B4-BE49-F238E27FC236}">
                    <a16:creationId xmlns:a16="http://schemas.microsoft.com/office/drawing/2014/main" id="{0EAAE44C-97EE-7843-9C7D-49DA96C7D3C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644986" y="1463075"/>
                <a:ext cx="1156771" cy="384852"/>
              </a:xfrm>
              <a:prstGeom prst="straightConnector1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FB33B21-D7EA-CF42-AA56-A09984526B6E}"/>
                </a:ext>
              </a:extLst>
            </p:cNvPr>
            <p:cNvGrpSpPr/>
            <p:nvPr/>
          </p:nvGrpSpPr>
          <p:grpSpPr>
            <a:xfrm>
              <a:off x="2456597" y="2661313"/>
              <a:ext cx="2279526" cy="397948"/>
              <a:chOff x="2456597" y="2565777"/>
              <a:chExt cx="2279526" cy="397948"/>
            </a:xfrm>
          </p:grpSpPr>
          <p:sp>
            <p:nvSpPr>
              <p:cNvPr id="22" name="AutoShape 13">
                <a:extLst>
                  <a:ext uri="{FF2B5EF4-FFF2-40B4-BE49-F238E27FC236}">
                    <a16:creationId xmlns:a16="http://schemas.microsoft.com/office/drawing/2014/main" id="{F2576337-62F5-454F-91C1-CA792776D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722" y="2582725"/>
                <a:ext cx="1712401" cy="381000"/>
              </a:xfrm>
              <a:prstGeom prst="roundRect">
                <a:avLst>
                  <a:gd name="adj" fmla="val 16667"/>
                </a:avLst>
              </a:prstGeom>
              <a:solidFill>
                <a:srgbClr val="FFF8D8"/>
              </a:solidFill>
              <a:ln w="1905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rIns="0" anchor="ctr"/>
              <a:lstStyle/>
              <a:p>
                <a:pPr>
                  <a:spcBef>
                    <a:spcPts val="1200"/>
                  </a:spcBef>
                  <a:buClrTx/>
                  <a:buSzPct val="105000"/>
                </a:pPr>
                <a:r>
                  <a:rPr lang="en-US" sz="1200" dirty="0">
                    <a:latin typeface="Times New Roman"/>
                    <a:cs typeface="Times New Roman"/>
                  </a:rPr>
                  <a:t>One or more statements</a:t>
                </a:r>
              </a:p>
            </p:txBody>
          </p:sp>
          <p:cxnSp>
            <p:nvCxnSpPr>
              <p:cNvPr id="23" name="AutoShape 15">
                <a:extLst>
                  <a:ext uri="{FF2B5EF4-FFF2-40B4-BE49-F238E27FC236}">
                    <a16:creationId xmlns:a16="http://schemas.microsoft.com/office/drawing/2014/main" id="{1614B5C2-0516-4843-A6D1-284A1984A95A}"/>
                  </a:ext>
                </a:extLst>
              </p:cNvPr>
              <p:cNvCxnSpPr>
                <a:cxnSpLocks noChangeShapeType="1"/>
                <a:stCxn id="22" idx="1"/>
              </p:cNvCxnSpPr>
              <p:nvPr/>
            </p:nvCxnSpPr>
            <p:spPr bwMode="auto">
              <a:xfrm flipH="1" flipV="1">
                <a:off x="2456597" y="2565777"/>
                <a:ext cx="567125" cy="207448"/>
              </a:xfrm>
              <a:prstGeom prst="straightConnector1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408024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IF statement</a:t>
            </a:r>
            <a:endParaRPr lang="en-US" dirty="0">
              <a:solidFill>
                <a:srgbClr val="000000"/>
              </a:solidFill>
              <a:cs typeface="ＭＳ Ｐゴシック" charset="-128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994343" y="2964333"/>
            <a:ext cx="1795745" cy="34932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226800" rIns="0" bIns="262800" anchor="ctr" anchorCtr="0"/>
          <a:lstStyle/>
          <a:p>
            <a:r>
              <a:rPr lang="en-US" sz="1200" b="1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(x &lt; 0) x = -x;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94344" y="2197094"/>
            <a:ext cx="1795745" cy="58673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226800" rIns="0" bIns="262800" anchor="ctr" anchorCtr="0"/>
          <a:lstStyle/>
          <a:p>
            <a:pPr>
              <a:spcBef>
                <a:spcPts val="200"/>
              </a:spcBef>
            </a:pPr>
            <a:r>
              <a:rPr lang="en-US" sz="1200" b="1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(x &lt; 0)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 = -x;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94346" y="1235328"/>
            <a:ext cx="1795745" cy="83012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226800" rIns="0" bIns="262800" anchor="ctr" anchorCtr="0"/>
          <a:lstStyle/>
          <a:p>
            <a:pPr>
              <a:spcBef>
                <a:spcPts val="200"/>
              </a:spcBef>
            </a:pPr>
            <a:r>
              <a:rPr lang="en-US" sz="1200" b="1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(x &lt; 0) </a:t>
            </a: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 = -x;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29071" y="1315444"/>
            <a:ext cx="2829967" cy="1988518"/>
            <a:chOff x="3029071" y="1315444"/>
            <a:chExt cx="2829967" cy="1988518"/>
          </a:xfrm>
        </p:grpSpPr>
        <p:pic>
          <p:nvPicPr>
            <p:cNvPr id="12" name="Picture 11" descr="Screen shot 2010-06-26 at 8.14.54 AM.png"/>
            <p:cNvPicPr>
              <a:picLocks noChangeAspect="1"/>
            </p:cNvPicPr>
            <p:nvPr/>
          </p:nvPicPr>
          <p:blipFill rotWithShape="1">
            <a:blip r:embed="rId3"/>
            <a:srcRect t="21995" b="1079"/>
            <a:stretch/>
          </p:blipFill>
          <p:spPr>
            <a:xfrm>
              <a:off x="3420638" y="1458802"/>
              <a:ext cx="2438400" cy="1465449"/>
            </a:xfrm>
            <a:prstGeom prst="rect">
              <a:avLst/>
            </a:prstGeom>
          </p:spPr>
        </p:pic>
        <p:sp>
          <p:nvSpPr>
            <p:cNvPr id="15" name="Right Brace 14"/>
            <p:cNvSpPr/>
            <p:nvPr/>
          </p:nvSpPr>
          <p:spPr bwMode="auto">
            <a:xfrm>
              <a:off x="3029071" y="1315444"/>
              <a:ext cx="255893" cy="1988518"/>
            </a:xfrm>
            <a:prstGeom prst="rightBrace">
              <a:avLst>
                <a:gd name="adj1" fmla="val 116243"/>
                <a:gd name="adj2" fmla="val 5022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7A87218-E708-D17E-3DAB-7BC9BDC8A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64" y="886008"/>
            <a:ext cx="2353754" cy="3493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37600" tIns="226800" rIns="165600" bIns="262800" anchor="ctr" anchorCtr="0"/>
          <a:lstStyle/>
          <a:p>
            <a:pPr marL="342900" indent="-342900" algn="l">
              <a:spcBef>
                <a:spcPts val="200"/>
              </a:spcBef>
              <a:spcAft>
                <a:spcPct val="15000"/>
              </a:spcAft>
              <a:buClr>
                <a:srgbClr val="006600"/>
              </a:buClr>
              <a:buSzPct val="100000"/>
              <a:buFont typeface="Wingdings" charset="0"/>
              <a:buNone/>
            </a:pPr>
            <a:r>
              <a:rPr lang="en-US" sz="1200" dirty="0">
                <a:solidFill>
                  <a:srgbClr val="006600"/>
                </a:solidFill>
                <a:latin typeface="Consolas" charset="0"/>
                <a:cs typeface="Consolas" charset="0"/>
              </a:rPr>
              <a:t>// Sets x to abs(x)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0B9049-A4E6-F9B9-4C04-301ECD25B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61884"/>
            <a:ext cx="7924800" cy="178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SzPct val="105000"/>
            </a:pPr>
            <a:r>
              <a:rPr lang="en-US" u="sng" dirty="0">
                <a:solidFill>
                  <a:schemeClr val="tx1"/>
                </a:solidFill>
                <a:latin typeface="Times New Roman"/>
                <a:cs typeface="Times New Roman"/>
              </a:rPr>
              <a:t>Coding style: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ClrTx/>
              <a:buSzPct val="1050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Different styles, same semantics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ClrTx/>
              <a:buSzPct val="1050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Which style to use? The style that promotes </a:t>
            </a:r>
            <a:r>
              <a:rPr lang="en-US" i="1" dirty="0">
                <a:solidFill>
                  <a:schemeClr val="tx1"/>
                </a:solidFill>
                <a:latin typeface="Times New Roman"/>
                <a:cs typeface="Times New Roman"/>
              </a:rPr>
              <a:t>safety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and </a:t>
            </a:r>
            <a:r>
              <a:rPr lang="en-US" i="1" dirty="0">
                <a:solidFill>
                  <a:schemeClr val="tx1"/>
                </a:solidFill>
                <a:latin typeface="Times New Roman"/>
                <a:cs typeface="Times New Roman"/>
              </a:rPr>
              <a:t>readability</a:t>
            </a:r>
          </a:p>
        </p:txBody>
      </p:sp>
    </p:spTree>
    <p:extLst>
      <p:ext uri="{BB962C8B-B14F-4D97-AF65-F5344CB8AC3E}">
        <p14:creationId xmlns:p14="http://schemas.microsoft.com/office/powerpoint/2010/main" val="2616004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IF statement</a:t>
            </a:r>
            <a:endParaRPr lang="en-US" dirty="0">
              <a:solidFill>
                <a:srgbClr val="000000"/>
              </a:solidFill>
              <a:cs typeface="ＭＳ Ｐゴシック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29071" y="1315444"/>
            <a:ext cx="2829967" cy="1988518"/>
            <a:chOff x="3029071" y="1315444"/>
            <a:chExt cx="2829967" cy="1988518"/>
          </a:xfrm>
        </p:grpSpPr>
        <p:pic>
          <p:nvPicPr>
            <p:cNvPr id="12" name="Picture 11" descr="Screen shot 2010-06-26 at 8.14.54 AM.png"/>
            <p:cNvPicPr>
              <a:picLocks noChangeAspect="1"/>
            </p:cNvPicPr>
            <p:nvPr/>
          </p:nvPicPr>
          <p:blipFill rotWithShape="1">
            <a:blip r:embed="rId3"/>
            <a:srcRect t="21995" b="1079"/>
            <a:stretch/>
          </p:blipFill>
          <p:spPr>
            <a:xfrm>
              <a:off x="3420638" y="1458802"/>
              <a:ext cx="2438400" cy="1465449"/>
            </a:xfrm>
            <a:prstGeom prst="rect">
              <a:avLst/>
            </a:prstGeom>
          </p:spPr>
        </p:pic>
        <p:sp>
          <p:nvSpPr>
            <p:cNvPr id="15" name="Right Brace 14"/>
            <p:cNvSpPr/>
            <p:nvPr/>
          </p:nvSpPr>
          <p:spPr bwMode="auto">
            <a:xfrm>
              <a:off x="3029071" y="1315444"/>
              <a:ext cx="255893" cy="1988518"/>
            </a:xfrm>
            <a:prstGeom prst="rightBrace">
              <a:avLst>
                <a:gd name="adj1" fmla="val 116243"/>
                <a:gd name="adj2" fmla="val 5022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7A87218-E708-D17E-3DAB-7BC9BDC8A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64" y="886008"/>
            <a:ext cx="2353754" cy="3493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37600" tIns="226800" rIns="165600" bIns="262800" anchor="ctr" anchorCtr="0"/>
          <a:lstStyle/>
          <a:p>
            <a:pPr marL="342900" indent="-342900" algn="l">
              <a:spcBef>
                <a:spcPts val="200"/>
              </a:spcBef>
              <a:spcAft>
                <a:spcPct val="15000"/>
              </a:spcAft>
              <a:buClr>
                <a:srgbClr val="006600"/>
              </a:buClr>
              <a:buSzPct val="100000"/>
              <a:buFont typeface="Wingdings" charset="0"/>
              <a:buNone/>
            </a:pPr>
            <a:r>
              <a:rPr lang="en-US" sz="1200" dirty="0">
                <a:solidFill>
                  <a:srgbClr val="006600"/>
                </a:solidFill>
                <a:latin typeface="Consolas" charset="0"/>
                <a:cs typeface="Consolas" charset="0"/>
              </a:rPr>
              <a:t>// Sets x to abs(x)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374E3-4EFA-C3EA-C552-89AEB5234222}"/>
              </a:ext>
            </a:extLst>
          </p:cNvPr>
          <p:cNvGrpSpPr/>
          <p:nvPr/>
        </p:nvGrpSpPr>
        <p:grpSpPr>
          <a:xfrm>
            <a:off x="337716" y="1310009"/>
            <a:ext cx="8806284" cy="4234618"/>
            <a:chOff x="337716" y="1310009"/>
            <a:chExt cx="8806284" cy="4234618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D577FE53-C066-CD7F-5D1A-602C6367D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3761884"/>
              <a:ext cx="8534400" cy="1782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200"/>
                </a:spcBef>
                <a:buSzPct val="105000"/>
              </a:pPr>
              <a:r>
                <a:rPr lang="en-US" u="sng" dirty="0">
                  <a:solidFill>
                    <a:schemeClr val="tx1"/>
                  </a:solidFill>
                  <a:latin typeface="Times New Roman"/>
                  <a:cs typeface="Times New Roman"/>
                </a:rPr>
                <a:t>Coding style:</a:t>
              </a:r>
            </a:p>
            <a:p>
              <a:pPr marL="285750" indent="-285750">
                <a:lnSpc>
                  <a:spcPct val="100000"/>
                </a:lnSpc>
                <a:spcBef>
                  <a:spcPts val="600"/>
                </a:spcBef>
                <a:buClrTx/>
                <a:buSzPct val="105000"/>
                <a:buFont typeface="Arial"/>
                <a:buChar char="•"/>
              </a:pPr>
              <a:r>
                <a:rPr lang="en-US" dirty="0">
                  <a:solidFill>
                    <a:schemeClr val="tx1"/>
                  </a:solidFill>
                  <a:latin typeface="Times New Roman"/>
                  <a:cs typeface="Times New Roman"/>
                </a:rPr>
                <a:t>Different styles, same semantics</a:t>
              </a:r>
            </a:p>
            <a:p>
              <a:pPr marL="285750" indent="-285750">
                <a:lnSpc>
                  <a:spcPct val="100000"/>
                </a:lnSpc>
                <a:spcBef>
                  <a:spcPts val="600"/>
                </a:spcBef>
                <a:buClrTx/>
                <a:buSzPct val="105000"/>
                <a:buFont typeface="Arial"/>
                <a:buChar char="•"/>
              </a:pPr>
              <a:r>
                <a:rPr lang="en-US" dirty="0">
                  <a:solidFill>
                    <a:schemeClr val="tx1"/>
                  </a:solidFill>
                  <a:latin typeface="Times New Roman"/>
                  <a:cs typeface="Times New Roman"/>
                </a:rPr>
                <a:t>Which style to use? The style that promotes </a:t>
              </a:r>
              <a:r>
                <a:rPr lang="en-US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safety</a:t>
              </a:r>
              <a:r>
                <a:rPr lang="en-US" dirty="0">
                  <a:solidFill>
                    <a:schemeClr val="tx1"/>
                  </a:solidFill>
                  <a:latin typeface="Times New Roman"/>
                  <a:cs typeface="Times New Roman"/>
                </a:rPr>
                <a:t> and </a:t>
              </a:r>
              <a:r>
                <a:rPr lang="en-US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readability</a:t>
              </a:r>
            </a:p>
            <a:p>
              <a:pPr marL="285750" indent="-285750">
                <a:lnSpc>
                  <a:spcPct val="100000"/>
                </a:lnSpc>
                <a:spcBef>
                  <a:spcPts val="600"/>
                </a:spcBef>
                <a:buClrTx/>
                <a:buSzPct val="105000"/>
                <a:buFont typeface="Arial"/>
                <a:buChar char="•"/>
              </a:pPr>
              <a:r>
                <a:rPr lang="en-US" dirty="0">
                  <a:solidFill>
                    <a:schemeClr val="tx1"/>
                  </a:solidFill>
                  <a:latin typeface="Times New Roman"/>
                  <a:cs typeface="Times New Roman"/>
                </a:rPr>
                <a:t>Convention: Use </a:t>
              </a:r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{</a:t>
              </a:r>
              <a:r>
                <a:rPr lang="en-US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blocked code</a:t>
              </a:r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}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onsolas" charset="0"/>
                  <a:cs typeface="Times New Roman" panose="02020603050405020304" pitchFamily="18" charset="0"/>
                </a:rPr>
                <a:t> with braces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b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ev</a:t>
              </a:r>
              <a:r>
                <a:rPr lang="en-US" dirty="0">
                  <a:solidFill>
                    <a:schemeClr val="tx1"/>
                  </a:solidFill>
                  <a:latin typeface="Times New Roman"/>
                  <a:cs typeface="Times New Roman"/>
                </a:rPr>
                <a:t>en when </a:t>
              </a:r>
              <a:r>
                <a:rPr lang="en-US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blocked code</a:t>
              </a:r>
              <a:r>
                <a:rPr lang="en-US" dirty="0">
                  <a:solidFill>
                    <a:schemeClr val="tx1"/>
                  </a:solidFill>
                  <a:latin typeface="Times New Roman"/>
                  <a:cs typeface="Times New Roman"/>
                </a:rPr>
                <a:t> is only one statement</a:t>
              </a:r>
            </a:p>
            <a:p>
              <a:pPr marL="285750" indent="-285750">
                <a:lnSpc>
                  <a:spcPct val="100000"/>
                </a:lnSpc>
                <a:spcBef>
                  <a:spcPts val="600"/>
                </a:spcBef>
                <a:buClrTx/>
                <a:buSzPct val="105000"/>
                <a:buFont typeface="Arial"/>
                <a:buChar char="•"/>
              </a:pPr>
              <a:r>
                <a:rPr lang="en-US" dirty="0">
                  <a:solidFill>
                    <a:schemeClr val="tx1"/>
                  </a:solidFill>
                  <a:latin typeface="Times New Roman"/>
                  <a:cs typeface="Times New Roman"/>
                </a:rPr>
                <a:t>Read our </a:t>
              </a:r>
              <a:r>
                <a:rPr lang="en-US" dirty="0">
                  <a:solidFill>
                    <a:schemeClr val="tx1"/>
                  </a:solidFill>
                  <a:latin typeface="Times New Roman"/>
                  <a:cs typeface="Times New Roman"/>
                  <a:hlinkClick r:id="rId4"/>
                </a:rPr>
                <a:t>Java Code Style Guidelines</a:t>
              </a:r>
              <a:r>
                <a:rPr lang="en-US" dirty="0">
                  <a:solidFill>
                    <a:schemeClr val="tx1"/>
                  </a:solidFill>
                  <a:latin typeface="Times New Roman"/>
                  <a:cs typeface="Times New Roman"/>
                </a:rPr>
                <a:t>.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98E4392-97A1-13E4-EA51-D550ECFDDF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3477" r="20213"/>
            <a:stretch/>
          </p:blipFill>
          <p:spPr>
            <a:xfrm>
              <a:off x="337716" y="1310009"/>
              <a:ext cx="498209" cy="496296"/>
            </a:xfrm>
            <a:prstGeom prst="rect">
              <a:avLst/>
            </a:prstGeom>
          </p:spPr>
        </p:pic>
      </p:grpSp>
      <p:sp>
        <p:nvSpPr>
          <p:cNvPr id="16" name="Rectangle 12">
            <a:extLst>
              <a:ext uri="{FF2B5EF4-FFF2-40B4-BE49-F238E27FC236}">
                <a16:creationId xmlns:a16="http://schemas.microsoft.com/office/drawing/2014/main" id="{3784ACD8-8A5F-EFF0-96D7-2401F6C52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43" y="2964333"/>
            <a:ext cx="1795745" cy="34932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226800" rIns="0" bIns="262800" anchor="ctr" anchorCtr="0"/>
          <a:lstStyle/>
          <a:p>
            <a:r>
              <a:rPr lang="en-US" sz="1200" b="1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(x &lt; 0) x = -x;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2AAB3D-6421-B07B-C43E-FDC19FCDD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44" y="2197094"/>
            <a:ext cx="1795745" cy="58673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226800" rIns="0" bIns="262800" anchor="ctr" anchorCtr="0"/>
          <a:lstStyle/>
          <a:p>
            <a:pPr>
              <a:spcBef>
                <a:spcPts val="200"/>
              </a:spcBef>
            </a:pPr>
            <a:r>
              <a:rPr lang="en-US" sz="1200" b="1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(x &lt; 0)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 = -x;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00E484-625D-04C9-DAC6-339B72D1B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46" y="1235328"/>
            <a:ext cx="1795745" cy="83012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226800" rIns="0" bIns="262800" anchor="ctr" anchorCtr="0"/>
          <a:lstStyle/>
          <a:p>
            <a:pPr>
              <a:spcBef>
                <a:spcPts val="200"/>
              </a:spcBef>
            </a:pPr>
            <a:r>
              <a:rPr lang="en-US" sz="1200" b="1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(x &lt; 0) </a:t>
            </a: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 = -x;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0176030"/>
      </p:ext>
    </p:extLst>
  </p:cSld>
  <p:clrMapOvr>
    <a:masterClrMapping/>
  </p:clrMapOvr>
</p:sld>
</file>

<file path=ppt/theme/theme1.xml><?xml version="1.0" encoding="utf-8"?>
<a:theme xmlns:a="http://schemas.openxmlformats.org/drawingml/2006/main" name="1_introcs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introc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introcs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cs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20838</TotalTime>
  <Words>4192</Words>
  <Application>Microsoft Macintosh PowerPoint</Application>
  <PresentationFormat>On-screen Show (4:3)</PresentationFormat>
  <Paragraphs>848</Paragraphs>
  <Slides>43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ＭＳ Ｐゴシック</vt:lpstr>
      <vt:lpstr>Arial</vt:lpstr>
      <vt:lpstr>Cambria Math</vt:lpstr>
      <vt:lpstr>Comic Sans MS</vt:lpstr>
      <vt:lpstr>Consolas</vt:lpstr>
      <vt:lpstr>Courier New</vt:lpstr>
      <vt:lpstr>Lucida Console</vt:lpstr>
      <vt:lpstr>Monotype Sorts</vt:lpstr>
      <vt:lpstr>Times New Roman</vt:lpstr>
      <vt:lpstr>Wingdings</vt:lpstr>
      <vt:lpstr>1_introcs</vt:lpstr>
      <vt:lpstr>PowerPoint Presentation</vt:lpstr>
      <vt:lpstr>The big picture</vt:lpstr>
      <vt:lpstr>The big picture</vt:lpstr>
      <vt:lpstr>Program flow</vt:lpstr>
      <vt:lpstr>Lecture plan</vt:lpstr>
      <vt:lpstr>IF example</vt:lpstr>
      <vt:lpstr>IF statement</vt:lpstr>
      <vt:lpstr>IF statement</vt:lpstr>
      <vt:lpstr>IF statement</vt:lpstr>
      <vt:lpstr>IF … ELSE statement</vt:lpstr>
      <vt:lpstr>IF … ELSE examples</vt:lpstr>
      <vt:lpstr>IF … ELSE examples</vt:lpstr>
      <vt:lpstr>Nested code</vt:lpstr>
      <vt:lpstr>Example: tax calculation</vt:lpstr>
      <vt:lpstr>The conditional operator: a shorthand if/else</vt:lpstr>
      <vt:lpstr>The conditional operator: a shorthand if/else</vt:lpstr>
      <vt:lpstr>The conditional operator: a shorthand if/else</vt:lpstr>
      <vt:lpstr>The conditional operator: a shorthand if/else</vt:lpstr>
      <vt:lpstr>Lecture plan</vt:lpstr>
      <vt:lpstr>Data types (revisited)</vt:lpstr>
      <vt:lpstr>Strings</vt:lpstr>
      <vt:lpstr>String operations</vt:lpstr>
      <vt:lpstr>String operations</vt:lpstr>
      <vt:lpstr>Lecture plan</vt:lpstr>
      <vt:lpstr>WHILE loop</vt:lpstr>
      <vt:lpstr>WHILE loop</vt:lpstr>
      <vt:lpstr>Example: String processing</vt:lpstr>
      <vt:lpstr>Example: String processing</vt:lpstr>
      <vt:lpstr>Example: String processing</vt:lpstr>
      <vt:lpstr>Example: Powers of 2</vt:lpstr>
      <vt:lpstr>Example: Powers of 2</vt:lpstr>
      <vt:lpstr>Example: Powers of 2 / buggy version</vt:lpstr>
      <vt:lpstr>Example: Palindromes</vt:lpstr>
      <vt:lpstr>Example: Palindromes</vt:lpstr>
      <vt:lpstr>Example: Palindromes</vt:lpstr>
      <vt:lpstr>Example: Palindromes</vt:lpstr>
      <vt:lpstr>Example: Palindromes</vt:lpstr>
      <vt:lpstr>Example: Palindromes</vt:lpstr>
      <vt:lpstr>Example: Print square</vt:lpstr>
      <vt:lpstr>Example: Print square</vt:lpstr>
      <vt:lpstr>Self practice</vt:lpstr>
      <vt:lpstr>Lecture plan</vt:lpstr>
      <vt:lpstr>PowerPoint Presentation</vt:lpstr>
    </vt:vector>
  </TitlesOfParts>
  <Manager/>
  <Company>Princeton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 of Two:  Trace</dc:title>
  <dc:subject/>
  <dc:creator>Kevin Wayne</dc:creator>
  <cp:keywords/>
  <dc:description/>
  <cp:lastModifiedBy>Schocken Shimon</cp:lastModifiedBy>
  <cp:revision>812</cp:revision>
  <dcterms:created xsi:type="dcterms:W3CDTF">2010-03-25T13:24:56Z</dcterms:created>
  <dcterms:modified xsi:type="dcterms:W3CDTF">2024-11-11T06:00:06Z</dcterms:modified>
  <cp:category/>
</cp:coreProperties>
</file>