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Lst>
  <p:sldSz cy="6858000" cx="9144000"/>
  <p:notesSz cx="7099300" cy="102346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3223">
          <p15:clr>
            <a:srgbClr val="A4A3A4"/>
          </p15:clr>
        </p15:guide>
        <p15:guide id="2" pos="2235">
          <p15:clr>
            <a:srgbClr val="A4A3A4"/>
          </p15:clr>
        </p15:guide>
      </p15:notesGuideLst>
    </p:ext>
    <p:ext uri="GoogleSlidesCustomDataVersion2">
      <go:slidesCustomData xmlns:go="http://customooxmlschemas.google.com/" r:id="rId60" roundtripDataSignature="AMtx7mh6Ttbty/k9UGlMMdIehMaJ+uM9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3223" orient="horz"/>
        <p:guide pos="2235"/>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customschemas.google.com/relationships/presentationmetadata" Target="meta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588" y="11113"/>
            <a:ext cx="3076576" cy="477837"/>
          </a:xfrm>
          <a:prstGeom prst="rect">
            <a:avLst/>
          </a:prstGeom>
          <a:noFill/>
          <a:ln>
            <a:noFill/>
          </a:ln>
        </p:spPr>
        <p:txBody>
          <a:bodyPr anchorCtr="0" anchor="t"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4022725" y="11113"/>
            <a:ext cx="3076575" cy="477837"/>
          </a:xfrm>
          <a:prstGeom prst="rect">
            <a:avLst/>
          </a:prstGeom>
          <a:noFill/>
          <a:ln>
            <a:noFill/>
          </a:ln>
        </p:spPr>
        <p:txBody>
          <a:bodyPr anchorCtr="0" anchor="t" bIns="0" lIns="20050" spcFirstLastPara="1" rIns="20050" wrap="square" tIns="0">
            <a:noAutofit/>
          </a:bodyPr>
          <a:lstStyle>
            <a:lvl1pPr lvl="0" marR="0" rtl="0" algn="r">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txBox="1"/>
          <p:nvPr>
            <p:ph idx="11" type="ftr"/>
          </p:nvPr>
        </p:nvSpPr>
        <p:spPr>
          <a:xfrm>
            <a:off x="-1588" y="9745663"/>
            <a:ext cx="3076576" cy="477837"/>
          </a:xfrm>
          <a:prstGeom prst="rect">
            <a:avLst/>
          </a:prstGeom>
          <a:noFill/>
          <a:ln>
            <a:noFill/>
          </a:ln>
        </p:spPr>
        <p:txBody>
          <a:bodyPr anchorCtr="0" anchor="b" bIns="0" lIns="20050" spcFirstLastPara="1" rIns="20050" wrap="square" tIns="0">
            <a:noAutofit/>
          </a:bodyPr>
          <a:lstStyle>
            <a:lvl1pPr lvl="0" marR="0" rtl="0" algn="l">
              <a:lnSpc>
                <a:spcPct val="100000"/>
              </a:lnSpc>
              <a:spcBef>
                <a:spcPts val="0"/>
              </a:spcBef>
              <a:spcAft>
                <a:spcPts val="0"/>
              </a:spcAft>
              <a:buClr>
                <a:srgbClr val="000000"/>
              </a:buClr>
              <a:buSzPts val="1400"/>
              <a:buFont typeface="Arial"/>
              <a:buNone/>
              <a:defRPr b="0" i="1" sz="1100" u="none" cap="none" strike="noStrike">
                <a:solidFill>
                  <a:schemeClr val="dk1"/>
                </a:solidFill>
                <a:latin typeface="Times New Roman"/>
                <a:ea typeface="Times New Roman"/>
                <a:cs typeface="Times New Roman"/>
                <a:sym typeface="Times New Roman"/>
              </a:defRPr>
            </a:lvl1pPr>
            <a:lvl2pPr lvl="1"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1" algn="r">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2" type="sldNum"/>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 name="Google Shape;7;n"/>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1"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1"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8" name="Google Shape;8;n"/>
          <p:cNvSpPr/>
          <p:nvPr>
            <p:ph idx="3"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9" name="Google Shape;9;n"/>
          <p:cNvSpPr/>
          <p:nvPr/>
        </p:nvSpPr>
        <p:spPr>
          <a:xfrm>
            <a:off x="7275513" y="9809163"/>
            <a:ext cx="415925" cy="327025"/>
          </a:xfrm>
          <a:prstGeom prst="rect">
            <a:avLst/>
          </a:prstGeom>
          <a:noFill/>
          <a:ln>
            <a:noFill/>
          </a:ln>
        </p:spPr>
        <p:txBody>
          <a:bodyPr anchorCtr="0" anchor="ctr" bIns="48450" lIns="96900" spcFirstLastPara="1" rIns="96900" wrap="square" tIns="48450">
            <a:noAutofit/>
          </a:bodyPr>
          <a:lstStyle/>
          <a:p>
            <a:pPr indent="0" lvl="0" marL="0" marR="0" rtl="0" algn="r">
              <a:lnSpc>
                <a:spcPct val="100000"/>
              </a:lnSpc>
              <a:spcBef>
                <a:spcPts val="0"/>
              </a:spcBef>
              <a:spcAft>
                <a:spcPts val="0"/>
              </a:spcAft>
              <a:buClr>
                <a:srgbClr val="000000"/>
              </a:buClr>
              <a:buSzPts val="1500"/>
              <a:buFont typeface="Arial"/>
              <a:buNone/>
            </a:pPr>
            <a:fld id="{00000000-1234-1234-1234-123412341234}" type="slidenum">
              <a:rPr b="0" i="0" lang="en-US" sz="1500" u="none" cap="none" strike="noStrike">
                <a:solidFill>
                  <a:schemeClr val="dk1"/>
                </a:solidFill>
                <a:latin typeface="Times New Roman"/>
                <a:ea typeface="Times New Roman"/>
                <a:cs typeface="Times New Roman"/>
                <a:sym typeface="Times New Roman"/>
              </a:rPr>
              <a:t>‹#›</a:t>
            </a:fld>
            <a:endParaRPr b="0" i="0" sz="15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4" name="Google Shape;54;p1: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 name="Google Shape;55;p1: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62855f622_0_18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30" name="Google Shape;130;g2862855f622_0_185: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1" name="Google Shape;131;g2862855f622_0_185: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9: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48" name="Google Shape;148;p9: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44d016e97_0_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58" name="Google Shape;158;g2844d016e97_0_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g2844d016e97_0_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166" name="Google Shape;166;p1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אם היינו מגדירים את המשתנה בפנים- לא היינו יכולים להדפיס אותו בסוף</a:t>
            </a:r>
            <a:endParaRPr/>
          </a:p>
          <a:p>
            <a:pPr indent="0" lvl="0" marL="0" rtl="1" algn="r">
              <a:lnSpc>
                <a:spcPct val="100000"/>
              </a:lnSpc>
              <a:spcBef>
                <a:spcPts val="0"/>
              </a:spcBef>
              <a:spcAft>
                <a:spcPts val="0"/>
              </a:spcAft>
              <a:buSzPts val="1400"/>
              <a:buNone/>
            </a:pPr>
            <a:r>
              <a:rPr lang="en-US"/>
              <a:t>בגלל scope</a:t>
            </a:r>
            <a:endParaRPr/>
          </a:p>
        </p:txBody>
      </p:sp>
      <p:sp>
        <p:nvSpPr>
          <p:cNvPr id="167" name="Google Shape;167;p1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74" name="Google Shape;174;p11: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5" name="Google Shape;175;p11: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862855f622_0_50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86" name="Google Shape;186;g2862855f622_0_50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g2862855f622_0_50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862855f622_0_51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95" name="Google Shape;195;g2862855f622_0_51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g2862855f622_0_51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אם יש זמן- כמה פעמים הלולאה רצה, בצעות ייעול?</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844d016e97_0_79: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04" name="Google Shape;204;g2844d016e97_0_7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5" name="Google Shape;205;g2844d016e97_0_7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כלל אצבע- כשידוע מראש כמה פעמים הלולאה צריכה לרוץ ללא תלות בדברים שקורים בפנים- נשתמש בפור</a:t>
            </a:r>
            <a:endParaRPr/>
          </a:p>
          <a:p>
            <a:pPr indent="0" lvl="0" marL="0" rtl="0" algn="l">
              <a:lnSpc>
                <a:spcPct val="100000"/>
              </a:lnSpc>
              <a:spcBef>
                <a:spcPts val="360"/>
              </a:spcBef>
              <a:spcAft>
                <a:spcPts val="0"/>
              </a:spcAft>
              <a:buSzPts val="1400"/>
              <a:buNone/>
            </a:pPr>
            <a:r>
              <a:rPr lang="en-US"/>
              <a:t>בגדול כל דבר שאפשר לעשות עם אחת אפשר לעשות עם </a:t>
            </a:r>
            <a:r>
              <a:rPr lang="en-US">
                <a:latin typeface="Arial"/>
                <a:ea typeface="Arial"/>
                <a:cs typeface="Arial"/>
                <a:sym typeface="Arial"/>
              </a:rPr>
              <a:t>השניה</a:t>
            </a:r>
            <a:r>
              <a:rPr lang="en-US"/>
              <a:t>- אבל זה יותר נכון תחבירית..</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862855f622_0_221: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12" name="Google Shape;212;g2862855f622_0_22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360"/>
              </a:spcBef>
              <a:spcAft>
                <a:spcPts val="0"/>
              </a:spcAft>
              <a:buClr>
                <a:schemeClr val="dk1"/>
              </a:buClr>
              <a:buSzPts val="1100"/>
              <a:buFont typeface="Arial"/>
              <a:buNone/>
            </a:pPr>
            <a:r>
              <a:rPr lang="en-US"/>
              <a:t>דיון האם זה יהיה for או while </a:t>
            </a:r>
            <a:endParaRPr/>
          </a:p>
        </p:txBody>
      </p:sp>
      <p:sp>
        <p:nvSpPr>
          <p:cNvPr id="213" name="Google Shape;213;g2862855f622_0_22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44d016e97_0_89: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0" name="Google Shape;220;g2844d016e97_0_8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21" name="Google Shape;221;g2844d016e97_0_89: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7:notes"/>
          <p:cNvSpPr txBox="1"/>
          <p:nvPr>
            <p:ph idx="1" type="body"/>
          </p:nvPr>
        </p:nvSpPr>
        <p:spPr>
          <a:xfrm>
            <a:off x="944563" y="4864100"/>
            <a:ext cx="5208587" cy="4310063"/>
          </a:xfrm>
          <a:prstGeom prst="rect">
            <a:avLst/>
          </a:prstGeom>
        </p:spPr>
        <p:txBody>
          <a:bodyPr anchorCtr="0" anchor="t" bIns="48450" lIns="96900" spcFirstLastPara="1" rIns="96900" wrap="square" tIns="48450">
            <a:noAutofit/>
          </a:bodyPr>
          <a:lstStyle/>
          <a:p>
            <a:pPr indent="0" lvl="0" marL="0" rtl="0" algn="l">
              <a:spcBef>
                <a:spcPts val="360"/>
              </a:spcBef>
              <a:spcAft>
                <a:spcPts val="0"/>
              </a:spcAft>
              <a:buNone/>
            </a:pPr>
            <a:r>
              <a:t/>
            </a:r>
            <a:endParaRPr/>
          </a:p>
        </p:txBody>
      </p:sp>
      <p:sp>
        <p:nvSpPr>
          <p:cNvPr id="64" name="Google Shape;64;p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862855f622_0_465: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28" name="Google Shape;228;g2862855f622_0_46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29" name="Google Shape;229;g2862855f622_0_46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862855f622_0_48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36" name="Google Shape;236;g2862855f622_0_48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rPr lang="en-US"/>
              <a:t>explain the if </a:t>
            </a:r>
            <a:endParaRPr/>
          </a:p>
        </p:txBody>
      </p:sp>
      <p:sp>
        <p:nvSpPr>
          <p:cNvPr id="237" name="Google Shape;237;g2862855f622_0_48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862855f622_0_487: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44" name="Google Shape;244;g2862855f622_0_487: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360"/>
              </a:spcBef>
              <a:spcAft>
                <a:spcPts val="0"/>
              </a:spcAft>
              <a:buSzPts val="1400"/>
              <a:buNone/>
            </a:pPr>
            <a:r>
              <a:rPr lang="en-US"/>
              <a:t>דיון האם זה יהיה for או while </a:t>
            </a:r>
            <a:endParaRPr/>
          </a:p>
        </p:txBody>
      </p:sp>
      <p:sp>
        <p:nvSpPr>
          <p:cNvPr id="245" name="Google Shape;245;g2862855f622_0_487: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5: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252" name="Google Shape;252;p1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rPr lang="en-US"/>
              <a:t>explain the if </a:t>
            </a:r>
            <a:endParaRPr/>
          </a:p>
        </p:txBody>
      </p:sp>
      <p:sp>
        <p:nvSpPr>
          <p:cNvPr id="253" name="Google Shape;253;p1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862855f622_0_205: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60" name="Google Shape;260;g2862855f622_0_20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61" name="Google Shape;261;g2862855f622_0_205: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844d016e97_0_7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Clr>
                <a:srgbClr val="000000"/>
              </a:buClr>
              <a:buSzPts val="1100"/>
              <a:buFont typeface="Arial"/>
              <a:buNone/>
            </a:pPr>
            <a:fld id="{00000000-1234-1234-1234-123412341234}" type="slidenum">
              <a:rPr lang="en-US"/>
              <a:t>‹#›</a:t>
            </a:fld>
            <a:endParaRPr/>
          </a:p>
        </p:txBody>
      </p:sp>
      <p:sp>
        <p:nvSpPr>
          <p:cNvPr id="268" name="Google Shape;268;g2844d016e97_0_7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
        <p:nvSpPr>
          <p:cNvPr id="269" name="Google Shape;269;g2844d016e97_0_7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62855f622_0_519: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76" name="Google Shape;276;g2862855f622_0_51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7" name="Google Shape;277;g2862855f622_0_51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862855f622_0_526: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84" name="Google Shape;284;g2862855f622_0_52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5" name="Google Shape;285;g2862855f622_0_526: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יודעים כמה פעמים מריצים- לכן נשתמש בפור</a:t>
            </a:r>
            <a:endParaRPr/>
          </a:p>
          <a:p>
            <a:pPr indent="0" lvl="0" marL="0" rtl="0" algn="l">
              <a:lnSpc>
                <a:spcPct val="100000"/>
              </a:lnSpc>
              <a:spcBef>
                <a:spcPts val="360"/>
              </a:spcBef>
              <a:spcAft>
                <a:spcPts val="0"/>
              </a:spcAft>
              <a:buSzPts val="1400"/>
              <a:buNone/>
            </a:pPr>
            <a:r>
              <a:rPr lang="en-US"/>
              <a:t>בפנים- כל עוד לא יצא 6 כלומר לא ידוע – לכן נשתמש בוויל</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אפשר להגיד שהיינו יכולים להשתמש גם ב דו-וויל</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862855f622_0_53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293" name="Google Shape;293;g2862855f622_0_534: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g2862855f622_0_53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02" name="Google Shape;302;p16: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p16: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4:notes"/>
          <p:cNvSpPr txBox="1"/>
          <p:nvPr>
            <p:ph idx="1" type="body"/>
          </p:nvPr>
        </p:nvSpPr>
        <p:spPr>
          <a:xfrm>
            <a:off x="944563" y="4864100"/>
            <a:ext cx="5208587" cy="4310063"/>
          </a:xfrm>
          <a:prstGeom prst="rect">
            <a:avLst/>
          </a:prstGeom>
        </p:spPr>
        <p:txBody>
          <a:bodyPr anchorCtr="0" anchor="t" bIns="48450" lIns="96900" spcFirstLastPara="1" rIns="96900" wrap="square" tIns="48450">
            <a:noAutofit/>
          </a:bodyPr>
          <a:lstStyle/>
          <a:p>
            <a:pPr indent="0" lvl="0" marL="0" rtl="0" algn="l">
              <a:spcBef>
                <a:spcPts val="360"/>
              </a:spcBef>
              <a:spcAft>
                <a:spcPts val="0"/>
              </a:spcAft>
              <a:buNone/>
            </a:pPr>
            <a:r>
              <a:t/>
            </a:r>
            <a:endParaRPr/>
          </a:p>
        </p:txBody>
      </p:sp>
      <p:sp>
        <p:nvSpPr>
          <p:cNvPr id="72" name="Google Shape;72;p1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844d016e97_0_10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14" name="Google Shape;314;g2844d016e97_0_10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g2844d016e97_0_10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844d016e97_0_11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28" name="Google Shape;328;g2844d016e97_0_11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g2844d016e97_0_11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e8113b6d05_0_80: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36" name="Google Shape;336;g1e8113b6d05_0_8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360"/>
              </a:spcBef>
              <a:spcAft>
                <a:spcPts val="0"/>
              </a:spcAft>
              <a:buSzPts val="1400"/>
              <a:buNone/>
            </a:pPr>
            <a:r>
              <a:rPr lang="en-US"/>
              <a:t>האחרון </a:t>
            </a:r>
            <a:endParaRPr/>
          </a:p>
          <a:p>
            <a:pPr indent="0" lvl="0" marL="0" rtl="1" algn="r">
              <a:lnSpc>
                <a:spcPct val="100000"/>
              </a:lnSpc>
              <a:spcBef>
                <a:spcPts val="360"/>
              </a:spcBef>
              <a:spcAft>
                <a:spcPts val="0"/>
              </a:spcAft>
              <a:buSzPts val="1400"/>
              <a:buNone/>
            </a:pPr>
            <a:r>
              <a:rPr lang="en-US"/>
              <a:t>להסביר מכניקה של שורת for</a:t>
            </a:r>
            <a:endParaRPr/>
          </a:p>
        </p:txBody>
      </p:sp>
      <p:sp>
        <p:nvSpPr>
          <p:cNvPr id="337" name="Google Shape;337;g1e8113b6d05_0_8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2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57" name="Google Shape;357;p21: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21: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69" name="Google Shape;369;p2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להדגיש שהזיכרון שהוקצע </a:t>
            </a:r>
            <a:r>
              <a:rPr lang="en-US">
                <a:latin typeface="Arial"/>
                <a:ea typeface="Arial"/>
                <a:cs typeface="Arial"/>
                <a:sym typeface="Arial"/>
              </a:rPr>
              <a:t>התשחרר</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62855f622_0_54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378" name="Google Shape;378;g2862855f622_0_542:notes"/>
          <p:cNvSpPr/>
          <p:nvPr>
            <p:ph idx="2" type="sldImg"/>
          </p:nvPr>
        </p:nvSpPr>
        <p:spPr>
          <a:xfrm>
            <a:off x="1158875" y="893763"/>
            <a:ext cx="4779900" cy="35847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g2862855f622_0_54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2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386" name="Google Shape;386;p2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109514" lvl="0" marL="185714" rtl="1" algn="r">
              <a:lnSpc>
                <a:spcPct val="100000"/>
              </a:lnSpc>
              <a:spcBef>
                <a:spcPts val="0"/>
              </a:spcBef>
              <a:spcAft>
                <a:spcPts val="0"/>
              </a:spcAft>
              <a:buClr>
                <a:schemeClr val="dk1"/>
              </a:buClr>
              <a:buSzPts val="1200"/>
              <a:buFont typeface="Arial"/>
              <a:buNone/>
            </a:pPr>
            <a:r>
              <a:t/>
            </a:r>
            <a:endParaRPr/>
          </a:p>
        </p:txBody>
      </p:sp>
      <p:sp>
        <p:nvSpPr>
          <p:cNvPr id="387" name="Google Shape;387;p23: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2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395" name="Google Shape;395;p2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109514" lvl="0" marL="185714" rtl="1" algn="r">
              <a:lnSpc>
                <a:spcPct val="100000"/>
              </a:lnSpc>
              <a:spcBef>
                <a:spcPts val="0"/>
              </a:spcBef>
              <a:spcAft>
                <a:spcPts val="0"/>
              </a:spcAft>
              <a:buClr>
                <a:schemeClr val="dk1"/>
              </a:buClr>
              <a:buSzPts val="1200"/>
              <a:buFont typeface="Arial"/>
              <a:buNone/>
            </a:pPr>
            <a:r>
              <a:t/>
            </a:r>
            <a:endParaRPr/>
          </a:p>
        </p:txBody>
      </p:sp>
      <p:sp>
        <p:nvSpPr>
          <p:cNvPr id="396" name="Google Shape;396;p24:notes"/>
          <p:cNvSpPr txBox="1"/>
          <p:nvPr>
            <p:ph idx="12" type="sldNum"/>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27: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04" name="Google Shape;404;p27:notes"/>
          <p:cNvSpPr/>
          <p:nvPr>
            <p:ph idx="2" type="sldImg"/>
          </p:nvPr>
        </p:nvSpPr>
        <p:spPr>
          <a:xfrm>
            <a:off x="993775" y="768350"/>
            <a:ext cx="5115000" cy="3837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5" name="Google Shape;405;p27:notes"/>
          <p:cNvSpPr txBox="1"/>
          <p:nvPr>
            <p:ph idx="1" type="body"/>
          </p:nvPr>
        </p:nvSpPr>
        <p:spPr>
          <a:xfrm>
            <a:off x="947738" y="4860925"/>
            <a:ext cx="5203800" cy="46053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Clr>
                <a:schemeClr val="dk1"/>
              </a:buClr>
              <a:buSzPts val="1400"/>
              <a:buFont typeface="Arial"/>
              <a:buNone/>
            </a:pPr>
            <a:r>
              <a:rPr lang="en-US"/>
              <a:t>להזכיר במדעי המחשב תמיד מתחילים לספור מאפס</a:t>
            </a:r>
            <a:endParaRPr/>
          </a:p>
          <a:p>
            <a:pPr indent="0" lvl="0" marL="0" rtl="0" algn="l">
              <a:lnSpc>
                <a:spcPct val="100000"/>
              </a:lnSpc>
              <a:spcBef>
                <a:spcPts val="360"/>
              </a:spcBef>
              <a:spcAft>
                <a:spcPts val="0"/>
              </a:spcAft>
              <a:buClr>
                <a:schemeClr val="dk1"/>
              </a:buClr>
              <a:buSzPts val="1400"/>
              <a:buFont typeface="Arial"/>
              <a:buNone/>
            </a:pPr>
            <a:r>
              <a:rPr lang="en-US"/>
              <a:t>יש פונקציות מובנות של מחרוזות שאפשר להשתמש בהן</a:t>
            </a:r>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9: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19" name="Google Shape;419;p2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0" name="Google Shape;420;p29: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79" name="Google Shape;79;p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marR="0" rtl="0" algn="l">
              <a:lnSpc>
                <a:spcPct val="100000"/>
              </a:lnSpc>
              <a:spcBef>
                <a:spcPts val="0"/>
              </a:spcBef>
              <a:spcAft>
                <a:spcPts val="0"/>
              </a:spcAft>
              <a:buSzPts val="1400"/>
              <a:buNone/>
            </a:pPr>
            <a:r>
              <a:t/>
            </a:r>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6: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28" name="Google Shape;428;p36: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9" name="Google Shape;429;p36: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37: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40" name="Google Shape;440;p3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1" name="Google Shape;441;p37: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38: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48" name="Google Shape;448;p3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9" name="Google Shape;449;p38: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228600" lvl="0" marL="228600" rtl="0" algn="l">
              <a:lnSpc>
                <a:spcPct val="100000"/>
              </a:lnSpc>
              <a:spcBef>
                <a:spcPts val="0"/>
              </a:spcBef>
              <a:spcAft>
                <a:spcPts val="0"/>
              </a:spcAft>
              <a:buSzPts val="1400"/>
              <a:buAutoNum type="arabicPeriod"/>
            </a:pPr>
            <a:r>
              <a:rPr lang="en-US"/>
              <a:t>Why </a:t>
            </a:r>
            <a:r>
              <a:rPr lang="en-US" sz="1200">
                <a:solidFill>
                  <a:srgbClr val="000000"/>
                </a:solidFill>
                <a:latin typeface="Consolas"/>
                <a:ea typeface="Consolas"/>
                <a:cs typeface="Consolas"/>
                <a:sym typeface="Consolas"/>
              </a:rPr>
              <a:t>a.charAt(i) == b.charAt(i) works? </a:t>
            </a:r>
            <a:endParaRPr/>
          </a:p>
          <a:p>
            <a:pPr indent="-139700" lvl="0" marL="22860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862855f622_0_56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56" name="Google Shape;456;g2862855f622_0_56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7" name="Google Shape;457;g2862855f622_0_56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Clr>
                <a:schemeClr val="dk1"/>
              </a:buClr>
              <a:buSzPts val="1400"/>
              <a:buFont typeface="Arial"/>
              <a:buNone/>
            </a:pPr>
            <a:r>
              <a:rPr lang="en-US"/>
              <a:t>דיון למה boolean לא מתאים? (אין מספיק ערכים להצביע על 3 המצבים האפשריים)</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862855f622_0_57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64" name="Google Shape;464;g2862855f622_0_57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5" name="Google Shape;465;g2862855f622_0_57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62855f622_0_55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72" name="Google Shape;472;g2862855f622_0_55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3" name="Google Shape;473;g2862855f622_0_55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17:notes"/>
          <p:cNvSpPr txBox="1"/>
          <p:nvPr>
            <p:ph idx="1" type="body"/>
          </p:nvPr>
        </p:nvSpPr>
        <p:spPr>
          <a:xfrm>
            <a:off x="944563" y="4864100"/>
            <a:ext cx="5208587" cy="4310063"/>
          </a:xfrm>
          <a:prstGeom prst="rect">
            <a:avLst/>
          </a:prstGeom>
        </p:spPr>
        <p:txBody>
          <a:bodyPr anchorCtr="0" anchor="t" bIns="48450" lIns="96900" spcFirstLastPara="1" rIns="96900" wrap="square" tIns="48450">
            <a:noAutofit/>
          </a:bodyPr>
          <a:lstStyle/>
          <a:p>
            <a:pPr indent="0" lvl="0" marL="0" rtl="0" algn="l">
              <a:spcBef>
                <a:spcPts val="360"/>
              </a:spcBef>
              <a:spcAft>
                <a:spcPts val="0"/>
              </a:spcAft>
              <a:buNone/>
            </a:pPr>
            <a:r>
              <a:t/>
            </a:r>
            <a:endParaRPr/>
          </a:p>
        </p:txBody>
      </p:sp>
      <p:sp>
        <p:nvSpPr>
          <p:cNvPr id="480" name="Google Shape;480;p17: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3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90" name="Google Shape;490;p3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3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1: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499" name="Google Shape;499;p31: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0" name="Google Shape;500;p31: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08" name="Google Shape;508;p3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9" name="Google Shape;509;p3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87" name="Google Shape;87;p3:notes"/>
          <p:cNvSpPr/>
          <p:nvPr>
            <p:ph idx="2" type="sldImg"/>
          </p:nvPr>
        </p:nvSpPr>
        <p:spPr>
          <a:xfrm>
            <a:off x="993775" y="768350"/>
            <a:ext cx="5114925" cy="3836988"/>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 name="Google Shape;88;p3:notes"/>
          <p:cNvSpPr txBox="1"/>
          <p:nvPr>
            <p:ph idx="1" type="body"/>
          </p:nvPr>
        </p:nvSpPr>
        <p:spPr>
          <a:xfrm>
            <a:off x="947738" y="4860925"/>
            <a:ext cx="5203825" cy="4605338"/>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Clr>
                <a:schemeClr val="dk1"/>
              </a:buClr>
              <a:buSzPts val="1400"/>
              <a:buFont typeface="Arial"/>
              <a:buNone/>
            </a:pPr>
            <a:r>
              <a:t/>
            </a:r>
            <a:endParaRPr/>
          </a:p>
          <a:p>
            <a:pPr indent="0" lvl="0" marL="0" rtl="1" algn="r">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16" name="Google Shape;516;p3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3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34: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25" name="Google Shape;525;p34: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p34: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35: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33" name="Google Shape;533;p35: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p35: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862855f622_0_582: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42" name="Google Shape;542;g2862855f622_0_582: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3" name="Google Shape;543;g2862855f622_0_582: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862855f622_0_589: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550" name="Google Shape;550;g2862855f622_0_589: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1" name="Google Shape;551;g2862855f622_0_589: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e8113b6d05_0_6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98" name="Google Shape;98;g1e8113b6d05_0_6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g1e8113b6d05_0_6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Warmup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62855f622_0_443: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06" name="Google Shape;106;g2862855f622_0_443: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 name="Google Shape;107;g2862855f622_0_443: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Warmup</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862855f622_0_450:notes"/>
          <p:cNvSpPr txBox="1"/>
          <p:nvPr/>
        </p:nvSpPr>
        <p:spPr>
          <a:xfrm>
            <a:off x="4022725" y="9745663"/>
            <a:ext cx="3076500" cy="477900"/>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14" name="Google Shape;114;g2862855f622_0_450: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g2862855f622_0_450:notes"/>
          <p:cNvSpPr txBox="1"/>
          <p:nvPr>
            <p:ph idx="1" type="body"/>
          </p:nvPr>
        </p:nvSpPr>
        <p:spPr>
          <a:xfrm>
            <a:off x="944563" y="4864100"/>
            <a:ext cx="5208600" cy="4310100"/>
          </a:xfrm>
          <a:prstGeom prst="rect">
            <a:avLst/>
          </a:prstGeom>
          <a:noFill/>
          <a:ln>
            <a:noFill/>
          </a:ln>
        </p:spPr>
        <p:txBody>
          <a:bodyPr anchorCtr="0" anchor="t" bIns="48450" lIns="96900" spcFirstLastPara="1" rIns="96900" wrap="square" tIns="48450">
            <a:noAutofit/>
          </a:bodyPr>
          <a:lstStyle/>
          <a:p>
            <a:pPr indent="0" lvl="0" marL="0" rtl="0" algn="l">
              <a:lnSpc>
                <a:spcPct val="100000"/>
              </a:lnSpc>
              <a:spcBef>
                <a:spcPts val="0"/>
              </a:spcBef>
              <a:spcAft>
                <a:spcPts val="0"/>
              </a:spcAft>
              <a:buSzPts val="1400"/>
              <a:buNone/>
            </a:pPr>
            <a:r>
              <a:rPr lang="en-US"/>
              <a:t>Warmup</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nvSpPr>
        <p:spPr>
          <a:xfrm>
            <a:off x="4022725" y="9745663"/>
            <a:ext cx="3076575" cy="477837"/>
          </a:xfrm>
          <a:prstGeom prst="rect">
            <a:avLst/>
          </a:prstGeom>
          <a:noFill/>
          <a:ln>
            <a:noFill/>
          </a:ln>
        </p:spPr>
        <p:txBody>
          <a:bodyPr anchorCtr="0" anchor="b" bIns="0" lIns="20050" spcFirstLastPara="1" rIns="20050" wrap="square" tIns="0">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1" lang="en-US" sz="1100" u="none" cap="none" strike="noStrike">
                <a:solidFill>
                  <a:schemeClr val="dk1"/>
                </a:solidFill>
                <a:latin typeface="Times New Roman"/>
                <a:ea typeface="Times New Roman"/>
                <a:cs typeface="Times New Roman"/>
                <a:sym typeface="Times New Roman"/>
              </a:rPr>
              <a:t>‹#›</a:t>
            </a:fld>
            <a:endParaRPr b="0" i="1" sz="1100" u="none" cap="none" strike="noStrike">
              <a:solidFill>
                <a:schemeClr val="dk1"/>
              </a:solidFill>
              <a:latin typeface="Times New Roman"/>
              <a:ea typeface="Times New Roman"/>
              <a:cs typeface="Times New Roman"/>
              <a:sym typeface="Times New Roman"/>
            </a:endParaRPr>
          </a:p>
        </p:txBody>
      </p:sp>
      <p:sp>
        <p:nvSpPr>
          <p:cNvPr id="122" name="Google Shape;122;p8:notes"/>
          <p:cNvSpPr/>
          <p:nvPr>
            <p:ph idx="2" type="sldImg"/>
          </p:nvPr>
        </p:nvSpPr>
        <p:spPr>
          <a:xfrm>
            <a:off x="1158875" y="893763"/>
            <a:ext cx="4779963" cy="358457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8:notes"/>
          <p:cNvSpPr txBox="1"/>
          <p:nvPr>
            <p:ph idx="1" type="body"/>
          </p:nvPr>
        </p:nvSpPr>
        <p:spPr>
          <a:xfrm>
            <a:off x="944563" y="4864100"/>
            <a:ext cx="5208587" cy="4310063"/>
          </a:xfrm>
          <a:prstGeom prst="rect">
            <a:avLst/>
          </a:prstGeom>
          <a:noFill/>
          <a:ln>
            <a:noFill/>
          </a:ln>
        </p:spPr>
        <p:txBody>
          <a:bodyPr anchorCtr="0" anchor="t" bIns="48450" lIns="96900" spcFirstLastPara="1" rIns="96900" wrap="square" tIns="48450">
            <a:noAutofit/>
          </a:bodyPr>
          <a:lstStyle/>
          <a:p>
            <a:pPr indent="0" lvl="0" marL="0" rtl="1" algn="r">
              <a:lnSpc>
                <a:spcPct val="100000"/>
              </a:lnSpc>
              <a:spcBef>
                <a:spcPts val="0"/>
              </a:spcBef>
              <a:spcAft>
                <a:spcPts val="0"/>
              </a:spcAft>
              <a:buSzPts val="1400"/>
              <a:buNone/>
            </a:pPr>
            <a:r>
              <a:rPr lang="en-US"/>
              <a:t>דיון: למה התנאי השני הוא לא </a:t>
            </a:r>
            <a:r>
              <a:rPr lang="en-US" sz="1000">
                <a:latin typeface="Consolas"/>
                <a:ea typeface="Consolas"/>
                <a:cs typeface="Consolas"/>
                <a:sym typeface="Consolas"/>
              </a:rPr>
              <a:t>score &lt;= 89 &amp;&amp; score &gt;= 80</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56"/>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6"/>
          <p:cNvSpPr txBox="1"/>
          <p:nvPr>
            <p:ph idx="1" type="body"/>
          </p:nvPr>
        </p:nvSpPr>
        <p:spPr>
          <a:xfrm rot="5400000">
            <a:off x="1752600" y="-685800"/>
            <a:ext cx="5562600" cy="8610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57"/>
          <p:cNvSpPr txBox="1"/>
          <p:nvPr>
            <p:ph type="title"/>
          </p:nvPr>
        </p:nvSpPr>
        <p:spPr>
          <a:xfrm rot="5400000">
            <a:off x="4657725" y="2143125"/>
            <a:ext cx="6324600" cy="219075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7"/>
          <p:cNvSpPr txBox="1"/>
          <p:nvPr>
            <p:ph idx="1" type="body"/>
          </p:nvPr>
        </p:nvSpPr>
        <p:spPr>
          <a:xfrm rot="5400000">
            <a:off x="200025" y="28575"/>
            <a:ext cx="6324600" cy="641985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8"/>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algn="l">
              <a:lnSpc>
                <a:spcPct val="100000"/>
              </a:lnSpc>
              <a:spcBef>
                <a:spcPts val="1080"/>
              </a:spcBef>
              <a:spcAft>
                <a:spcPts val="0"/>
              </a:spcAft>
              <a:buSzPts val="1800"/>
              <a:buChar char="■"/>
              <a:defRPr/>
            </a:lvl1pPr>
            <a:lvl2pPr indent="-314325" lvl="1" marL="914400" algn="l">
              <a:lnSpc>
                <a:spcPct val="100000"/>
              </a:lnSpc>
              <a:spcBef>
                <a:spcPts val="1080"/>
              </a:spcBef>
              <a:spcAft>
                <a:spcPts val="0"/>
              </a:spcAft>
              <a:buSzPts val="1350"/>
              <a:buChar char="●"/>
              <a:defRPr/>
            </a:lvl2pPr>
            <a:lvl3pPr indent="-314325" lvl="2" marL="1371600" algn="l">
              <a:lnSpc>
                <a:spcPct val="100000"/>
              </a:lnSpc>
              <a:spcBef>
                <a:spcPts val="360"/>
              </a:spcBef>
              <a:spcAft>
                <a:spcPts val="0"/>
              </a:spcAft>
              <a:buSzPts val="1350"/>
              <a:buChar char="❑"/>
              <a:defRPr/>
            </a:lvl3pPr>
            <a:lvl4pPr indent="-342900" lvl="3" marL="1828800" algn="l">
              <a:lnSpc>
                <a:spcPct val="100000"/>
              </a:lnSpc>
              <a:spcBef>
                <a:spcPts val="360"/>
              </a:spcBef>
              <a:spcAft>
                <a:spcPts val="0"/>
              </a:spcAft>
              <a:buSzPts val="1800"/>
              <a:buChar char="■"/>
              <a:defRPr/>
            </a:lvl4pPr>
            <a:lvl5pPr indent="-342900" lvl="4" marL="2286000" algn="l">
              <a:lnSpc>
                <a:spcPct val="100000"/>
              </a:lnSpc>
              <a:spcBef>
                <a:spcPts val="360"/>
              </a:spcBef>
              <a:spcAft>
                <a:spcPts val="0"/>
              </a:spcAft>
              <a:buSzPts val="1800"/>
              <a:buChar char="■"/>
              <a:defRPr/>
            </a:lvl5pPr>
            <a:lvl6pPr indent="-342900" lvl="5" marL="2743200" algn="l">
              <a:lnSpc>
                <a:spcPct val="100000"/>
              </a:lnSpc>
              <a:spcBef>
                <a:spcPts val="360"/>
              </a:spcBef>
              <a:spcAft>
                <a:spcPts val="0"/>
              </a:spcAft>
              <a:buSzPts val="1800"/>
              <a:buChar char="■"/>
              <a:defRPr/>
            </a:lvl6pPr>
            <a:lvl7pPr indent="-342900" lvl="6" marL="3200400" algn="l">
              <a:lnSpc>
                <a:spcPct val="100000"/>
              </a:lnSpc>
              <a:spcBef>
                <a:spcPts val="360"/>
              </a:spcBef>
              <a:spcAft>
                <a:spcPts val="0"/>
              </a:spcAft>
              <a:buSzPts val="180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49"/>
          <p:cNvSpPr txBox="1"/>
          <p:nvPr>
            <p:ph type="ctrTitle"/>
          </p:nvPr>
        </p:nvSpPr>
        <p:spPr>
          <a:xfrm>
            <a:off x="685800" y="2130425"/>
            <a:ext cx="7772400" cy="1470025"/>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9"/>
          <p:cNvSpPr txBox="1"/>
          <p:nvPr>
            <p:ph idx="1" type="subTitle"/>
          </p:nvPr>
        </p:nvSpPr>
        <p:spPr>
          <a:xfrm>
            <a:off x="1371600" y="3886200"/>
            <a:ext cx="6400800" cy="1752600"/>
          </a:xfrm>
          <a:prstGeom prst="rect">
            <a:avLst/>
          </a:prstGeom>
          <a:noFill/>
          <a:ln>
            <a:noFill/>
          </a:ln>
        </p:spPr>
        <p:txBody>
          <a:bodyPr anchorCtr="0" anchor="t" bIns="46025" lIns="92075" spcFirstLastPara="1" rIns="92075" wrap="square" tIns="46025">
            <a:noAutofit/>
          </a:bodyPr>
          <a:lstStyle>
            <a:lvl1pPr lvl="0" algn="ctr">
              <a:lnSpc>
                <a:spcPct val="100000"/>
              </a:lnSpc>
              <a:spcBef>
                <a:spcPts val="1080"/>
              </a:spcBef>
              <a:spcAft>
                <a:spcPts val="0"/>
              </a:spcAft>
              <a:buSzPts val="1800"/>
              <a:buNone/>
              <a:defRPr/>
            </a:lvl1pPr>
            <a:lvl2pPr lvl="1" algn="ctr">
              <a:lnSpc>
                <a:spcPct val="100000"/>
              </a:lnSpc>
              <a:spcBef>
                <a:spcPts val="1080"/>
              </a:spcBef>
              <a:spcAft>
                <a:spcPts val="0"/>
              </a:spcAft>
              <a:buSzPts val="1350"/>
              <a:buNone/>
              <a:defRPr/>
            </a:lvl2pPr>
            <a:lvl3pPr lvl="2" algn="ctr">
              <a:lnSpc>
                <a:spcPct val="100000"/>
              </a:lnSpc>
              <a:spcBef>
                <a:spcPts val="360"/>
              </a:spcBef>
              <a:spcAft>
                <a:spcPts val="0"/>
              </a:spcAft>
              <a:buSzPts val="1350"/>
              <a:buNone/>
              <a:defRPr/>
            </a:lvl3pPr>
            <a:lvl4pPr lvl="3" algn="ctr">
              <a:lnSpc>
                <a:spcPct val="100000"/>
              </a:lnSpc>
              <a:spcBef>
                <a:spcPts val="360"/>
              </a:spcBef>
              <a:spcAft>
                <a:spcPts val="0"/>
              </a:spcAft>
              <a:buSzPts val="1800"/>
              <a:buNone/>
              <a:defRPr/>
            </a:lvl4pPr>
            <a:lvl5pPr lvl="4" algn="ctr">
              <a:lnSpc>
                <a:spcPct val="100000"/>
              </a:lnSpc>
              <a:spcBef>
                <a:spcPts val="360"/>
              </a:spcBef>
              <a:spcAft>
                <a:spcPts val="0"/>
              </a:spcAft>
              <a:buSzPts val="1800"/>
              <a:buNone/>
              <a:defRPr/>
            </a:lvl5pPr>
            <a:lvl6pPr lvl="5" algn="ctr">
              <a:lnSpc>
                <a:spcPct val="100000"/>
              </a:lnSpc>
              <a:spcBef>
                <a:spcPts val="360"/>
              </a:spcBef>
              <a:spcAft>
                <a:spcPts val="0"/>
              </a:spcAft>
              <a:buSzPts val="1800"/>
              <a:buNone/>
              <a:defRPr/>
            </a:lvl6pPr>
            <a:lvl7pPr lvl="6" algn="ctr">
              <a:lnSpc>
                <a:spcPct val="100000"/>
              </a:lnSpc>
              <a:spcBef>
                <a:spcPts val="360"/>
              </a:spcBef>
              <a:spcAft>
                <a:spcPts val="0"/>
              </a:spcAft>
              <a:buSzPts val="180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0"/>
          <p:cNvSpPr txBox="1"/>
          <p:nvPr>
            <p:ph type="title"/>
          </p:nvPr>
        </p:nvSpPr>
        <p:spPr>
          <a:xfrm>
            <a:off x="722313" y="4406900"/>
            <a:ext cx="7772400" cy="1362075"/>
          </a:xfrm>
          <a:prstGeom prst="rect">
            <a:avLst/>
          </a:prstGeom>
          <a:noFill/>
          <a:ln>
            <a:noFill/>
          </a:ln>
        </p:spPr>
        <p:txBody>
          <a:bodyPr anchorCtr="0" anchor="t" bIns="46025" lIns="92075" spcFirstLastPara="1" rIns="92075" wrap="square" tIns="46025">
            <a:noAutofit/>
          </a:bodyPr>
          <a:lstStyle>
            <a:lvl1pPr lvl="0" algn="r">
              <a:lnSpc>
                <a:spcPct val="100000"/>
              </a:lnSpc>
              <a:spcBef>
                <a:spcPts val="0"/>
              </a:spcBef>
              <a:spcAft>
                <a:spcPts val="0"/>
              </a:spcAft>
              <a:buSzPts val="1400"/>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0"/>
          <p:cNvSpPr txBox="1"/>
          <p:nvPr>
            <p:ph idx="1" type="body"/>
          </p:nvPr>
        </p:nvSpPr>
        <p:spPr>
          <a:xfrm>
            <a:off x="722313" y="2906713"/>
            <a:ext cx="7772400" cy="1500187"/>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200"/>
              </a:spcBef>
              <a:spcAft>
                <a:spcPts val="0"/>
              </a:spcAft>
              <a:buSzPts val="2000"/>
              <a:buNone/>
              <a:defRPr sz="2000"/>
            </a:lvl1pPr>
            <a:lvl2pPr indent="-228600" lvl="1" marL="914400" algn="l">
              <a:lnSpc>
                <a:spcPct val="100000"/>
              </a:lnSpc>
              <a:spcBef>
                <a:spcPts val="1080"/>
              </a:spcBef>
              <a:spcAft>
                <a:spcPts val="0"/>
              </a:spcAft>
              <a:buSzPts val="1350"/>
              <a:buNone/>
              <a:defRPr sz="1800"/>
            </a:lvl2pPr>
            <a:lvl3pPr indent="-228600" lvl="2" marL="1371600" algn="l">
              <a:lnSpc>
                <a:spcPct val="100000"/>
              </a:lnSpc>
              <a:spcBef>
                <a:spcPts val="320"/>
              </a:spcBef>
              <a:spcAft>
                <a:spcPts val="0"/>
              </a:spcAft>
              <a:buSzPts val="1200"/>
              <a:buNone/>
              <a:defRPr sz="1600"/>
            </a:lvl3pPr>
            <a:lvl4pPr indent="-228600" lvl="3" marL="1828800" algn="l">
              <a:lnSpc>
                <a:spcPct val="100000"/>
              </a:lnSpc>
              <a:spcBef>
                <a:spcPts val="280"/>
              </a:spcBef>
              <a:spcAft>
                <a:spcPts val="0"/>
              </a:spcAft>
              <a:buSzPts val="1400"/>
              <a:buNone/>
              <a:defRPr sz="1400"/>
            </a:lvl4pPr>
            <a:lvl5pPr indent="-228600" lvl="4" marL="2286000" algn="l">
              <a:lnSpc>
                <a:spcPct val="100000"/>
              </a:lnSpc>
              <a:spcBef>
                <a:spcPts val="280"/>
              </a:spcBef>
              <a:spcAft>
                <a:spcPts val="0"/>
              </a:spcAft>
              <a:buSzPts val="1400"/>
              <a:buNone/>
              <a:defRPr sz="1400"/>
            </a:lvl5pPr>
            <a:lvl6pPr indent="-228600" lvl="5" marL="2743200" algn="l">
              <a:lnSpc>
                <a:spcPct val="100000"/>
              </a:lnSpc>
              <a:spcBef>
                <a:spcPts val="280"/>
              </a:spcBef>
              <a:spcAft>
                <a:spcPts val="0"/>
              </a:spcAft>
              <a:buSzPts val="1400"/>
              <a:buNone/>
              <a:defRPr sz="1400"/>
            </a:lvl6pPr>
            <a:lvl7pPr indent="-228600" lvl="6" marL="3200400" algn="l">
              <a:lnSpc>
                <a:spcPct val="100000"/>
              </a:lnSpc>
              <a:spcBef>
                <a:spcPts val="280"/>
              </a:spcBef>
              <a:spcAft>
                <a:spcPts val="0"/>
              </a:spcAft>
              <a:buSzPts val="1400"/>
              <a:buNone/>
              <a:defRPr sz="1400"/>
            </a:lvl7pPr>
            <a:lvl8pPr indent="-228600" lvl="7" marL="3657600" algn="l">
              <a:lnSpc>
                <a:spcPct val="100000"/>
              </a:lnSpc>
              <a:spcBef>
                <a:spcPts val="280"/>
              </a:spcBef>
              <a:spcAft>
                <a:spcPts val="0"/>
              </a:spcAft>
              <a:buSzPts val="1400"/>
              <a:buNone/>
              <a:defRPr sz="1400"/>
            </a:lvl8pPr>
            <a:lvl9pPr indent="-228600" lvl="8" marL="4114800" algn="l">
              <a:lnSpc>
                <a:spcPct val="100000"/>
              </a:lnSpc>
              <a:spcBef>
                <a:spcPts val="280"/>
              </a:spcBef>
              <a:spcAft>
                <a:spcPts val="0"/>
              </a:spcAft>
              <a:buSzPts val="1400"/>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51"/>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1"/>
          <p:cNvSpPr txBox="1"/>
          <p:nvPr>
            <p:ph idx="1" type="body"/>
          </p:nvPr>
        </p:nvSpPr>
        <p:spPr>
          <a:xfrm>
            <a:off x="2286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
        <p:nvSpPr>
          <p:cNvPr id="29" name="Google Shape;29;p51"/>
          <p:cNvSpPr txBox="1"/>
          <p:nvPr>
            <p:ph idx="2" type="body"/>
          </p:nvPr>
        </p:nvSpPr>
        <p:spPr>
          <a:xfrm>
            <a:off x="4610100" y="838200"/>
            <a:ext cx="4229100" cy="5562600"/>
          </a:xfrm>
          <a:prstGeom prst="rect">
            <a:avLst/>
          </a:prstGeom>
          <a:noFill/>
          <a:ln>
            <a:noFill/>
          </a:ln>
        </p:spPr>
        <p:txBody>
          <a:bodyPr anchorCtr="0" anchor="t" bIns="46025" lIns="92075" spcFirstLastPara="1" rIns="92075" wrap="square" tIns="46025">
            <a:noAutofit/>
          </a:bodyPr>
          <a:lstStyle>
            <a:lvl1pPr indent="-406400" lvl="0" marL="457200" algn="l">
              <a:lnSpc>
                <a:spcPct val="100000"/>
              </a:lnSpc>
              <a:spcBef>
                <a:spcPts val="1680"/>
              </a:spcBef>
              <a:spcAft>
                <a:spcPts val="0"/>
              </a:spcAft>
              <a:buSzPts val="2800"/>
              <a:buChar char="■"/>
              <a:defRPr sz="2800"/>
            </a:lvl1pPr>
            <a:lvl2pPr indent="-342900" lvl="1" marL="914400" algn="l">
              <a:lnSpc>
                <a:spcPct val="100000"/>
              </a:lnSpc>
              <a:spcBef>
                <a:spcPts val="1440"/>
              </a:spcBef>
              <a:spcAft>
                <a:spcPts val="0"/>
              </a:spcAft>
              <a:buSzPts val="1800"/>
              <a:buChar char="●"/>
              <a:defRPr sz="2400"/>
            </a:lvl2pPr>
            <a:lvl3pPr indent="-323850" lvl="2" marL="1371600" algn="l">
              <a:lnSpc>
                <a:spcPct val="100000"/>
              </a:lnSpc>
              <a:spcBef>
                <a:spcPts val="400"/>
              </a:spcBef>
              <a:spcAft>
                <a:spcPts val="0"/>
              </a:spcAft>
              <a:buSzPts val="1500"/>
              <a:buChar char="❑"/>
              <a:defRPr sz="2000"/>
            </a:lvl3pPr>
            <a:lvl4pPr indent="-342900" lvl="3" marL="1828800" algn="l">
              <a:lnSpc>
                <a:spcPct val="100000"/>
              </a:lnSpc>
              <a:spcBef>
                <a:spcPts val="360"/>
              </a:spcBef>
              <a:spcAft>
                <a:spcPts val="0"/>
              </a:spcAft>
              <a:buSzPts val="1800"/>
              <a:buChar char="■"/>
              <a:defRPr sz="1800"/>
            </a:lvl4pPr>
            <a:lvl5pPr indent="-342900" lvl="4" marL="2286000" algn="l">
              <a:lnSpc>
                <a:spcPct val="100000"/>
              </a:lnSpc>
              <a:spcBef>
                <a:spcPts val="360"/>
              </a:spcBef>
              <a:spcAft>
                <a:spcPts val="0"/>
              </a:spcAft>
              <a:buSzPts val="1800"/>
              <a:buChar char="■"/>
              <a:defRPr sz="1800"/>
            </a:lvl5pPr>
            <a:lvl6pPr indent="-342900" lvl="5" marL="2743200" algn="l">
              <a:lnSpc>
                <a:spcPct val="100000"/>
              </a:lnSpc>
              <a:spcBef>
                <a:spcPts val="360"/>
              </a:spcBef>
              <a:spcAft>
                <a:spcPts val="0"/>
              </a:spcAft>
              <a:buSzPts val="1800"/>
              <a:buChar char="■"/>
              <a:defRPr sz="1800"/>
            </a:lvl6pPr>
            <a:lvl7pPr indent="-342900" lvl="6" marL="3200400" algn="l">
              <a:lnSpc>
                <a:spcPct val="100000"/>
              </a:lnSpc>
              <a:spcBef>
                <a:spcPts val="360"/>
              </a:spcBef>
              <a:spcAft>
                <a:spcPts val="0"/>
              </a:spcAft>
              <a:buSzPts val="1800"/>
              <a:buChar char="■"/>
              <a:defRPr sz="1800"/>
            </a:lvl7pPr>
            <a:lvl8pPr indent="-342900" lvl="7" marL="3657600" algn="l">
              <a:lnSpc>
                <a:spcPct val="100000"/>
              </a:lnSpc>
              <a:spcBef>
                <a:spcPts val="360"/>
              </a:spcBef>
              <a:spcAft>
                <a:spcPts val="0"/>
              </a:spcAft>
              <a:buSzPts val="1800"/>
              <a:buChar char="■"/>
              <a:defRPr sz="1800"/>
            </a:lvl8pPr>
            <a:lvl9pPr indent="-342900" lvl="8" marL="4114800" algn="l">
              <a:lnSpc>
                <a:spcPct val="100000"/>
              </a:lnSpc>
              <a:spcBef>
                <a:spcPts val="36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52"/>
          <p:cNvSpPr txBox="1"/>
          <p:nvPr>
            <p:ph type="title"/>
          </p:nvPr>
        </p:nvSpPr>
        <p:spPr>
          <a:xfrm>
            <a:off x="457200" y="274638"/>
            <a:ext cx="8229600" cy="11430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2"/>
          <p:cNvSpPr txBox="1"/>
          <p:nvPr>
            <p:ph idx="1" type="body"/>
          </p:nvPr>
        </p:nvSpPr>
        <p:spPr>
          <a:xfrm>
            <a:off x="457200" y="1535113"/>
            <a:ext cx="4040188"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3" name="Google Shape;33;p52"/>
          <p:cNvSpPr txBox="1"/>
          <p:nvPr>
            <p:ph idx="2" type="body"/>
          </p:nvPr>
        </p:nvSpPr>
        <p:spPr>
          <a:xfrm>
            <a:off x="457200" y="2174875"/>
            <a:ext cx="4040188"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
        <p:nvSpPr>
          <p:cNvPr id="34" name="Google Shape;34;p52"/>
          <p:cNvSpPr txBox="1"/>
          <p:nvPr>
            <p:ph idx="3" type="body"/>
          </p:nvPr>
        </p:nvSpPr>
        <p:spPr>
          <a:xfrm>
            <a:off x="4645025" y="1535113"/>
            <a:ext cx="4041775" cy="639762"/>
          </a:xfrm>
          <a:prstGeom prst="rect">
            <a:avLst/>
          </a:prstGeom>
          <a:noFill/>
          <a:ln>
            <a:noFill/>
          </a:ln>
        </p:spPr>
        <p:txBody>
          <a:bodyPr anchorCtr="0" anchor="b" bIns="46025" lIns="92075" spcFirstLastPara="1" rIns="92075" wrap="square" tIns="46025">
            <a:noAutofit/>
          </a:bodyPr>
          <a:lstStyle>
            <a:lvl1pPr indent="-228600" lvl="0" marL="457200" algn="l">
              <a:lnSpc>
                <a:spcPct val="100000"/>
              </a:lnSpc>
              <a:spcBef>
                <a:spcPts val="1440"/>
              </a:spcBef>
              <a:spcAft>
                <a:spcPts val="0"/>
              </a:spcAft>
              <a:buSzPts val="2400"/>
              <a:buNone/>
              <a:defRPr b="1" sz="2400"/>
            </a:lvl1pPr>
            <a:lvl2pPr indent="-228600" lvl="1" marL="914400" algn="l">
              <a:lnSpc>
                <a:spcPct val="100000"/>
              </a:lnSpc>
              <a:spcBef>
                <a:spcPts val="1200"/>
              </a:spcBef>
              <a:spcAft>
                <a:spcPts val="0"/>
              </a:spcAft>
              <a:buSzPts val="1500"/>
              <a:buNone/>
              <a:defRPr b="1" sz="2000"/>
            </a:lvl2pPr>
            <a:lvl3pPr indent="-228600" lvl="2" marL="1371600" algn="l">
              <a:lnSpc>
                <a:spcPct val="100000"/>
              </a:lnSpc>
              <a:spcBef>
                <a:spcPts val="360"/>
              </a:spcBef>
              <a:spcAft>
                <a:spcPts val="0"/>
              </a:spcAft>
              <a:buSzPts val="1350"/>
              <a:buNone/>
              <a:defRPr b="1" sz="1800"/>
            </a:lvl3pPr>
            <a:lvl4pPr indent="-228600" lvl="3" marL="1828800" algn="l">
              <a:lnSpc>
                <a:spcPct val="100000"/>
              </a:lnSpc>
              <a:spcBef>
                <a:spcPts val="320"/>
              </a:spcBef>
              <a:spcAft>
                <a:spcPts val="0"/>
              </a:spcAft>
              <a:buSzPts val="1600"/>
              <a:buNone/>
              <a:defRPr b="1" sz="1600"/>
            </a:lvl4pPr>
            <a:lvl5pPr indent="-228600" lvl="4" marL="2286000" algn="l">
              <a:lnSpc>
                <a:spcPct val="100000"/>
              </a:lnSpc>
              <a:spcBef>
                <a:spcPts val="320"/>
              </a:spcBef>
              <a:spcAft>
                <a:spcPts val="0"/>
              </a:spcAft>
              <a:buSzPts val="1600"/>
              <a:buNone/>
              <a:defRPr b="1" sz="1600"/>
            </a:lvl5pPr>
            <a:lvl6pPr indent="-228600" lvl="5" marL="2743200" algn="l">
              <a:lnSpc>
                <a:spcPct val="100000"/>
              </a:lnSpc>
              <a:spcBef>
                <a:spcPts val="320"/>
              </a:spcBef>
              <a:spcAft>
                <a:spcPts val="0"/>
              </a:spcAft>
              <a:buSzPts val="1600"/>
              <a:buNone/>
              <a:defRPr b="1" sz="1600"/>
            </a:lvl6pPr>
            <a:lvl7pPr indent="-228600" lvl="6" marL="3200400" algn="l">
              <a:lnSpc>
                <a:spcPct val="100000"/>
              </a:lnSpc>
              <a:spcBef>
                <a:spcPts val="320"/>
              </a:spcBef>
              <a:spcAft>
                <a:spcPts val="0"/>
              </a:spcAft>
              <a:buSzPts val="1600"/>
              <a:buNone/>
              <a:defRPr b="1" sz="1600"/>
            </a:lvl7pPr>
            <a:lvl8pPr indent="-228600" lvl="7" marL="3657600" algn="l">
              <a:lnSpc>
                <a:spcPct val="100000"/>
              </a:lnSpc>
              <a:spcBef>
                <a:spcPts val="320"/>
              </a:spcBef>
              <a:spcAft>
                <a:spcPts val="0"/>
              </a:spcAft>
              <a:buSzPts val="1600"/>
              <a:buNone/>
              <a:defRPr b="1" sz="1600"/>
            </a:lvl8pPr>
            <a:lvl9pPr indent="-228600" lvl="8" marL="4114800" algn="l">
              <a:lnSpc>
                <a:spcPct val="100000"/>
              </a:lnSpc>
              <a:spcBef>
                <a:spcPts val="320"/>
              </a:spcBef>
              <a:spcAft>
                <a:spcPts val="0"/>
              </a:spcAft>
              <a:buSzPts val="1600"/>
              <a:buNone/>
              <a:defRPr b="1" sz="1600"/>
            </a:lvl9pPr>
          </a:lstStyle>
          <a:p/>
        </p:txBody>
      </p:sp>
      <p:sp>
        <p:nvSpPr>
          <p:cNvPr id="35" name="Google Shape;35;p52"/>
          <p:cNvSpPr txBox="1"/>
          <p:nvPr>
            <p:ph idx="4" type="body"/>
          </p:nvPr>
        </p:nvSpPr>
        <p:spPr>
          <a:xfrm>
            <a:off x="4645025" y="2174875"/>
            <a:ext cx="4041775" cy="3951288"/>
          </a:xfrm>
          <a:prstGeom prst="rect">
            <a:avLst/>
          </a:prstGeom>
          <a:noFill/>
          <a:ln>
            <a:noFill/>
          </a:ln>
        </p:spPr>
        <p:txBody>
          <a:bodyPr anchorCtr="0" anchor="t" bIns="46025" lIns="92075" spcFirstLastPara="1" rIns="92075" wrap="square" tIns="46025">
            <a:noAutofit/>
          </a:bodyPr>
          <a:lstStyle>
            <a:lvl1pPr indent="-381000" lvl="0" marL="457200" algn="l">
              <a:lnSpc>
                <a:spcPct val="100000"/>
              </a:lnSpc>
              <a:spcBef>
                <a:spcPts val="1440"/>
              </a:spcBef>
              <a:spcAft>
                <a:spcPts val="0"/>
              </a:spcAft>
              <a:buSzPts val="2400"/>
              <a:buChar char="■"/>
              <a:defRPr sz="2400"/>
            </a:lvl1pPr>
            <a:lvl2pPr indent="-323850" lvl="1" marL="914400" algn="l">
              <a:lnSpc>
                <a:spcPct val="100000"/>
              </a:lnSpc>
              <a:spcBef>
                <a:spcPts val="1200"/>
              </a:spcBef>
              <a:spcAft>
                <a:spcPts val="0"/>
              </a:spcAft>
              <a:buSzPts val="1500"/>
              <a:buChar char="●"/>
              <a:defRPr sz="2000"/>
            </a:lvl2pPr>
            <a:lvl3pPr indent="-314325" lvl="2" marL="1371600" algn="l">
              <a:lnSpc>
                <a:spcPct val="100000"/>
              </a:lnSpc>
              <a:spcBef>
                <a:spcPts val="360"/>
              </a:spcBef>
              <a:spcAft>
                <a:spcPts val="0"/>
              </a:spcAft>
              <a:buSzPts val="1350"/>
              <a:buChar char="❑"/>
              <a:defRPr sz="1800"/>
            </a:lvl3pPr>
            <a:lvl4pPr indent="-330200" lvl="3" marL="1828800" algn="l">
              <a:lnSpc>
                <a:spcPct val="100000"/>
              </a:lnSpc>
              <a:spcBef>
                <a:spcPts val="320"/>
              </a:spcBef>
              <a:spcAft>
                <a:spcPts val="0"/>
              </a:spcAft>
              <a:buSzPts val="1600"/>
              <a:buChar char="■"/>
              <a:defRPr sz="1600"/>
            </a:lvl4pPr>
            <a:lvl5pPr indent="-330200" lvl="4" marL="2286000" algn="l">
              <a:lnSpc>
                <a:spcPct val="100000"/>
              </a:lnSpc>
              <a:spcBef>
                <a:spcPts val="320"/>
              </a:spcBef>
              <a:spcAft>
                <a:spcPts val="0"/>
              </a:spcAft>
              <a:buSzPts val="1600"/>
              <a:buChar char="■"/>
              <a:defRPr sz="1600"/>
            </a:lvl5pPr>
            <a:lvl6pPr indent="-330200" lvl="5" marL="2743200" algn="l">
              <a:lnSpc>
                <a:spcPct val="100000"/>
              </a:lnSpc>
              <a:spcBef>
                <a:spcPts val="320"/>
              </a:spcBef>
              <a:spcAft>
                <a:spcPts val="0"/>
              </a:spcAft>
              <a:buSzPts val="1600"/>
              <a:buChar char="■"/>
              <a:defRPr sz="1600"/>
            </a:lvl6pPr>
            <a:lvl7pPr indent="-330200" lvl="6" marL="3200400" algn="l">
              <a:lnSpc>
                <a:spcPct val="100000"/>
              </a:lnSpc>
              <a:spcBef>
                <a:spcPts val="320"/>
              </a:spcBef>
              <a:spcAft>
                <a:spcPts val="0"/>
              </a:spcAft>
              <a:buSzPts val="1600"/>
              <a:buChar char="■"/>
              <a:defRPr sz="1600"/>
            </a:lvl7pPr>
            <a:lvl8pPr indent="-330200" lvl="7" marL="3657600" algn="l">
              <a:lnSpc>
                <a:spcPct val="100000"/>
              </a:lnSpc>
              <a:spcBef>
                <a:spcPts val="320"/>
              </a:spcBef>
              <a:spcAft>
                <a:spcPts val="0"/>
              </a:spcAft>
              <a:buSzPts val="1600"/>
              <a:buChar char="■"/>
              <a:defRPr sz="1600"/>
            </a:lvl8pPr>
            <a:lvl9pPr indent="-330200" lvl="8" marL="4114800" algn="l">
              <a:lnSpc>
                <a:spcPct val="100000"/>
              </a:lnSpc>
              <a:spcBef>
                <a:spcPts val="320"/>
              </a:spcBef>
              <a:spcAft>
                <a:spcPts val="0"/>
              </a:spcAft>
              <a:buSzPts val="1600"/>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53"/>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54"/>
          <p:cNvSpPr txBox="1"/>
          <p:nvPr>
            <p:ph type="title"/>
          </p:nvPr>
        </p:nvSpPr>
        <p:spPr>
          <a:xfrm>
            <a:off x="457200" y="273050"/>
            <a:ext cx="3008313" cy="1162050"/>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4"/>
          <p:cNvSpPr txBox="1"/>
          <p:nvPr>
            <p:ph idx="1" type="body"/>
          </p:nvPr>
        </p:nvSpPr>
        <p:spPr>
          <a:xfrm>
            <a:off x="3575050" y="273050"/>
            <a:ext cx="5111750" cy="5853113"/>
          </a:xfrm>
          <a:prstGeom prst="rect">
            <a:avLst/>
          </a:prstGeom>
          <a:noFill/>
          <a:ln>
            <a:noFill/>
          </a:ln>
        </p:spPr>
        <p:txBody>
          <a:bodyPr anchorCtr="0" anchor="t" bIns="46025" lIns="92075" spcFirstLastPara="1" rIns="92075" wrap="square" tIns="46025">
            <a:noAutofit/>
          </a:bodyPr>
          <a:lstStyle>
            <a:lvl1pPr indent="-431800" lvl="0" marL="457200" algn="l">
              <a:lnSpc>
                <a:spcPct val="100000"/>
              </a:lnSpc>
              <a:spcBef>
                <a:spcPts val="1920"/>
              </a:spcBef>
              <a:spcAft>
                <a:spcPts val="0"/>
              </a:spcAft>
              <a:buSzPts val="3200"/>
              <a:buChar char="■"/>
              <a:defRPr sz="3200"/>
            </a:lvl1pPr>
            <a:lvl2pPr indent="-361950" lvl="1" marL="914400" algn="l">
              <a:lnSpc>
                <a:spcPct val="100000"/>
              </a:lnSpc>
              <a:spcBef>
                <a:spcPts val="1680"/>
              </a:spcBef>
              <a:spcAft>
                <a:spcPts val="0"/>
              </a:spcAft>
              <a:buSzPts val="2100"/>
              <a:buChar char="●"/>
              <a:defRPr sz="2800"/>
            </a:lvl2pPr>
            <a:lvl3pPr indent="-342900" lvl="2" marL="1371600" algn="l">
              <a:lnSpc>
                <a:spcPct val="100000"/>
              </a:lnSpc>
              <a:spcBef>
                <a:spcPts val="480"/>
              </a:spcBef>
              <a:spcAft>
                <a:spcPts val="0"/>
              </a:spcAft>
              <a:buSzPts val="1800"/>
              <a:buChar char="❑"/>
              <a:defRPr sz="2400"/>
            </a:lvl3pPr>
            <a:lvl4pPr indent="-355600" lvl="3" marL="1828800" algn="l">
              <a:lnSpc>
                <a:spcPct val="100000"/>
              </a:lnSpc>
              <a:spcBef>
                <a:spcPts val="400"/>
              </a:spcBef>
              <a:spcAft>
                <a:spcPts val="0"/>
              </a:spcAft>
              <a:buSzPts val="2000"/>
              <a:buChar char="■"/>
              <a:defRPr sz="2000"/>
            </a:lvl4pPr>
            <a:lvl5pPr indent="-355600" lvl="4" marL="2286000" algn="l">
              <a:lnSpc>
                <a:spcPct val="100000"/>
              </a:lnSpc>
              <a:spcBef>
                <a:spcPts val="400"/>
              </a:spcBef>
              <a:spcAft>
                <a:spcPts val="0"/>
              </a:spcAft>
              <a:buSzPts val="2000"/>
              <a:buChar char="■"/>
              <a:defRPr sz="2000"/>
            </a:lvl5pPr>
            <a:lvl6pPr indent="-355600" lvl="5" marL="2743200" algn="l">
              <a:lnSpc>
                <a:spcPct val="100000"/>
              </a:lnSpc>
              <a:spcBef>
                <a:spcPts val="400"/>
              </a:spcBef>
              <a:spcAft>
                <a:spcPts val="0"/>
              </a:spcAft>
              <a:buSzPts val="2000"/>
              <a:buChar char="■"/>
              <a:defRPr sz="2000"/>
            </a:lvl6pPr>
            <a:lvl7pPr indent="-355600" lvl="6" marL="3200400" algn="l">
              <a:lnSpc>
                <a:spcPct val="100000"/>
              </a:lnSpc>
              <a:spcBef>
                <a:spcPts val="400"/>
              </a:spcBef>
              <a:spcAft>
                <a:spcPts val="0"/>
              </a:spcAft>
              <a:buSzPts val="2000"/>
              <a:buChar char="■"/>
              <a:defRPr sz="2000"/>
            </a:lvl7pPr>
            <a:lvl8pPr indent="-355600" lvl="7" marL="3657600" algn="l">
              <a:lnSpc>
                <a:spcPct val="100000"/>
              </a:lnSpc>
              <a:spcBef>
                <a:spcPts val="400"/>
              </a:spcBef>
              <a:spcAft>
                <a:spcPts val="0"/>
              </a:spcAft>
              <a:buSzPts val="2000"/>
              <a:buChar char="■"/>
              <a:defRPr sz="2000"/>
            </a:lvl8pPr>
            <a:lvl9pPr indent="-355600" lvl="8" marL="4114800" algn="l">
              <a:lnSpc>
                <a:spcPct val="100000"/>
              </a:lnSpc>
              <a:spcBef>
                <a:spcPts val="400"/>
              </a:spcBef>
              <a:spcAft>
                <a:spcPts val="0"/>
              </a:spcAft>
              <a:buSzPts val="2000"/>
              <a:buChar char="■"/>
              <a:defRPr sz="2000"/>
            </a:lvl9pPr>
          </a:lstStyle>
          <a:p/>
        </p:txBody>
      </p:sp>
      <p:sp>
        <p:nvSpPr>
          <p:cNvPr id="41" name="Google Shape;41;p54"/>
          <p:cNvSpPr txBox="1"/>
          <p:nvPr>
            <p:ph idx="2" type="body"/>
          </p:nvPr>
        </p:nvSpPr>
        <p:spPr>
          <a:xfrm>
            <a:off x="457200" y="1435100"/>
            <a:ext cx="3008313" cy="4691063"/>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55"/>
          <p:cNvSpPr txBox="1"/>
          <p:nvPr>
            <p:ph type="title"/>
          </p:nvPr>
        </p:nvSpPr>
        <p:spPr>
          <a:xfrm>
            <a:off x="1792288" y="4800600"/>
            <a:ext cx="5486400" cy="566738"/>
          </a:xfrm>
          <a:prstGeom prst="rect">
            <a:avLst/>
          </a:prstGeom>
          <a:noFill/>
          <a:ln>
            <a:noFill/>
          </a:ln>
        </p:spPr>
        <p:txBody>
          <a:bodyPr anchorCtr="0" anchor="b" bIns="46025" lIns="92075" spcFirstLastPara="1" rIns="92075" wrap="square" tIns="46025">
            <a:noAutofit/>
          </a:bodyPr>
          <a:lstStyle>
            <a:lvl1pPr lvl="0" algn="r">
              <a:lnSpc>
                <a:spcPct val="100000"/>
              </a:lnSpc>
              <a:spcBef>
                <a:spcPts val="0"/>
              </a:spcBef>
              <a:spcAft>
                <a:spcPts val="0"/>
              </a:spcAft>
              <a:buSzPts val="1400"/>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5"/>
          <p:cNvSpPr/>
          <p:nvPr>
            <p:ph idx="2" type="pic"/>
          </p:nvPr>
        </p:nvSpPr>
        <p:spPr>
          <a:xfrm>
            <a:off x="1792288" y="612775"/>
            <a:ext cx="5486400" cy="4114800"/>
          </a:xfrm>
          <a:prstGeom prst="rect">
            <a:avLst/>
          </a:prstGeom>
          <a:noFill/>
          <a:ln>
            <a:noFill/>
          </a:ln>
        </p:spPr>
      </p:sp>
      <p:sp>
        <p:nvSpPr>
          <p:cNvPr id="45" name="Google Shape;45;p55"/>
          <p:cNvSpPr txBox="1"/>
          <p:nvPr>
            <p:ph idx="1" type="body"/>
          </p:nvPr>
        </p:nvSpPr>
        <p:spPr>
          <a:xfrm>
            <a:off x="1792288" y="5367338"/>
            <a:ext cx="5486400" cy="804862"/>
          </a:xfrm>
          <a:prstGeom prst="rect">
            <a:avLst/>
          </a:prstGeom>
          <a:noFill/>
          <a:ln>
            <a:noFill/>
          </a:ln>
        </p:spPr>
        <p:txBody>
          <a:bodyPr anchorCtr="0" anchor="t" bIns="46025" lIns="92075" spcFirstLastPara="1" rIns="92075" wrap="square" tIns="46025">
            <a:noAutofit/>
          </a:bodyPr>
          <a:lstStyle>
            <a:lvl1pPr indent="-228600" lvl="0" marL="457200" algn="l">
              <a:lnSpc>
                <a:spcPct val="100000"/>
              </a:lnSpc>
              <a:spcBef>
                <a:spcPts val="840"/>
              </a:spcBef>
              <a:spcAft>
                <a:spcPts val="0"/>
              </a:spcAft>
              <a:buSzPts val="1400"/>
              <a:buNone/>
              <a:defRPr sz="1400"/>
            </a:lvl1pPr>
            <a:lvl2pPr indent="-228600" lvl="1" marL="914400" algn="l">
              <a:lnSpc>
                <a:spcPct val="100000"/>
              </a:lnSpc>
              <a:spcBef>
                <a:spcPts val="720"/>
              </a:spcBef>
              <a:spcAft>
                <a:spcPts val="0"/>
              </a:spcAft>
              <a:buSzPts val="900"/>
              <a:buNone/>
              <a:defRPr sz="1200"/>
            </a:lvl2pPr>
            <a:lvl3pPr indent="-228600" lvl="2" marL="1371600" algn="l">
              <a:lnSpc>
                <a:spcPct val="100000"/>
              </a:lnSpc>
              <a:spcBef>
                <a:spcPts val="200"/>
              </a:spcBef>
              <a:spcAft>
                <a:spcPts val="0"/>
              </a:spcAft>
              <a:buSzPts val="750"/>
              <a:buNone/>
              <a:defRPr sz="1000"/>
            </a:lvl3pPr>
            <a:lvl4pPr indent="-228600" lvl="3" marL="1828800" algn="l">
              <a:lnSpc>
                <a:spcPct val="100000"/>
              </a:lnSpc>
              <a:spcBef>
                <a:spcPts val="180"/>
              </a:spcBef>
              <a:spcAft>
                <a:spcPts val="0"/>
              </a:spcAft>
              <a:buSzPts val="900"/>
              <a:buNone/>
              <a:defRPr sz="900"/>
            </a:lvl4pPr>
            <a:lvl5pPr indent="-228600" lvl="4" marL="2286000" algn="l">
              <a:lnSpc>
                <a:spcPct val="100000"/>
              </a:lnSpc>
              <a:spcBef>
                <a:spcPts val="180"/>
              </a:spcBef>
              <a:spcAft>
                <a:spcPts val="0"/>
              </a:spcAft>
              <a:buSzPts val="900"/>
              <a:buNone/>
              <a:defRPr sz="900"/>
            </a:lvl5pPr>
            <a:lvl6pPr indent="-228600" lvl="5" marL="2743200" algn="l">
              <a:lnSpc>
                <a:spcPct val="100000"/>
              </a:lnSpc>
              <a:spcBef>
                <a:spcPts val="180"/>
              </a:spcBef>
              <a:spcAft>
                <a:spcPts val="0"/>
              </a:spcAft>
              <a:buSzPts val="900"/>
              <a:buNone/>
              <a:defRPr sz="900"/>
            </a:lvl6pPr>
            <a:lvl7pPr indent="-228600" lvl="6" marL="3200400" algn="l">
              <a:lnSpc>
                <a:spcPct val="100000"/>
              </a:lnSpc>
              <a:spcBef>
                <a:spcPts val="180"/>
              </a:spcBef>
              <a:spcAft>
                <a:spcPts val="0"/>
              </a:spcAft>
              <a:buSzPts val="900"/>
              <a:buNone/>
              <a:defRPr sz="900"/>
            </a:lvl7pPr>
            <a:lvl8pPr indent="-228600" lvl="7" marL="3657600" algn="l">
              <a:lnSpc>
                <a:spcPct val="100000"/>
              </a:lnSpc>
              <a:spcBef>
                <a:spcPts val="180"/>
              </a:spcBef>
              <a:spcAft>
                <a:spcPts val="0"/>
              </a:spcAft>
              <a:buSzPts val="900"/>
              <a:buNone/>
              <a:defRPr sz="900"/>
            </a:lvl8pPr>
            <a:lvl9pPr indent="-228600" lvl="8" marL="4114800" algn="l">
              <a:lnSpc>
                <a:spcPct val="100000"/>
              </a:lnSpc>
              <a:spcBef>
                <a:spcPts val="180"/>
              </a:spcBef>
              <a:spcAft>
                <a:spcPts val="0"/>
              </a:spcAft>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46"/>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2400" u="none" cap="none" strike="noStrike">
                <a:solidFill>
                  <a:srgbClr val="663300"/>
                </a:solidFill>
                <a:latin typeface="Arial"/>
                <a:ea typeface="Arial"/>
                <a:cs typeface="Arial"/>
                <a:sym typeface="Arial"/>
              </a:defRPr>
            </a:lvl9pPr>
          </a:lstStyle>
          <a:p/>
        </p:txBody>
      </p:sp>
      <p:sp>
        <p:nvSpPr>
          <p:cNvPr id="12" name="Google Shape;12;p46"/>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lvl1pPr indent="-342900" lvl="0" marL="457200" marR="0" rtl="0" algn="l">
              <a:lnSpc>
                <a:spcPct val="100000"/>
              </a:lnSpc>
              <a:spcBef>
                <a:spcPts val="1080"/>
              </a:spcBef>
              <a:spcAft>
                <a:spcPts val="0"/>
              </a:spcAft>
              <a:buClr>
                <a:srgbClr val="006600"/>
              </a:buClr>
              <a:buSzPts val="1800"/>
              <a:buFont typeface="Noto Sans"/>
              <a:buChar char="■"/>
              <a:defRPr b="0" i="0" sz="1800" u="none" cap="none" strike="noStrike">
                <a:solidFill>
                  <a:schemeClr val="dk1"/>
                </a:solidFill>
                <a:latin typeface="Comic Sans MS"/>
                <a:ea typeface="Comic Sans MS"/>
                <a:cs typeface="Comic Sans MS"/>
                <a:sym typeface="Comic Sans MS"/>
              </a:defRPr>
            </a:lvl1pPr>
            <a:lvl2pPr indent="-314325" lvl="1" marL="914400" marR="0" rtl="0" algn="l">
              <a:lnSpc>
                <a:spcPct val="100000"/>
              </a:lnSpc>
              <a:spcBef>
                <a:spcPts val="1080"/>
              </a:spcBef>
              <a:spcAft>
                <a:spcPts val="0"/>
              </a:spcAft>
              <a:buClr>
                <a:srgbClr val="000099"/>
              </a:buClr>
              <a:buSzPts val="1350"/>
              <a:buFont typeface="Noto Sans"/>
              <a:buChar char="●"/>
              <a:defRPr b="0" i="0" sz="1800" u="none" cap="none" strike="noStrike">
                <a:solidFill>
                  <a:schemeClr val="dk1"/>
                </a:solidFill>
                <a:latin typeface="Comic Sans MS"/>
                <a:ea typeface="Comic Sans MS"/>
                <a:cs typeface="Comic Sans MS"/>
                <a:sym typeface="Comic Sans MS"/>
              </a:defRPr>
            </a:lvl2pPr>
            <a:lvl3pPr indent="-314325" lvl="2" marL="1371600" marR="0" rtl="0" algn="l">
              <a:lnSpc>
                <a:spcPct val="100000"/>
              </a:lnSpc>
              <a:spcBef>
                <a:spcPts val="360"/>
              </a:spcBef>
              <a:spcAft>
                <a:spcPts val="0"/>
              </a:spcAft>
              <a:buClr>
                <a:srgbClr val="003300"/>
              </a:buClr>
              <a:buSzPts val="1350"/>
              <a:buFont typeface="Noto Sans"/>
              <a:buChar char="❑"/>
              <a:defRPr b="0" i="0" sz="1800" u="none" cap="none" strike="noStrike">
                <a:solidFill>
                  <a:schemeClr val="dk1"/>
                </a:solidFill>
                <a:latin typeface="Comic Sans MS"/>
                <a:ea typeface="Comic Sans MS"/>
                <a:cs typeface="Comic Sans MS"/>
                <a:sym typeface="Comic Sans MS"/>
              </a:defRPr>
            </a:lvl3pPr>
            <a:lvl4pPr indent="-342900" lvl="3" marL="18288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4pPr>
            <a:lvl5pPr indent="-342900" lvl="4" marL="22860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5pPr>
            <a:lvl6pPr indent="-342900" lvl="5" marL="27432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6pPr>
            <a:lvl7pPr indent="-342900" lvl="6" marL="32004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7pPr>
            <a:lvl8pPr indent="-342900" lvl="7" marL="36576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8pPr>
            <a:lvl9pPr indent="-342900" lvl="8" marL="4114800" marR="0" rtl="0" algn="l">
              <a:lnSpc>
                <a:spcPct val="100000"/>
              </a:lnSpc>
              <a:spcBef>
                <a:spcPts val="360"/>
              </a:spcBef>
              <a:spcAft>
                <a:spcPts val="0"/>
              </a:spcAft>
              <a:buClr>
                <a:srgbClr val="003300"/>
              </a:buClr>
              <a:buSzPts val="1800"/>
              <a:buFont typeface="Noto Sans"/>
              <a:buChar char="■"/>
              <a:defRPr b="0" i="0" sz="1800" u="none" cap="none" strike="noStrike">
                <a:solidFill>
                  <a:schemeClr val="dk1"/>
                </a:solidFill>
                <a:latin typeface="Comic Sans MS"/>
                <a:ea typeface="Comic Sans MS"/>
                <a:cs typeface="Comic Sans MS"/>
                <a:sym typeface="Comic Sans MS"/>
              </a:defRPr>
            </a:lvl9pPr>
          </a:lstStyle>
          <a:p/>
        </p:txBody>
      </p:sp>
      <p:cxnSp>
        <p:nvCxnSpPr>
          <p:cNvPr id="13" name="Google Shape;13;p46"/>
          <p:cNvCxnSpPr/>
          <p:nvPr/>
        </p:nvCxnSpPr>
        <p:spPr>
          <a:xfrm>
            <a:off x="152400" y="609600"/>
            <a:ext cx="8763000" cy="0"/>
          </a:xfrm>
          <a:prstGeom prst="straightConnector1">
            <a:avLst/>
          </a:prstGeom>
          <a:noFill/>
          <a:ln cap="flat" cmpd="sng" w="25400">
            <a:solidFill>
              <a:schemeClr val="dk1"/>
            </a:solidFill>
            <a:prstDash val="solid"/>
            <a:round/>
            <a:headEnd len="sm" w="sm" type="none"/>
            <a:tailEnd len="sm" w="sm" type="none"/>
          </a:ln>
        </p:spPr>
      </p:cxnSp>
      <p:cxnSp>
        <p:nvCxnSpPr>
          <p:cNvPr id="14" name="Google Shape;14;p46"/>
          <p:cNvCxnSpPr/>
          <p:nvPr/>
        </p:nvCxnSpPr>
        <p:spPr>
          <a:xfrm>
            <a:off x="0" y="6629400"/>
            <a:ext cx="9144000" cy="0"/>
          </a:xfrm>
          <a:prstGeom prst="straightConnector1">
            <a:avLst/>
          </a:prstGeom>
          <a:noFill/>
          <a:ln cap="flat" cmpd="sng" w="12700">
            <a:solidFill>
              <a:schemeClr val="dk1"/>
            </a:solidFill>
            <a:prstDash val="solid"/>
            <a:round/>
            <a:headEnd len="sm" w="sm" type="none"/>
            <a:tailEnd len="sm" w="sm" type="none"/>
          </a:ln>
        </p:spPr>
      </p:cxnSp>
      <p:sp>
        <p:nvSpPr>
          <p:cNvPr descr="Bouquet" id="15" name="Google Shape;15;p46"/>
          <p:cNvSpPr txBox="1"/>
          <p:nvPr/>
        </p:nvSpPr>
        <p:spPr>
          <a:xfrm>
            <a:off x="76200" y="6597650"/>
            <a:ext cx="9067800" cy="27463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Arial"/>
                <a:ea typeface="Arial"/>
                <a:cs typeface="Arial"/>
                <a:sym typeface="Arial"/>
              </a:rPr>
              <a:t>Introduction to Computer Science, Shimon Schocken, IDC Herzliya                                                                                         slide </a:t>
            </a:r>
            <a:fld id="{00000000-1234-1234-1234-123412341234}" type="slidenum">
              <a:rPr b="0" i="0" lang="en-US" sz="1200" u="none" cap="none" strike="noStrike">
                <a:solidFill>
                  <a:schemeClr val="dk1"/>
                </a:solidFill>
                <a:latin typeface="Arial"/>
                <a:ea typeface="Arial"/>
                <a:cs typeface="Arial"/>
                <a:sym typeface="Arial"/>
              </a:rPr>
              <a:t>‹#›</a:t>
            </a:fld>
            <a:r>
              <a:rPr b="0" i="0" lang="en-US" sz="1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4.jp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4.jpg"/><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8.png"/><Relationship Id="rId4" Type="http://schemas.openxmlformats.org/officeDocument/2006/relationships/hyperlink" Target="https://prompt.16x.engineer/blog/why-chatgpt-cant-count-rs-in-strawberry"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descr="OPENOAM" id="57" name="Google Shape;57;p1"/>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58" name="Google Shape;58;p1"/>
          <p:cNvSpPr txBox="1"/>
          <p:nvPr>
            <p:ph idx="4294967295" type="ctrTitle"/>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Recitation 2</a:t>
            </a:r>
            <a:endParaRPr b="0" i="0" sz="2800" u="none" cap="none" strike="noStrike">
              <a:solidFill>
                <a:schemeClr val="dk1"/>
              </a:solidFill>
              <a:latin typeface="Comic Sans MS"/>
              <a:ea typeface="Comic Sans MS"/>
              <a:cs typeface="Comic Sans MS"/>
              <a:sym typeface="Comic Sans MS"/>
            </a:endParaRPr>
          </a:p>
        </p:txBody>
      </p:sp>
      <p:sp>
        <p:nvSpPr>
          <p:cNvPr id="59" name="Google Shape;59;p1"/>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60" name="Google Shape;60;p1"/>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id="61" name="Google Shape;61;p1"/>
          <p:cNvPicPr preferRelativeResize="0"/>
          <p:nvPr/>
        </p:nvPicPr>
        <p:blipFill rotWithShape="1">
          <a:blip r:embed="rId4">
            <a:alphaModFix/>
          </a:blip>
          <a:srcRect b="0" l="0" r="0" t="0"/>
          <a:stretch/>
        </p:blipFill>
        <p:spPr>
          <a:xfrm>
            <a:off x="3338500" y="3322838"/>
            <a:ext cx="2543175" cy="18002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descr="OPENOAM" id="133" name="Google Shape;133;g2862855f622_0_185"/>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134" name="Google Shape;134;g2862855f622_0_185"/>
          <p:cNvSpPr txBox="1"/>
          <p:nvPr>
            <p:ph idx="4294967295" type="ctrTitle"/>
          </p:nvPr>
        </p:nvSpPr>
        <p:spPr>
          <a:xfrm>
            <a:off x="14478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Control Flow</a:t>
            </a:r>
            <a:r>
              <a:rPr b="0" i="0" lang="en-US" sz="2800" u="none" cap="none" strike="noStrike">
                <a:solidFill>
                  <a:schemeClr val="dk1"/>
                </a:solidFill>
                <a:latin typeface="Comic Sans MS"/>
                <a:ea typeface="Comic Sans MS"/>
                <a:cs typeface="Comic Sans MS"/>
                <a:sym typeface="Comic Sans MS"/>
              </a:rPr>
              <a:t> - </a:t>
            </a:r>
            <a:r>
              <a:rPr b="0" i="0" lang="en-US" sz="3200" u="none" cap="none" strike="noStrike">
                <a:solidFill>
                  <a:schemeClr val="dk1"/>
                </a:solidFill>
                <a:latin typeface="Arial"/>
                <a:ea typeface="Arial"/>
                <a:cs typeface="Arial"/>
                <a:sym typeface="Arial"/>
              </a:rPr>
              <a:t>Switch</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135" name="Google Shape;135;g2862855f622_0_185"/>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6" name="Google Shape;136;g2862855f622_0_185"/>
          <p:cNvSpPr txBox="1"/>
          <p:nvPr/>
        </p:nvSpPr>
        <p:spPr>
          <a:xfrm>
            <a:off x="4646250" y="4249625"/>
            <a:ext cx="5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137" name="Google Shape;137;g2862855f622_0_185"/>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138" name="Google Shape;138;g2862855f622_0_185"/>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sp>
        <p:nvSpPr>
          <p:cNvPr id="139" name="Google Shape;139;g2862855f622_0_185"/>
          <p:cNvSpPr txBox="1"/>
          <p:nvPr/>
        </p:nvSpPr>
        <p:spPr>
          <a:xfrm>
            <a:off x="3963550" y="4053725"/>
            <a:ext cx="1092300" cy="40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pic>
        <p:nvPicPr>
          <p:cNvPr id="140" name="Google Shape;140;g2862855f622_0_185"/>
          <p:cNvPicPr preferRelativeResize="0"/>
          <p:nvPr/>
        </p:nvPicPr>
        <p:blipFill rotWithShape="1">
          <a:blip r:embed="rId4">
            <a:alphaModFix/>
          </a:blip>
          <a:srcRect b="0" l="0" r="0" t="0"/>
          <a:stretch/>
        </p:blipFill>
        <p:spPr>
          <a:xfrm>
            <a:off x="2408863" y="3363675"/>
            <a:ext cx="4201674" cy="3154600"/>
          </a:xfrm>
          <a:prstGeom prst="rect">
            <a:avLst/>
          </a:prstGeom>
          <a:noFill/>
          <a:ln>
            <a:noFill/>
          </a:ln>
        </p:spPr>
      </p:pic>
      <p:sp>
        <p:nvSpPr>
          <p:cNvPr id="141" name="Google Shape;141;g2862855f622_0_185"/>
          <p:cNvSpPr txBox="1"/>
          <p:nvPr/>
        </p:nvSpPr>
        <p:spPr>
          <a:xfrm>
            <a:off x="4071750" y="4674275"/>
            <a:ext cx="10923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switch</a:t>
            </a:r>
            <a:endParaRPr b="0" i="0" sz="1400" u="none" cap="none" strike="noStrike">
              <a:solidFill>
                <a:schemeClr val="lt1"/>
              </a:solidFill>
              <a:latin typeface="Consolas"/>
              <a:ea typeface="Consolas"/>
              <a:cs typeface="Consolas"/>
              <a:sym typeface="Consolas"/>
            </a:endParaRPr>
          </a:p>
        </p:txBody>
      </p:sp>
      <p:sp>
        <p:nvSpPr>
          <p:cNvPr id="142" name="Google Shape;142;g2862855f622_0_185"/>
          <p:cNvSpPr txBox="1"/>
          <p:nvPr/>
        </p:nvSpPr>
        <p:spPr>
          <a:xfrm>
            <a:off x="4071750" y="5829975"/>
            <a:ext cx="10923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default</a:t>
            </a:r>
            <a:endParaRPr b="0" i="0" sz="1400" u="none" cap="none" strike="noStrike">
              <a:solidFill>
                <a:schemeClr val="lt1"/>
              </a:solidFill>
              <a:latin typeface="Consolas"/>
              <a:ea typeface="Consolas"/>
              <a:cs typeface="Consolas"/>
              <a:sym typeface="Consolas"/>
            </a:endParaRPr>
          </a:p>
        </p:txBody>
      </p:sp>
      <p:sp>
        <p:nvSpPr>
          <p:cNvPr id="143" name="Google Shape;143;g2862855f622_0_185"/>
          <p:cNvSpPr txBox="1"/>
          <p:nvPr/>
        </p:nvSpPr>
        <p:spPr>
          <a:xfrm>
            <a:off x="5164050" y="4585375"/>
            <a:ext cx="10923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case X:</a:t>
            </a:r>
            <a:endParaRPr b="0" i="0" sz="1400" u="none" cap="none" strike="noStrike">
              <a:solidFill>
                <a:schemeClr val="lt1"/>
              </a:solidFill>
              <a:latin typeface="Consolas"/>
              <a:ea typeface="Consolas"/>
              <a:cs typeface="Consolas"/>
              <a:sym typeface="Consolas"/>
            </a:endParaRPr>
          </a:p>
        </p:txBody>
      </p:sp>
      <p:sp>
        <p:nvSpPr>
          <p:cNvPr id="144" name="Google Shape;144;g2862855f622_0_185"/>
          <p:cNvSpPr txBox="1"/>
          <p:nvPr/>
        </p:nvSpPr>
        <p:spPr>
          <a:xfrm>
            <a:off x="2585950" y="4453925"/>
            <a:ext cx="10923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case Y:</a:t>
            </a:r>
            <a:endParaRPr b="0" i="0" sz="1400" u="none" cap="none" strike="noStrike">
              <a:solidFill>
                <a:schemeClr val="lt1"/>
              </a:solidFill>
              <a:latin typeface="Consolas"/>
              <a:ea typeface="Consolas"/>
              <a:cs typeface="Consolas"/>
              <a:sym typeface="Consolas"/>
            </a:endParaRPr>
          </a:p>
        </p:txBody>
      </p:sp>
      <p:sp>
        <p:nvSpPr>
          <p:cNvPr id="145" name="Google Shape;145;g2862855f622_0_185"/>
          <p:cNvSpPr txBox="1"/>
          <p:nvPr/>
        </p:nvSpPr>
        <p:spPr>
          <a:xfrm>
            <a:off x="4071750" y="3730025"/>
            <a:ext cx="1092300" cy="53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Consolas"/>
                <a:ea typeface="Consolas"/>
                <a:cs typeface="Consolas"/>
                <a:sym typeface="Consolas"/>
              </a:rPr>
              <a:t>case Z:</a:t>
            </a:r>
            <a:endParaRPr b="0" i="0" sz="1400" u="none" cap="none" strike="noStrike">
              <a:solidFill>
                <a:schemeClr val="lt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9"/>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The Switch Statement</a:t>
            </a:r>
            <a:endParaRPr/>
          </a:p>
        </p:txBody>
      </p:sp>
      <p:sp>
        <p:nvSpPr>
          <p:cNvPr id="152" name="Google Shape;152;p9"/>
          <p:cNvSpPr txBox="1"/>
          <p:nvPr>
            <p:ph idx="1" type="body"/>
          </p:nvPr>
        </p:nvSpPr>
        <p:spPr>
          <a:xfrm>
            <a:off x="4419600" y="1143000"/>
            <a:ext cx="4267200" cy="53340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Font typeface="Noto Sans"/>
              <a:buChar char="❑"/>
            </a:pPr>
            <a:r>
              <a:rPr lang="en-US" sz="1600">
                <a:latin typeface="Comic Sans MS"/>
                <a:ea typeface="Comic Sans MS"/>
                <a:cs typeface="Comic Sans MS"/>
                <a:sym typeface="Comic Sans MS"/>
              </a:rPr>
              <a:t>The expression value is compared to each case value; if there’s a match, the corresponding statement is executed</a:t>
            </a:r>
            <a:endParaRPr/>
          </a:p>
          <a:p>
            <a:pPr indent="-342900" lvl="0" marL="342900" rtl="0" algn="l">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If none of the values matches, the default statement is executed</a:t>
            </a:r>
            <a:endParaRPr/>
          </a:p>
          <a:p>
            <a:pPr indent="-342900" lvl="0" marL="342900" rtl="0" algn="l">
              <a:lnSpc>
                <a:spcPct val="100000"/>
              </a:lnSpc>
              <a:spcBef>
                <a:spcPts val="1600"/>
              </a:spcBef>
              <a:spcAft>
                <a:spcPts val="0"/>
              </a:spcAft>
              <a:buSzPts val="1600"/>
              <a:buFont typeface="Noto Sans"/>
              <a:buChar char="❑"/>
            </a:pPr>
            <a:r>
              <a:rPr b="1" lang="en-US" sz="1600" u="sng">
                <a:latin typeface="Consolas"/>
                <a:ea typeface="Consolas"/>
                <a:cs typeface="Consolas"/>
                <a:sym typeface="Consolas"/>
              </a:rPr>
              <a:t>default</a:t>
            </a:r>
            <a:r>
              <a:rPr lang="en-US" sz="1600">
                <a:latin typeface="Comic Sans MS"/>
                <a:ea typeface="Comic Sans MS"/>
                <a:cs typeface="Comic Sans MS"/>
                <a:sym typeface="Comic Sans MS"/>
              </a:rPr>
              <a:t> is optional and equivalent to </a:t>
            </a:r>
            <a:r>
              <a:rPr b="1" lang="en-US" sz="1600" u="sng"/>
              <a:t>else</a:t>
            </a:r>
            <a:endParaRPr b="1" u="sng"/>
          </a:p>
          <a:p>
            <a:pPr indent="-342900" lvl="0" marL="342900" rtl="0" algn="l">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The type of the variable and the values must be integral (</a:t>
            </a:r>
            <a:r>
              <a:rPr b="1" lang="en-US" sz="1400" u="sng">
                <a:latin typeface="Consolas"/>
                <a:ea typeface="Consolas"/>
                <a:cs typeface="Consolas"/>
                <a:sym typeface="Consolas"/>
              </a:rPr>
              <a:t>byte</a:t>
            </a:r>
            <a:r>
              <a:rPr b="1" lang="en-US" sz="1600">
                <a:latin typeface="Consolas"/>
                <a:ea typeface="Consolas"/>
                <a:cs typeface="Consolas"/>
                <a:sym typeface="Consolas"/>
              </a:rPr>
              <a:t>, </a:t>
            </a:r>
            <a:r>
              <a:rPr b="1" lang="en-US" sz="1400" u="sng">
                <a:latin typeface="Consolas"/>
                <a:ea typeface="Consolas"/>
                <a:cs typeface="Consolas"/>
                <a:sym typeface="Consolas"/>
              </a:rPr>
              <a:t>short</a:t>
            </a:r>
            <a:r>
              <a:rPr b="1" lang="en-US" sz="1600">
                <a:latin typeface="Consolas"/>
                <a:ea typeface="Consolas"/>
                <a:cs typeface="Consolas"/>
                <a:sym typeface="Consolas"/>
              </a:rPr>
              <a:t>, </a:t>
            </a:r>
            <a:r>
              <a:rPr b="1" lang="en-US" sz="1400" u="sng">
                <a:latin typeface="Consolas"/>
                <a:ea typeface="Consolas"/>
                <a:cs typeface="Consolas"/>
                <a:sym typeface="Consolas"/>
              </a:rPr>
              <a:t>char</a:t>
            </a:r>
            <a:r>
              <a:rPr b="1" lang="en-US" sz="1600">
                <a:latin typeface="Consolas"/>
                <a:ea typeface="Consolas"/>
                <a:cs typeface="Consolas"/>
                <a:sym typeface="Consolas"/>
              </a:rPr>
              <a:t>, </a:t>
            </a:r>
            <a:r>
              <a:rPr b="1" lang="en-US" sz="1400" u="sng">
                <a:latin typeface="Consolas"/>
                <a:ea typeface="Consolas"/>
                <a:cs typeface="Consolas"/>
                <a:sym typeface="Consolas"/>
              </a:rPr>
              <a:t>int</a:t>
            </a:r>
            <a:r>
              <a:rPr lang="en-US" sz="1600">
                <a:latin typeface="Comic Sans MS"/>
                <a:ea typeface="Comic Sans MS"/>
                <a:cs typeface="Comic Sans MS"/>
                <a:sym typeface="Comic Sans MS"/>
              </a:rPr>
              <a:t>), or </a:t>
            </a:r>
            <a:r>
              <a:rPr b="1" lang="en-US" sz="1400" u="sng">
                <a:latin typeface="Consolas"/>
                <a:ea typeface="Consolas"/>
                <a:cs typeface="Consolas"/>
                <a:sym typeface="Consolas"/>
              </a:rPr>
              <a:t>String</a:t>
            </a:r>
            <a:endParaRPr b="1" u="sng">
              <a:latin typeface="Consolas"/>
              <a:ea typeface="Consolas"/>
              <a:cs typeface="Consolas"/>
              <a:sym typeface="Consolas"/>
            </a:endParaRPr>
          </a:p>
          <a:p>
            <a:pPr indent="-342900" lvl="0" marL="342900" rtl="0" algn="l">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The flow of control continues through all the cases, even after a match;</a:t>
            </a:r>
            <a:endParaRPr/>
          </a:p>
          <a:p>
            <a:pPr indent="-342900" lvl="0" marL="342900" rtl="0" algn="l">
              <a:lnSpc>
                <a:spcPct val="100000"/>
              </a:lnSpc>
              <a:spcBef>
                <a:spcPts val="1600"/>
              </a:spcBef>
              <a:spcAft>
                <a:spcPts val="0"/>
              </a:spcAft>
              <a:buSzPts val="1600"/>
              <a:buFont typeface="Noto Sans"/>
              <a:buChar char="❑"/>
            </a:pPr>
            <a:r>
              <a:rPr lang="en-US" sz="1600">
                <a:latin typeface="Comic Sans MS"/>
                <a:ea typeface="Comic Sans MS"/>
                <a:cs typeface="Comic Sans MS"/>
                <a:sym typeface="Comic Sans MS"/>
              </a:rPr>
              <a:t>To tank out, use </a:t>
            </a:r>
            <a:r>
              <a:rPr b="1" lang="en-US" sz="1400" u="sng">
                <a:latin typeface="Consolas"/>
                <a:ea typeface="Consolas"/>
                <a:cs typeface="Consolas"/>
                <a:sym typeface="Consolas"/>
              </a:rPr>
              <a:t>break</a:t>
            </a:r>
            <a:r>
              <a:rPr lang="en-US" sz="1600">
                <a:latin typeface="Consolas"/>
                <a:ea typeface="Consolas"/>
                <a:cs typeface="Consolas"/>
                <a:sym typeface="Consolas"/>
              </a:rPr>
              <a:t>.</a:t>
            </a:r>
            <a:endParaRPr>
              <a:latin typeface="Consolas"/>
              <a:ea typeface="Consolas"/>
              <a:cs typeface="Consolas"/>
              <a:sym typeface="Consolas"/>
            </a:endParaRPr>
          </a:p>
        </p:txBody>
      </p:sp>
      <p:sp>
        <p:nvSpPr>
          <p:cNvPr id="153" name="Google Shape;153;p9"/>
          <p:cNvSpPr/>
          <p:nvPr/>
        </p:nvSpPr>
        <p:spPr>
          <a:xfrm>
            <a:off x="381000" y="1371600"/>
            <a:ext cx="3505200" cy="3200400"/>
          </a:xfrm>
          <a:prstGeom prst="rect">
            <a:avLst/>
          </a:prstGeom>
          <a:solidFill>
            <a:srgbClr val="FFDEBD"/>
          </a:solidFill>
          <a:ln cap="flat" cmpd="sng" w="9525">
            <a:solidFill>
              <a:srgbClr val="293973"/>
            </a:solidFill>
            <a:prstDash val="solid"/>
            <a:miter lim="800000"/>
            <a:headEnd len="sm" w="sm" type="none"/>
            <a:tailEnd len="sm" w="sm" type="none"/>
          </a:ln>
          <a:effectLst>
            <a:outerShdw blurRad="63500" rotWithShape="0" algn="ctr" dir="2700000" dist="89803">
              <a:srgbClr val="293973">
                <a:alpha val="73333"/>
              </a:srgbClr>
            </a:outerShdw>
          </a:effectLst>
        </p:spPr>
        <p:txBody>
          <a:bodyPr anchorCtr="0" anchor="ctr" bIns="262800" lIns="237600" spcFirstLastPara="1" rIns="165600" wrap="square" tIns="226800">
            <a:noAutofit/>
          </a:bodyPr>
          <a:lstStyle/>
          <a:p>
            <a:pPr indent="-342900" lvl="0" marL="342900" marR="0" rtl="0" algn="l">
              <a:lnSpc>
                <a:spcPct val="100000"/>
              </a:lnSpc>
              <a:spcBef>
                <a:spcPts val="0"/>
              </a:spcBef>
              <a:spcAft>
                <a:spcPts val="0"/>
              </a:spcAft>
              <a:buClr>
                <a:srgbClr val="006600"/>
              </a:buClr>
              <a:buSzPts val="1400"/>
              <a:buFont typeface="Noto Sans"/>
              <a:buNone/>
            </a:pPr>
            <a:r>
              <a:rPr b="0" i="0" lang="en-US" sz="1400" u="none" cap="none" strike="noStrike">
                <a:solidFill>
                  <a:srgbClr val="000099"/>
                </a:solidFill>
                <a:latin typeface="Consolas"/>
                <a:ea typeface="Consolas"/>
                <a:cs typeface="Consolas"/>
                <a:sym typeface="Consolas"/>
              </a:rPr>
              <a:t>switch</a:t>
            </a:r>
            <a:r>
              <a:rPr b="0" i="0" lang="en-US" sz="1400" u="none" cap="none" strike="noStrike">
                <a:solidFill>
                  <a:schemeClr val="dk1"/>
                </a:solidFill>
                <a:latin typeface="Consolas"/>
                <a:ea typeface="Consolas"/>
                <a:cs typeface="Consolas"/>
                <a:sym typeface="Consolas"/>
              </a:rPr>
              <a:t> variable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a:t>
            </a:r>
            <a:r>
              <a:rPr b="0" i="0" lang="en-US" sz="1400" u="none" cap="none" strike="noStrike">
                <a:solidFill>
                  <a:srgbClr val="000099"/>
                </a:solidFill>
                <a:latin typeface="Consolas"/>
                <a:ea typeface="Consolas"/>
                <a:cs typeface="Consolas"/>
                <a:sym typeface="Consolas"/>
              </a:rPr>
              <a:t>case</a:t>
            </a:r>
            <a:r>
              <a:rPr b="0" i="0" lang="en-US" sz="1400" u="none" cap="none" strike="noStrike">
                <a:solidFill>
                  <a:schemeClr val="dk1"/>
                </a:solidFill>
                <a:latin typeface="Consolas"/>
                <a:ea typeface="Consolas"/>
                <a:cs typeface="Consolas"/>
                <a:sym typeface="Consolas"/>
              </a:rPr>
              <a:t> value1:</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code segment 1</a:t>
            </a:r>
            <a:endParaRPr b="0" baseline="-25000" i="0" sz="16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a:t>
            </a:r>
            <a:r>
              <a:rPr b="0" i="0" lang="en-US" sz="1400" u="none" cap="none" strike="noStrike">
                <a:solidFill>
                  <a:srgbClr val="000099"/>
                </a:solidFill>
                <a:latin typeface="Consolas"/>
                <a:ea typeface="Consolas"/>
                <a:cs typeface="Consolas"/>
                <a:sym typeface="Consolas"/>
              </a:rPr>
              <a:t>case</a:t>
            </a:r>
            <a:r>
              <a:rPr b="0" i="0" lang="en-US" sz="1400" u="none" cap="none" strike="noStrike">
                <a:solidFill>
                  <a:schemeClr val="dk1"/>
                </a:solidFill>
                <a:latin typeface="Consolas"/>
                <a:ea typeface="Consolas"/>
                <a:cs typeface="Consolas"/>
                <a:sym typeface="Consolas"/>
              </a:rPr>
              <a:t> value2:</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code segment 2</a:t>
            </a:r>
            <a:endParaRPr b="0" baseline="-25000" i="0" sz="1600" u="none" cap="none" strike="noStrike">
              <a:solidFill>
                <a:schemeClr val="dk1"/>
              </a:solidFill>
              <a:latin typeface="Consolas"/>
              <a:ea typeface="Consolas"/>
              <a:cs typeface="Consolas"/>
              <a:sym typeface="Consolas"/>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a:t>
            </a:r>
            <a:r>
              <a:rPr b="0" i="0" lang="en-US" sz="1400" u="none" cap="none" strike="noStrike">
                <a:solidFill>
                  <a:srgbClr val="000099"/>
                </a:solidFill>
                <a:latin typeface="Consolas"/>
                <a:ea typeface="Consolas"/>
                <a:cs typeface="Consolas"/>
                <a:sym typeface="Consolas"/>
              </a:rPr>
              <a:t>default</a:t>
            </a: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        default code segment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560"/>
              </a:spcBef>
              <a:spcAft>
                <a:spcPts val="0"/>
              </a:spcAft>
              <a:buClr>
                <a:srgbClr val="006600"/>
              </a:buClr>
              <a:buSzPts val="1400"/>
              <a:buFont typeface="Noto Sans"/>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p:txBody>
      </p:sp>
      <p:sp>
        <p:nvSpPr>
          <p:cNvPr id="154" name="Google Shape;154;p9"/>
          <p:cNvSpPr/>
          <p:nvPr/>
        </p:nvSpPr>
        <p:spPr>
          <a:xfrm>
            <a:off x="304800" y="990600"/>
            <a:ext cx="1028700" cy="381000"/>
          </a:xfrm>
          <a:prstGeom prst="rect">
            <a:avLst/>
          </a:prstGeom>
          <a:noFill/>
          <a:ln>
            <a:noFill/>
          </a:ln>
        </p:spPr>
        <p:txBody>
          <a:bodyPr anchorCtr="0" anchor="t" bIns="46025" lIns="92075" spcFirstLastPara="1" rIns="92075" wrap="square" tIns="46025">
            <a:noAutofit/>
          </a:bodyPr>
          <a:lstStyle/>
          <a:p>
            <a:pPr indent="-342900" lvl="0" marL="342900" marR="0" rtl="1" algn="just">
              <a:lnSpc>
                <a:spcPct val="100000"/>
              </a:lnSpc>
              <a:spcBef>
                <a:spcPts val="0"/>
              </a:spcBef>
              <a:spcAft>
                <a:spcPts val="0"/>
              </a:spcAft>
              <a:buClr>
                <a:srgbClr val="006600"/>
              </a:buClr>
              <a:buSzPts val="1360"/>
              <a:buFont typeface="Noto Sans"/>
              <a:buNone/>
            </a:pPr>
            <a:r>
              <a:rPr b="0" i="0" lang="en-US" sz="1600" u="none" cap="none" strike="noStrike">
                <a:solidFill>
                  <a:schemeClr val="dk1"/>
                </a:solidFill>
                <a:latin typeface="Comic Sans MS"/>
                <a:ea typeface="Comic Sans MS"/>
                <a:cs typeface="Comic Sans MS"/>
                <a:sym typeface="Comic Sans MS"/>
              </a:rPr>
              <a:t>Syntax</a:t>
            </a:r>
            <a:endParaRPr b="0" i="0" sz="1400" u="none" cap="none" strike="noStrike">
              <a:solidFill>
                <a:srgbClr val="000000"/>
              </a:solidFill>
              <a:latin typeface="Arial"/>
              <a:ea typeface="Arial"/>
              <a:cs typeface="Arial"/>
              <a:sym typeface="Arial"/>
            </a:endParaRPr>
          </a:p>
        </p:txBody>
      </p:sp>
      <p:sp>
        <p:nvSpPr>
          <p:cNvPr id="155" name="Google Shape;155;p9"/>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844d016e97_0_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Switch Case</a:t>
            </a:r>
            <a:endParaRPr/>
          </a:p>
        </p:txBody>
      </p:sp>
      <p:sp>
        <p:nvSpPr>
          <p:cNvPr id="162" name="Google Shape;162;g2844d016e97_0_7"/>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600"/>
              <a:buChar char="■"/>
            </a:pPr>
            <a:r>
              <a:rPr lang="en-US" sz="1600"/>
              <a:t>When we use the Gregorian calendar, each month is assigned a number (1 -&gt; “January”, etc.)</a:t>
            </a:r>
            <a:endParaRPr/>
          </a:p>
          <a:p>
            <a:pPr indent="-342900" lvl="0" marL="342900" rtl="0" algn="l">
              <a:lnSpc>
                <a:spcPct val="100000"/>
              </a:lnSpc>
              <a:spcBef>
                <a:spcPts val="960"/>
              </a:spcBef>
              <a:spcAft>
                <a:spcPts val="0"/>
              </a:spcAft>
              <a:buSzPts val="1600"/>
              <a:buChar char="■"/>
            </a:pPr>
            <a:r>
              <a:rPr lang="en-US" sz="1600"/>
              <a:t>Design a program which translates from number to Month name. </a:t>
            </a:r>
            <a:endParaRPr/>
          </a:p>
          <a:p>
            <a:pPr indent="-330200" lvl="1" marL="914400" marR="0" rtl="0" algn="l">
              <a:lnSpc>
                <a:spcPct val="100000"/>
              </a:lnSpc>
              <a:spcBef>
                <a:spcPts val="960"/>
              </a:spcBef>
              <a:spcAft>
                <a:spcPts val="0"/>
              </a:spcAft>
              <a:buClr>
                <a:srgbClr val="006600"/>
              </a:buClr>
              <a:buSzPts val="1600"/>
              <a:buChar char="●"/>
            </a:pPr>
            <a:r>
              <a:rPr lang="en-US" sz="1600"/>
              <a:t>Receives a number from the user</a:t>
            </a:r>
            <a:endParaRPr/>
          </a:p>
          <a:p>
            <a:pPr indent="-330200" lvl="1" marL="914400" marR="0" rtl="0" algn="l">
              <a:lnSpc>
                <a:spcPct val="100000"/>
              </a:lnSpc>
              <a:spcBef>
                <a:spcPts val="960"/>
              </a:spcBef>
              <a:spcAft>
                <a:spcPts val="0"/>
              </a:spcAft>
              <a:buClr>
                <a:srgbClr val="006600"/>
              </a:buClr>
              <a:buSzPts val="1600"/>
              <a:buChar char="●"/>
            </a:pPr>
            <a:r>
              <a:rPr lang="en-US" sz="1600"/>
              <a:t>If it is a valid month number, (IE in the the range of 1-12), it returns the name of the respective month (1 -&gt; “January”, etc.), otherwise, put an “Invalid month”. </a:t>
            </a:r>
            <a:endParaRPr sz="1600"/>
          </a:p>
          <a:p>
            <a:pPr indent="-330200" lvl="1" marL="914400" marR="0" rtl="0" algn="l">
              <a:lnSpc>
                <a:spcPct val="100000"/>
              </a:lnSpc>
              <a:spcBef>
                <a:spcPts val="960"/>
              </a:spcBef>
              <a:spcAft>
                <a:spcPts val="0"/>
              </a:spcAft>
              <a:buClr>
                <a:srgbClr val="006600"/>
              </a:buClr>
              <a:buSzPts val="1600"/>
              <a:buChar char="●"/>
            </a:pPr>
            <a:r>
              <a:rPr lang="en-US" sz="1600"/>
              <a:t>Then prints the solution</a:t>
            </a:r>
            <a:endParaRPr sz="1600"/>
          </a:p>
        </p:txBody>
      </p:sp>
      <p:sp>
        <p:nvSpPr>
          <p:cNvPr id="163" name="Google Shape;163;g2844d016e97_0_7"/>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0"/>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3 - Solution </a:t>
            </a:r>
            <a:endParaRPr/>
          </a:p>
        </p:txBody>
      </p:sp>
      <p:sp>
        <p:nvSpPr>
          <p:cNvPr id="170" name="Google Shape;170;p10"/>
          <p:cNvSpPr/>
          <p:nvPr/>
        </p:nvSpPr>
        <p:spPr>
          <a:xfrm>
            <a:off x="266700" y="722662"/>
            <a:ext cx="4267200" cy="58170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int</a:t>
            </a:r>
            <a:r>
              <a:rPr b="1" i="0" lang="en-US" sz="1200" u="none" cap="none" strike="noStrike">
                <a:solidFill>
                  <a:srgbClr val="000000"/>
                </a:solidFill>
                <a:latin typeface="Consolas"/>
                <a:ea typeface="Consolas"/>
                <a:cs typeface="Consolas"/>
                <a:sym typeface="Consolas"/>
              </a:rPr>
              <a:t> </a:t>
            </a:r>
            <a:r>
              <a:rPr b="1" i="0" lang="en-US" sz="1200" u="none" cap="none" strike="noStrike">
                <a:solidFill>
                  <a:srgbClr val="0000C0"/>
                </a:solidFill>
                <a:latin typeface="Consolas"/>
                <a:ea typeface="Consolas"/>
                <a:cs typeface="Consolas"/>
                <a:sym typeface="Consolas"/>
              </a:rPr>
              <a:t>month</a:t>
            </a:r>
            <a:r>
              <a:rPr b="1" i="0" lang="en-US" sz="1200" u="none" cap="none" strike="noStrike">
                <a:solidFill>
                  <a:srgbClr val="000000"/>
                </a:solidFill>
                <a:latin typeface="Consolas"/>
                <a:ea typeface="Consolas"/>
                <a:cs typeface="Consolas"/>
                <a:sym typeface="Consolas"/>
              </a:rPr>
              <a:t> = Integer.</a:t>
            </a:r>
            <a:r>
              <a:rPr b="1" i="1" lang="en-US" sz="1200" u="none" cap="none" strike="noStrike">
                <a:solidFill>
                  <a:srgbClr val="000000"/>
                </a:solidFill>
                <a:latin typeface="Consolas"/>
                <a:ea typeface="Consolas"/>
                <a:cs typeface="Consolas"/>
                <a:sym typeface="Consolas"/>
              </a:rPr>
              <a:t>parseInt(args[0]);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String </a:t>
            </a:r>
            <a:r>
              <a:rPr b="0" i="0" lang="en-US" sz="1200" u="none" cap="none" strike="noStrike">
                <a:solidFill>
                  <a:srgbClr val="0000C0"/>
                </a:solidFill>
                <a:latin typeface="Consolas"/>
                <a:ea typeface="Consolas"/>
                <a:cs typeface="Consolas"/>
                <a:sym typeface="Consolas"/>
              </a:rPr>
              <a:t>monthString</a:t>
            </a: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7F0055"/>
                </a:solidFill>
                <a:latin typeface="Consolas"/>
                <a:ea typeface="Consolas"/>
                <a:cs typeface="Consolas"/>
                <a:sym typeface="Consolas"/>
              </a:rPr>
              <a:t>switch</a:t>
            </a:r>
            <a:r>
              <a:rPr b="1" i="0" lang="en-US" sz="1200" u="none" cap="none" strike="noStrike">
                <a:solidFill>
                  <a:srgbClr val="000000"/>
                </a:solidFill>
                <a:latin typeface="Consolas"/>
                <a:ea typeface="Consolas"/>
                <a:cs typeface="Consolas"/>
                <a:sym typeface="Consolas"/>
              </a:rPr>
              <a:t> (month)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1:  monthString = </a:t>
            </a:r>
            <a:r>
              <a:rPr b="1" i="0" lang="en-US" sz="1200" u="none" cap="none" strike="noStrike">
                <a:solidFill>
                  <a:srgbClr val="2A00FF"/>
                </a:solidFill>
                <a:latin typeface="Consolas"/>
                <a:ea typeface="Consolas"/>
                <a:cs typeface="Consolas"/>
                <a:sym typeface="Consolas"/>
              </a:rPr>
              <a:t>"January"</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2:  monthString = </a:t>
            </a:r>
            <a:r>
              <a:rPr b="1" i="0" lang="en-US" sz="1200" u="none" cap="none" strike="noStrike">
                <a:solidFill>
                  <a:srgbClr val="2A00FF"/>
                </a:solidFill>
                <a:latin typeface="Consolas"/>
                <a:ea typeface="Consolas"/>
                <a:cs typeface="Consolas"/>
                <a:sym typeface="Consolas"/>
              </a:rPr>
              <a:t>"February"</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3:  monthString = </a:t>
            </a:r>
            <a:r>
              <a:rPr b="1" i="0" lang="en-US" sz="1200" u="none" cap="none" strike="noStrike">
                <a:solidFill>
                  <a:srgbClr val="2A00FF"/>
                </a:solidFill>
                <a:latin typeface="Consolas"/>
                <a:ea typeface="Consolas"/>
                <a:cs typeface="Consolas"/>
                <a:sym typeface="Consolas"/>
              </a:rPr>
              <a:t>"March"</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4:  monthString = </a:t>
            </a:r>
            <a:r>
              <a:rPr b="1" i="0" lang="en-US" sz="1200" u="none" cap="none" strike="noStrike">
                <a:solidFill>
                  <a:srgbClr val="2A00FF"/>
                </a:solidFill>
                <a:latin typeface="Consolas"/>
                <a:ea typeface="Consolas"/>
                <a:cs typeface="Consolas"/>
                <a:sym typeface="Consolas"/>
              </a:rPr>
              <a:t>"April"</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5:  monthString = </a:t>
            </a:r>
            <a:r>
              <a:rPr b="1" i="0" lang="en-US" sz="1200" u="none" cap="none" strike="noStrike">
                <a:solidFill>
                  <a:srgbClr val="2A00FF"/>
                </a:solidFill>
                <a:latin typeface="Consolas"/>
                <a:ea typeface="Consolas"/>
                <a:cs typeface="Consolas"/>
                <a:sym typeface="Consolas"/>
              </a:rPr>
              <a:t>"May"</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6:  monthString = </a:t>
            </a:r>
            <a:r>
              <a:rPr b="1" i="0" lang="en-US" sz="1200" u="none" cap="none" strike="noStrike">
                <a:solidFill>
                  <a:srgbClr val="2A00FF"/>
                </a:solidFill>
                <a:latin typeface="Consolas"/>
                <a:ea typeface="Consolas"/>
                <a:cs typeface="Consolas"/>
                <a:sym typeface="Consolas"/>
              </a:rPr>
              <a:t>"June"</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7:  monthString = </a:t>
            </a:r>
            <a:r>
              <a:rPr b="1" i="0" lang="en-US" sz="1200" u="none" cap="none" strike="noStrike">
                <a:solidFill>
                  <a:srgbClr val="2A00FF"/>
                </a:solidFill>
                <a:latin typeface="Consolas"/>
                <a:ea typeface="Consolas"/>
                <a:cs typeface="Consolas"/>
                <a:sym typeface="Consolas"/>
              </a:rPr>
              <a:t>"July"</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8:  monthString = </a:t>
            </a:r>
            <a:r>
              <a:rPr b="1" i="0" lang="en-US" sz="1200" u="none" cap="none" strike="noStrike">
                <a:solidFill>
                  <a:srgbClr val="2A00FF"/>
                </a:solidFill>
                <a:latin typeface="Consolas"/>
                <a:ea typeface="Consolas"/>
                <a:cs typeface="Consolas"/>
                <a:sym typeface="Consolas"/>
              </a:rPr>
              <a:t>"August"</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9:  monthString = </a:t>
            </a:r>
            <a:r>
              <a:rPr b="1" i="0" lang="en-US" sz="1200" u="none" cap="none" strike="noStrike">
                <a:solidFill>
                  <a:srgbClr val="2A00FF"/>
                </a:solidFill>
                <a:latin typeface="Consolas"/>
                <a:ea typeface="Consolas"/>
                <a:cs typeface="Consolas"/>
                <a:sym typeface="Consolas"/>
              </a:rPr>
              <a:t>"September"</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10: monthString = </a:t>
            </a:r>
            <a:r>
              <a:rPr b="1" i="0" lang="en-US" sz="1200" u="none" cap="none" strike="noStrike">
                <a:solidFill>
                  <a:srgbClr val="2A00FF"/>
                </a:solidFill>
                <a:latin typeface="Consolas"/>
                <a:ea typeface="Consolas"/>
                <a:cs typeface="Consolas"/>
                <a:sym typeface="Consolas"/>
              </a:rPr>
              <a:t>"October"</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11: monthString = </a:t>
            </a:r>
            <a:r>
              <a:rPr b="1" i="0" lang="en-US" sz="1200" u="none" cap="none" strike="noStrike">
                <a:solidFill>
                  <a:srgbClr val="2A00FF"/>
                </a:solidFill>
                <a:latin typeface="Consolas"/>
                <a:ea typeface="Consolas"/>
                <a:cs typeface="Consolas"/>
                <a:sym typeface="Consolas"/>
              </a:rPr>
              <a:t>"November"</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case</a:t>
            </a:r>
            <a:r>
              <a:rPr b="1" i="0" lang="en-US" sz="1200" u="none" cap="none" strike="noStrike">
                <a:solidFill>
                  <a:srgbClr val="000000"/>
                </a:solidFill>
                <a:latin typeface="Consolas"/>
                <a:ea typeface="Consolas"/>
                <a:cs typeface="Consolas"/>
                <a:sym typeface="Consolas"/>
              </a:rPr>
              <a:t> 12: monthString = </a:t>
            </a:r>
            <a:r>
              <a:rPr b="1" i="0" lang="en-US" sz="1200" u="none" cap="none" strike="noStrike">
                <a:solidFill>
                  <a:srgbClr val="2A00FF"/>
                </a:solidFill>
                <a:latin typeface="Consolas"/>
                <a:ea typeface="Consolas"/>
                <a:cs typeface="Consolas"/>
                <a:sym typeface="Consolas"/>
              </a:rPr>
              <a:t>"December"</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default</a:t>
            </a:r>
            <a:r>
              <a:rPr b="1" i="0" lang="en-US" sz="1200" u="none" cap="none" strike="noStrike">
                <a:solidFill>
                  <a:srgbClr val="000000"/>
                </a:solidFill>
                <a:latin typeface="Consolas"/>
                <a:ea typeface="Consolas"/>
                <a:cs typeface="Consolas"/>
                <a:sym typeface="Consolas"/>
              </a:rPr>
              <a:t>: monthString = </a:t>
            </a:r>
            <a:r>
              <a:rPr b="1" i="0" lang="en-US" sz="1200" u="none" cap="none" strike="noStrike">
                <a:solidFill>
                  <a:srgbClr val="2A00FF"/>
                </a:solidFill>
                <a:latin typeface="Consolas"/>
                <a:ea typeface="Consolas"/>
                <a:cs typeface="Consolas"/>
                <a:sym typeface="Consolas"/>
              </a:rPr>
              <a:t>"Invalid month"</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break</a:t>
            </a:r>
            <a:r>
              <a:rPr b="1"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rgbClr val="000000"/>
                </a:solidFill>
                <a:latin typeface="Consolas"/>
                <a:ea typeface="Consolas"/>
                <a:cs typeface="Consolas"/>
                <a:sym typeface="Consolas"/>
              </a:rPr>
              <a:t>System.out.println(monthString);</a:t>
            </a:r>
            <a:endParaRPr b="0" i="0" sz="1200" u="none" cap="none" strike="noStrike">
              <a:solidFill>
                <a:schemeClr val="dk1"/>
              </a:solidFill>
              <a:latin typeface="Arial"/>
              <a:ea typeface="Arial"/>
              <a:cs typeface="Arial"/>
              <a:sym typeface="Arial"/>
            </a:endParaRPr>
          </a:p>
        </p:txBody>
      </p:sp>
      <p:sp>
        <p:nvSpPr>
          <p:cNvPr id="171" name="Google Shape;171;p1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descr="OPENOAM" id="177" name="Google Shape;177;p11"/>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178" name="Google Shape;178;p11"/>
          <p:cNvSpPr txBox="1"/>
          <p:nvPr>
            <p:ph idx="4294967295" type="ctrTitle"/>
          </p:nvPr>
        </p:nvSpPr>
        <p:spPr>
          <a:xfrm>
            <a:off x="1524000" y="182880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Control Flow</a:t>
            </a:r>
            <a:r>
              <a:rPr b="0" i="0" lang="en-US" sz="2800" u="none" cap="none" strike="noStrike">
                <a:solidFill>
                  <a:schemeClr val="dk1"/>
                </a:solidFill>
                <a:latin typeface="Comic Sans MS"/>
                <a:ea typeface="Comic Sans MS"/>
                <a:cs typeface="Comic Sans MS"/>
                <a:sym typeface="Comic Sans MS"/>
              </a:rPr>
              <a:t> - </a:t>
            </a:r>
            <a:r>
              <a:rPr b="0" i="0" lang="en-US" sz="3200" u="none" cap="none" strike="noStrike">
                <a:solidFill>
                  <a:schemeClr val="dk1"/>
                </a:solidFill>
                <a:latin typeface="Arial"/>
                <a:ea typeface="Arial"/>
                <a:cs typeface="Arial"/>
                <a:sym typeface="Arial"/>
              </a:rPr>
              <a:t>Loops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179" name="Google Shape;179;p1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80" name="Google Shape;180;p11"/>
          <p:cNvSpPr txBox="1"/>
          <p:nvPr/>
        </p:nvSpPr>
        <p:spPr>
          <a:xfrm>
            <a:off x="4493850" y="4249625"/>
            <a:ext cx="5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pic>
        <p:nvPicPr>
          <p:cNvPr id="181" name="Google Shape;181;p11"/>
          <p:cNvPicPr preferRelativeResize="0"/>
          <p:nvPr/>
        </p:nvPicPr>
        <p:blipFill rotWithShape="1">
          <a:blip r:embed="rId4">
            <a:alphaModFix/>
          </a:blip>
          <a:srcRect b="0" l="0" r="0" t="0"/>
          <a:stretch/>
        </p:blipFill>
        <p:spPr>
          <a:xfrm>
            <a:off x="3497763" y="3177277"/>
            <a:ext cx="2321262" cy="2042710"/>
          </a:xfrm>
          <a:prstGeom prst="rect">
            <a:avLst/>
          </a:prstGeom>
          <a:noFill/>
          <a:ln>
            <a:noFill/>
          </a:ln>
        </p:spPr>
      </p:pic>
      <p:sp>
        <p:nvSpPr>
          <p:cNvPr id="182" name="Google Shape;182;p11"/>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183" name="Google Shape;183;p11"/>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2862855f622_0_50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 Prime Numbers</a:t>
            </a:r>
            <a:endParaRPr/>
          </a:p>
        </p:txBody>
      </p:sp>
      <p:sp>
        <p:nvSpPr>
          <p:cNvPr id="190" name="Google Shape;190;g2862855f622_0_503"/>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A prime number is a positive integer n &gt; 1, such that its only divisors are 1 and n itself. </a:t>
            </a:r>
            <a:endParaRPr/>
          </a:p>
          <a:p>
            <a:pPr indent="-342900" lvl="0" marL="342900" rtl="0" algn="l">
              <a:lnSpc>
                <a:spcPct val="100000"/>
              </a:lnSpc>
              <a:spcBef>
                <a:spcPts val="960"/>
              </a:spcBef>
              <a:spcAft>
                <a:spcPts val="0"/>
              </a:spcAft>
              <a:buSzPts val="1600"/>
              <a:buChar char="■"/>
            </a:pPr>
            <a:r>
              <a:rPr lang="en-US" sz="1600"/>
              <a:t>Despite what seems like a pure mathematical concept, prime numbers play important roles in many areas of computer science. Notably in Cryptography.</a:t>
            </a:r>
            <a:endParaRPr/>
          </a:p>
          <a:p>
            <a:pPr indent="-342900" lvl="0" marL="342900" rtl="0" algn="l">
              <a:lnSpc>
                <a:spcPct val="100000"/>
              </a:lnSpc>
              <a:spcBef>
                <a:spcPts val="960"/>
              </a:spcBef>
              <a:spcAft>
                <a:spcPts val="0"/>
              </a:spcAft>
              <a:buSzPts val="1600"/>
              <a:buChar char="■"/>
            </a:pPr>
            <a:r>
              <a:rPr lang="en-US" sz="1600"/>
              <a:t>We will implement a basic program to decide if a given number is prime.</a:t>
            </a:r>
            <a:endParaRPr/>
          </a:p>
          <a:p>
            <a:pPr indent="-342900" lvl="0" marL="342900" rtl="0" algn="l">
              <a:lnSpc>
                <a:spcPct val="100000"/>
              </a:lnSpc>
              <a:spcBef>
                <a:spcPts val="960"/>
              </a:spcBef>
              <a:spcAft>
                <a:spcPts val="0"/>
              </a:spcAft>
              <a:buSzPts val="1600"/>
              <a:buChar char="■"/>
            </a:pPr>
            <a:r>
              <a:rPr lang="en-US" sz="1600"/>
              <a:t>Design a program which does the following:</a:t>
            </a:r>
            <a:endParaRPr/>
          </a:p>
          <a:p>
            <a:pPr indent="-330200" lvl="1" marL="914400" marR="0" rtl="0" algn="l">
              <a:lnSpc>
                <a:spcPct val="100000"/>
              </a:lnSpc>
              <a:spcBef>
                <a:spcPts val="960"/>
              </a:spcBef>
              <a:spcAft>
                <a:spcPts val="0"/>
              </a:spcAft>
              <a:buClr>
                <a:srgbClr val="006600"/>
              </a:buClr>
              <a:buSzPts val="1600"/>
              <a:buChar char="●"/>
            </a:pPr>
            <a:r>
              <a:rPr lang="en-US" sz="1600"/>
              <a:t>Receives from the user an integer “num”.</a:t>
            </a:r>
            <a:endParaRPr sz="1600"/>
          </a:p>
          <a:p>
            <a:pPr indent="-330200" lvl="1" marL="914400" marR="0" rtl="0" algn="l">
              <a:lnSpc>
                <a:spcPct val="100000"/>
              </a:lnSpc>
              <a:spcBef>
                <a:spcPts val="960"/>
              </a:spcBef>
              <a:spcAft>
                <a:spcPts val="0"/>
              </a:spcAft>
              <a:buClr>
                <a:srgbClr val="006600"/>
              </a:buClr>
              <a:buSzPts val="1600"/>
              <a:buChar char="●"/>
            </a:pPr>
            <a:r>
              <a:rPr lang="en-US" sz="1600"/>
              <a:t>Checks to see if “num” has any divisors other than 1 and itself.</a:t>
            </a:r>
            <a:endParaRPr sz="1600"/>
          </a:p>
          <a:p>
            <a:pPr indent="-330200" lvl="1" marL="914400" marR="0" rtl="0" algn="l">
              <a:lnSpc>
                <a:spcPct val="100000"/>
              </a:lnSpc>
              <a:spcBef>
                <a:spcPts val="960"/>
              </a:spcBef>
              <a:spcAft>
                <a:spcPts val="0"/>
              </a:spcAft>
              <a:buClr>
                <a:srgbClr val="006600"/>
              </a:buClr>
              <a:buSzPts val="1600"/>
              <a:buChar char="●"/>
            </a:pPr>
            <a:r>
              <a:rPr lang="en-US" sz="1600"/>
              <a:t>Let's the user know if “num” is prime or not.</a:t>
            </a:r>
            <a:endParaRPr sz="1600">
              <a:solidFill>
                <a:srgbClr val="00B050"/>
              </a:solidFill>
            </a:endParaRPr>
          </a:p>
        </p:txBody>
      </p:sp>
      <p:sp>
        <p:nvSpPr>
          <p:cNvPr id="191" name="Google Shape;191;g2862855f622_0_503"/>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g2862855f622_0_503"/>
          <p:cNvSpPr txBox="1"/>
          <p:nvPr/>
        </p:nvSpPr>
        <p:spPr>
          <a:xfrm>
            <a:off x="312175" y="3819825"/>
            <a:ext cx="7516800" cy="24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prime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10 isn’t prime.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prime 7</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7 is prime.</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prime 32452867</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chemeClr val="dk1"/>
                </a:solidFill>
                <a:latin typeface="Arial"/>
                <a:ea typeface="Arial"/>
                <a:cs typeface="Arial"/>
                <a:sym typeface="Arial"/>
              </a:rPr>
              <a:t>32452867 is prime.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2862855f622_0_51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4 - Solution</a:t>
            </a:r>
            <a:endParaRPr/>
          </a:p>
        </p:txBody>
      </p:sp>
      <p:sp>
        <p:nvSpPr>
          <p:cNvPr id="199" name="Google Shape;199;g2862855f622_0_511"/>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200" name="Google Shape;200;g2862855f622_0_511"/>
          <p:cNvSpPr txBox="1"/>
          <p:nvPr/>
        </p:nvSpPr>
        <p:spPr>
          <a:xfrm>
            <a:off x="514100" y="1135570"/>
            <a:ext cx="7516800" cy="3575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void</a:t>
            </a:r>
            <a:r>
              <a:rPr b="0" i="0" lang="en-US" sz="1600" u="none" cap="none" strike="noStrike">
                <a:solidFill>
                  <a:srgbClr val="000000"/>
                </a:solidFill>
                <a:latin typeface="Consolas"/>
                <a:ea typeface="Consolas"/>
                <a:cs typeface="Consolas"/>
                <a:sym typeface="Consolas"/>
              </a:rPr>
              <a:t> main(String[] args){</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num = Integer.parseInt(args[0]);</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boolean</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isPrime = num &gt; 1;</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i = 2; i &lt; num &amp;&amp; isPrime; i++){ </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isPrime = (num % i != 0);</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a:t>
            </a:r>
            <a:r>
              <a:rPr b="0" i="0" lang="en-US" sz="1600" u="none" cap="none" strike="noStrike">
                <a:solidFill>
                  <a:schemeClr val="dk1"/>
                </a:solidFill>
                <a:latin typeface="Consolas"/>
                <a:ea typeface="Consolas"/>
                <a:cs typeface="Consolas"/>
                <a:sym typeface="Consolas"/>
              </a:rPr>
              <a:t> (isPrime){</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System.out.println(num + “ is prime.”);</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 </a:t>
            </a:r>
            <a:r>
              <a:rPr b="1" i="0" lang="en-US" sz="1600" u="none" cap="none" strike="noStrike">
                <a:solidFill>
                  <a:srgbClr val="7F0055"/>
                </a:solidFill>
                <a:latin typeface="Consolas"/>
                <a:ea typeface="Consolas"/>
                <a:cs typeface="Consolas"/>
                <a:sym typeface="Consolas"/>
              </a:rPr>
              <a:t>else</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System.out.println(num + “ is not prime.”);</a:t>
            </a:r>
            <a:endParaRPr b="0" i="0" sz="1400" u="none" cap="none" strike="noStrike">
              <a:solidFill>
                <a:srgbClr val="000000"/>
              </a:solidFill>
              <a:latin typeface="Consolas"/>
              <a:ea typeface="Consolas"/>
              <a:cs typeface="Consolas"/>
              <a:sym typeface="Consolas"/>
            </a:endParaRPr>
          </a:p>
          <a:p>
            <a:pPr indent="0" lvl="0" marL="45720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p:txBody>
      </p:sp>
      <p:sp>
        <p:nvSpPr>
          <p:cNvPr id="201" name="Google Shape;201;g2862855f622_0_511"/>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844d016e97_0_7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Loops - why and when to use each? </a:t>
            </a:r>
            <a:endParaRPr/>
          </a:p>
        </p:txBody>
      </p:sp>
      <p:sp>
        <p:nvSpPr>
          <p:cNvPr id="208" name="Google Shape;208;g2844d016e97_0_79"/>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9" name="Google Shape;209;g2844d016e97_0_79"/>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While is more commonly used when we don't know the exact number of iterations. while is freer to use but there is more likelihood to have an infinite loop.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For is more commonly used when we do know the exact number of iterations. for is has more restrictions to use but the structure help to avoid infinite loops.</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862855f622_0_221"/>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We already build a code which emulates a single dice roll and a couple of rolls.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Let's build a program which rolls 10 dice rolls then return the sum of those rolls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Design a program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That simulates the roll of a six-sided dice 10 times. After each roll, and add the current value, and after all 10 rolls, sum and display the sum of the outcomes.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Ensure that each number between 1 and 6 has an equal chance of being rolled during each individual roll.</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216" name="Google Shape;216;g2862855f622_0_22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5 - Loops </a:t>
            </a:r>
            <a:endParaRPr/>
          </a:p>
        </p:txBody>
      </p:sp>
      <p:sp>
        <p:nvSpPr>
          <p:cNvPr id="217" name="Google Shape;217;g2862855f622_0_221"/>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844d016e97_0_89"/>
          <p:cNvSpPr txBox="1"/>
          <p:nvPr/>
        </p:nvSpPr>
        <p:spPr>
          <a:xfrm>
            <a:off x="433275" y="964550"/>
            <a:ext cx="8178600" cy="2893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class </a:t>
            </a:r>
            <a:r>
              <a:rPr b="0" i="0" lang="en-US" sz="1600" u="none" cap="none" strike="noStrike">
                <a:solidFill>
                  <a:srgbClr val="000000"/>
                </a:solidFill>
                <a:latin typeface="Consolas"/>
                <a:ea typeface="Consolas"/>
                <a:cs typeface="Consolas"/>
                <a:sym typeface="Consolas"/>
              </a:rPr>
              <a:t>RollTenRolls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void main(String[] args)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sum = 0;</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i = 0; i &lt; 10; i++)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dice =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(Math.random() * 6) + 1;</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sum += dice;</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System.out.println("The sum of 10 dice rolls is " + sum);</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Consolas"/>
              <a:ea typeface="Consolas"/>
              <a:cs typeface="Consolas"/>
              <a:sym typeface="Consolas"/>
            </a:endParaRPr>
          </a:p>
        </p:txBody>
      </p:sp>
      <p:sp>
        <p:nvSpPr>
          <p:cNvPr id="224" name="Google Shape;224;g2844d016e97_0_89"/>
          <p:cNvSpPr txBox="1"/>
          <p:nvPr/>
        </p:nvSpPr>
        <p:spPr>
          <a:xfrm>
            <a:off x="127250" y="76200"/>
            <a:ext cx="4082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 Solution</a:t>
            </a:r>
            <a:endParaRPr b="0" i="0" sz="2400" u="none" cap="none" strike="noStrike">
              <a:solidFill>
                <a:srgbClr val="663300"/>
              </a:solidFill>
              <a:latin typeface="Arial"/>
              <a:ea typeface="Arial"/>
              <a:cs typeface="Arial"/>
              <a:sym typeface="Arial"/>
            </a:endParaRPr>
          </a:p>
        </p:txBody>
      </p:sp>
      <p:sp>
        <p:nvSpPr>
          <p:cNvPr id="225" name="Google Shape;225;g2844d016e97_0_89"/>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7"/>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In Memoriam</a:t>
            </a:r>
            <a:endParaRPr/>
          </a:p>
        </p:txBody>
      </p:sp>
      <p:pic>
        <p:nvPicPr>
          <p:cNvPr descr="A screenshot of a person wearing a green hat and a lit candle&#10;&#10;Description automatically generated" id="67" name="Google Shape;67;p7"/>
          <p:cNvPicPr preferRelativeResize="0"/>
          <p:nvPr/>
        </p:nvPicPr>
        <p:blipFill rotWithShape="1">
          <a:blip r:embed="rId3">
            <a:alphaModFix/>
          </a:blip>
          <a:srcRect b="3654" l="2294" r="3250" t="13101"/>
          <a:stretch/>
        </p:blipFill>
        <p:spPr>
          <a:xfrm>
            <a:off x="2239861" y="2008426"/>
            <a:ext cx="4479721" cy="4434318"/>
          </a:xfrm>
          <a:prstGeom prst="rect">
            <a:avLst/>
          </a:prstGeom>
          <a:noFill/>
          <a:ln>
            <a:noFill/>
          </a:ln>
        </p:spPr>
      </p:pic>
      <p:sp>
        <p:nvSpPr>
          <p:cNvPr id="68" name="Google Shape;68;p7"/>
          <p:cNvSpPr/>
          <p:nvPr/>
        </p:nvSpPr>
        <p:spPr>
          <a:xfrm>
            <a:off x="95250" y="6671310"/>
            <a:ext cx="4724400" cy="152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69" name="Google Shape;69;p7"/>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This recitation is dedicated to the memory of Sargent Major (res’) Joseph (Joe) Gitarts. Joe fell on December 25</a:t>
            </a:r>
            <a:r>
              <a:rPr b="0" baseline="30000" i="0" lang="en-US" sz="1600" u="none" cap="none" strike="noStrike">
                <a:solidFill>
                  <a:schemeClr val="dk1"/>
                </a:solidFill>
                <a:latin typeface="Comic Sans MS"/>
                <a:ea typeface="Comic Sans MS"/>
                <a:cs typeface="Comic Sans MS"/>
                <a:sym typeface="Comic Sans MS"/>
              </a:rPr>
              <a:t>th</a:t>
            </a:r>
            <a:r>
              <a:rPr b="0" i="0" lang="en-US" sz="1600" u="none" cap="none" strike="noStrike">
                <a:solidFill>
                  <a:schemeClr val="dk1"/>
                </a:solidFill>
                <a:latin typeface="Comic Sans MS"/>
                <a:ea typeface="Comic Sans MS"/>
                <a:cs typeface="Comic Sans MS"/>
                <a:sym typeface="Comic Sans MS"/>
              </a:rPr>
              <a:t> 2023 during a battle in South Gaza. Joe was scheduled to start his second year here at RUNi this semester. May he rest in peace.</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862855f622_0_465"/>
          <p:cNvSpPr txBox="1"/>
          <p:nvPr/>
        </p:nvSpPr>
        <p:spPr>
          <a:xfrm>
            <a:off x="228600" y="838200"/>
            <a:ext cx="8610600" cy="35076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Let's upgrade the program by adding a single command line argument</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You may assume that argument is going to be true or false. </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Design a program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That receives a single ’boolean’ command line argument from user.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Then simulates the roll of a six-sided dice 10 times. After each roll, and add the current value, and after all 10 rolls, sum and display the sum of the outcomes.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Ensure that each number between 1 and 6 has an equal chance of being rolled during each individual roll.</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If the given command line argument is “true” print the outcome of every roll.</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232" name="Google Shape;232;g2862855f622_0_46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5, Expansion 1 - Loops </a:t>
            </a:r>
            <a:endParaRPr/>
          </a:p>
        </p:txBody>
      </p:sp>
      <p:sp>
        <p:nvSpPr>
          <p:cNvPr id="233" name="Google Shape;233;g2862855f622_0_46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862855f622_0_480"/>
          <p:cNvSpPr txBox="1"/>
          <p:nvPr/>
        </p:nvSpPr>
        <p:spPr>
          <a:xfrm>
            <a:off x="433275" y="964550"/>
            <a:ext cx="8445300" cy="3631733"/>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class </a:t>
            </a:r>
            <a:r>
              <a:rPr b="0" i="0" lang="en-US" sz="1600" u="none" cap="none" strike="noStrike">
                <a:solidFill>
                  <a:srgbClr val="000000"/>
                </a:solidFill>
                <a:latin typeface="Consolas"/>
                <a:ea typeface="Consolas"/>
                <a:cs typeface="Consolas"/>
                <a:sym typeface="Consolas"/>
              </a:rPr>
              <a:t>RollTenRolls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void main(String[] args)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boolean</a:t>
            </a:r>
            <a:r>
              <a:rPr b="0" i="0" lang="en-US" sz="1600" u="none" cap="none" strike="noStrike">
                <a:solidFill>
                  <a:schemeClr val="dk1"/>
                </a:solidFill>
                <a:latin typeface="Consolas"/>
                <a:ea typeface="Consolas"/>
                <a:cs typeface="Consolas"/>
                <a:sym typeface="Consolas"/>
              </a:rPr>
              <a:t> shouldPrint = Boolean.parseBoolean(args[0]);</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sum = 0;</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i = 0; i &lt; 10; i++)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dice =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(Math.random() * 6) + 1;</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sum += dice;</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            if </a:t>
            </a:r>
            <a:r>
              <a:rPr b="0" i="0" lang="en-US" sz="1600" u="none" cap="none" strike="noStrike">
                <a:solidFill>
                  <a:schemeClr val="dk1"/>
                </a:solidFill>
                <a:latin typeface="Consolas"/>
                <a:ea typeface="Consolas"/>
                <a:cs typeface="Consolas"/>
                <a:sym typeface="Consolas"/>
              </a:rPr>
              <a:t>(shouldPrint)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System.out.println("Roll " + i + ": " + dice);</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System.out.println("The sum of 10 dice rolls is " + sum);</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
        <p:nvSpPr>
          <p:cNvPr id="240" name="Google Shape;240;g2862855f622_0_480"/>
          <p:cNvSpPr txBox="1"/>
          <p:nvPr/>
        </p:nvSpPr>
        <p:spPr>
          <a:xfrm>
            <a:off x="127250" y="76200"/>
            <a:ext cx="5563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1 - Solution</a:t>
            </a:r>
            <a:endParaRPr b="0" i="0" sz="2400" u="none" cap="none" strike="noStrike">
              <a:solidFill>
                <a:srgbClr val="663300"/>
              </a:solidFill>
              <a:latin typeface="Arial"/>
              <a:ea typeface="Arial"/>
              <a:cs typeface="Arial"/>
              <a:sym typeface="Arial"/>
            </a:endParaRPr>
          </a:p>
        </p:txBody>
      </p:sp>
      <p:sp>
        <p:nvSpPr>
          <p:cNvPr id="241" name="Google Shape;241;g2862855f622_0_48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g2862855f622_0_487"/>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30200" lvl="0" marL="4572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Lets upgrade the program by adding another command line argument</a:t>
            </a:r>
            <a:endParaRPr b="0" i="0" sz="1600" u="none" cap="none" strike="noStrike">
              <a:solidFill>
                <a:schemeClr val="dk1"/>
              </a:solidFill>
              <a:latin typeface="Comic Sans MS"/>
              <a:ea typeface="Comic Sans MS"/>
              <a:cs typeface="Comic Sans MS"/>
              <a:sym typeface="Comic Sans MS"/>
            </a:endParaRPr>
          </a:p>
          <a:p>
            <a:pPr indent="-330200" lvl="0" marL="4572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first one is going to be the same, the second is an int, which is going to be positive. </a:t>
            </a:r>
            <a:endParaRPr b="0" i="0" sz="1600" u="none" cap="none" strike="noStrike">
              <a:solidFill>
                <a:schemeClr val="dk1"/>
              </a:solidFill>
              <a:latin typeface="Comic Sans MS"/>
              <a:ea typeface="Comic Sans MS"/>
              <a:cs typeface="Comic Sans MS"/>
              <a:sym typeface="Comic Sans MS"/>
            </a:endParaRPr>
          </a:p>
          <a:p>
            <a:pPr indent="-330200" lvl="0" marL="4572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second argument is going to represent the number of rolls. </a:t>
            </a:r>
            <a:endParaRPr b="0" i="0" sz="1600" u="none" cap="none" strike="noStrike">
              <a:solidFill>
                <a:schemeClr val="dk1"/>
              </a:solidFill>
              <a:latin typeface="Comic Sans MS"/>
              <a:ea typeface="Comic Sans MS"/>
              <a:cs typeface="Comic Sans MS"/>
              <a:sym typeface="Comic Sans MS"/>
            </a:endParaRPr>
          </a:p>
          <a:p>
            <a:pPr indent="-330200" lvl="0" marL="4572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Design a program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That receives a couple command line arguments from user. The first ‘shouldPrint’ is a boolean, the second ‘nTimes’ (AKA N) is an int</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Then simulates the roll of a six-sided dice N times. After each roll, and add the current value, and after all N rolls, sum and display the sum of the outcomes.</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Ensure that each number between 1 and 6 has an equal chance of being rolled during each individual roll.</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if ‘shouldPrint’ is true print the outcome of every roll </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248" name="Google Shape;248;g2862855f622_0_48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5, Expansion 2 - Loops </a:t>
            </a:r>
            <a:endParaRPr/>
          </a:p>
        </p:txBody>
      </p:sp>
      <p:sp>
        <p:nvSpPr>
          <p:cNvPr id="249" name="Google Shape;249;g2862855f622_0_487"/>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5"/>
          <p:cNvSpPr txBox="1"/>
          <p:nvPr/>
        </p:nvSpPr>
        <p:spPr>
          <a:xfrm>
            <a:off x="433275" y="964550"/>
            <a:ext cx="8445300" cy="3877954"/>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class </a:t>
            </a:r>
            <a:r>
              <a:rPr b="0" i="0" lang="en-US" sz="1600" u="none" cap="none" strike="noStrike">
                <a:solidFill>
                  <a:srgbClr val="000000"/>
                </a:solidFill>
                <a:latin typeface="Consolas"/>
                <a:ea typeface="Consolas"/>
                <a:cs typeface="Consolas"/>
                <a:sym typeface="Consolas"/>
              </a:rPr>
              <a:t>RollTenRolls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void main(String[] args)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boolean</a:t>
            </a:r>
            <a:r>
              <a:rPr b="0" i="0" lang="en-US" sz="1600" u="none" cap="none" strike="noStrike">
                <a:solidFill>
                  <a:schemeClr val="dk1"/>
                </a:solidFill>
                <a:latin typeface="Consolas"/>
                <a:ea typeface="Consolas"/>
                <a:cs typeface="Consolas"/>
                <a:sym typeface="Consolas"/>
              </a:rPr>
              <a:t> shouldPrint = Boolean.parseBoolean(args[0]);</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 nTimes = Integer.parseInt(args[1]);</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sum = 0;</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i = 0; i &lt; </a:t>
            </a:r>
            <a:r>
              <a:rPr b="0" i="0" lang="en-US" sz="1600" u="none" cap="none" strike="noStrike">
                <a:solidFill>
                  <a:schemeClr val="dk1"/>
                </a:solidFill>
                <a:latin typeface="Consolas"/>
                <a:ea typeface="Consolas"/>
                <a:cs typeface="Consolas"/>
                <a:sym typeface="Consolas"/>
              </a:rPr>
              <a:t>nTimes</a:t>
            </a:r>
            <a:r>
              <a:rPr b="0" i="0" lang="en-US" sz="1600" u="none" cap="none" strike="noStrike">
                <a:solidFill>
                  <a:srgbClr val="000000"/>
                </a:solidFill>
                <a:latin typeface="Consolas"/>
                <a:ea typeface="Consolas"/>
                <a:cs typeface="Consolas"/>
                <a:sym typeface="Consolas"/>
              </a:rPr>
              <a:t>; i++)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dice =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(Math.random() * 6) + 1;</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sum += dice;</a:t>
            </a:r>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7F0055"/>
                </a:solidFill>
                <a:latin typeface="Consolas"/>
                <a:ea typeface="Consolas"/>
                <a:cs typeface="Consolas"/>
                <a:sym typeface="Consolas"/>
              </a:rPr>
              <a:t>            if </a:t>
            </a:r>
            <a:r>
              <a:rPr b="0" i="0" lang="en-US" sz="1600" u="none" cap="none" strike="noStrike">
                <a:solidFill>
                  <a:schemeClr val="dk1"/>
                </a:solidFill>
                <a:latin typeface="Consolas"/>
                <a:ea typeface="Consolas"/>
                <a:cs typeface="Consolas"/>
                <a:sym typeface="Consolas"/>
              </a:rPr>
              <a:t>(shouldPrint) {</a:t>
            </a:r>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System.out.println("Roll " + i + ": " + dice);</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System.out.println("The sum of 10 dice rolls is " + sum);</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6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
        <p:nvSpPr>
          <p:cNvPr id="256" name="Google Shape;256;p15"/>
          <p:cNvSpPr txBox="1"/>
          <p:nvPr/>
        </p:nvSpPr>
        <p:spPr>
          <a:xfrm>
            <a:off x="127250" y="76200"/>
            <a:ext cx="55635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5, Expansion 2 - Solution</a:t>
            </a:r>
            <a:endParaRPr b="0" i="0" sz="2400" u="none" cap="none" strike="noStrike">
              <a:solidFill>
                <a:srgbClr val="663300"/>
              </a:solidFill>
              <a:latin typeface="Arial"/>
              <a:ea typeface="Arial"/>
              <a:cs typeface="Arial"/>
              <a:sym typeface="Arial"/>
            </a:endParaRPr>
          </a:p>
        </p:txBody>
      </p:sp>
      <p:sp>
        <p:nvSpPr>
          <p:cNvPr id="257" name="Google Shape;257;p1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862855f622_0_205"/>
          <p:cNvSpPr txBox="1"/>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One of the classic board games is called Ropes and Ladders</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Design a program which emulates the game for a single player</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player start at position 1.</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player rolls a 6-sided dice. and move according to the number mentioned on the dice.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objective of the game is to reach the 100th square.</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If a player lands on a square that is the base of a ladder, they must climb the ladder, skipping a number of squares ahead.</a:t>
            </a:r>
            <a:endParaRPr b="0" i="0" sz="1600" u="none" cap="none" strike="noStrike">
              <a:solidFill>
                <a:schemeClr val="dk1"/>
              </a:solidFill>
              <a:latin typeface="Comic Sans MS"/>
              <a:ea typeface="Comic Sans MS"/>
              <a:cs typeface="Comic Sans MS"/>
              <a:sym typeface="Comic Sans MS"/>
            </a:endParaRPr>
          </a:p>
          <a:p>
            <a:pPr indent="-330200" lvl="2" marL="13716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Ladders : 4-&gt;14, 9-&gt;31, 20-&gt;38, 24-&gt; 84, 40-&gt;59 </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If a player lands on a square that has the head of a snake, they must slide down the snake, going back a number of squares.</a:t>
            </a:r>
            <a:endParaRPr b="0" i="0" sz="1600" u="none" cap="none" strike="noStrike">
              <a:solidFill>
                <a:schemeClr val="dk1"/>
              </a:solidFill>
              <a:latin typeface="Comic Sans MS"/>
              <a:ea typeface="Comic Sans MS"/>
              <a:cs typeface="Comic Sans MS"/>
              <a:sym typeface="Comic Sans MS"/>
            </a:endParaRPr>
          </a:p>
          <a:p>
            <a:pPr indent="-330200" lvl="2" marL="13716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 Ropes : 17-&gt;7, 87-&gt; 24, 93-&gt; 53, 95-&gt; 75,  99-&gt;18</a:t>
            </a:r>
            <a:endParaRPr b="0" i="0" sz="16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If a player exceed the 100th square it is equivalent to getting to the 100th square. </a:t>
            </a:r>
            <a:endParaRPr b="0" i="0" sz="1600" u="none" cap="none" strike="noStrike">
              <a:solidFill>
                <a:schemeClr val="dk1"/>
              </a:solidFill>
              <a:latin typeface="Comic Sans MS"/>
              <a:ea typeface="Comic Sans MS"/>
              <a:cs typeface="Comic Sans MS"/>
              <a:sym typeface="Comic Sans MS"/>
            </a:endParaRPr>
          </a:p>
          <a:p>
            <a:pPr indent="-330200" lvl="0" marL="457200" marR="0" rtl="0" algn="l">
              <a:lnSpc>
                <a:spcPct val="100000"/>
              </a:lnSpc>
              <a:spcBef>
                <a:spcPts val="96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 the end, print the number of dice rolls it took to achieve it. </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a:p>
            <a:pPr indent="0" lvl="0" marL="9144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Comic Sans MS"/>
              <a:ea typeface="Comic Sans MS"/>
              <a:cs typeface="Comic Sans MS"/>
              <a:sym typeface="Comic Sans MS"/>
            </a:endParaRPr>
          </a:p>
        </p:txBody>
      </p:sp>
      <p:sp>
        <p:nvSpPr>
          <p:cNvPr id="264" name="Google Shape;264;g2862855f622_0_20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6 - Loops </a:t>
            </a:r>
            <a:endParaRPr/>
          </a:p>
        </p:txBody>
      </p:sp>
      <p:sp>
        <p:nvSpPr>
          <p:cNvPr id="265" name="Google Shape;265;g2862855f622_0_20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844d016e97_0_70"/>
          <p:cNvSpPr txBox="1"/>
          <p:nvPr/>
        </p:nvSpPr>
        <p:spPr>
          <a:xfrm>
            <a:off x="433275" y="659750"/>
            <a:ext cx="5911200" cy="5725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7F0055"/>
                </a:solidFill>
                <a:latin typeface="Consolas"/>
                <a:ea typeface="Consolas"/>
                <a:cs typeface="Consolas"/>
                <a:sym typeface="Consolas"/>
              </a:rPr>
              <a:t>public</a:t>
            </a: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class</a:t>
            </a:r>
            <a:r>
              <a:rPr b="0" i="0" lang="en-US" sz="1000" u="none" cap="none" strike="noStrike">
                <a:solidFill>
                  <a:srgbClr val="000000"/>
                </a:solidFill>
                <a:latin typeface="Consolas"/>
                <a:ea typeface="Consolas"/>
                <a:cs typeface="Consolas"/>
                <a:sym typeface="Consolas"/>
              </a:rPr>
              <a:t> RopesAndLadders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public</a:t>
            </a: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static</a:t>
            </a:r>
            <a:r>
              <a:rPr b="0" i="0" lang="en-US" sz="1000" u="none" cap="none" strike="noStrike">
                <a:solidFill>
                  <a:srgbClr val="000000"/>
                </a:solidFill>
                <a:latin typeface="Consolas"/>
                <a:ea typeface="Consolas"/>
                <a:cs typeface="Consolas"/>
                <a:sym typeface="Consolas"/>
              </a:rPr>
              <a:t> void main(String[] args)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int</a:t>
            </a:r>
            <a:r>
              <a:rPr b="0" i="0" lang="en-US" sz="1000" u="none" cap="none" strike="noStrike">
                <a:solidFill>
                  <a:srgbClr val="000000"/>
                </a:solidFill>
                <a:latin typeface="Consolas"/>
                <a:ea typeface="Consolas"/>
                <a:cs typeface="Consolas"/>
                <a:sym typeface="Consolas"/>
              </a:rPr>
              <a:t> dice = 0;</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int</a:t>
            </a:r>
            <a:r>
              <a:rPr b="0" i="0" lang="en-US" sz="1000" u="none" cap="none" strike="noStrike">
                <a:solidFill>
                  <a:srgbClr val="000000"/>
                </a:solidFill>
                <a:latin typeface="Consolas"/>
                <a:ea typeface="Consolas"/>
                <a:cs typeface="Consolas"/>
                <a:sym typeface="Consolas"/>
              </a:rPr>
              <a:t> rolls = 0;</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int</a:t>
            </a:r>
            <a:r>
              <a:rPr b="0" i="0" lang="en-US" sz="1000" u="none" cap="none" strike="noStrike">
                <a:solidFill>
                  <a:srgbClr val="000000"/>
                </a:solidFill>
                <a:latin typeface="Consolas"/>
                <a:ea typeface="Consolas"/>
                <a:cs typeface="Consolas"/>
                <a:sym typeface="Consolas"/>
              </a:rPr>
              <a:t> position = 0;</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while</a:t>
            </a:r>
            <a:r>
              <a:rPr b="0" i="0" lang="en-US" sz="1000" u="none" cap="none" strike="noStrike">
                <a:solidFill>
                  <a:srgbClr val="000000"/>
                </a:solidFill>
                <a:latin typeface="Consolas"/>
                <a:ea typeface="Consolas"/>
                <a:cs typeface="Consolas"/>
                <a:sym typeface="Consolas"/>
              </a:rPr>
              <a:t> (position &lt; 100)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dice = (</a:t>
            </a:r>
            <a:r>
              <a:rPr b="1" i="0" lang="en-US" sz="1000" u="none" cap="none" strike="noStrike">
                <a:solidFill>
                  <a:srgbClr val="7F0055"/>
                </a:solidFill>
                <a:latin typeface="Consolas"/>
                <a:ea typeface="Consolas"/>
                <a:cs typeface="Consolas"/>
                <a:sym typeface="Consolas"/>
              </a:rPr>
              <a:t>int</a:t>
            </a:r>
            <a:r>
              <a:rPr b="0" i="0" lang="en-US" sz="1000" u="none" cap="none" strike="noStrike">
                <a:solidFill>
                  <a:srgbClr val="000000"/>
                </a:solidFill>
                <a:latin typeface="Consolas"/>
                <a:ea typeface="Consolas"/>
                <a:cs typeface="Consolas"/>
                <a:sym typeface="Consolas"/>
              </a:rPr>
              <a:t>) (Math.random() * 6) + 1;</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rolls++;</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dice;</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r>
              <a:rPr b="1" i="0" lang="en-US" sz="1000" u="none" cap="none" strike="noStrike">
                <a:solidFill>
                  <a:srgbClr val="7F0055"/>
                </a:solidFill>
                <a:latin typeface="Consolas"/>
                <a:ea typeface="Consolas"/>
                <a:cs typeface="Consolas"/>
                <a:sym typeface="Consolas"/>
              </a:rPr>
              <a:t>if</a:t>
            </a:r>
            <a:r>
              <a:rPr b="0" i="0" lang="en-US" sz="1000" u="none" cap="none" strike="noStrike">
                <a:solidFill>
                  <a:srgbClr val="000000"/>
                </a:solidFill>
                <a:latin typeface="Consolas"/>
                <a:ea typeface="Consolas"/>
                <a:cs typeface="Consolas"/>
                <a:sym typeface="Consolas"/>
              </a:rPr>
              <a:t> (position == 4)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14;</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9)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31;</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17)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7;</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20)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38;</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28)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84;</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40)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59;</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87)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24;</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93)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53;</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95)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75;</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 if</a:t>
            </a:r>
            <a:r>
              <a:rPr b="0" i="0" lang="en-US" sz="1000" u="none" cap="none" strike="noStrike">
                <a:solidFill>
                  <a:srgbClr val="000000"/>
                </a:solidFill>
                <a:latin typeface="Consolas"/>
                <a:ea typeface="Consolas"/>
                <a:cs typeface="Consolas"/>
                <a:sym typeface="Consolas"/>
              </a:rPr>
              <a:t> (position == 99)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18;</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r>
              <a:rPr b="1" i="0" lang="en-US" sz="1000" u="none" cap="none" strike="noStrike">
                <a:solidFill>
                  <a:srgbClr val="7F0055"/>
                </a:solidFill>
                <a:latin typeface="Consolas"/>
                <a:ea typeface="Consolas"/>
                <a:cs typeface="Consolas"/>
                <a:sym typeface="Consolas"/>
              </a:rPr>
              <a:t>else</a:t>
            </a:r>
            <a:r>
              <a:rPr b="0" i="0" lang="en-US"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position = position;</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System.out.println("You won after " + rolls + " rolls!");</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    }    </a:t>
            </a:r>
            <a:endParaRPr b="0" i="0" sz="10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000000"/>
                </a:solidFill>
                <a:latin typeface="Consolas"/>
                <a:ea typeface="Consolas"/>
                <a:cs typeface="Consolas"/>
                <a:sym typeface="Consolas"/>
              </a:rPr>
              <a:t>}</a:t>
            </a:r>
            <a:endParaRPr b="0" i="0" sz="1000" u="none" cap="none" strike="noStrike">
              <a:solidFill>
                <a:srgbClr val="000000"/>
              </a:solidFill>
              <a:latin typeface="Consolas"/>
              <a:ea typeface="Consolas"/>
              <a:cs typeface="Consolas"/>
              <a:sym typeface="Consolas"/>
            </a:endParaRPr>
          </a:p>
        </p:txBody>
      </p:sp>
      <p:sp>
        <p:nvSpPr>
          <p:cNvPr id="272" name="Google Shape;272;g2844d016e97_0_70"/>
          <p:cNvSpPr txBox="1"/>
          <p:nvPr/>
        </p:nvSpPr>
        <p:spPr>
          <a:xfrm>
            <a:off x="127250" y="76200"/>
            <a:ext cx="4082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6 - Solution</a:t>
            </a:r>
            <a:endParaRPr b="0" i="0" sz="2400" u="none" cap="none" strike="noStrike">
              <a:solidFill>
                <a:srgbClr val="663300"/>
              </a:solidFill>
              <a:latin typeface="Arial"/>
              <a:ea typeface="Arial"/>
              <a:cs typeface="Arial"/>
              <a:sym typeface="Arial"/>
            </a:endParaRPr>
          </a:p>
        </p:txBody>
      </p:sp>
      <p:sp>
        <p:nvSpPr>
          <p:cNvPr id="273" name="Google Shape;273;g2844d016e97_0_7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862855f622_0_51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 – Fair Dice</a:t>
            </a:r>
            <a:endParaRPr/>
          </a:p>
        </p:txBody>
      </p:sp>
      <p:sp>
        <p:nvSpPr>
          <p:cNvPr id="280" name="Google Shape;280;g2862855f622_0_519"/>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A fair dice gives values from 1 to 6, such that each value has the same probability.</a:t>
            </a:r>
            <a:endParaRPr/>
          </a:p>
          <a:p>
            <a:pPr indent="-342900" lvl="0" marL="342900" rtl="0" algn="l">
              <a:lnSpc>
                <a:spcPct val="100000"/>
              </a:lnSpc>
              <a:spcBef>
                <a:spcPts val="960"/>
              </a:spcBef>
              <a:spcAft>
                <a:spcPts val="0"/>
              </a:spcAft>
              <a:buSzPts val="1600"/>
              <a:buChar char="■"/>
            </a:pPr>
            <a:r>
              <a:rPr lang="en-US" sz="1600"/>
              <a:t>A natural question to ask is how many times (on average) must we throw the dice  before a certain value, let’s say 6, appears.</a:t>
            </a:r>
            <a:endParaRPr/>
          </a:p>
          <a:p>
            <a:pPr indent="-342900" lvl="0" marL="342900" rtl="0" algn="l">
              <a:lnSpc>
                <a:spcPct val="100000"/>
              </a:lnSpc>
              <a:spcBef>
                <a:spcPts val="960"/>
              </a:spcBef>
              <a:spcAft>
                <a:spcPts val="0"/>
              </a:spcAft>
              <a:buSzPts val="1600"/>
              <a:buChar char="■"/>
            </a:pPr>
            <a:r>
              <a:rPr lang="en-US" sz="1600"/>
              <a:t>Surprisingly, the mathematical calculations involved are not that simple. This is were computer simulations can come in and help us approximate the solution.</a:t>
            </a:r>
            <a:endParaRPr/>
          </a:p>
          <a:p>
            <a:pPr indent="-342900" lvl="0" marL="342900" rtl="0" algn="l">
              <a:lnSpc>
                <a:spcPct val="100000"/>
              </a:lnSpc>
              <a:spcBef>
                <a:spcPts val="960"/>
              </a:spcBef>
              <a:spcAft>
                <a:spcPts val="0"/>
              </a:spcAft>
              <a:buSzPts val="1600"/>
              <a:buChar char="■"/>
            </a:pPr>
            <a:r>
              <a:rPr lang="en-US" sz="1600"/>
              <a:t>Design a program which does the following:</a:t>
            </a:r>
            <a:endParaRPr/>
          </a:p>
          <a:p>
            <a:pPr indent="-330200" lvl="1" marL="914400" rtl="0" algn="l">
              <a:lnSpc>
                <a:spcPct val="100000"/>
              </a:lnSpc>
              <a:spcBef>
                <a:spcPts val="960"/>
              </a:spcBef>
              <a:spcAft>
                <a:spcPts val="0"/>
              </a:spcAft>
              <a:buClr>
                <a:srgbClr val="006600"/>
              </a:buClr>
              <a:buSzPts val="1600"/>
              <a:buChar char="●"/>
            </a:pPr>
            <a:r>
              <a:rPr lang="en-US" sz="1600"/>
              <a:t>Receives from the user an integer – the number of simulations.</a:t>
            </a:r>
            <a:endParaRPr sz="1600"/>
          </a:p>
          <a:p>
            <a:pPr indent="-330200" lvl="1" marL="914400" rtl="0" algn="l">
              <a:lnSpc>
                <a:spcPct val="100000"/>
              </a:lnSpc>
              <a:spcBef>
                <a:spcPts val="960"/>
              </a:spcBef>
              <a:spcAft>
                <a:spcPts val="0"/>
              </a:spcAft>
              <a:buClr>
                <a:srgbClr val="006600"/>
              </a:buClr>
              <a:buSzPts val="1600"/>
              <a:buChar char="●"/>
            </a:pPr>
            <a:r>
              <a:rPr lang="en-US" sz="1600"/>
              <a:t>Runs a simulation of throwing a dice until 6 appears, according to the given number.</a:t>
            </a:r>
            <a:endParaRPr sz="1600"/>
          </a:p>
          <a:p>
            <a:pPr indent="-330200" lvl="1" marL="914400" rtl="0" algn="l">
              <a:lnSpc>
                <a:spcPct val="100000"/>
              </a:lnSpc>
              <a:spcBef>
                <a:spcPts val="960"/>
              </a:spcBef>
              <a:spcAft>
                <a:spcPts val="0"/>
              </a:spcAft>
              <a:buClr>
                <a:srgbClr val="006600"/>
              </a:buClr>
              <a:buSzPts val="1600"/>
              <a:buChar char="●"/>
            </a:pPr>
            <a:r>
              <a:rPr lang="en-US" sz="1600"/>
              <a:t>Prints the average number of throws, over all simulations, until 6 appeared.</a:t>
            </a:r>
            <a:endParaRPr sz="1600">
              <a:solidFill>
                <a:srgbClr val="00B050"/>
              </a:solidFill>
            </a:endParaRPr>
          </a:p>
        </p:txBody>
      </p:sp>
      <p:sp>
        <p:nvSpPr>
          <p:cNvPr id="281" name="Google Shape;281;g2862855f622_0_519"/>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862855f622_0_52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7 - Fair Dice - Solution</a:t>
            </a:r>
            <a:endParaRPr/>
          </a:p>
        </p:txBody>
      </p:sp>
      <p:sp>
        <p:nvSpPr>
          <p:cNvPr id="288" name="Google Shape;288;g2862855f622_0_526"/>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289" name="Google Shape;289;g2862855f622_0_526"/>
          <p:cNvSpPr txBox="1"/>
          <p:nvPr/>
        </p:nvSpPr>
        <p:spPr>
          <a:xfrm>
            <a:off x="533400" y="1143000"/>
            <a:ext cx="8056927" cy="4681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void</a:t>
            </a:r>
            <a:r>
              <a:rPr b="0" i="0" lang="en-US" sz="1600" u="none" cap="none" strike="noStrike">
                <a:solidFill>
                  <a:srgbClr val="000000"/>
                </a:solidFill>
                <a:latin typeface="Consolas"/>
                <a:ea typeface="Consolas"/>
                <a:cs typeface="Consolas"/>
                <a:sym typeface="Consolas"/>
              </a:rPr>
              <a:t> main(String[] args){</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times = Integer.parseInt(args[0]);</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sum = 0; 	</a:t>
            </a:r>
            <a:r>
              <a:rPr b="0" i="0" lang="en-US" sz="1600" u="none" cap="none" strike="noStrike">
                <a:solidFill>
                  <a:srgbClr val="00B050"/>
                </a:solidFill>
                <a:latin typeface="Consolas"/>
                <a:ea typeface="Consolas"/>
                <a:cs typeface="Consolas"/>
                <a:sym typeface="Consolas"/>
              </a:rPr>
              <a:t>// variable to store answer,</a:t>
            </a:r>
            <a:endParaRPr b="0" i="0" sz="1600" u="none" cap="none" strike="noStrike">
              <a:solidFill>
                <a:srgbClr val="00B050"/>
              </a:solidFill>
              <a:latin typeface="Consolas"/>
              <a:ea typeface="Consolas"/>
              <a:cs typeface="Consolas"/>
              <a:sym typeface="Consolas"/>
            </a:endParaRPr>
          </a:p>
          <a:p>
            <a:pPr indent="0" lvl="0" marL="2743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B050"/>
                </a:solidFill>
                <a:latin typeface="Consolas"/>
                <a:ea typeface="Consolas"/>
                <a:cs typeface="Consolas"/>
                <a:sym typeface="Consolas"/>
              </a:rPr>
              <a:t>// initialized to 0 since 0 is neutral to</a:t>
            </a:r>
            <a:endParaRPr b="0" i="0" sz="1600" u="none" cap="none" strike="noStrike">
              <a:solidFill>
                <a:srgbClr val="00B050"/>
              </a:solidFill>
              <a:latin typeface="Consolas"/>
              <a:ea typeface="Consolas"/>
              <a:cs typeface="Consolas"/>
              <a:sym typeface="Consolas"/>
            </a:endParaRPr>
          </a:p>
          <a:p>
            <a:pPr indent="0" lvl="0" marL="2743200" marR="0" rtl="0" algn="l">
              <a:lnSpc>
                <a:spcPct val="100000"/>
              </a:lnSpc>
              <a:spcBef>
                <a:spcPts val="0"/>
              </a:spcBef>
              <a:spcAft>
                <a:spcPts val="0"/>
              </a:spcAft>
              <a:buClr>
                <a:srgbClr val="000000"/>
              </a:buClr>
              <a:buSzPts val="1600"/>
              <a:buFont typeface="Arial"/>
              <a:buNone/>
            </a:pPr>
            <a:r>
              <a:rPr b="0" i="0" lang="en-US" sz="1600" u="none" cap="none" strike="noStrike">
                <a:solidFill>
                  <a:srgbClr val="00B050"/>
                </a:solidFill>
                <a:latin typeface="Consolas"/>
                <a:ea typeface="Consolas"/>
                <a:cs typeface="Consolas"/>
                <a:sym typeface="Consolas"/>
              </a:rPr>
              <a:t>// addition (number + 0 == number)</a:t>
            </a:r>
            <a:endParaRPr b="0" i="0" sz="1400" u="none" cap="none" strike="noStrike">
              <a:solidFill>
                <a:srgbClr val="00B050"/>
              </a:solidFill>
              <a:latin typeface="Consolas"/>
              <a:ea typeface="Consolas"/>
              <a:cs typeface="Consolas"/>
              <a:sym typeface="Consolas"/>
            </a:endParaRPr>
          </a:p>
          <a:p>
            <a:pPr indent="0" lvl="0" marL="274320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for</a:t>
            </a: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i = 0; i &lt; times; 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chemeClr val="dk1"/>
                </a:solidFill>
                <a:latin typeface="Consolas"/>
                <a:ea typeface="Consolas"/>
                <a:cs typeface="Consolas"/>
                <a:sym typeface="Consolas"/>
              </a:rPr>
              <a:t> 		</a:t>
            </a:r>
            <a:r>
              <a:rPr b="0" i="0" lang="en-US" sz="1600" u="none" cap="none" strike="noStrike">
                <a:solidFill>
                  <a:srgbClr val="7F0055"/>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dice = 0;</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1" lang="en-US" sz="1600" u="none" cap="none" strike="noStrike">
                <a:solidFill>
                  <a:srgbClr val="00B050"/>
                </a:solidFill>
                <a:latin typeface="Consolas"/>
                <a:ea typeface="Consolas"/>
                <a:cs typeface="Consolas"/>
                <a:sym typeface="Consolas"/>
              </a:rPr>
              <a:t>		</a:t>
            </a:r>
            <a:r>
              <a:rPr b="0" i="0" lang="en-US" sz="1600" u="none" cap="none" strike="noStrike">
                <a:solidFill>
                  <a:srgbClr val="7F0055"/>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count = 0;</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1" sz="1600" u="none" cap="none" strike="noStrike">
              <a:solidFill>
                <a:srgbClr val="00B05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while</a:t>
            </a:r>
            <a:r>
              <a:rPr b="0" i="0" lang="en-US" sz="1600" u="none" cap="none" strike="noStrike">
                <a:solidFill>
                  <a:srgbClr val="7F0055"/>
                </a:solidFill>
                <a:latin typeface="Consolas"/>
                <a:ea typeface="Consolas"/>
                <a:cs typeface="Consolas"/>
                <a:sym typeface="Consolas"/>
              </a:rPr>
              <a:t> </a:t>
            </a:r>
            <a:r>
              <a:rPr b="0" i="0" lang="en-US" sz="1600" u="none" cap="none" strike="noStrike">
                <a:solidFill>
                  <a:schemeClr val="dk1"/>
                </a:solidFill>
                <a:latin typeface="Consolas"/>
                <a:ea typeface="Consolas"/>
                <a:cs typeface="Consolas"/>
                <a:sym typeface="Consolas"/>
              </a:rPr>
              <a:t>(dice != 6){</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dice = (</a:t>
            </a:r>
            <a:r>
              <a:rPr b="0" i="0" lang="en-US" sz="1600" u="none" cap="none" strike="noStrike">
                <a:solidFill>
                  <a:srgbClr val="7F0055"/>
                </a:solidFill>
                <a:latin typeface="Consolas"/>
                <a:ea typeface="Consolas"/>
                <a:cs typeface="Consolas"/>
                <a:sym typeface="Consolas"/>
              </a:rPr>
              <a:t>int</a:t>
            </a:r>
            <a:r>
              <a:rPr b="0" i="0" lang="en-US" sz="1600" u="none" cap="none" strike="noStrike">
                <a:solidFill>
                  <a:schemeClr val="dk1"/>
                </a:solidFill>
                <a:latin typeface="Consolas"/>
                <a:ea typeface="Consolas"/>
                <a:cs typeface="Consolas"/>
                <a:sym typeface="Consolas"/>
              </a:rPr>
              <a:t>)(Math.random() * 6 + 1);</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count++;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sum = sum + count;</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onsolas"/>
                <a:ea typeface="Consolas"/>
                <a:cs typeface="Consolas"/>
                <a:sym typeface="Consolas"/>
              </a:rPr>
              <a:t>	System.out.println((</a:t>
            </a:r>
            <a:r>
              <a:rPr b="1" i="0" lang="en-US" sz="1600" u="none" cap="none" strike="noStrike">
                <a:solidFill>
                  <a:srgbClr val="7F0055"/>
                </a:solidFill>
                <a:latin typeface="Consolas"/>
                <a:ea typeface="Consolas"/>
                <a:cs typeface="Consolas"/>
                <a:sym typeface="Consolas"/>
              </a:rPr>
              <a:t>double</a:t>
            </a:r>
            <a:r>
              <a:rPr b="0" i="0" lang="en-US" sz="1600" u="none" cap="none" strike="noStrike">
                <a:solidFill>
                  <a:schemeClr val="dk1"/>
                </a:solidFill>
                <a:latin typeface="Consolas"/>
                <a:ea typeface="Consolas"/>
                <a:cs typeface="Consolas"/>
                <a:sym typeface="Consolas"/>
              </a:rPr>
              <a:t>) sum / times);</a:t>
            </a:r>
            <a:endParaRPr b="0" i="0" sz="16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p:txBody>
      </p:sp>
      <p:sp>
        <p:nvSpPr>
          <p:cNvPr id="290" name="Google Shape;290;g2862855f622_0_526"/>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862855f622_0_53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Fair Dice - Results</a:t>
            </a:r>
            <a:endParaRPr/>
          </a:p>
        </p:txBody>
      </p:sp>
      <p:sp>
        <p:nvSpPr>
          <p:cNvPr id="297" name="Google Shape;297;g2862855f622_0_534"/>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298" name="Google Shape;298;g2862855f622_0_534"/>
          <p:cNvSpPr txBox="1"/>
          <p:nvPr/>
        </p:nvSpPr>
        <p:spPr>
          <a:xfrm>
            <a:off x="533400" y="1143000"/>
            <a:ext cx="7516800" cy="2414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8.2</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5.67</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5.973</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10000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5.9948</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100000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chemeClr val="dk1"/>
                </a:solidFill>
                <a:latin typeface="Arial"/>
                <a:ea typeface="Arial"/>
                <a:cs typeface="Arial"/>
                <a:sym typeface="Arial"/>
              </a:rPr>
              <a:t>	6.00523</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java FairDice 1000000</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rPr b="0" i="0" lang="en-US" sz="1600" u="none" cap="none" strike="noStrike">
                <a:solidFill>
                  <a:srgbClr val="000000"/>
                </a:solidFill>
                <a:latin typeface="Courier New"/>
                <a:ea typeface="Courier New"/>
                <a:cs typeface="Courier New"/>
                <a:sym typeface="Courier New"/>
              </a:rPr>
              <a:t>	</a:t>
            </a:r>
            <a:r>
              <a:rPr b="0" i="0" lang="en-US" sz="1600" u="none" cap="none" strike="noStrike">
                <a:solidFill>
                  <a:schemeClr val="dk1"/>
                </a:solidFill>
                <a:latin typeface="Arial"/>
                <a:ea typeface="Arial"/>
                <a:cs typeface="Arial"/>
                <a:sym typeface="Arial"/>
              </a:rPr>
              <a:t>5.999954</a:t>
            </a:r>
            <a:endParaRPr b="0" i="0" sz="1600" u="none" cap="none" strike="noStrike">
              <a:solidFill>
                <a:srgbClr val="000000"/>
              </a:solidFill>
              <a:latin typeface="Courier New"/>
              <a:ea typeface="Courier New"/>
              <a:cs typeface="Courier New"/>
              <a:sym typeface="Courier New"/>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342900" lvl="0" marL="342900" marR="0" rtl="0" algn="l">
              <a:lnSpc>
                <a:spcPct val="100000"/>
              </a:lnSpc>
              <a:spcBef>
                <a:spcPts val="960"/>
              </a:spcBef>
              <a:spcAft>
                <a:spcPts val="0"/>
              </a:spcAft>
              <a:buClr>
                <a:srgbClr val="000000"/>
              </a:buClr>
              <a:buSzPts val="1600"/>
              <a:buFont typeface="Arial"/>
              <a:buNone/>
            </a:pPr>
            <a:r>
              <a:t/>
            </a:r>
            <a:endParaRPr b="0" i="0" sz="1600" u="none" cap="none" strike="noStrike">
              <a:solidFill>
                <a:srgbClr val="000000"/>
              </a:solidFill>
              <a:latin typeface="Courier New"/>
              <a:ea typeface="Courier New"/>
              <a:cs typeface="Courier New"/>
              <a:sym typeface="Courier New"/>
            </a:endParaRPr>
          </a:p>
        </p:txBody>
      </p:sp>
      <p:sp>
        <p:nvSpPr>
          <p:cNvPr id="299" name="Google Shape;299;g2862855f622_0_534"/>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descr="OPENOAM" id="305" name="Google Shape;305;p16"/>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306" name="Google Shape;306;p16"/>
          <p:cNvSpPr txBox="1"/>
          <p:nvPr>
            <p:ph idx="4294967295" type="ctrTitle"/>
          </p:nvPr>
        </p:nvSpPr>
        <p:spPr>
          <a:xfrm>
            <a:off x="1485913" y="161095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Shorthand Operations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307" name="Google Shape;307;p16"/>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08" name="Google Shape;308;p16"/>
          <p:cNvSpPr txBox="1"/>
          <p:nvPr/>
        </p:nvSpPr>
        <p:spPr>
          <a:xfrm>
            <a:off x="4493850" y="4249625"/>
            <a:ext cx="5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09" name="Google Shape;309;p16"/>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310" name="Google Shape;310;p16"/>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pic>
        <p:nvPicPr>
          <p:cNvPr descr="Speed up your conversation with Shortcuts" id="311" name="Google Shape;311;p16"/>
          <p:cNvPicPr preferRelativeResize="0"/>
          <p:nvPr/>
        </p:nvPicPr>
        <p:blipFill rotWithShape="1">
          <a:blip r:embed="rId4">
            <a:alphaModFix/>
          </a:blip>
          <a:srcRect b="0" l="0" r="0" t="0"/>
          <a:stretch/>
        </p:blipFill>
        <p:spPr>
          <a:xfrm>
            <a:off x="2526283" y="2819225"/>
            <a:ext cx="4300460" cy="2438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 name="Shape 73"/>
        <p:cNvGrpSpPr/>
        <p:nvPr/>
      </p:nvGrpSpPr>
      <p:grpSpPr>
        <a:xfrm>
          <a:off x="0" y="0"/>
          <a:ext cx="0" cy="0"/>
          <a:chOff x="0" y="0"/>
          <a:chExt cx="0" cy="0"/>
        </a:xfrm>
      </p:grpSpPr>
      <p:sp>
        <p:nvSpPr>
          <p:cNvPr id="74" name="Google Shape;74;p14"/>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Clr>
                <a:srgbClr val="000000"/>
              </a:buClr>
              <a:buSzPts val="1400"/>
              <a:buFont typeface="Arial"/>
              <a:buNone/>
            </a:pPr>
            <a:r>
              <a:rPr lang="en-US"/>
              <a:t>From Joe's Letter to his Parents</a:t>
            </a:r>
            <a:endParaRPr/>
          </a:p>
        </p:txBody>
      </p:sp>
      <p:sp>
        <p:nvSpPr>
          <p:cNvPr id="75" name="Google Shape;75;p14"/>
          <p:cNvSpPr txBox="1"/>
          <p:nvPr>
            <p:ph idx="1" type="body"/>
          </p:nvPr>
        </p:nvSpPr>
        <p:spPr>
          <a:xfrm>
            <a:off x="228600" y="838200"/>
            <a:ext cx="8610600" cy="5562600"/>
          </a:xfrm>
          <a:prstGeom prst="rect">
            <a:avLst/>
          </a:prstGeom>
          <a:noFill/>
          <a:ln>
            <a:noFill/>
          </a:ln>
        </p:spPr>
        <p:txBody>
          <a:bodyPr anchorCtr="0" anchor="t" bIns="46025" lIns="92075" spcFirstLastPara="1" rIns="92075" wrap="square" tIns="46025">
            <a:noAutofit/>
          </a:bodyPr>
          <a:lstStyle/>
          <a:p>
            <a:pPr indent="0" lvl="0" marL="114300" marR="0" rtl="0" algn="l">
              <a:lnSpc>
                <a:spcPct val="100000"/>
              </a:lnSpc>
              <a:spcBef>
                <a:spcPts val="1080"/>
              </a:spcBef>
              <a:spcAft>
                <a:spcPts val="0"/>
              </a:spcAft>
              <a:buClr>
                <a:srgbClr val="006600"/>
              </a:buClr>
              <a:buSzPts val="1800"/>
              <a:buNone/>
            </a:pPr>
            <a:r>
              <a:rPr lang="en-US"/>
              <a:t>Dear mom and dad, I love you very much.</a:t>
            </a:r>
            <a:endParaRPr/>
          </a:p>
          <a:p>
            <a:pPr indent="0" lvl="0" marL="114300" marR="0" rtl="0" algn="l">
              <a:lnSpc>
                <a:spcPct val="100000"/>
              </a:lnSpc>
              <a:spcBef>
                <a:spcPts val="1080"/>
              </a:spcBef>
              <a:spcAft>
                <a:spcPts val="0"/>
              </a:spcAft>
              <a:buClr>
                <a:srgbClr val="006600"/>
              </a:buClr>
              <a:buSzPts val="1800"/>
              <a:buNone/>
            </a:pPr>
            <a:r>
              <a:rPr lang="en-US"/>
              <a:t>Everything is as it should be. I chose this myself. I’ve lived good and interesting life, yet I have never been afraid of death. I could have chosen not to come here and hide, but that would have gone against everything I believe in and value, and who I consider myself to be.</a:t>
            </a:r>
            <a:endParaRPr/>
          </a:p>
          <a:p>
            <a:pPr indent="0" lvl="0" marL="114300" marR="0" rtl="0" algn="l">
              <a:lnSpc>
                <a:spcPct val="100000"/>
              </a:lnSpc>
              <a:spcBef>
                <a:spcPts val="1080"/>
              </a:spcBef>
              <a:spcAft>
                <a:spcPts val="0"/>
              </a:spcAft>
              <a:buClr>
                <a:srgbClr val="006600"/>
              </a:buClr>
              <a:buSzPts val="1800"/>
              <a:buNone/>
            </a:pPr>
            <a:r>
              <a:rPr lang="en-US"/>
              <a:t>So, I had no choice, and I would do the same thing if could choose again. I made this choice myself and went with it to the end. I fell with honor for the sake of my people. I have no regrets. I love you very much and am proud that you are my parents. I had very interesting, rich, happy and unique life. </a:t>
            </a:r>
            <a:endParaRPr/>
          </a:p>
          <a:p>
            <a:pPr indent="0" lvl="0" marL="114300" marR="0" rtl="0" algn="l">
              <a:lnSpc>
                <a:spcPct val="100000"/>
              </a:lnSpc>
              <a:spcBef>
                <a:spcPts val="1080"/>
              </a:spcBef>
              <a:spcAft>
                <a:spcPts val="0"/>
              </a:spcAft>
              <a:buClr>
                <a:srgbClr val="006600"/>
              </a:buClr>
              <a:buSzPts val="1800"/>
              <a:buNone/>
            </a:pPr>
            <a:r>
              <a:rPr lang="en-US"/>
              <a:t>My death only emphasize that. </a:t>
            </a:r>
            <a:endParaRPr/>
          </a:p>
          <a:p>
            <a:pPr indent="0" lvl="0" marL="114300" marR="0" rtl="0" algn="l">
              <a:lnSpc>
                <a:spcPct val="100000"/>
              </a:lnSpc>
              <a:spcBef>
                <a:spcPts val="1080"/>
              </a:spcBef>
              <a:spcAft>
                <a:spcPts val="0"/>
              </a:spcAft>
              <a:buClr>
                <a:srgbClr val="006600"/>
              </a:buClr>
              <a:buSzPts val="1800"/>
              <a:buNone/>
            </a:pPr>
            <a:r>
              <a:rPr lang="en-US"/>
              <a:t>You are surely in great pain. But you will overcome it. I really wanted this. It’s the most important thing I want. Both of you have many close people who will support you. Please find something positive in all of this. Be with the grandchildren. Support Israel. I’m okay.</a:t>
            </a:r>
            <a:endParaRPr/>
          </a:p>
        </p:txBody>
      </p:sp>
      <p:sp>
        <p:nvSpPr>
          <p:cNvPr id="76" name="Google Shape;76;p14"/>
          <p:cNvSpPr/>
          <p:nvPr/>
        </p:nvSpPr>
        <p:spPr>
          <a:xfrm>
            <a:off x="95250" y="6671310"/>
            <a:ext cx="4724400" cy="152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844d016e97_0_10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Shorthand Ops</a:t>
            </a:r>
            <a:endParaRPr/>
          </a:p>
        </p:txBody>
      </p:sp>
      <p:sp>
        <p:nvSpPr>
          <p:cNvPr id="318" name="Google Shape;318;g2844d016e97_0_101"/>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Shorthand operators in Java allow you to write more concise code for common operations and assignments.</a:t>
            </a:r>
            <a:endParaRPr/>
          </a:p>
          <a:p>
            <a:pPr indent="-342900" lvl="0" marL="342900" rtl="0" algn="l">
              <a:lnSpc>
                <a:spcPct val="100000"/>
              </a:lnSpc>
              <a:spcBef>
                <a:spcPts val="960"/>
              </a:spcBef>
              <a:spcAft>
                <a:spcPts val="0"/>
              </a:spcAft>
              <a:buSzPts val="1600"/>
              <a:buChar char="■"/>
            </a:pPr>
            <a:r>
              <a:rPr lang="en-US" sz="1600"/>
              <a:t>Advantages:</a:t>
            </a:r>
            <a:endParaRPr/>
          </a:p>
          <a:p>
            <a:pPr indent="-330200" lvl="1" marL="914400" marR="0" rtl="0" algn="l">
              <a:lnSpc>
                <a:spcPct val="100000"/>
              </a:lnSpc>
              <a:spcBef>
                <a:spcPts val="960"/>
              </a:spcBef>
              <a:spcAft>
                <a:spcPts val="0"/>
              </a:spcAft>
              <a:buClr>
                <a:srgbClr val="006600"/>
              </a:buClr>
              <a:buSzPts val="1600"/>
              <a:buChar char="●"/>
            </a:pPr>
            <a:r>
              <a:rPr lang="en-US" sz="1600"/>
              <a:t>Improved code readability.</a:t>
            </a:r>
            <a:endParaRPr sz="1600"/>
          </a:p>
          <a:p>
            <a:pPr indent="-330200" lvl="1" marL="914400" marR="0" rtl="0" algn="l">
              <a:lnSpc>
                <a:spcPct val="100000"/>
              </a:lnSpc>
              <a:spcBef>
                <a:spcPts val="960"/>
              </a:spcBef>
              <a:spcAft>
                <a:spcPts val="0"/>
              </a:spcAft>
              <a:buClr>
                <a:srgbClr val="006600"/>
              </a:buClr>
              <a:buSzPts val="1600"/>
              <a:buChar char="●"/>
            </a:pPr>
            <a:r>
              <a:rPr lang="en-US" sz="1600"/>
              <a:t>Concise expressions for common operations.</a:t>
            </a:r>
            <a:endParaRPr sz="1600"/>
          </a:p>
          <a:p>
            <a:pPr indent="-330200" lvl="1" marL="914400" marR="0" rtl="0" algn="l">
              <a:lnSpc>
                <a:spcPct val="100000"/>
              </a:lnSpc>
              <a:spcBef>
                <a:spcPts val="960"/>
              </a:spcBef>
              <a:spcAft>
                <a:spcPts val="0"/>
              </a:spcAft>
              <a:buClr>
                <a:srgbClr val="006600"/>
              </a:buClr>
              <a:buSzPts val="1600"/>
              <a:buChar char="●"/>
            </a:pPr>
            <a:r>
              <a:rPr lang="en-US" sz="1600"/>
              <a:t>Can make your code more efficient and easier to maintain.</a:t>
            </a:r>
            <a:endParaRPr sz="1600">
              <a:solidFill>
                <a:srgbClr val="00B050"/>
              </a:solidFill>
            </a:endParaRPr>
          </a:p>
        </p:txBody>
      </p:sp>
      <p:sp>
        <p:nvSpPr>
          <p:cNvPr id="319" name="Google Shape;319;g2844d016e97_0_101"/>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20" name="Google Shape;320;g2844d016e97_0_101"/>
          <p:cNvSpPr txBox="1"/>
          <p:nvPr/>
        </p:nvSpPr>
        <p:spPr>
          <a:xfrm>
            <a:off x="4572000" y="3388661"/>
            <a:ext cx="4832058" cy="5591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x = 5;</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x++; </a:t>
            </a:r>
            <a:r>
              <a:rPr b="0" i="0" lang="en-US" sz="1100" u="none" cap="none" strike="noStrike">
                <a:solidFill>
                  <a:srgbClr val="00B050"/>
                </a:solidFill>
                <a:latin typeface="Consolas"/>
                <a:ea typeface="Consolas"/>
                <a:cs typeface="Consolas"/>
                <a:sym typeface="Consolas"/>
              </a:rPr>
              <a:t>// Increment by 1 (Equivalent to x = x + 1)</a:t>
            </a:r>
            <a:endParaRPr/>
          </a:p>
        </p:txBody>
      </p:sp>
      <p:sp>
        <p:nvSpPr>
          <p:cNvPr id="321" name="Google Shape;321;g2844d016e97_0_101"/>
          <p:cNvSpPr txBox="1"/>
          <p:nvPr/>
        </p:nvSpPr>
        <p:spPr>
          <a:xfrm>
            <a:off x="473629" y="3388660"/>
            <a:ext cx="3853342" cy="5591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y = 10;</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y--; </a:t>
            </a:r>
            <a:r>
              <a:rPr b="0" i="0" lang="en-US" sz="1100" u="none" cap="none" strike="noStrike">
                <a:solidFill>
                  <a:srgbClr val="00B050"/>
                </a:solidFill>
                <a:latin typeface="Consolas"/>
                <a:ea typeface="Consolas"/>
                <a:cs typeface="Consolas"/>
                <a:sym typeface="Consolas"/>
              </a:rPr>
              <a:t>// Decrement by 1 (Equivalent to y = y - 1)</a:t>
            </a:r>
            <a:endParaRPr/>
          </a:p>
        </p:txBody>
      </p:sp>
      <p:sp>
        <p:nvSpPr>
          <p:cNvPr id="322" name="Google Shape;322;g2844d016e97_0_101"/>
          <p:cNvSpPr txBox="1"/>
          <p:nvPr/>
        </p:nvSpPr>
        <p:spPr>
          <a:xfrm>
            <a:off x="4572000" y="4162176"/>
            <a:ext cx="4832058" cy="55912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a = 5;</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a += 3; </a:t>
            </a:r>
            <a:r>
              <a:rPr b="0" i="0" lang="en-US" sz="1100" u="none" cap="none" strike="noStrike">
                <a:solidFill>
                  <a:srgbClr val="00B050"/>
                </a:solidFill>
                <a:latin typeface="Consolas"/>
                <a:ea typeface="Consolas"/>
                <a:cs typeface="Consolas"/>
                <a:sym typeface="Consolas"/>
              </a:rPr>
              <a:t>// Adds 3 to 'a' (Equivalent to a = a + 3)</a:t>
            </a:r>
            <a:endParaRPr/>
          </a:p>
        </p:txBody>
      </p:sp>
      <p:sp>
        <p:nvSpPr>
          <p:cNvPr id="323" name="Google Shape;323;g2844d016e97_0_101"/>
          <p:cNvSpPr txBox="1"/>
          <p:nvPr/>
        </p:nvSpPr>
        <p:spPr>
          <a:xfrm>
            <a:off x="4572000" y="5005186"/>
            <a:ext cx="4462942" cy="7284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total = 8;</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total *= 5; </a:t>
            </a:r>
            <a:r>
              <a:rPr b="0" i="0" lang="en-US" sz="1100" u="none" cap="none" strike="noStrike">
                <a:solidFill>
                  <a:srgbClr val="00B050"/>
                </a:solidFill>
                <a:latin typeface="Consolas"/>
                <a:ea typeface="Consolas"/>
                <a:cs typeface="Consolas"/>
                <a:sym typeface="Consolas"/>
              </a:rPr>
              <a:t>// Multiplies 'total' by 5 (Equivalent to total = total * 5)</a:t>
            </a:r>
            <a:endParaRPr/>
          </a:p>
        </p:txBody>
      </p:sp>
      <p:sp>
        <p:nvSpPr>
          <p:cNvPr id="324" name="Google Shape;324;g2844d016e97_0_101"/>
          <p:cNvSpPr txBox="1"/>
          <p:nvPr/>
        </p:nvSpPr>
        <p:spPr>
          <a:xfrm>
            <a:off x="473629" y="4077536"/>
            <a:ext cx="3626840" cy="7284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b = 7;</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b -= 6; </a:t>
            </a:r>
            <a:r>
              <a:rPr b="0" i="0" lang="en-US" sz="1100" u="none" cap="none" strike="noStrike">
                <a:solidFill>
                  <a:srgbClr val="00B050"/>
                </a:solidFill>
                <a:latin typeface="Consolas"/>
                <a:ea typeface="Consolas"/>
                <a:cs typeface="Consolas"/>
                <a:sym typeface="Consolas"/>
              </a:rPr>
              <a:t>// Subtracts 6 from 'b' (Equivalent to b = b - 7)</a:t>
            </a:r>
            <a:endParaRPr/>
          </a:p>
        </p:txBody>
      </p:sp>
      <p:sp>
        <p:nvSpPr>
          <p:cNvPr id="325" name="Google Shape;325;g2844d016e97_0_101"/>
          <p:cNvSpPr txBox="1"/>
          <p:nvPr/>
        </p:nvSpPr>
        <p:spPr>
          <a:xfrm>
            <a:off x="473629" y="5000927"/>
            <a:ext cx="3853342" cy="72840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rPr b="1" i="0" lang="en-US" sz="1100" u="none" cap="none" strike="noStrike">
                <a:solidFill>
                  <a:srgbClr val="7F0055"/>
                </a:solidFill>
                <a:latin typeface="Consolas"/>
                <a:ea typeface="Consolas"/>
                <a:cs typeface="Consolas"/>
                <a:sym typeface="Consolas"/>
              </a:rPr>
              <a:t>int</a:t>
            </a:r>
            <a:r>
              <a:rPr b="0" i="0" lang="en-US" sz="1100" u="none" cap="none" strike="noStrike">
                <a:solidFill>
                  <a:schemeClr val="dk1"/>
                </a:solidFill>
                <a:latin typeface="Consolas"/>
                <a:ea typeface="Consolas"/>
                <a:cs typeface="Consolas"/>
                <a:sym typeface="Consolas"/>
              </a:rPr>
              <a:t> price = 20;</a:t>
            </a:r>
            <a:endParaRPr/>
          </a:p>
          <a:p>
            <a:pPr indent="0" lvl="0" marL="0" marR="0" rtl="0" algn="l">
              <a:lnSpc>
                <a:spcPct val="100000"/>
              </a:lnSpc>
              <a:spcBef>
                <a:spcPts val="960"/>
              </a:spcBef>
              <a:spcAft>
                <a:spcPts val="0"/>
              </a:spcAft>
              <a:buClr>
                <a:schemeClr val="dk1"/>
              </a:buClr>
              <a:buSzPts val="1100"/>
              <a:buFont typeface="Arial"/>
              <a:buNone/>
            </a:pPr>
            <a:r>
              <a:rPr b="0" i="0" lang="en-US" sz="1100" u="none" cap="none" strike="noStrike">
                <a:solidFill>
                  <a:schemeClr val="dk1"/>
                </a:solidFill>
                <a:latin typeface="Consolas"/>
                <a:ea typeface="Consolas"/>
                <a:cs typeface="Consolas"/>
                <a:sym typeface="Consolas"/>
              </a:rPr>
              <a:t>price /= 2; </a:t>
            </a:r>
            <a:r>
              <a:rPr b="0" i="0" lang="en-US" sz="1100" u="none" cap="none" strike="noStrike">
                <a:solidFill>
                  <a:srgbClr val="00B050"/>
                </a:solidFill>
                <a:latin typeface="Consolas"/>
                <a:ea typeface="Consolas"/>
                <a:cs typeface="Consolas"/>
                <a:sym typeface="Consolas"/>
              </a:rPr>
              <a:t>// Divides 'price' by 2 (Equivalent to price = price / 2)</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g2844d016e97_0_11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Shorthand Ops - i++ Vs ++i ? </a:t>
            </a:r>
            <a:endParaRPr/>
          </a:p>
        </p:txBody>
      </p:sp>
      <p:sp>
        <p:nvSpPr>
          <p:cNvPr id="332" name="Google Shape;332;g2844d016e97_0_11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33" name="Google Shape;333;g2844d016e97_0_115"/>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There are some languages which uses ++i rather than i++.</a:t>
            </a:r>
            <a:endParaRPr sz="1600"/>
          </a:p>
          <a:p>
            <a:pPr indent="-342900" lvl="0" marL="342900" rtl="0" algn="l">
              <a:lnSpc>
                <a:spcPct val="100000"/>
              </a:lnSpc>
              <a:spcBef>
                <a:spcPts val="0"/>
              </a:spcBef>
              <a:spcAft>
                <a:spcPts val="0"/>
              </a:spcAft>
              <a:buSzPts val="1600"/>
              <a:buChar char="■"/>
            </a:pPr>
            <a:r>
              <a:rPr lang="en-US" sz="1600"/>
              <a:t>What is the difference between them?</a:t>
            </a:r>
            <a:endParaRPr sz="1600"/>
          </a:p>
          <a:p>
            <a:pPr indent="-342900" lvl="0" marL="342900" rtl="0" algn="l">
              <a:lnSpc>
                <a:spcPct val="100000"/>
              </a:lnSpc>
              <a:spcBef>
                <a:spcPts val="0"/>
              </a:spcBef>
              <a:spcAft>
                <a:spcPts val="0"/>
              </a:spcAft>
              <a:buSzPts val="1600"/>
              <a:buChar char="■"/>
            </a:pPr>
            <a:r>
              <a:rPr lang="en-US" sz="1600"/>
              <a:t>When you see ++i at line n, it means that there is an “imaginary” line between lines n-1 and n, which increases the value of i by 1. </a:t>
            </a:r>
            <a:endParaRPr sz="1600"/>
          </a:p>
          <a:p>
            <a:pPr indent="-330200" lvl="1" marL="914400" marR="0" rtl="0" algn="l">
              <a:lnSpc>
                <a:spcPct val="100000"/>
              </a:lnSpc>
              <a:spcBef>
                <a:spcPts val="960"/>
              </a:spcBef>
              <a:spcAft>
                <a:spcPts val="0"/>
              </a:spcAft>
              <a:buClr>
                <a:srgbClr val="006600"/>
              </a:buClr>
              <a:buSzPts val="1600"/>
              <a:buChar char="●"/>
            </a:pPr>
            <a:r>
              <a:rPr lang="en-US" sz="1600"/>
              <a:t>int i = 4;</a:t>
            </a:r>
            <a:endParaRPr sz="1600"/>
          </a:p>
          <a:p>
            <a:pPr indent="-330200" lvl="1" marL="914400" marR="0" rtl="0" algn="l">
              <a:lnSpc>
                <a:spcPct val="100000"/>
              </a:lnSpc>
              <a:spcBef>
                <a:spcPts val="960"/>
              </a:spcBef>
              <a:spcAft>
                <a:spcPts val="0"/>
              </a:spcAft>
              <a:buClr>
                <a:srgbClr val="006600"/>
              </a:buClr>
              <a:buSzPts val="1600"/>
              <a:buChar char="●"/>
            </a:pPr>
            <a:r>
              <a:rPr lang="en-US" sz="1600"/>
              <a:t>System.out.println(++i); </a:t>
            </a:r>
            <a:r>
              <a:rPr lang="en-US" sz="1600">
                <a:solidFill>
                  <a:srgbClr val="00B050"/>
                </a:solidFill>
              </a:rPr>
              <a:t>// 5</a:t>
            </a:r>
            <a:endParaRPr sz="1600">
              <a:solidFill>
                <a:srgbClr val="00B050"/>
              </a:solidFill>
            </a:endParaRPr>
          </a:p>
          <a:p>
            <a:pPr indent="-330200" lvl="1" marL="914400" marR="0" rtl="0" algn="l">
              <a:lnSpc>
                <a:spcPct val="100000"/>
              </a:lnSpc>
              <a:spcBef>
                <a:spcPts val="960"/>
              </a:spcBef>
              <a:spcAft>
                <a:spcPts val="0"/>
              </a:spcAft>
              <a:buClr>
                <a:srgbClr val="006600"/>
              </a:buClr>
              <a:buSzPts val="1600"/>
              <a:buChar char="●"/>
            </a:pPr>
            <a:r>
              <a:rPr lang="en-US" sz="1600"/>
              <a:t>System.out.println(i);    </a:t>
            </a:r>
            <a:r>
              <a:rPr lang="en-US" sz="1600">
                <a:solidFill>
                  <a:srgbClr val="00B050"/>
                </a:solidFill>
              </a:rPr>
              <a:t>// 5</a:t>
            </a:r>
            <a:endParaRPr sz="1600">
              <a:solidFill>
                <a:srgbClr val="00B050"/>
              </a:solidFill>
            </a:endParaRPr>
          </a:p>
          <a:p>
            <a:pPr indent="0" lvl="0" marL="0" marR="0" rtl="0" algn="l">
              <a:lnSpc>
                <a:spcPct val="100000"/>
              </a:lnSpc>
              <a:spcBef>
                <a:spcPts val="960"/>
              </a:spcBef>
              <a:spcAft>
                <a:spcPts val="0"/>
              </a:spcAft>
              <a:buSzPts val="1800"/>
              <a:buNone/>
            </a:pPr>
            <a:r>
              <a:t/>
            </a:r>
            <a:endParaRPr sz="1600"/>
          </a:p>
          <a:p>
            <a:pPr indent="0" lvl="0" marL="0" rtl="0" algn="l">
              <a:lnSpc>
                <a:spcPct val="100000"/>
              </a:lnSpc>
              <a:spcBef>
                <a:spcPts val="0"/>
              </a:spcBef>
              <a:spcAft>
                <a:spcPts val="0"/>
              </a:spcAft>
              <a:buSzPts val="1800"/>
              <a:buNone/>
            </a:pPr>
            <a:r>
              <a:t/>
            </a:r>
            <a:endParaRPr sz="1600">
              <a:solidFill>
                <a:srgbClr val="00B050"/>
              </a:solidFill>
            </a:endParaRPr>
          </a:p>
          <a:p>
            <a:pPr indent="-342900" lvl="0" marL="342900" rtl="0" algn="l">
              <a:lnSpc>
                <a:spcPct val="100000"/>
              </a:lnSpc>
              <a:spcBef>
                <a:spcPts val="0"/>
              </a:spcBef>
              <a:spcAft>
                <a:spcPts val="0"/>
              </a:spcAft>
              <a:buSzPts val="1600"/>
              <a:buChar char="■"/>
            </a:pPr>
            <a:r>
              <a:rPr lang="en-US" sz="1600"/>
              <a:t>When you see i++ at line n, it means that there is an “imaginary” line between lines n and n+1, which increases the value of i by 1. </a:t>
            </a:r>
            <a:endParaRPr sz="1600"/>
          </a:p>
          <a:p>
            <a:pPr indent="-330200" lvl="1" marL="914400" marR="0" rtl="0" algn="l">
              <a:lnSpc>
                <a:spcPct val="100000"/>
              </a:lnSpc>
              <a:spcBef>
                <a:spcPts val="960"/>
              </a:spcBef>
              <a:spcAft>
                <a:spcPts val="0"/>
              </a:spcAft>
              <a:buClr>
                <a:srgbClr val="006600"/>
              </a:buClr>
              <a:buSzPts val="1600"/>
              <a:buChar char="●"/>
            </a:pPr>
            <a:r>
              <a:rPr lang="en-US" sz="1600"/>
              <a:t>int i = 4;</a:t>
            </a:r>
            <a:endParaRPr sz="1600"/>
          </a:p>
          <a:p>
            <a:pPr indent="-330200" lvl="1" marL="914400" marR="0" rtl="0" algn="l">
              <a:lnSpc>
                <a:spcPct val="100000"/>
              </a:lnSpc>
              <a:spcBef>
                <a:spcPts val="960"/>
              </a:spcBef>
              <a:spcAft>
                <a:spcPts val="0"/>
              </a:spcAft>
              <a:buClr>
                <a:srgbClr val="006600"/>
              </a:buClr>
              <a:buSzPts val="1600"/>
              <a:buChar char="●"/>
            </a:pPr>
            <a:r>
              <a:rPr lang="en-US" sz="1600"/>
              <a:t>System.out.println(i++); </a:t>
            </a:r>
            <a:r>
              <a:rPr lang="en-US" sz="1600">
                <a:solidFill>
                  <a:srgbClr val="00B050"/>
                </a:solidFill>
              </a:rPr>
              <a:t>// 4</a:t>
            </a:r>
            <a:endParaRPr sz="1600"/>
          </a:p>
          <a:p>
            <a:pPr indent="-330200" lvl="1" marL="914400" marR="0" rtl="0" algn="l">
              <a:lnSpc>
                <a:spcPct val="100000"/>
              </a:lnSpc>
              <a:spcBef>
                <a:spcPts val="960"/>
              </a:spcBef>
              <a:spcAft>
                <a:spcPts val="0"/>
              </a:spcAft>
              <a:buClr>
                <a:srgbClr val="006600"/>
              </a:buClr>
              <a:buSzPts val="1600"/>
              <a:buChar char="●"/>
            </a:pPr>
            <a:r>
              <a:rPr lang="en-US" sz="1600"/>
              <a:t>System.out.println(i);    </a:t>
            </a:r>
            <a:r>
              <a:rPr lang="en-US" sz="1600">
                <a:solidFill>
                  <a:srgbClr val="00B050"/>
                </a:solidFill>
              </a:rPr>
              <a:t>// 5</a:t>
            </a:r>
            <a:endParaRPr sz="1600"/>
          </a:p>
          <a:p>
            <a:pPr indent="0" lvl="0" marL="0" rtl="0" algn="l">
              <a:lnSpc>
                <a:spcPct val="100000"/>
              </a:lnSpc>
              <a:spcBef>
                <a:spcPts val="0"/>
              </a:spcBef>
              <a:spcAft>
                <a:spcPts val="0"/>
              </a:spcAft>
              <a:buSzPts val="1800"/>
              <a:buNone/>
            </a:pPr>
            <a:r>
              <a:t/>
            </a:r>
            <a:endParaRPr sz="1600">
              <a:solidFill>
                <a:srgbClr val="00B050"/>
              </a:solidFill>
            </a:endParaRPr>
          </a:p>
          <a:p>
            <a:pPr indent="-342900" lvl="0" marL="342900" rtl="0" algn="l">
              <a:lnSpc>
                <a:spcPct val="100000"/>
              </a:lnSpc>
              <a:spcBef>
                <a:spcPts val="0"/>
              </a:spcBef>
              <a:spcAft>
                <a:spcPts val="0"/>
              </a:spcAft>
              <a:buSzPts val="1600"/>
              <a:buChar char="■"/>
            </a:pPr>
            <a:r>
              <a:rPr lang="en-US" sz="1600" u="sng"/>
              <a:t>Tip</a:t>
            </a:r>
            <a:r>
              <a:rPr lang="en-US" sz="1600"/>
              <a:t>: always use i++ over ++i.</a:t>
            </a:r>
            <a:endParaRPr sz="1600">
              <a:solidFill>
                <a:srgbClr val="00B050"/>
              </a:solidFill>
            </a:endParaRPr>
          </a:p>
          <a:p>
            <a:pPr indent="0" lvl="0" marL="0" rtl="0" algn="l">
              <a:lnSpc>
                <a:spcPct val="100000"/>
              </a:lnSpc>
              <a:spcBef>
                <a:spcPts val="0"/>
              </a:spcBef>
              <a:spcAft>
                <a:spcPts val="0"/>
              </a:spcAft>
              <a:buSzPts val="1800"/>
              <a:buNone/>
            </a:pPr>
            <a:r>
              <a:t/>
            </a:r>
            <a:endParaRPr sz="1600">
              <a:solidFill>
                <a:srgbClr val="00B05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1e8113b6d05_0_80"/>
          <p:cNvSpPr txBox="1"/>
          <p:nvPr/>
        </p:nvSpPr>
        <p:spPr>
          <a:xfrm>
            <a:off x="497150" y="3268838"/>
            <a:ext cx="3657000" cy="13323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40" name="Google Shape;340;g1e8113b6d05_0_80"/>
          <p:cNvSpPr txBox="1"/>
          <p:nvPr/>
        </p:nvSpPr>
        <p:spPr>
          <a:xfrm>
            <a:off x="531050" y="762675"/>
            <a:ext cx="3657000" cy="10272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41" name="Google Shape;341;g1e8113b6d05_0_80"/>
          <p:cNvSpPr txBox="1"/>
          <p:nvPr/>
        </p:nvSpPr>
        <p:spPr>
          <a:xfrm>
            <a:off x="531050" y="2032175"/>
            <a:ext cx="3657000" cy="10272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42" name="Google Shape;342;g1e8113b6d05_0_80"/>
          <p:cNvSpPr txBox="1"/>
          <p:nvPr/>
        </p:nvSpPr>
        <p:spPr>
          <a:xfrm>
            <a:off x="497150" y="4808350"/>
            <a:ext cx="3657000" cy="12381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43" name="Google Shape;343;g1e8113b6d05_0_80"/>
          <p:cNvSpPr txBox="1"/>
          <p:nvPr/>
        </p:nvSpPr>
        <p:spPr>
          <a:xfrm>
            <a:off x="188050" y="696850"/>
            <a:ext cx="9281400" cy="557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7F0055"/>
                </a:solidFill>
                <a:latin typeface="Consolas"/>
                <a:ea typeface="Consolas"/>
                <a:cs typeface="Consolas"/>
                <a:sym typeface="Consolas"/>
              </a:rPr>
              <a:t>        int</a:t>
            </a:r>
            <a:r>
              <a:rPr b="0" i="0" lang="en-US" sz="1400" u="none" cap="none" strike="noStrike">
                <a:solidFill>
                  <a:schemeClr val="dk1"/>
                </a:solidFill>
                <a:latin typeface="Consolas"/>
                <a:ea typeface="Consolas"/>
                <a:cs typeface="Consolas"/>
                <a:sym typeface="Consolas"/>
              </a:rPr>
              <a:t> n = 6;</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 i &lt; n;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System.out.println(i);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      int</a:t>
            </a:r>
            <a:r>
              <a:rPr b="0" i="0" lang="en-US" sz="1400" u="none" cap="none" strike="noStrike">
                <a:solidFill>
                  <a:schemeClr val="dk1"/>
                </a:solidFill>
                <a:latin typeface="Consolas"/>
                <a:ea typeface="Consolas"/>
                <a:cs typeface="Consolas"/>
                <a:sym typeface="Consolas"/>
              </a:rPr>
              <a:t> n = 6;</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a:t>
            </a: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 i &lt; n; ++i)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System.out.println(i);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7F0055"/>
                </a:solidFill>
                <a:latin typeface="Consolas"/>
                <a:ea typeface="Consolas"/>
                <a:cs typeface="Consolas"/>
                <a:sym typeface="Consolas"/>
              </a:rPr>
              <a:t>        int</a:t>
            </a:r>
            <a:r>
              <a:rPr b="0" i="0" lang="en-US" sz="1400" u="none" cap="none" strike="noStrike">
                <a:solidFill>
                  <a:schemeClr val="dk1"/>
                </a:solidFill>
                <a:latin typeface="Consolas"/>
                <a:ea typeface="Consolas"/>
                <a:cs typeface="Consolas"/>
                <a:sym typeface="Consolas"/>
              </a:rPr>
              <a:t> n = 6;</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while</a:t>
            </a:r>
            <a:r>
              <a:rPr b="0" i="0" lang="en-US" sz="1400" u="none" cap="none" strike="noStrike">
                <a:solidFill>
                  <a:srgbClr val="000000"/>
                </a:solidFill>
                <a:latin typeface="Consolas"/>
                <a:ea typeface="Consolas"/>
                <a:cs typeface="Consolas"/>
                <a:sym typeface="Consolas"/>
              </a:rPr>
              <a:t> (i &lt; n)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System.out.println(i++);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chemeClr val="dk1"/>
              </a:buClr>
              <a:buSzPts val="1400"/>
              <a:buFont typeface="Arial"/>
              <a:buNone/>
            </a:pPr>
            <a:r>
              <a:rPr b="1" i="0" lang="en-US" sz="1400" u="none" cap="none" strike="noStrike">
                <a:solidFill>
                  <a:srgbClr val="7F0055"/>
                </a:solidFill>
                <a:latin typeface="Consolas"/>
                <a:ea typeface="Consolas"/>
                <a:cs typeface="Consolas"/>
                <a:sym typeface="Consolas"/>
              </a:rPr>
              <a:t>        int</a:t>
            </a:r>
            <a:r>
              <a:rPr b="0" i="0" lang="en-US" sz="1400" u="none" cap="none" strike="noStrike">
                <a:solidFill>
                  <a:schemeClr val="dk1"/>
                </a:solidFill>
                <a:latin typeface="Consolas"/>
                <a:ea typeface="Consolas"/>
                <a:cs typeface="Consolas"/>
                <a:sym typeface="Consolas"/>
              </a:rPr>
              <a:t> n = 6;</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rgbClr val="000000"/>
                </a:solidFill>
                <a:latin typeface="Consolas"/>
                <a:ea typeface="Consolas"/>
                <a:cs typeface="Consolas"/>
                <a:sym typeface="Consolas"/>
              </a:rPr>
              <a:t> i = 0;</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while</a:t>
            </a:r>
            <a:r>
              <a:rPr b="0" i="0" lang="en-US" sz="1400" u="none" cap="none" strike="noStrike">
                <a:solidFill>
                  <a:srgbClr val="000000"/>
                </a:solidFill>
                <a:latin typeface="Consolas"/>
                <a:ea typeface="Consolas"/>
                <a:cs typeface="Consolas"/>
                <a:sym typeface="Consolas"/>
              </a:rPr>
              <a:t> (i &lt; n)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System.out.println(++i);</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p:txBody>
      </p:sp>
      <p:sp>
        <p:nvSpPr>
          <p:cNvPr id="344" name="Google Shape;344;g1e8113b6d05_0_8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45" name="Google Shape;345;g1e8113b6d05_0_80"/>
          <p:cNvSpPr txBox="1"/>
          <p:nvPr/>
        </p:nvSpPr>
        <p:spPr>
          <a:xfrm>
            <a:off x="127250" y="76200"/>
            <a:ext cx="4082400" cy="554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663300"/>
                </a:solidFill>
                <a:latin typeface="Arial"/>
                <a:ea typeface="Arial"/>
                <a:cs typeface="Arial"/>
                <a:sym typeface="Arial"/>
              </a:rPr>
              <a:t>Question 8 - i++ Vs ++i</a:t>
            </a:r>
            <a:endParaRPr b="0" i="0" sz="2400" u="none" cap="none" strike="noStrike">
              <a:solidFill>
                <a:srgbClr val="663300"/>
              </a:solidFill>
              <a:latin typeface="Arial"/>
              <a:ea typeface="Arial"/>
              <a:cs typeface="Arial"/>
              <a:sym typeface="Arial"/>
            </a:endParaRPr>
          </a:p>
        </p:txBody>
      </p:sp>
      <p:sp>
        <p:nvSpPr>
          <p:cNvPr id="346" name="Google Shape;346;g1e8113b6d05_0_80"/>
          <p:cNvSpPr txBox="1"/>
          <p:nvPr/>
        </p:nvSpPr>
        <p:spPr>
          <a:xfrm>
            <a:off x="5517275" y="998175"/>
            <a:ext cx="1848000" cy="3056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sp>
        <p:nvSpPr>
          <p:cNvPr id="347" name="Google Shape;347;g1e8113b6d05_0_80"/>
          <p:cNvSpPr txBox="1"/>
          <p:nvPr>
            <p:ph idx="4294967295" type="body"/>
          </p:nvPr>
        </p:nvSpPr>
        <p:spPr>
          <a:xfrm>
            <a:off x="5631000" y="685800"/>
            <a:ext cx="32082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The following for segments of code are very similar. </a:t>
            </a:r>
            <a:endParaRPr sz="1600"/>
          </a:p>
          <a:p>
            <a:pPr indent="-342900" lvl="0" marL="342900" rtl="0" algn="l">
              <a:lnSpc>
                <a:spcPct val="100000"/>
              </a:lnSpc>
              <a:spcBef>
                <a:spcPts val="0"/>
              </a:spcBef>
              <a:spcAft>
                <a:spcPts val="0"/>
              </a:spcAft>
              <a:buSzPts val="1600"/>
              <a:buChar char="■"/>
            </a:pPr>
            <a:r>
              <a:rPr lang="en-US" sz="1600"/>
              <a:t>3 of those will have the same output, one will have different output. </a:t>
            </a:r>
            <a:endParaRPr sz="1600"/>
          </a:p>
          <a:p>
            <a:pPr indent="-342900" lvl="0" marL="342900" rtl="0" algn="l">
              <a:lnSpc>
                <a:spcPct val="100000"/>
              </a:lnSpc>
              <a:spcBef>
                <a:spcPts val="0"/>
              </a:spcBef>
              <a:spcAft>
                <a:spcPts val="0"/>
              </a:spcAft>
              <a:buSzPts val="1600"/>
              <a:buChar char="■"/>
            </a:pPr>
            <a:r>
              <a:rPr lang="en-US" sz="1600"/>
              <a:t>Which one is it? Why?  </a:t>
            </a:r>
            <a:endParaRPr sz="1600"/>
          </a:p>
        </p:txBody>
      </p:sp>
      <p:cxnSp>
        <p:nvCxnSpPr>
          <p:cNvPr id="348" name="Google Shape;348;g1e8113b6d05_0_80"/>
          <p:cNvCxnSpPr/>
          <p:nvPr/>
        </p:nvCxnSpPr>
        <p:spPr>
          <a:xfrm>
            <a:off x="399350" y="1922250"/>
            <a:ext cx="3852600" cy="0"/>
          </a:xfrm>
          <a:prstGeom prst="straightConnector1">
            <a:avLst/>
          </a:prstGeom>
          <a:noFill/>
          <a:ln cap="flat" cmpd="sng" w="9525">
            <a:solidFill>
              <a:schemeClr val="dk2"/>
            </a:solidFill>
            <a:prstDash val="solid"/>
            <a:round/>
            <a:headEnd len="sm" w="sm" type="none"/>
            <a:tailEnd len="sm" w="sm" type="none"/>
          </a:ln>
        </p:spPr>
      </p:cxnSp>
      <p:cxnSp>
        <p:nvCxnSpPr>
          <p:cNvPr id="349" name="Google Shape;349;g1e8113b6d05_0_80"/>
          <p:cNvCxnSpPr/>
          <p:nvPr/>
        </p:nvCxnSpPr>
        <p:spPr>
          <a:xfrm>
            <a:off x="433250" y="3169300"/>
            <a:ext cx="3852600" cy="0"/>
          </a:xfrm>
          <a:prstGeom prst="straightConnector1">
            <a:avLst/>
          </a:prstGeom>
          <a:noFill/>
          <a:ln cap="flat" cmpd="sng" w="9525">
            <a:solidFill>
              <a:schemeClr val="dk2"/>
            </a:solidFill>
            <a:prstDash val="solid"/>
            <a:round/>
            <a:headEnd len="sm" w="sm" type="none"/>
            <a:tailEnd len="sm" w="sm" type="none"/>
          </a:ln>
        </p:spPr>
      </p:cxnSp>
      <p:cxnSp>
        <p:nvCxnSpPr>
          <p:cNvPr id="350" name="Google Shape;350;g1e8113b6d05_0_80"/>
          <p:cNvCxnSpPr/>
          <p:nvPr/>
        </p:nvCxnSpPr>
        <p:spPr>
          <a:xfrm>
            <a:off x="433250" y="4700675"/>
            <a:ext cx="3852600" cy="0"/>
          </a:xfrm>
          <a:prstGeom prst="straightConnector1">
            <a:avLst/>
          </a:prstGeom>
          <a:noFill/>
          <a:ln cap="flat" cmpd="sng" w="9525">
            <a:solidFill>
              <a:schemeClr val="dk2"/>
            </a:solidFill>
            <a:prstDash val="solid"/>
            <a:round/>
            <a:headEnd len="sm" w="sm" type="none"/>
            <a:tailEnd len="sm" w="sm" type="none"/>
          </a:ln>
        </p:spPr>
      </p:cxnSp>
      <p:sp>
        <p:nvSpPr>
          <p:cNvPr id="351" name="Google Shape;351;g1e8113b6d05_0_80"/>
          <p:cNvSpPr txBox="1"/>
          <p:nvPr/>
        </p:nvSpPr>
        <p:spPr>
          <a:xfrm>
            <a:off x="188050" y="762675"/>
            <a:ext cx="3174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ic Sans MS"/>
                <a:ea typeface="Comic Sans MS"/>
                <a:cs typeface="Comic Sans MS"/>
                <a:sym typeface="Comic Sans MS"/>
              </a:rPr>
              <a:t>A</a:t>
            </a:r>
            <a:endParaRPr b="0" i="0" sz="1400" u="none" cap="none" strike="noStrike">
              <a:solidFill>
                <a:srgbClr val="000000"/>
              </a:solidFill>
              <a:latin typeface="Comic Sans MS"/>
              <a:ea typeface="Comic Sans MS"/>
              <a:cs typeface="Comic Sans MS"/>
              <a:sym typeface="Comic Sans MS"/>
            </a:endParaRPr>
          </a:p>
        </p:txBody>
      </p:sp>
      <p:sp>
        <p:nvSpPr>
          <p:cNvPr id="352" name="Google Shape;352;g1e8113b6d05_0_80"/>
          <p:cNvSpPr txBox="1"/>
          <p:nvPr/>
        </p:nvSpPr>
        <p:spPr>
          <a:xfrm>
            <a:off x="188050" y="2032175"/>
            <a:ext cx="3174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ic Sans MS"/>
                <a:ea typeface="Comic Sans MS"/>
                <a:cs typeface="Comic Sans MS"/>
                <a:sym typeface="Comic Sans MS"/>
              </a:rPr>
              <a:t>B</a:t>
            </a:r>
            <a:endParaRPr b="0" i="0" sz="1400" u="none" cap="none" strike="noStrike">
              <a:solidFill>
                <a:srgbClr val="000000"/>
              </a:solidFill>
              <a:latin typeface="Comic Sans MS"/>
              <a:ea typeface="Comic Sans MS"/>
              <a:cs typeface="Comic Sans MS"/>
              <a:sym typeface="Comic Sans MS"/>
            </a:endParaRPr>
          </a:p>
        </p:txBody>
      </p:sp>
      <p:sp>
        <p:nvSpPr>
          <p:cNvPr id="353" name="Google Shape;353;g1e8113b6d05_0_80"/>
          <p:cNvSpPr txBox="1"/>
          <p:nvPr/>
        </p:nvSpPr>
        <p:spPr>
          <a:xfrm>
            <a:off x="127250" y="3214200"/>
            <a:ext cx="3174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ic Sans MS"/>
                <a:ea typeface="Comic Sans MS"/>
                <a:cs typeface="Comic Sans MS"/>
                <a:sym typeface="Comic Sans MS"/>
              </a:rPr>
              <a:t>C</a:t>
            </a:r>
            <a:endParaRPr b="0" i="0" sz="1400" u="none" cap="none" strike="noStrike">
              <a:solidFill>
                <a:srgbClr val="000000"/>
              </a:solidFill>
              <a:latin typeface="Comic Sans MS"/>
              <a:ea typeface="Comic Sans MS"/>
              <a:cs typeface="Comic Sans MS"/>
              <a:sym typeface="Comic Sans MS"/>
            </a:endParaRPr>
          </a:p>
        </p:txBody>
      </p:sp>
      <p:sp>
        <p:nvSpPr>
          <p:cNvPr id="354" name="Google Shape;354;g1e8113b6d05_0_80"/>
          <p:cNvSpPr txBox="1"/>
          <p:nvPr/>
        </p:nvSpPr>
        <p:spPr>
          <a:xfrm>
            <a:off x="127250" y="4808350"/>
            <a:ext cx="317400" cy="36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omic Sans MS"/>
                <a:ea typeface="Comic Sans MS"/>
                <a:cs typeface="Comic Sans MS"/>
                <a:sym typeface="Comic Sans MS"/>
              </a:rPr>
              <a:t>D</a:t>
            </a:r>
            <a:endParaRPr b="0" i="0" sz="1400" u="none" cap="none" strike="noStrike">
              <a:solidFill>
                <a:srgbClr val="000000"/>
              </a:solidFill>
              <a:latin typeface="Comic Sans MS"/>
              <a:ea typeface="Comic Sans MS"/>
              <a:cs typeface="Comic Sans MS"/>
              <a:sym typeface="Comic Sans M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descr="OPENOAM" id="360" name="Google Shape;360;p21"/>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361" name="Google Shape;361;p21"/>
          <p:cNvSpPr txBox="1"/>
          <p:nvPr>
            <p:ph idx="4294967295" type="ctrTitle"/>
          </p:nvPr>
        </p:nvSpPr>
        <p:spPr>
          <a:xfrm>
            <a:off x="1485913" y="161095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Variable Scope</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362" name="Google Shape;362;p21"/>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63" name="Google Shape;363;p21"/>
          <p:cNvSpPr txBox="1"/>
          <p:nvPr/>
        </p:nvSpPr>
        <p:spPr>
          <a:xfrm>
            <a:off x="4493850" y="4249625"/>
            <a:ext cx="5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pic>
        <p:nvPicPr>
          <p:cNvPr id="364" name="Google Shape;364;p21"/>
          <p:cNvPicPr preferRelativeResize="0"/>
          <p:nvPr/>
        </p:nvPicPr>
        <p:blipFill rotWithShape="1">
          <a:blip r:embed="rId4">
            <a:alphaModFix/>
          </a:blip>
          <a:srcRect b="0" l="0" r="0" t="0"/>
          <a:stretch/>
        </p:blipFill>
        <p:spPr>
          <a:xfrm>
            <a:off x="3091550" y="2779175"/>
            <a:ext cx="2960925" cy="3817950"/>
          </a:xfrm>
          <a:prstGeom prst="rect">
            <a:avLst/>
          </a:prstGeom>
          <a:noFill/>
          <a:ln>
            <a:noFill/>
          </a:ln>
        </p:spPr>
      </p:pic>
      <p:sp>
        <p:nvSpPr>
          <p:cNvPr id="365" name="Google Shape;365;p21"/>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366" name="Google Shape;366;p21"/>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Variable Scope</a:t>
            </a:r>
            <a:endParaRPr/>
          </a:p>
        </p:txBody>
      </p:sp>
      <p:sp>
        <p:nvSpPr>
          <p:cNvPr id="373" name="Google Shape;373;p22"/>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374" name="Google Shape;374;p22"/>
          <p:cNvSpPr txBox="1"/>
          <p:nvPr/>
        </p:nvSpPr>
        <p:spPr>
          <a:xfrm>
            <a:off x="152401" y="838200"/>
            <a:ext cx="8763000" cy="39678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In Java, each block is equal to a scope. Meaning, any segment of code contained within curly brackets is a scope.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Scopes can be contained in other scopes (for example, nested ifs).</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A scope determines what variables are visible and accessible to other part of your program.</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scope of a local variable is the rest of the block in which it was declared.</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Variables cannot be called or used outside their scope.</a:t>
            </a:r>
            <a:endParaRPr b="0" i="0" sz="1600" u="none" cap="none" strike="noStrike">
              <a:solidFill>
                <a:schemeClr val="dk1"/>
              </a:solidFill>
              <a:latin typeface="Comic Sans MS"/>
              <a:ea typeface="Comic Sans MS"/>
              <a:cs typeface="Comic Sans MS"/>
              <a:sym typeface="Comic Sans MS"/>
            </a:endParaRPr>
          </a:p>
          <a:p>
            <a:pPr indent="-342900" lvl="0" marL="342900" marR="0" rtl="0" algn="l">
              <a:lnSpc>
                <a:spcPct val="15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name of a local variable v cannot be used again in the same scope.</a:t>
            </a:r>
            <a:endParaRPr b="0" i="0" sz="1400" u="none" cap="none" strike="noStrike">
              <a:solidFill>
                <a:srgbClr val="000000"/>
              </a:solidFill>
              <a:latin typeface="Arial"/>
              <a:ea typeface="Arial"/>
              <a:cs typeface="Arial"/>
              <a:sym typeface="Arial"/>
            </a:endParaRPr>
          </a:p>
        </p:txBody>
      </p:sp>
      <p:sp>
        <p:nvSpPr>
          <p:cNvPr id="375" name="Google Shape;375;p22"/>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862855f622_0_542"/>
          <p:cNvSpPr txBox="1"/>
          <p:nvPr/>
        </p:nvSpPr>
        <p:spPr>
          <a:xfrm>
            <a:off x="152400" y="838200"/>
            <a:ext cx="8763000" cy="56016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006600"/>
              </a:buClr>
              <a:buSzPts val="1800"/>
              <a:buFont typeface="Noto Sans"/>
              <a:buChar char="■"/>
            </a:pPr>
            <a:r>
              <a:rPr b="0" i="0" lang="en-US" sz="1800" u="none" cap="none" strike="noStrike">
                <a:solidFill>
                  <a:schemeClr val="dk1"/>
                </a:solidFill>
                <a:latin typeface="Comic Sans MS"/>
                <a:ea typeface="Comic Sans MS"/>
                <a:cs typeface="Comic Sans MS"/>
                <a:sym typeface="Comic Sans MS"/>
              </a:rPr>
              <a:t>Assume that a given room is a scope, “Khaleesi” is the variable, “Khaleesi”’s reaction is the compiler (Not an official name but a way to remember)</a:t>
            </a:r>
            <a:endParaRPr b="0" i="0" sz="18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try to address “Khaleesi” before she was properly introduced (declared) -&gt; you disrespect her therefore “</a:t>
            </a:r>
            <a:r>
              <a:rPr b="1" i="0" lang="en-US" sz="1800" u="none" cap="none" strike="noStrike">
                <a:solidFill>
                  <a:srgbClr val="CC0000"/>
                </a:solidFill>
                <a:latin typeface="Comic Sans MS"/>
                <a:ea typeface="Comic Sans MS"/>
                <a:cs typeface="Comic Sans MS"/>
                <a:sym typeface="Comic Sans MS"/>
              </a:rPr>
              <a:t>dracarys</a:t>
            </a:r>
            <a:r>
              <a:rPr b="0" i="0" lang="en-US" sz="1800" u="none" cap="none" strike="noStrike">
                <a:solidFill>
                  <a:schemeClr val="dk1"/>
                </a:solidFill>
                <a:latin typeface="Comic Sans MS"/>
                <a:ea typeface="Comic Sans MS"/>
                <a:cs typeface="Comic Sans MS"/>
                <a:sym typeface="Comic Sans MS"/>
              </a:rPr>
              <a:t>“ (compiler error). </a:t>
            </a:r>
            <a:endParaRPr b="1" i="0" sz="1800" u="none" cap="none" strike="noStrike">
              <a:solidFill>
                <a:srgbClr val="CC0000"/>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try to introduce her properly twice in the same room -&gt; you are wasting her time therefore “</a:t>
            </a:r>
            <a:r>
              <a:rPr b="1" i="0" lang="en-US" sz="1800" u="none" cap="none" strike="noStrike">
                <a:solidFill>
                  <a:srgbClr val="CC0000"/>
                </a:solidFill>
                <a:latin typeface="Comic Sans MS"/>
                <a:ea typeface="Comic Sans MS"/>
                <a:cs typeface="Comic Sans MS"/>
                <a:sym typeface="Comic Sans MS"/>
              </a:rPr>
              <a:t>dracarys</a:t>
            </a:r>
            <a:r>
              <a:rPr b="0" i="0" lang="en-US" sz="1800" u="none" cap="none" strike="noStrike">
                <a:solidFill>
                  <a:schemeClr val="dk1"/>
                </a:solidFill>
                <a:latin typeface="Comic Sans MS"/>
                <a:ea typeface="Comic Sans MS"/>
                <a:cs typeface="Comic Sans MS"/>
                <a:sym typeface="Comic Sans MS"/>
              </a:rPr>
              <a:t>“.</a:t>
            </a:r>
            <a:endParaRPr b="0" i="0" sz="18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have room inside a room and introduced her properly in the bigger room and afterwards try to introduce her properly again in smaller room -&gt; you are wasting her time therefore “</a:t>
            </a:r>
            <a:r>
              <a:rPr b="1" i="0" lang="en-US" sz="1800" u="none" cap="none" strike="noStrike">
                <a:solidFill>
                  <a:srgbClr val="CC0000"/>
                </a:solidFill>
                <a:latin typeface="Comic Sans MS"/>
                <a:ea typeface="Comic Sans MS"/>
                <a:cs typeface="Comic Sans MS"/>
                <a:sym typeface="Comic Sans MS"/>
              </a:rPr>
              <a:t>dracarys</a:t>
            </a:r>
            <a:r>
              <a:rPr b="0" i="0" lang="en-US" sz="1800" u="none" cap="none" strike="noStrike">
                <a:solidFill>
                  <a:schemeClr val="dk1"/>
                </a:solidFill>
                <a:latin typeface="Comic Sans MS"/>
                <a:ea typeface="Comic Sans MS"/>
                <a:cs typeface="Comic Sans MS"/>
                <a:sym typeface="Comic Sans MS"/>
              </a:rPr>
              <a:t>“. </a:t>
            </a:r>
            <a:endParaRPr b="0" i="0" sz="18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have room inside a room and introduced her properly in the smaller room and try to address her in the bigger room -&gt; you disrespect her therefore “</a:t>
            </a:r>
            <a:r>
              <a:rPr b="1" i="0" lang="en-US" sz="1800" u="none" cap="none" strike="noStrike">
                <a:solidFill>
                  <a:srgbClr val="CC0000"/>
                </a:solidFill>
                <a:latin typeface="Comic Sans MS"/>
                <a:ea typeface="Comic Sans MS"/>
                <a:cs typeface="Comic Sans MS"/>
                <a:sym typeface="Comic Sans MS"/>
              </a:rPr>
              <a:t>dracarys</a:t>
            </a:r>
            <a:r>
              <a:rPr b="0" i="0" lang="en-US" sz="1800" u="none" cap="none" strike="noStrike">
                <a:solidFill>
                  <a:schemeClr val="dk1"/>
                </a:solidFill>
                <a:latin typeface="Comic Sans MS"/>
                <a:ea typeface="Comic Sans MS"/>
                <a:cs typeface="Comic Sans MS"/>
                <a:sym typeface="Comic Sans MS"/>
              </a:rPr>
              <a:t>“. </a:t>
            </a:r>
            <a:endParaRPr b="0" i="0" sz="18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have room inside a room and introduced her properly in the smaller room and afterward try to introduce her properly in the bigger room -&gt; </a:t>
            </a:r>
            <a:r>
              <a:rPr b="0" i="0" lang="en-US" sz="1800" u="none" cap="none" strike="noStrike">
                <a:solidFill>
                  <a:srgbClr val="00B050"/>
                </a:solidFill>
                <a:latin typeface="Comic Sans MS"/>
                <a:ea typeface="Comic Sans MS"/>
                <a:cs typeface="Comic Sans MS"/>
                <a:sym typeface="Comic Sans MS"/>
              </a:rPr>
              <a:t>OK</a:t>
            </a:r>
            <a:r>
              <a:rPr b="0" i="0" lang="en-US" sz="1800" u="none" cap="none" strike="noStrike">
                <a:solidFill>
                  <a:schemeClr val="dk1"/>
                </a:solidFill>
                <a:latin typeface="Comic Sans MS"/>
                <a:ea typeface="Comic Sans MS"/>
                <a:cs typeface="Comic Sans MS"/>
                <a:sym typeface="Comic Sans MS"/>
              </a:rPr>
              <a:t>. </a:t>
            </a:r>
            <a:endParaRPr b="0" i="0" sz="1800" u="none" cap="none" strike="noStrike">
              <a:solidFill>
                <a:schemeClr val="dk1"/>
              </a:solidFill>
              <a:latin typeface="Comic Sans MS"/>
              <a:ea typeface="Comic Sans MS"/>
              <a:cs typeface="Comic Sans MS"/>
              <a:sym typeface="Comic Sans MS"/>
            </a:endParaRPr>
          </a:p>
          <a:p>
            <a:pPr indent="-330200" lvl="1" marL="914400" marR="0" rtl="0" algn="l">
              <a:lnSpc>
                <a:spcPct val="100000"/>
              </a:lnSpc>
              <a:spcBef>
                <a:spcPts val="960"/>
              </a:spcBef>
              <a:spcAft>
                <a:spcPts val="0"/>
              </a:spcAft>
              <a:buClr>
                <a:srgbClr val="006600"/>
              </a:buClr>
              <a:buSzPts val="1600"/>
              <a:buFont typeface="Noto Sans"/>
              <a:buChar char="●"/>
            </a:pPr>
            <a:r>
              <a:rPr b="0" i="0" lang="en-US" sz="1800" u="none" cap="none" strike="noStrike">
                <a:solidFill>
                  <a:schemeClr val="dk1"/>
                </a:solidFill>
                <a:latin typeface="Comic Sans MS"/>
                <a:ea typeface="Comic Sans MS"/>
                <a:cs typeface="Comic Sans MS"/>
                <a:sym typeface="Comic Sans MS"/>
              </a:rPr>
              <a:t>If you have room inside a room and introduced her properly in the bigger room and afterwards try to address her in smaller room -&gt; </a:t>
            </a:r>
            <a:r>
              <a:rPr b="0" i="0" lang="en-US" sz="1800" u="none" cap="none" strike="noStrike">
                <a:solidFill>
                  <a:srgbClr val="00B050"/>
                </a:solidFill>
                <a:latin typeface="Comic Sans MS"/>
                <a:ea typeface="Comic Sans MS"/>
                <a:cs typeface="Comic Sans MS"/>
                <a:sym typeface="Comic Sans MS"/>
              </a:rPr>
              <a:t>OK</a:t>
            </a:r>
            <a:r>
              <a:rPr b="0" i="0" lang="en-US" sz="1800" u="none" cap="none" strike="noStrike">
                <a:solidFill>
                  <a:schemeClr val="dk1"/>
                </a:solidFill>
                <a:latin typeface="Comic Sans MS"/>
                <a:ea typeface="Comic Sans MS"/>
                <a:cs typeface="Comic Sans MS"/>
                <a:sym typeface="Comic Sans MS"/>
              </a:rPr>
              <a:t> .  </a:t>
            </a:r>
            <a:endParaRPr b="0" i="0" sz="1600" u="none" cap="none" strike="noStrike">
              <a:solidFill>
                <a:schemeClr val="dk1"/>
              </a:solidFill>
              <a:latin typeface="Comic Sans MS"/>
              <a:ea typeface="Comic Sans MS"/>
              <a:cs typeface="Comic Sans MS"/>
              <a:sym typeface="Comic Sans MS"/>
            </a:endParaRPr>
          </a:p>
        </p:txBody>
      </p:sp>
      <p:sp>
        <p:nvSpPr>
          <p:cNvPr id="382" name="Google Shape;382;g2862855f622_0_54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The “Khaleesi Rule” - Metaphor for scoping </a:t>
            </a:r>
            <a:endParaRPr/>
          </a:p>
        </p:txBody>
      </p:sp>
      <p:sp>
        <p:nvSpPr>
          <p:cNvPr id="383" name="Google Shape;383;g2862855f622_0_542"/>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23"/>
          <p:cNvSpPr txBox="1"/>
          <p:nvPr>
            <p:ph idx="1" type="body"/>
          </p:nvPr>
        </p:nvSpPr>
        <p:spPr>
          <a:xfrm>
            <a:off x="454355" y="775983"/>
            <a:ext cx="8235289" cy="2954218"/>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rmAutofit/>
          </a:bodyPr>
          <a:lstStyle/>
          <a:p>
            <a:pPr indent="0" lvl="0" marL="800100" rtl="0" algn="l">
              <a:lnSpc>
                <a:spcPct val="100000"/>
              </a:lnSpc>
              <a:spcBef>
                <a:spcPts val="0"/>
              </a:spcBef>
              <a:spcAft>
                <a:spcPts val="0"/>
              </a:spcAft>
              <a:buSzPts val="1200"/>
              <a:buNone/>
            </a:pPr>
            <a:r>
              <a:rPr b="1" lang="en-US" sz="1200">
                <a:solidFill>
                  <a:srgbClr val="7F0055"/>
                </a:solidFill>
                <a:latin typeface="Consolas"/>
                <a:ea typeface="Consolas"/>
                <a:cs typeface="Consolas"/>
                <a:sym typeface="Consolas"/>
              </a:rPr>
              <a:t>public static</a:t>
            </a:r>
            <a:r>
              <a:rPr lang="en-US" sz="1200">
                <a:latin typeface="Consolas"/>
                <a:ea typeface="Consolas"/>
                <a:cs typeface="Consolas"/>
                <a:sym typeface="Consolas"/>
              </a:rPr>
              <a:t> void main (String[] args) {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solidFill>
                  <a:srgbClr val="00B050"/>
                </a:solidFill>
                <a:latin typeface="Consolas"/>
                <a:ea typeface="Consolas"/>
                <a:cs typeface="Consolas"/>
                <a:sym typeface="Consolas"/>
              </a:rPr>
              <a:t>// a’s scope starts here</a:t>
            </a:r>
            <a:endParaRPr sz="1200">
              <a:solidFill>
                <a:srgbClr val="7F0055"/>
              </a:solidFill>
              <a:latin typeface="Consolas"/>
              <a:ea typeface="Consolas"/>
              <a:cs typeface="Consolas"/>
              <a:sym typeface="Consolas"/>
            </a:endParaRPr>
          </a:p>
          <a:p>
            <a:pPr indent="0" lvl="0" marL="1485900" rtl="0" algn="l">
              <a:lnSpc>
                <a:spcPct val="100000"/>
              </a:lnSpc>
              <a:spcBef>
                <a:spcPts val="960"/>
              </a:spcBef>
              <a:spcAft>
                <a:spcPts val="0"/>
              </a:spcAft>
              <a:buSzPts val="1200"/>
              <a:buNone/>
            </a:pPr>
            <a:r>
              <a:rPr b="1" lang="en-US" sz="1200">
                <a:solidFill>
                  <a:srgbClr val="7F0055"/>
                </a:solidFill>
                <a:latin typeface="Consolas"/>
                <a:ea typeface="Consolas"/>
                <a:cs typeface="Consolas"/>
                <a:sym typeface="Consolas"/>
              </a:rPr>
              <a:t>int</a:t>
            </a:r>
            <a:r>
              <a:rPr lang="en-US" sz="1200">
                <a:latin typeface="Consolas"/>
                <a:ea typeface="Consolas"/>
                <a:cs typeface="Consolas"/>
                <a:sym typeface="Consolas"/>
              </a:rPr>
              <a:t> a = 10;       </a:t>
            </a:r>
            <a:endParaRPr sz="1200">
              <a:solidFill>
                <a:srgbClr val="7F0055"/>
              </a:solidFill>
              <a:latin typeface="Consolas"/>
              <a:ea typeface="Consolas"/>
              <a:cs typeface="Consolas"/>
              <a:sym typeface="Consolas"/>
            </a:endParaRPr>
          </a:p>
          <a:p>
            <a:pPr indent="0" lvl="0" marL="1485900" rtl="0" algn="l">
              <a:lnSpc>
                <a:spcPct val="100000"/>
              </a:lnSpc>
              <a:spcBef>
                <a:spcPts val="960"/>
              </a:spcBef>
              <a:spcAft>
                <a:spcPts val="0"/>
              </a:spcAft>
              <a:buSzPts val="1200"/>
              <a:buNone/>
            </a:pPr>
            <a:r>
              <a:rPr b="1" lang="en-US" sz="1200">
                <a:solidFill>
                  <a:srgbClr val="7F0055"/>
                </a:solidFill>
                <a:latin typeface="Consolas"/>
                <a:ea typeface="Consolas"/>
                <a:cs typeface="Consolas"/>
                <a:sym typeface="Consolas"/>
              </a:rPr>
              <a:t>while </a:t>
            </a:r>
            <a:r>
              <a:rPr lang="en-US" sz="1200">
                <a:latin typeface="Consolas"/>
                <a:ea typeface="Consolas"/>
                <a:cs typeface="Consolas"/>
                <a:sym typeface="Consolas"/>
              </a:rPr>
              <a:t>(</a:t>
            </a:r>
            <a:r>
              <a:rPr b="1" lang="en-US" sz="1200">
                <a:solidFill>
                  <a:srgbClr val="7F0055"/>
                </a:solidFill>
                <a:latin typeface="Consolas"/>
                <a:ea typeface="Consolas"/>
                <a:cs typeface="Consolas"/>
                <a:sym typeface="Consolas"/>
              </a:rPr>
              <a:t>true</a:t>
            </a:r>
            <a:r>
              <a:rPr lang="en-US" sz="1200">
                <a:latin typeface="Consolas"/>
                <a:ea typeface="Consolas"/>
                <a:cs typeface="Consolas"/>
                <a:sym typeface="Consolas"/>
              </a:rPr>
              <a:t>)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solidFill>
                  <a:srgbClr val="7F0055"/>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latin typeface="Consolas"/>
                <a:ea typeface="Consolas"/>
                <a:cs typeface="Consolas"/>
                <a:sym typeface="Consolas"/>
              </a:rPr>
              <a:t> a = 100;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solidFill>
                  <a:srgbClr val="FF0000"/>
                </a:solidFill>
                <a:latin typeface="Consolas"/>
                <a:ea typeface="Consolas"/>
                <a:cs typeface="Consolas"/>
                <a:sym typeface="Consolas"/>
              </a:rPr>
              <a:t>	// Compilation error – a already ‘exists’ in this scope</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latin typeface="Consolas"/>
                <a:ea typeface="Consolas"/>
                <a:cs typeface="Consolas"/>
                <a:sym typeface="Consolas"/>
              </a:rPr>
              <a:t>}</a:t>
            </a:r>
            <a:endParaRPr sz="1200">
              <a:latin typeface="Consolas"/>
              <a:ea typeface="Consolas"/>
              <a:cs typeface="Consolas"/>
              <a:sym typeface="Consolas"/>
            </a:endParaRPr>
          </a:p>
          <a:p>
            <a:pPr indent="0" lvl="0" marL="800100" rtl="0" algn="l">
              <a:lnSpc>
                <a:spcPct val="100000"/>
              </a:lnSpc>
              <a:spcBef>
                <a:spcPts val="960"/>
              </a:spcBef>
              <a:spcAft>
                <a:spcPts val="0"/>
              </a:spcAft>
              <a:buSzPts val="1200"/>
              <a:buNone/>
            </a:pPr>
            <a:r>
              <a:rPr lang="en-US" sz="1200">
                <a:latin typeface="Consolas"/>
                <a:ea typeface="Consolas"/>
                <a:cs typeface="Consolas"/>
                <a:sym typeface="Consolas"/>
              </a:rPr>
              <a:t>}	</a:t>
            </a:r>
            <a:r>
              <a:rPr lang="en-US" sz="1200">
                <a:solidFill>
                  <a:srgbClr val="00B050"/>
                </a:solidFill>
                <a:latin typeface="Consolas"/>
                <a:ea typeface="Consolas"/>
                <a:cs typeface="Consolas"/>
                <a:sym typeface="Consolas"/>
              </a:rPr>
              <a:t> </a:t>
            </a:r>
            <a:endParaRPr sz="1200">
              <a:latin typeface="Consolas"/>
              <a:ea typeface="Consolas"/>
              <a:cs typeface="Consolas"/>
              <a:sym typeface="Consolas"/>
            </a:endParaRPr>
          </a:p>
          <a:p>
            <a:pPr indent="0" lvl="0" marL="800100" rtl="0" algn="l">
              <a:lnSpc>
                <a:spcPct val="100000"/>
              </a:lnSpc>
              <a:spcBef>
                <a:spcPts val="960"/>
              </a:spcBef>
              <a:spcAft>
                <a:spcPts val="0"/>
              </a:spcAft>
              <a:buSzPts val="1200"/>
              <a:buNone/>
            </a:pPr>
            <a:r>
              <a:rPr lang="en-US" sz="1200">
                <a:solidFill>
                  <a:srgbClr val="00B050"/>
                </a:solidFill>
                <a:latin typeface="Consolas"/>
                <a:ea typeface="Consolas"/>
                <a:cs typeface="Consolas"/>
                <a:sym typeface="Consolas"/>
              </a:rPr>
              <a:t>      // a’s scope ends here, upon exiting ‘main’</a:t>
            </a:r>
            <a:endParaRPr sz="1200">
              <a:latin typeface="Consolas"/>
              <a:ea typeface="Consolas"/>
              <a:cs typeface="Consolas"/>
              <a:sym typeface="Consolas"/>
            </a:endParaRPr>
          </a:p>
        </p:txBody>
      </p:sp>
      <p:sp>
        <p:nvSpPr>
          <p:cNvPr id="390" name="Google Shape;390;p23"/>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Example 1 &amp; 2 - Scope</a:t>
            </a:r>
            <a:endParaRPr/>
          </a:p>
        </p:txBody>
      </p:sp>
      <p:sp>
        <p:nvSpPr>
          <p:cNvPr id="391" name="Google Shape;391;p23"/>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392" name="Google Shape;392;p23"/>
          <p:cNvSpPr txBox="1"/>
          <p:nvPr/>
        </p:nvSpPr>
        <p:spPr>
          <a:xfrm>
            <a:off x="454355" y="3896273"/>
            <a:ext cx="8235289" cy="2689085"/>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rmAutofit lnSpcReduction="10000"/>
          </a:bodyPr>
          <a:lstStyle/>
          <a:p>
            <a:pPr indent="0" lvl="0" marL="800100" marR="0" rtl="0" algn="l">
              <a:lnSpc>
                <a:spcPct val="100000"/>
              </a:lnSpc>
              <a:spcBef>
                <a:spcPts val="0"/>
              </a:spcBef>
              <a:spcAft>
                <a:spcPts val="0"/>
              </a:spcAft>
              <a:buClr>
                <a:srgbClr val="006600"/>
              </a:buClr>
              <a:buSzPts val="1200"/>
              <a:buFont typeface="Noto Sans"/>
              <a:buNone/>
            </a:pPr>
            <a:r>
              <a:rPr b="1" i="0" lang="en-US" sz="1200" u="none" cap="none" strike="noStrike">
                <a:solidFill>
                  <a:srgbClr val="7F0055"/>
                </a:solidFill>
                <a:latin typeface="Consolas"/>
                <a:ea typeface="Consolas"/>
                <a:cs typeface="Consolas"/>
                <a:sym typeface="Consolas"/>
              </a:rPr>
              <a:t>public static</a:t>
            </a:r>
            <a:r>
              <a:rPr b="0" i="0" lang="en-US" sz="1200" u="none" cap="none" strike="noStrike">
                <a:solidFill>
                  <a:schemeClr val="dk1"/>
                </a:solidFill>
                <a:latin typeface="Consolas"/>
                <a:ea typeface="Consolas"/>
                <a:cs typeface="Consolas"/>
                <a:sym typeface="Consolas"/>
              </a:rPr>
              <a:t> void main (String[] args) {	</a:t>
            </a:r>
            <a:endParaRPr/>
          </a:p>
          <a:p>
            <a:pPr indent="0" lvl="0" marL="1485900" marR="0" rtl="0" algn="l">
              <a:lnSpc>
                <a:spcPct val="100000"/>
              </a:lnSpc>
              <a:spcBef>
                <a:spcPts val="960"/>
              </a:spcBef>
              <a:spcAft>
                <a:spcPts val="0"/>
              </a:spcAft>
              <a:buClr>
                <a:srgbClr val="006600"/>
              </a:buClr>
              <a:buSzPts val="1200"/>
              <a:buFont typeface="Noto Sans"/>
              <a:buNone/>
            </a:pPr>
            <a:r>
              <a:rPr b="1" i="0" lang="en-US" sz="1200" u="none" cap="none" strike="noStrike">
                <a:solidFill>
                  <a:srgbClr val="7F0055"/>
                </a:solidFill>
                <a:latin typeface="Consolas"/>
                <a:ea typeface="Consolas"/>
                <a:cs typeface="Consolas"/>
                <a:sym typeface="Consolas"/>
              </a:rPr>
              <a:t>while </a:t>
            </a:r>
            <a:r>
              <a:rPr b="0" i="0" lang="en-US" sz="1200" u="none" cap="none" strike="noStrike">
                <a:solidFill>
                  <a:schemeClr val="dk1"/>
                </a:solidFill>
                <a:latin typeface="Consolas"/>
                <a:ea typeface="Consolas"/>
                <a:cs typeface="Consolas"/>
                <a:sym typeface="Consolas"/>
              </a:rPr>
              <a:t>(</a:t>
            </a:r>
            <a:r>
              <a:rPr b="1" i="0" lang="en-US" sz="1200" u="none" cap="none" strike="noStrike">
                <a:solidFill>
                  <a:srgbClr val="7F0055"/>
                </a:solidFill>
                <a:latin typeface="Consolas"/>
                <a:ea typeface="Consolas"/>
                <a:cs typeface="Consolas"/>
                <a:sym typeface="Consolas"/>
              </a:rPr>
              <a:t>true</a:t>
            </a:r>
            <a:r>
              <a:rPr b="0" i="0" lang="en-US" sz="1200" u="none" cap="none" strike="noStrike">
                <a:solidFill>
                  <a:schemeClr val="dk1"/>
                </a:solidFill>
                <a:latin typeface="Consolas"/>
                <a:ea typeface="Consolas"/>
                <a:cs typeface="Consolas"/>
                <a:sym typeface="Consolas"/>
              </a:rPr>
              <a:t>) {</a:t>
            </a:r>
            <a:endParaRPr/>
          </a:p>
          <a:p>
            <a:pPr indent="0" lvl="0" marL="1485900" marR="0" rtl="0" algn="l">
              <a:lnSpc>
                <a:spcPct val="100000"/>
              </a:lnSpc>
              <a:spcBef>
                <a:spcPts val="960"/>
              </a:spcBef>
              <a:spcAft>
                <a:spcPts val="0"/>
              </a:spcAft>
              <a:buClr>
                <a:srgbClr val="006600"/>
              </a:buClr>
              <a:buSzPts val="1200"/>
              <a:buFont typeface="Noto Sans"/>
              <a:buNone/>
            </a:pPr>
            <a:r>
              <a:rPr b="0" i="0" lang="en-US" sz="1200" u="none" cap="none" strike="noStrike">
                <a:solidFill>
                  <a:srgbClr val="00B050"/>
                </a:solidFill>
                <a:latin typeface="Consolas"/>
                <a:ea typeface="Consolas"/>
                <a:cs typeface="Consolas"/>
                <a:sym typeface="Consolas"/>
              </a:rPr>
              <a:t>	// a’s scope starts here</a:t>
            </a:r>
            <a:endParaRPr b="0" i="0" sz="1200" u="none" cap="none" strike="noStrike">
              <a:solidFill>
                <a:srgbClr val="7F0055"/>
              </a:solidFill>
              <a:latin typeface="Consolas"/>
              <a:ea typeface="Consolas"/>
              <a:cs typeface="Consolas"/>
              <a:sym typeface="Consolas"/>
            </a:endParaRPr>
          </a:p>
          <a:p>
            <a:pPr indent="0" lvl="0" marL="1485900" marR="0" rtl="0" algn="l">
              <a:lnSpc>
                <a:spcPct val="100000"/>
              </a:lnSpc>
              <a:spcBef>
                <a:spcPts val="960"/>
              </a:spcBef>
              <a:spcAft>
                <a:spcPts val="0"/>
              </a:spcAft>
              <a:buClr>
                <a:srgbClr val="006600"/>
              </a:buClr>
              <a:buSzPts val="1200"/>
              <a:buFont typeface="Noto Sans"/>
              <a:buNone/>
            </a:pPr>
            <a:r>
              <a:rPr b="1" i="0" lang="en-US" sz="1200" u="none" cap="none" strike="noStrike">
                <a:solidFill>
                  <a:srgbClr val="7F0055"/>
                </a:solidFill>
                <a:latin typeface="Consolas"/>
                <a:ea typeface="Consolas"/>
                <a:cs typeface="Consolas"/>
                <a:sym typeface="Consolas"/>
              </a:rPr>
              <a:t>	int</a:t>
            </a:r>
            <a:r>
              <a:rPr b="0" i="0" lang="en-US" sz="1200" u="none" cap="none" strike="noStrike">
                <a:solidFill>
                  <a:schemeClr val="dk1"/>
                </a:solidFill>
                <a:latin typeface="Consolas"/>
                <a:ea typeface="Consolas"/>
                <a:cs typeface="Consolas"/>
                <a:sym typeface="Consolas"/>
              </a:rPr>
              <a:t> a = 100; </a:t>
            </a:r>
            <a:endParaRPr/>
          </a:p>
          <a:p>
            <a:pPr indent="0" lvl="0" marL="1485900" marR="0" rtl="0" algn="l">
              <a:lnSpc>
                <a:spcPct val="100000"/>
              </a:lnSpc>
              <a:spcBef>
                <a:spcPts val="960"/>
              </a:spcBef>
              <a:spcAft>
                <a:spcPts val="0"/>
              </a:spcAft>
              <a:buClr>
                <a:srgbClr val="006600"/>
              </a:buClr>
              <a:buSzPts val="1200"/>
              <a:buFont typeface="Noto Sans"/>
              <a:buNone/>
            </a:pPr>
            <a:r>
              <a:rPr b="0" i="0" lang="en-US" sz="1200" u="none" cap="none" strike="noStrike">
                <a:solidFill>
                  <a:schemeClr val="dk1"/>
                </a:solidFill>
                <a:latin typeface="Consolas"/>
                <a:ea typeface="Consolas"/>
                <a:cs typeface="Consolas"/>
                <a:sym typeface="Consolas"/>
              </a:rPr>
              <a:t>}</a:t>
            </a:r>
            <a:endParaRPr/>
          </a:p>
          <a:p>
            <a:pPr indent="0" lvl="0" marL="1485900" marR="0" rtl="0" algn="l">
              <a:lnSpc>
                <a:spcPct val="100000"/>
              </a:lnSpc>
              <a:spcBef>
                <a:spcPts val="960"/>
              </a:spcBef>
              <a:spcAft>
                <a:spcPts val="0"/>
              </a:spcAft>
              <a:buClr>
                <a:srgbClr val="006600"/>
              </a:buClr>
              <a:buSzPts val="1200"/>
              <a:buFont typeface="Noto Sans"/>
              <a:buNone/>
            </a:pPr>
            <a:r>
              <a:rPr b="0" i="0" lang="en-US" sz="1200" u="none" cap="none" strike="noStrike">
                <a:solidFill>
                  <a:srgbClr val="00B050"/>
                </a:solidFill>
                <a:latin typeface="Consolas"/>
                <a:ea typeface="Consolas"/>
                <a:cs typeface="Consolas"/>
                <a:sym typeface="Consolas"/>
              </a:rPr>
              <a:t>// a’s scope ends here</a:t>
            </a:r>
            <a:endParaRPr b="0" i="0" sz="1200" u="none" cap="none" strike="noStrike">
              <a:solidFill>
                <a:schemeClr val="dk1"/>
              </a:solidFill>
              <a:latin typeface="Consolas"/>
              <a:ea typeface="Consolas"/>
              <a:cs typeface="Consolas"/>
              <a:sym typeface="Consolas"/>
            </a:endParaRPr>
          </a:p>
          <a:p>
            <a:pPr indent="0" lvl="0" marL="1485900" marR="0" rtl="0" algn="l">
              <a:lnSpc>
                <a:spcPct val="100000"/>
              </a:lnSpc>
              <a:spcBef>
                <a:spcPts val="960"/>
              </a:spcBef>
              <a:spcAft>
                <a:spcPts val="0"/>
              </a:spcAft>
              <a:buClr>
                <a:srgbClr val="006600"/>
              </a:buClr>
              <a:buSzPts val="1200"/>
              <a:buFont typeface="Noto Sans"/>
              <a:buNone/>
            </a:pPr>
            <a:r>
              <a:rPr b="0" i="0" lang="en-US" sz="1200" u="none" cap="none" strike="noStrike">
                <a:solidFill>
                  <a:schemeClr val="dk1"/>
                </a:solidFill>
                <a:latin typeface="Consolas"/>
                <a:ea typeface="Consolas"/>
                <a:cs typeface="Consolas"/>
                <a:sym typeface="Consolas"/>
              </a:rPr>
              <a:t>System.out.println(a);</a:t>
            </a:r>
            <a:r>
              <a:rPr b="0" i="0" lang="en-US" sz="1200" u="none" cap="none" strike="noStrike">
                <a:solidFill>
                  <a:srgbClr val="FF0000"/>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a:p>
            <a:pPr indent="0" lvl="0" marL="1485900" marR="0" rtl="0" algn="l">
              <a:lnSpc>
                <a:spcPct val="100000"/>
              </a:lnSpc>
              <a:spcBef>
                <a:spcPts val="960"/>
              </a:spcBef>
              <a:spcAft>
                <a:spcPts val="0"/>
              </a:spcAft>
              <a:buClr>
                <a:srgbClr val="006600"/>
              </a:buClr>
              <a:buSzPts val="1200"/>
              <a:buFont typeface="Noto Sans"/>
              <a:buNone/>
            </a:pPr>
            <a:r>
              <a:rPr b="0" i="0" lang="en-US" sz="1200" u="none" cap="none" strike="noStrike">
                <a:solidFill>
                  <a:srgbClr val="FF0000"/>
                </a:solidFill>
                <a:latin typeface="Consolas"/>
                <a:ea typeface="Consolas"/>
                <a:cs typeface="Consolas"/>
                <a:sym typeface="Consolas"/>
              </a:rPr>
              <a:t>// Compilation error – a doesn’t ‘exist’ in this scope</a:t>
            </a:r>
            <a:endParaRPr b="0" i="0" sz="1200" u="none" cap="none" strike="noStrike">
              <a:solidFill>
                <a:schemeClr val="dk1"/>
              </a:solidFill>
              <a:latin typeface="Consolas"/>
              <a:ea typeface="Consolas"/>
              <a:cs typeface="Consolas"/>
              <a:sym typeface="Consolas"/>
            </a:endParaRPr>
          </a:p>
          <a:p>
            <a:pPr indent="0" lvl="0" marL="800100" marR="0" rtl="0" algn="l">
              <a:lnSpc>
                <a:spcPct val="100000"/>
              </a:lnSpc>
              <a:spcBef>
                <a:spcPts val="960"/>
              </a:spcBef>
              <a:spcAft>
                <a:spcPts val="0"/>
              </a:spcAft>
              <a:buClr>
                <a:srgbClr val="006600"/>
              </a:buClr>
              <a:buSzPts val="1200"/>
              <a:buFont typeface="Noto Sans"/>
              <a:buNone/>
            </a:pPr>
            <a:r>
              <a:rPr b="0" i="0" lang="en-US" sz="1200" u="none" cap="none" strike="noStrike">
                <a:solidFill>
                  <a:schemeClr val="dk1"/>
                </a:solidFill>
                <a:latin typeface="Consolas"/>
                <a:ea typeface="Consolas"/>
                <a:cs typeface="Consolas"/>
                <a:sym typeface="Consolas"/>
              </a:rPr>
              <a:t>}	</a:t>
            </a:r>
            <a:endParaRPr/>
          </a:p>
          <a:p>
            <a:pPr indent="0" lvl="0" marL="217486" marR="0" rtl="0" algn="l">
              <a:lnSpc>
                <a:spcPct val="100000"/>
              </a:lnSpc>
              <a:spcBef>
                <a:spcPts val="960"/>
              </a:spcBef>
              <a:spcAft>
                <a:spcPts val="0"/>
              </a:spcAft>
              <a:buClr>
                <a:srgbClr val="006600"/>
              </a:buClr>
              <a:buSzPts val="1200"/>
              <a:buFont typeface="Noto Sans"/>
              <a:buNone/>
            </a:pPr>
            <a:r>
              <a:t/>
            </a:r>
            <a:endParaRPr b="0" i="0" sz="1200" u="none" cap="none" strike="noStrike">
              <a:solidFill>
                <a:schemeClr val="dk1"/>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4"/>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Example 3 &amp; 4 - Scope</a:t>
            </a:r>
            <a:endParaRPr/>
          </a:p>
        </p:txBody>
      </p:sp>
      <p:sp>
        <p:nvSpPr>
          <p:cNvPr id="399" name="Google Shape;399;p24"/>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00" name="Google Shape;400;p24"/>
          <p:cNvSpPr txBox="1"/>
          <p:nvPr>
            <p:ph idx="1" type="body"/>
          </p:nvPr>
        </p:nvSpPr>
        <p:spPr>
          <a:xfrm>
            <a:off x="419100" y="794159"/>
            <a:ext cx="8229600" cy="2860956"/>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rmAutofit/>
          </a:bodyPr>
          <a:lstStyle/>
          <a:p>
            <a:pPr indent="0" lvl="0" marL="800100" rtl="0" algn="l">
              <a:lnSpc>
                <a:spcPct val="100000"/>
              </a:lnSpc>
              <a:spcBef>
                <a:spcPts val="0"/>
              </a:spcBef>
              <a:spcAft>
                <a:spcPts val="0"/>
              </a:spcAft>
              <a:buSzPts val="1200"/>
              <a:buNone/>
            </a:pPr>
            <a:r>
              <a:rPr b="1" lang="en-US" sz="1200">
                <a:solidFill>
                  <a:srgbClr val="7F0055"/>
                </a:solidFill>
                <a:latin typeface="Consolas"/>
                <a:ea typeface="Consolas"/>
                <a:cs typeface="Consolas"/>
                <a:sym typeface="Consolas"/>
              </a:rPr>
              <a:t>public static</a:t>
            </a:r>
            <a:r>
              <a:rPr lang="en-US" sz="1200">
                <a:latin typeface="Consolas"/>
                <a:ea typeface="Consolas"/>
                <a:cs typeface="Consolas"/>
                <a:sym typeface="Consolas"/>
              </a:rPr>
              <a:t> void main (String[] args) {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solidFill>
                  <a:srgbClr val="00B050"/>
                </a:solidFill>
                <a:latin typeface="Consolas"/>
                <a:ea typeface="Consolas"/>
                <a:cs typeface="Consolas"/>
                <a:sym typeface="Consolas"/>
              </a:rPr>
              <a:t>// a’s scope starts here</a:t>
            </a:r>
            <a:endParaRPr sz="1200">
              <a:solidFill>
                <a:srgbClr val="7F0055"/>
              </a:solidFill>
              <a:latin typeface="Consolas"/>
              <a:ea typeface="Consolas"/>
              <a:cs typeface="Consolas"/>
              <a:sym typeface="Consolas"/>
            </a:endParaRPr>
          </a:p>
          <a:p>
            <a:pPr indent="0" lvl="0" marL="1485900" rtl="0" algn="l">
              <a:lnSpc>
                <a:spcPct val="100000"/>
              </a:lnSpc>
              <a:spcBef>
                <a:spcPts val="960"/>
              </a:spcBef>
              <a:spcAft>
                <a:spcPts val="0"/>
              </a:spcAft>
              <a:buSzPts val="1200"/>
              <a:buNone/>
            </a:pPr>
            <a:r>
              <a:rPr b="1" lang="en-US" sz="1200">
                <a:solidFill>
                  <a:srgbClr val="7F0055"/>
                </a:solidFill>
                <a:latin typeface="Consolas"/>
                <a:ea typeface="Consolas"/>
                <a:cs typeface="Consolas"/>
                <a:sym typeface="Consolas"/>
              </a:rPr>
              <a:t>int</a:t>
            </a:r>
            <a:r>
              <a:rPr lang="en-US" sz="1200">
                <a:latin typeface="Consolas"/>
                <a:ea typeface="Consolas"/>
                <a:cs typeface="Consolas"/>
                <a:sym typeface="Consolas"/>
              </a:rPr>
              <a:t> a = 10;       </a:t>
            </a:r>
            <a:endParaRPr sz="1200">
              <a:solidFill>
                <a:srgbClr val="7F0055"/>
              </a:solidFill>
              <a:latin typeface="Consolas"/>
              <a:ea typeface="Consolas"/>
              <a:cs typeface="Consolas"/>
              <a:sym typeface="Consolas"/>
            </a:endParaRPr>
          </a:p>
          <a:p>
            <a:pPr indent="0" lvl="0" marL="1485900" rtl="0" algn="l">
              <a:lnSpc>
                <a:spcPct val="100000"/>
              </a:lnSpc>
              <a:spcBef>
                <a:spcPts val="960"/>
              </a:spcBef>
              <a:spcAft>
                <a:spcPts val="0"/>
              </a:spcAft>
              <a:buSzPts val="1200"/>
              <a:buNone/>
            </a:pPr>
            <a:r>
              <a:rPr b="1" lang="en-US" sz="1200">
                <a:solidFill>
                  <a:srgbClr val="7F0055"/>
                </a:solidFill>
                <a:latin typeface="Consolas"/>
                <a:ea typeface="Consolas"/>
                <a:cs typeface="Consolas"/>
                <a:sym typeface="Consolas"/>
              </a:rPr>
              <a:t>while </a:t>
            </a:r>
            <a:r>
              <a:rPr lang="en-US" sz="1200">
                <a:latin typeface="Consolas"/>
                <a:ea typeface="Consolas"/>
                <a:cs typeface="Consolas"/>
                <a:sym typeface="Consolas"/>
              </a:rPr>
              <a:t>(</a:t>
            </a:r>
            <a:r>
              <a:rPr b="1" lang="en-US" sz="1200">
                <a:solidFill>
                  <a:srgbClr val="7F0055"/>
                </a:solidFill>
                <a:latin typeface="Consolas"/>
                <a:ea typeface="Consolas"/>
                <a:cs typeface="Consolas"/>
                <a:sym typeface="Consolas"/>
              </a:rPr>
              <a:t>true</a:t>
            </a:r>
            <a:r>
              <a:rPr lang="en-US" sz="1200">
                <a:latin typeface="Consolas"/>
                <a:ea typeface="Consolas"/>
                <a:cs typeface="Consolas"/>
                <a:sym typeface="Consolas"/>
              </a:rPr>
              <a:t>)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latin typeface="Consolas"/>
                <a:ea typeface="Consolas"/>
                <a:cs typeface="Consolas"/>
                <a:sym typeface="Consolas"/>
              </a:rPr>
              <a:t>	a = 100; </a:t>
            </a:r>
            <a:endParaRPr sz="1200">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solidFill>
                  <a:srgbClr val="00B050"/>
                </a:solidFill>
                <a:latin typeface="Consolas"/>
                <a:ea typeface="Consolas"/>
                <a:cs typeface="Consolas"/>
                <a:sym typeface="Consolas"/>
              </a:rPr>
              <a:t>	// that’s fine, just a reassignment</a:t>
            </a:r>
            <a:endParaRPr sz="1200">
              <a:solidFill>
                <a:srgbClr val="7F0055"/>
              </a:solidFill>
              <a:latin typeface="Consolas"/>
              <a:ea typeface="Consolas"/>
              <a:cs typeface="Consolas"/>
              <a:sym typeface="Consolas"/>
            </a:endParaRPr>
          </a:p>
          <a:p>
            <a:pPr indent="0" lvl="0" marL="1485900" rtl="0" algn="l">
              <a:lnSpc>
                <a:spcPct val="100000"/>
              </a:lnSpc>
              <a:spcBef>
                <a:spcPts val="960"/>
              </a:spcBef>
              <a:spcAft>
                <a:spcPts val="0"/>
              </a:spcAft>
              <a:buSzPts val="1200"/>
              <a:buNone/>
            </a:pPr>
            <a:r>
              <a:rPr lang="en-US" sz="1200">
                <a:latin typeface="Consolas"/>
                <a:ea typeface="Consolas"/>
                <a:cs typeface="Consolas"/>
                <a:sym typeface="Consolas"/>
              </a:rPr>
              <a:t>}</a:t>
            </a:r>
            <a:endParaRPr sz="1200">
              <a:latin typeface="Consolas"/>
              <a:ea typeface="Consolas"/>
              <a:cs typeface="Consolas"/>
              <a:sym typeface="Consolas"/>
            </a:endParaRPr>
          </a:p>
          <a:p>
            <a:pPr indent="0" lvl="0" marL="800100" rtl="0" algn="l">
              <a:lnSpc>
                <a:spcPct val="100000"/>
              </a:lnSpc>
              <a:spcBef>
                <a:spcPts val="960"/>
              </a:spcBef>
              <a:spcAft>
                <a:spcPts val="0"/>
              </a:spcAft>
              <a:buSzPts val="1200"/>
              <a:buNone/>
            </a:pPr>
            <a:r>
              <a:rPr lang="en-US" sz="1200">
                <a:latin typeface="Consolas"/>
                <a:ea typeface="Consolas"/>
                <a:cs typeface="Consolas"/>
                <a:sym typeface="Consolas"/>
              </a:rPr>
              <a:t>}	</a:t>
            </a:r>
            <a:r>
              <a:rPr lang="en-US" sz="1200">
                <a:solidFill>
                  <a:srgbClr val="00B050"/>
                </a:solidFill>
                <a:latin typeface="Consolas"/>
                <a:ea typeface="Consolas"/>
                <a:cs typeface="Consolas"/>
                <a:sym typeface="Consolas"/>
              </a:rPr>
              <a:t> </a:t>
            </a:r>
            <a:endParaRPr sz="1200">
              <a:latin typeface="Consolas"/>
              <a:ea typeface="Consolas"/>
              <a:cs typeface="Consolas"/>
              <a:sym typeface="Consolas"/>
            </a:endParaRPr>
          </a:p>
          <a:p>
            <a:pPr indent="0" lvl="0" marL="800100" rtl="0" algn="l">
              <a:lnSpc>
                <a:spcPct val="100000"/>
              </a:lnSpc>
              <a:spcBef>
                <a:spcPts val="960"/>
              </a:spcBef>
              <a:spcAft>
                <a:spcPts val="0"/>
              </a:spcAft>
              <a:buSzPts val="1200"/>
              <a:buNone/>
            </a:pPr>
            <a:r>
              <a:rPr lang="en-US" sz="1200">
                <a:solidFill>
                  <a:srgbClr val="00B050"/>
                </a:solidFill>
                <a:latin typeface="Consolas"/>
                <a:ea typeface="Consolas"/>
                <a:cs typeface="Consolas"/>
                <a:sym typeface="Consolas"/>
              </a:rPr>
              <a:t>      // a’s scope ends upon exiting ‘main’</a:t>
            </a:r>
            <a:endParaRPr sz="1200">
              <a:latin typeface="Consolas"/>
              <a:ea typeface="Consolas"/>
              <a:cs typeface="Consolas"/>
              <a:sym typeface="Consolas"/>
            </a:endParaRPr>
          </a:p>
          <a:p>
            <a:pPr indent="0" lvl="0" marL="141287" rtl="0" algn="l">
              <a:lnSpc>
                <a:spcPct val="100000"/>
              </a:lnSpc>
              <a:spcBef>
                <a:spcPts val="960"/>
              </a:spcBef>
              <a:spcAft>
                <a:spcPts val="0"/>
              </a:spcAft>
              <a:buSzPts val="1200"/>
              <a:buNone/>
            </a:pPr>
            <a:r>
              <a:t/>
            </a:r>
            <a:endParaRPr sz="1200">
              <a:latin typeface="Consolas"/>
              <a:ea typeface="Consolas"/>
              <a:cs typeface="Consolas"/>
              <a:sym typeface="Consolas"/>
            </a:endParaRPr>
          </a:p>
          <a:p>
            <a:pPr indent="-290512" lvl="0" marL="508000" rtl="0" algn="l">
              <a:lnSpc>
                <a:spcPct val="100000"/>
              </a:lnSpc>
              <a:spcBef>
                <a:spcPts val="960"/>
              </a:spcBef>
              <a:spcAft>
                <a:spcPts val="0"/>
              </a:spcAft>
              <a:buSzPts val="1200"/>
              <a:buFont typeface="Noto Sans"/>
              <a:buNone/>
            </a:pPr>
            <a:r>
              <a:t/>
            </a:r>
            <a:endParaRPr sz="1200">
              <a:latin typeface="Consolas"/>
              <a:ea typeface="Consolas"/>
              <a:cs typeface="Consolas"/>
              <a:sym typeface="Consolas"/>
            </a:endParaRPr>
          </a:p>
        </p:txBody>
      </p:sp>
      <p:sp>
        <p:nvSpPr>
          <p:cNvPr id="401" name="Google Shape;401;p24"/>
          <p:cNvSpPr txBox="1"/>
          <p:nvPr/>
        </p:nvSpPr>
        <p:spPr>
          <a:xfrm>
            <a:off x="419100" y="3747911"/>
            <a:ext cx="8229600" cy="2860956"/>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rmAutofit/>
          </a:bodyPr>
          <a:lstStyle/>
          <a:p>
            <a:pPr indent="0" lvl="0" marL="800100" marR="0" rtl="0" algn="l">
              <a:lnSpc>
                <a:spcPct val="100000"/>
              </a:lnSpc>
              <a:spcBef>
                <a:spcPts val="0"/>
              </a:spcBef>
              <a:spcAft>
                <a:spcPts val="0"/>
              </a:spcAft>
              <a:buClr>
                <a:srgbClr val="006600"/>
              </a:buClr>
              <a:buSzPts val="900"/>
              <a:buFont typeface="Noto Sans"/>
              <a:buNone/>
            </a:pPr>
            <a:r>
              <a:rPr b="1" i="0" lang="en-US" sz="1200" u="none" cap="none" strike="noStrike">
                <a:solidFill>
                  <a:srgbClr val="7F0055"/>
                </a:solidFill>
                <a:latin typeface="Consolas"/>
                <a:ea typeface="Consolas"/>
                <a:cs typeface="Consolas"/>
                <a:sym typeface="Consolas"/>
              </a:rPr>
              <a:t>public static</a:t>
            </a:r>
            <a:r>
              <a:rPr b="0" i="0" lang="en-US" sz="1200" u="none" cap="none" strike="noStrike">
                <a:solidFill>
                  <a:schemeClr val="dk1"/>
                </a:solidFill>
                <a:latin typeface="Consolas"/>
                <a:ea typeface="Consolas"/>
                <a:cs typeface="Consolas"/>
                <a:sym typeface="Consolas"/>
              </a:rPr>
              <a:t> void main (String[] args) {</a:t>
            </a:r>
            <a:endParaRPr/>
          </a:p>
          <a:p>
            <a:pPr indent="0" lvl="0" marL="800100" marR="0" rtl="0" algn="l">
              <a:lnSpc>
                <a:spcPct val="100000"/>
              </a:lnSpc>
              <a:spcBef>
                <a:spcPts val="960"/>
              </a:spcBef>
              <a:spcAft>
                <a:spcPts val="0"/>
              </a:spcAft>
              <a:buClr>
                <a:srgbClr val="006600"/>
              </a:buClr>
              <a:buSzPts val="900"/>
              <a:buFont typeface="Noto Sans"/>
              <a:buNone/>
            </a:pPr>
            <a:r>
              <a:rPr b="1" i="0" lang="en-US" sz="1200" u="none" cap="none" strike="noStrike">
                <a:solidFill>
                  <a:srgbClr val="7F0055"/>
                </a:solidFill>
                <a:latin typeface="Consolas"/>
                <a:ea typeface="Consolas"/>
                <a:cs typeface="Consolas"/>
                <a:sym typeface="Consolas"/>
              </a:rPr>
              <a:t>		while </a:t>
            </a:r>
            <a:r>
              <a:rPr b="0" i="0" lang="en-US" sz="1200" u="none" cap="none" strike="noStrike">
                <a:solidFill>
                  <a:schemeClr val="dk1"/>
                </a:solidFill>
                <a:latin typeface="Consolas"/>
                <a:ea typeface="Consolas"/>
                <a:cs typeface="Consolas"/>
                <a:sym typeface="Consolas"/>
              </a:rPr>
              <a:t>(</a:t>
            </a:r>
            <a:r>
              <a:rPr b="1" i="0" lang="en-US" sz="1200" u="none" cap="none" strike="noStrike">
                <a:solidFill>
                  <a:srgbClr val="7F0055"/>
                </a:solidFill>
                <a:latin typeface="Consolas"/>
                <a:ea typeface="Consolas"/>
                <a:cs typeface="Consolas"/>
                <a:sym typeface="Consolas"/>
              </a:rPr>
              <a:t>true</a:t>
            </a:r>
            <a:r>
              <a:rPr b="0" i="0" lang="en-US" sz="1200" u="none" cap="none" strike="noStrike">
                <a:solidFill>
                  <a:schemeClr val="dk1"/>
                </a:solidFill>
                <a:latin typeface="Consolas"/>
                <a:ea typeface="Consolas"/>
                <a:cs typeface="Consolas"/>
                <a:sym typeface="Consolas"/>
              </a:rPr>
              <a:t>) {</a:t>
            </a:r>
            <a:endParaRPr/>
          </a:p>
          <a:p>
            <a:pPr indent="0" lvl="0" marL="800100" marR="0" rtl="0" algn="l">
              <a:lnSpc>
                <a:spcPct val="100000"/>
              </a:lnSpc>
              <a:spcBef>
                <a:spcPts val="960"/>
              </a:spcBef>
              <a:spcAft>
                <a:spcPts val="0"/>
              </a:spcAft>
              <a:buClr>
                <a:srgbClr val="006600"/>
              </a:buClr>
              <a:buSzPts val="900"/>
              <a:buFont typeface="Noto Sans"/>
              <a:buNone/>
            </a:pPr>
            <a:r>
              <a:rPr b="0" i="0" lang="en-US" sz="1200" u="none" cap="none" strike="noStrike">
                <a:solidFill>
                  <a:srgbClr val="00B050"/>
                </a:solidFill>
                <a:latin typeface="Consolas"/>
                <a:ea typeface="Consolas"/>
                <a:cs typeface="Consolas"/>
                <a:sym typeface="Consolas"/>
              </a:rPr>
              <a:t>			// a’s scope starts here</a:t>
            </a:r>
            <a:endParaRPr/>
          </a:p>
          <a:p>
            <a:pPr indent="0" lvl="0" marL="1485900" marR="0" rtl="0" algn="l">
              <a:lnSpc>
                <a:spcPct val="100000"/>
              </a:lnSpc>
              <a:spcBef>
                <a:spcPts val="960"/>
              </a:spcBef>
              <a:spcAft>
                <a:spcPts val="0"/>
              </a:spcAft>
              <a:buClr>
                <a:srgbClr val="006600"/>
              </a:buClr>
              <a:buSzPts val="900"/>
              <a:buFont typeface="Noto Sans"/>
              <a:buNone/>
            </a:pPr>
            <a:r>
              <a:rPr b="1" i="0" lang="en-US" sz="1200" u="none" cap="none" strike="noStrike">
                <a:solidFill>
                  <a:srgbClr val="7F0055"/>
                </a:solidFill>
                <a:latin typeface="Consolas"/>
                <a:ea typeface="Consolas"/>
                <a:cs typeface="Consolas"/>
                <a:sym typeface="Consolas"/>
              </a:rPr>
              <a:t>		int</a:t>
            </a:r>
            <a:r>
              <a:rPr b="0" i="0" lang="en-US" sz="1200" u="none" cap="none" strike="noStrike">
                <a:solidFill>
                  <a:srgbClr val="7F0055"/>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 = 100; </a:t>
            </a:r>
            <a:endParaRPr/>
          </a:p>
          <a:p>
            <a:pPr indent="0" lvl="0" marL="1485900" marR="0" rtl="0" algn="l">
              <a:lnSpc>
                <a:spcPct val="100000"/>
              </a:lnSpc>
              <a:spcBef>
                <a:spcPts val="960"/>
              </a:spcBef>
              <a:spcAft>
                <a:spcPts val="0"/>
              </a:spcAft>
              <a:buClr>
                <a:srgbClr val="006600"/>
              </a:buClr>
              <a:buSzPts val="900"/>
              <a:buFont typeface="Noto Sans"/>
              <a:buNone/>
            </a:pPr>
            <a:r>
              <a:rPr b="0" i="0" lang="en-US" sz="1200" u="none" cap="none" strike="noStrike">
                <a:solidFill>
                  <a:srgbClr val="00B050"/>
                </a:solidFill>
                <a:latin typeface="Consolas"/>
                <a:ea typeface="Consolas"/>
                <a:cs typeface="Consolas"/>
                <a:sym typeface="Consolas"/>
              </a:rPr>
              <a:t>	    	// note that each iteration uses a new declaration.</a:t>
            </a:r>
            <a:endParaRPr b="0" i="0" sz="1200" u="none" cap="none" strike="noStrike">
              <a:solidFill>
                <a:srgbClr val="7F0055"/>
              </a:solidFill>
              <a:latin typeface="Consolas"/>
              <a:ea typeface="Consolas"/>
              <a:cs typeface="Consolas"/>
              <a:sym typeface="Consolas"/>
            </a:endParaRPr>
          </a:p>
          <a:p>
            <a:pPr indent="0" lvl="0" marL="1485900" marR="0" rtl="0" algn="l">
              <a:lnSpc>
                <a:spcPct val="100000"/>
              </a:lnSpc>
              <a:spcBef>
                <a:spcPts val="960"/>
              </a:spcBef>
              <a:spcAft>
                <a:spcPts val="0"/>
              </a:spcAft>
              <a:buClr>
                <a:srgbClr val="006600"/>
              </a:buClr>
              <a:buSzPts val="900"/>
              <a:buFont typeface="Noto Sans"/>
              <a:buNone/>
            </a:pPr>
            <a:r>
              <a:rPr b="0" i="0" lang="en-US" sz="1200" u="none" cap="none" strike="noStrike">
                <a:solidFill>
                  <a:schemeClr val="dk1"/>
                </a:solidFill>
                <a:latin typeface="Consolas"/>
                <a:ea typeface="Consolas"/>
                <a:cs typeface="Consolas"/>
                <a:sym typeface="Consolas"/>
              </a:rPr>
              <a:t>	}</a:t>
            </a:r>
            <a:endParaRPr/>
          </a:p>
          <a:p>
            <a:pPr indent="0" lvl="0" marL="1485900" marR="0" rtl="0" algn="l">
              <a:lnSpc>
                <a:spcPct val="100000"/>
              </a:lnSpc>
              <a:spcBef>
                <a:spcPts val="960"/>
              </a:spcBef>
              <a:spcAft>
                <a:spcPts val="0"/>
              </a:spcAft>
              <a:buClr>
                <a:srgbClr val="006600"/>
              </a:buClr>
              <a:buSzPts val="900"/>
              <a:buFont typeface="Noto Sans"/>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 a’s scope ends upon exiting the loop</a:t>
            </a:r>
            <a:endParaRPr b="0" i="0" sz="1200" u="none" cap="none" strike="noStrike">
              <a:solidFill>
                <a:schemeClr val="dk1"/>
              </a:solidFill>
              <a:latin typeface="Consolas"/>
              <a:ea typeface="Consolas"/>
              <a:cs typeface="Consolas"/>
              <a:sym typeface="Consolas"/>
            </a:endParaRPr>
          </a:p>
          <a:p>
            <a:pPr indent="0" lvl="0" marL="1485900" marR="0" rtl="0" algn="l">
              <a:lnSpc>
                <a:spcPct val="100000"/>
              </a:lnSpc>
              <a:spcBef>
                <a:spcPts val="960"/>
              </a:spcBef>
              <a:spcAft>
                <a:spcPts val="0"/>
              </a:spcAft>
              <a:buClr>
                <a:srgbClr val="006600"/>
              </a:buClr>
              <a:buSzPts val="900"/>
              <a:buFont typeface="Noto Sans"/>
              <a:buNone/>
            </a:pPr>
            <a:r>
              <a:rPr b="1" i="0" lang="en-US" sz="1200" u="none" cap="none" strike="noStrike">
                <a:solidFill>
                  <a:srgbClr val="7F0055"/>
                </a:solidFill>
                <a:latin typeface="Consolas"/>
                <a:ea typeface="Consolas"/>
                <a:cs typeface="Consolas"/>
                <a:sym typeface="Consolas"/>
              </a:rPr>
              <a:t>	int</a:t>
            </a:r>
            <a:r>
              <a:rPr b="0" i="0" lang="en-US" sz="1200" u="none" cap="none" strike="noStrike">
                <a:solidFill>
                  <a:srgbClr val="7F0055"/>
                </a:solidFill>
                <a:latin typeface="Consolas"/>
                <a:ea typeface="Consolas"/>
                <a:cs typeface="Consolas"/>
                <a:sym typeface="Consolas"/>
              </a:rPr>
              <a:t> </a:t>
            </a:r>
            <a:r>
              <a:rPr b="0" i="0" lang="en-US" sz="1200" u="none" cap="none" strike="noStrike">
                <a:solidFill>
                  <a:schemeClr val="dk1"/>
                </a:solidFill>
                <a:latin typeface="Consolas"/>
                <a:ea typeface="Consolas"/>
                <a:cs typeface="Consolas"/>
                <a:sym typeface="Consolas"/>
              </a:rPr>
              <a:t>a = 100; </a:t>
            </a:r>
            <a:endParaRPr/>
          </a:p>
          <a:p>
            <a:pPr indent="0" lvl="0" marL="800100" marR="0" rtl="0" algn="l">
              <a:lnSpc>
                <a:spcPct val="100000"/>
              </a:lnSpc>
              <a:spcBef>
                <a:spcPts val="960"/>
              </a:spcBef>
              <a:spcAft>
                <a:spcPts val="0"/>
              </a:spcAft>
              <a:buClr>
                <a:srgbClr val="006600"/>
              </a:buClr>
              <a:buSzPts val="900"/>
              <a:buFont typeface="Noto Sans"/>
              <a:buNone/>
            </a:pPr>
            <a:r>
              <a:rPr b="0" i="0" lang="en-US" sz="1200" u="none" cap="none" strike="noStrike">
                <a:solidFill>
                  <a:schemeClr val="dk1"/>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 </a:t>
            </a:r>
            <a:endParaRPr b="0" i="0" sz="1200" u="none" cap="none" strike="noStrike">
              <a:solidFill>
                <a:schemeClr val="dk1"/>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descr="OPENOAM" id="407" name="Google Shape;407;p27"/>
          <p:cNvPicPr preferRelativeResize="0"/>
          <p:nvPr/>
        </p:nvPicPr>
        <p:blipFill rotWithShape="1">
          <a:blip r:embed="rId3">
            <a:alphaModFix/>
          </a:blip>
          <a:srcRect b="0" l="0" r="0" t="0"/>
          <a:stretch/>
        </p:blipFill>
        <p:spPr>
          <a:xfrm>
            <a:off x="0" y="0"/>
            <a:ext cx="9144000" cy="6851651"/>
          </a:xfrm>
          <a:prstGeom prst="rect">
            <a:avLst/>
          </a:prstGeom>
          <a:noFill/>
          <a:ln>
            <a:noFill/>
          </a:ln>
        </p:spPr>
      </p:pic>
      <p:sp>
        <p:nvSpPr>
          <p:cNvPr id="408" name="Google Shape;408;p27"/>
          <p:cNvSpPr txBox="1"/>
          <p:nvPr>
            <p:ph idx="4294967295" type="ctrTitle"/>
          </p:nvPr>
        </p:nvSpPr>
        <p:spPr>
          <a:xfrm>
            <a:off x="1485900" y="1505250"/>
            <a:ext cx="61722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1400"/>
              <a:buFont typeface="Arial"/>
              <a:buNone/>
            </a:pPr>
            <a:r>
              <a:rPr b="0" i="0" lang="en-US" sz="3200" u="none" cap="none" strike="noStrike">
                <a:solidFill>
                  <a:schemeClr val="dk1"/>
                </a:solidFill>
                <a:latin typeface="Arial"/>
                <a:ea typeface="Arial"/>
                <a:cs typeface="Arial"/>
                <a:sym typeface="Arial"/>
              </a:rPr>
              <a:t>Strings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409" name="Google Shape;409;p27"/>
          <p:cNvSpPr/>
          <p:nvPr/>
        </p:nvSpPr>
        <p:spPr>
          <a:xfrm>
            <a:off x="8923338" y="-144463"/>
            <a:ext cx="304800" cy="304800"/>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10" name="Google Shape;410;p27"/>
          <p:cNvSpPr txBox="1"/>
          <p:nvPr/>
        </p:nvSpPr>
        <p:spPr>
          <a:xfrm>
            <a:off x="4493850" y="4249625"/>
            <a:ext cx="517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omic Sans MS"/>
              <a:ea typeface="Comic Sans MS"/>
              <a:cs typeface="Comic Sans MS"/>
              <a:sym typeface="Comic Sans MS"/>
            </a:endParaRPr>
          </a:p>
        </p:txBody>
      </p:sp>
      <p:pic>
        <p:nvPicPr>
          <p:cNvPr id="411" name="Google Shape;411;p27"/>
          <p:cNvPicPr preferRelativeResize="0"/>
          <p:nvPr/>
        </p:nvPicPr>
        <p:blipFill rotWithShape="1">
          <a:blip r:embed="rId4">
            <a:alphaModFix/>
          </a:blip>
          <a:srcRect b="-354" l="-1000" r="997" t="1774"/>
          <a:stretch/>
        </p:blipFill>
        <p:spPr>
          <a:xfrm>
            <a:off x="2561425" y="2664925"/>
            <a:ext cx="4223100" cy="3923349"/>
          </a:xfrm>
          <a:prstGeom prst="rect">
            <a:avLst/>
          </a:prstGeom>
          <a:noFill/>
          <a:ln>
            <a:noFill/>
          </a:ln>
        </p:spPr>
      </p:pic>
      <p:sp>
        <p:nvSpPr>
          <p:cNvPr id="412" name="Google Shape;412;p27"/>
          <p:cNvSpPr txBox="1"/>
          <p:nvPr>
            <p:ph idx="4294967295" type="body"/>
          </p:nvPr>
        </p:nvSpPr>
        <p:spPr>
          <a:xfrm>
            <a:off x="2533475" y="5630150"/>
            <a:ext cx="2478300" cy="622800"/>
          </a:xfrm>
          <a:prstGeom prst="rect">
            <a:avLst/>
          </a:prstGeom>
          <a:noFill/>
          <a:ln>
            <a:noFill/>
          </a:ln>
        </p:spPr>
        <p:txBody>
          <a:bodyPr anchorCtr="0" anchor="t" bIns="46025" lIns="92075" spcFirstLastPara="1" rIns="92075" wrap="square" tIns="46025">
            <a:noAutofit/>
          </a:bodyPr>
          <a:lstStyle/>
          <a:p>
            <a:pPr indent="0" lvl="0" marL="0" rtl="0" algn="l">
              <a:lnSpc>
                <a:spcPct val="200000"/>
              </a:lnSpc>
              <a:spcBef>
                <a:spcPts val="0"/>
              </a:spcBef>
              <a:spcAft>
                <a:spcPts val="0"/>
              </a:spcAft>
              <a:buSzPts val="1800"/>
              <a:buNone/>
            </a:pPr>
            <a:r>
              <a:rPr lang="en-US" sz="1500">
                <a:latin typeface="Impact"/>
                <a:ea typeface="Impact"/>
                <a:cs typeface="Impact"/>
                <a:sym typeface="Impact"/>
              </a:rPr>
              <a:t>String str = “ Hello World “;	</a:t>
            </a:r>
            <a:endParaRPr sz="1500">
              <a:solidFill>
                <a:srgbClr val="000000"/>
              </a:solidFill>
              <a:latin typeface="Courier New"/>
              <a:ea typeface="Courier New"/>
              <a:cs typeface="Courier New"/>
              <a:sym typeface="Courier New"/>
            </a:endParaRPr>
          </a:p>
          <a:p>
            <a:pPr indent="-241300" lvl="0" marL="342900" rtl="0" algn="l">
              <a:lnSpc>
                <a:spcPct val="200000"/>
              </a:lnSpc>
              <a:spcBef>
                <a:spcPts val="960"/>
              </a:spcBef>
              <a:spcAft>
                <a:spcPts val="0"/>
              </a:spcAft>
              <a:buSzPts val="1600"/>
              <a:buNone/>
            </a:pPr>
            <a:r>
              <a:t/>
            </a:r>
            <a:endParaRPr sz="1600">
              <a:solidFill>
                <a:srgbClr val="000000"/>
              </a:solidFill>
              <a:latin typeface="Courier New"/>
              <a:ea typeface="Courier New"/>
              <a:cs typeface="Courier New"/>
              <a:sym typeface="Courier New"/>
            </a:endParaRPr>
          </a:p>
          <a:p>
            <a:pPr indent="-241300" lvl="0" marL="342900" rtl="0" algn="l">
              <a:lnSpc>
                <a:spcPct val="200000"/>
              </a:lnSpc>
              <a:spcBef>
                <a:spcPts val="960"/>
              </a:spcBef>
              <a:spcAft>
                <a:spcPts val="0"/>
              </a:spcAft>
              <a:buSzPts val="1600"/>
              <a:buNone/>
            </a:pPr>
            <a:r>
              <a:t/>
            </a:r>
            <a:endParaRPr sz="1600">
              <a:solidFill>
                <a:srgbClr val="000000"/>
              </a:solidFill>
              <a:latin typeface="Courier New"/>
              <a:ea typeface="Courier New"/>
              <a:cs typeface="Courier New"/>
              <a:sym typeface="Courier New"/>
            </a:endParaRPr>
          </a:p>
          <a:p>
            <a:pPr indent="-241300" lvl="0" marL="342900" rtl="0" algn="l">
              <a:lnSpc>
                <a:spcPct val="200000"/>
              </a:lnSpc>
              <a:spcBef>
                <a:spcPts val="960"/>
              </a:spcBef>
              <a:spcAft>
                <a:spcPts val="0"/>
              </a:spcAft>
              <a:buSzPts val="1600"/>
              <a:buNone/>
            </a:pPr>
            <a:r>
              <a:t/>
            </a:r>
            <a:endParaRPr sz="1600">
              <a:solidFill>
                <a:srgbClr val="000000"/>
              </a:solidFill>
              <a:latin typeface="Courier New"/>
              <a:ea typeface="Courier New"/>
              <a:cs typeface="Courier New"/>
              <a:sym typeface="Courier New"/>
            </a:endParaRPr>
          </a:p>
          <a:p>
            <a:pPr indent="-241300" lvl="0" marL="342900" rtl="0" algn="l">
              <a:lnSpc>
                <a:spcPct val="200000"/>
              </a:lnSpc>
              <a:spcBef>
                <a:spcPts val="960"/>
              </a:spcBef>
              <a:spcAft>
                <a:spcPts val="0"/>
              </a:spcAft>
              <a:buSzPts val="1600"/>
              <a:buNone/>
            </a:pPr>
            <a:r>
              <a:t/>
            </a:r>
            <a:endParaRPr sz="1600">
              <a:solidFill>
                <a:srgbClr val="000000"/>
              </a:solidFill>
              <a:latin typeface="Courier New"/>
              <a:ea typeface="Courier New"/>
              <a:cs typeface="Courier New"/>
              <a:sym typeface="Courier New"/>
            </a:endParaRPr>
          </a:p>
          <a:p>
            <a:pPr indent="-241300" lvl="0" marL="342900" rtl="0" algn="l">
              <a:lnSpc>
                <a:spcPct val="200000"/>
              </a:lnSpc>
              <a:spcBef>
                <a:spcPts val="960"/>
              </a:spcBef>
              <a:spcAft>
                <a:spcPts val="0"/>
              </a:spcAft>
              <a:buSzPts val="1600"/>
              <a:buNone/>
            </a:pPr>
            <a:r>
              <a:t/>
            </a:r>
            <a:endParaRPr sz="1600">
              <a:solidFill>
                <a:srgbClr val="000000"/>
              </a:solidFill>
              <a:latin typeface="Courier New"/>
              <a:ea typeface="Courier New"/>
              <a:cs typeface="Courier New"/>
              <a:sym typeface="Courier New"/>
            </a:endParaRPr>
          </a:p>
          <a:p>
            <a:pPr indent="-342900" lvl="0" marL="342900" rtl="0" algn="l">
              <a:lnSpc>
                <a:spcPct val="200000"/>
              </a:lnSpc>
              <a:spcBef>
                <a:spcPts val="960"/>
              </a:spcBef>
              <a:spcAft>
                <a:spcPts val="0"/>
              </a:spcAft>
              <a:buSzPts val="1600"/>
              <a:buFont typeface="Noto Sans"/>
              <a:buNone/>
            </a:pPr>
            <a:r>
              <a:t/>
            </a:r>
            <a:endParaRPr sz="1600"/>
          </a:p>
        </p:txBody>
      </p:sp>
      <p:sp>
        <p:nvSpPr>
          <p:cNvPr id="413" name="Google Shape;413;p27"/>
          <p:cNvSpPr txBox="1"/>
          <p:nvPr>
            <p:ph idx="4294967295" type="body"/>
          </p:nvPr>
        </p:nvSpPr>
        <p:spPr>
          <a:xfrm>
            <a:off x="2561425" y="4415175"/>
            <a:ext cx="2247900" cy="523800"/>
          </a:xfrm>
          <a:prstGeom prst="rect">
            <a:avLst/>
          </a:prstGeom>
          <a:noFill/>
          <a:ln>
            <a:noFill/>
          </a:ln>
        </p:spPr>
        <p:txBody>
          <a:bodyPr anchorCtr="0" anchor="t" bIns="46025" lIns="92075" spcFirstLastPara="1" rIns="92075" wrap="square" tIns="46025">
            <a:noAutofit/>
          </a:bodyPr>
          <a:lstStyle/>
          <a:p>
            <a:pPr indent="0" lvl="0" marL="0" rtl="0" algn="l">
              <a:lnSpc>
                <a:spcPct val="200000"/>
              </a:lnSpc>
              <a:spcBef>
                <a:spcPts val="0"/>
              </a:spcBef>
              <a:spcAft>
                <a:spcPts val="0"/>
              </a:spcAft>
              <a:buSzPts val="1800"/>
              <a:buNone/>
            </a:pPr>
            <a:r>
              <a:rPr lang="en-US" sz="1500">
                <a:solidFill>
                  <a:srgbClr val="000000"/>
                </a:solidFill>
                <a:latin typeface="Impact"/>
                <a:ea typeface="Impact"/>
                <a:cs typeface="Impact"/>
                <a:sym typeface="Impact"/>
              </a:rPr>
              <a:t>string str = “ Hello World “;</a:t>
            </a:r>
            <a:endParaRPr sz="1600"/>
          </a:p>
        </p:txBody>
      </p:sp>
      <p:sp>
        <p:nvSpPr>
          <p:cNvPr id="414" name="Google Shape;414;p27"/>
          <p:cNvSpPr txBox="1"/>
          <p:nvPr>
            <p:ph idx="4294967295" type="body"/>
          </p:nvPr>
        </p:nvSpPr>
        <p:spPr>
          <a:xfrm>
            <a:off x="2612975" y="3073475"/>
            <a:ext cx="2196300" cy="435600"/>
          </a:xfrm>
          <a:prstGeom prst="rect">
            <a:avLst/>
          </a:prstGeom>
          <a:noFill/>
          <a:ln>
            <a:noFill/>
          </a:ln>
        </p:spPr>
        <p:txBody>
          <a:bodyPr anchorCtr="0" anchor="t" bIns="46025" lIns="92075" spcFirstLastPara="1" rIns="92075" wrap="square" tIns="46025">
            <a:noAutofit/>
          </a:bodyPr>
          <a:lstStyle/>
          <a:p>
            <a:pPr indent="0" lvl="0" marL="0" rtl="0" algn="l">
              <a:lnSpc>
                <a:spcPct val="200000"/>
              </a:lnSpc>
              <a:spcBef>
                <a:spcPts val="0"/>
              </a:spcBef>
              <a:spcAft>
                <a:spcPts val="0"/>
              </a:spcAft>
              <a:buSzPts val="1800"/>
              <a:buNone/>
            </a:pPr>
            <a:r>
              <a:rPr lang="en-US" sz="1500">
                <a:latin typeface="Impact"/>
                <a:ea typeface="Impact"/>
                <a:cs typeface="Impact"/>
                <a:sym typeface="Impact"/>
              </a:rPr>
              <a:t>string str = ‘Hello World’;	</a:t>
            </a:r>
            <a:endParaRPr sz="2100"/>
          </a:p>
        </p:txBody>
      </p:sp>
      <p:sp>
        <p:nvSpPr>
          <p:cNvPr id="415" name="Google Shape;415;p27"/>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416" name="Google Shape;416;p27"/>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Strings - Examples</a:t>
            </a:r>
            <a:endParaRPr/>
          </a:p>
        </p:txBody>
      </p:sp>
      <p:sp>
        <p:nvSpPr>
          <p:cNvPr id="423" name="Google Shape;423;p29"/>
          <p:cNvSpPr txBox="1"/>
          <p:nvPr>
            <p:ph idx="4294967295" type="body"/>
          </p:nvPr>
        </p:nvSpPr>
        <p:spPr>
          <a:xfrm>
            <a:off x="228600" y="838200"/>
            <a:ext cx="8610600" cy="5402700"/>
          </a:xfrm>
          <a:prstGeom prst="rect">
            <a:avLst/>
          </a:prstGeom>
          <a:noFill/>
          <a:ln>
            <a:noFill/>
          </a:ln>
        </p:spPr>
        <p:txBody>
          <a:bodyPr anchorCtr="0" anchor="t" bIns="46025" lIns="92075" spcFirstLastPara="1" rIns="92075" wrap="square" tIns="46025">
            <a:noAutofit/>
          </a:bodyPr>
          <a:lstStyle/>
          <a:p>
            <a:pPr indent="-342900" lvl="0" marL="342900" rtl="0" algn="l">
              <a:lnSpc>
                <a:spcPct val="200000"/>
              </a:lnSpc>
              <a:spcBef>
                <a:spcPts val="0"/>
              </a:spcBef>
              <a:spcAft>
                <a:spcPts val="0"/>
              </a:spcAft>
              <a:buSzPts val="1600"/>
              <a:buFont typeface="Consolas"/>
              <a:buChar char="■"/>
            </a:pPr>
            <a:r>
              <a:rPr lang="en-US" sz="1600">
                <a:solidFill>
                  <a:srgbClr val="000000"/>
                </a:solidFill>
                <a:latin typeface="Consolas"/>
                <a:ea typeface="Consolas"/>
                <a:cs typeface="Consolas"/>
                <a:sym typeface="Consolas"/>
              </a:rPr>
              <a:t>String str = “Hello” ;	</a:t>
            </a:r>
            <a:endParaRPr>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str.length();</a:t>
            </a:r>
            <a:endParaRPr>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str.charAt(1);</a:t>
            </a:r>
            <a:endParaRPr>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str.charAt(7);</a:t>
            </a:r>
            <a:endParaRPr sz="1600">
              <a:solidFill>
                <a:srgbClr val="000000"/>
              </a:solidFill>
              <a:latin typeface="Consolas"/>
              <a:ea typeface="Consolas"/>
              <a:cs typeface="Consolas"/>
              <a:sym typeface="Consolas"/>
            </a:endParaRPr>
          </a:p>
          <a:p>
            <a:pPr indent="-342900" lvl="0" marL="342900" marR="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str.charAt(-1);</a:t>
            </a:r>
            <a:endParaRPr sz="1600">
              <a:solidFill>
                <a:srgbClr val="000000"/>
              </a:solidFill>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str.indexOf(‘h’);</a:t>
            </a:r>
            <a:endParaRPr>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str.indexOf(‘o’);</a:t>
            </a:r>
            <a:endParaRPr>
              <a:latin typeface="Consolas"/>
              <a:ea typeface="Consolas"/>
              <a:cs typeface="Consolas"/>
              <a:sym typeface="Consolas"/>
            </a:endParaRPr>
          </a:p>
          <a:p>
            <a:pPr indent="-342900" lvl="0" marL="342900" rtl="0" algn="l">
              <a:lnSpc>
                <a:spcPct val="200000"/>
              </a:lnSpc>
              <a:spcBef>
                <a:spcPts val="960"/>
              </a:spcBef>
              <a:spcAft>
                <a:spcPts val="0"/>
              </a:spcAft>
              <a:buSzPts val="1600"/>
              <a:buFont typeface="Consolas"/>
              <a:buChar char="■"/>
            </a:pPr>
            <a:r>
              <a:rPr lang="en-US" sz="1600">
                <a:solidFill>
                  <a:srgbClr val="000000"/>
                </a:solidFill>
                <a:latin typeface="Consolas"/>
                <a:ea typeface="Consolas"/>
                <a:cs typeface="Consolas"/>
                <a:sym typeface="Consolas"/>
              </a:rPr>
              <a:t>str.indexOf(‘l’);</a:t>
            </a:r>
            <a:endParaRPr>
              <a:latin typeface="Consolas"/>
              <a:ea typeface="Consolas"/>
              <a:cs typeface="Consolas"/>
              <a:sym typeface="Consolas"/>
            </a:endParaRPr>
          </a:p>
          <a:p>
            <a:pPr indent="0" lvl="0" marL="0" rtl="0" algn="l">
              <a:lnSpc>
                <a:spcPct val="200000"/>
              </a:lnSpc>
              <a:spcBef>
                <a:spcPts val="960"/>
              </a:spcBef>
              <a:spcAft>
                <a:spcPts val="0"/>
              </a:spcAft>
              <a:buSzPts val="1600"/>
              <a:buFont typeface="Noto Sans"/>
              <a:buNone/>
            </a:pPr>
            <a:r>
              <a:t/>
            </a:r>
            <a:endParaRPr sz="1600">
              <a:latin typeface="Consolas"/>
              <a:ea typeface="Consolas"/>
              <a:cs typeface="Consolas"/>
              <a:sym typeface="Consolas"/>
            </a:endParaRPr>
          </a:p>
        </p:txBody>
      </p:sp>
      <p:sp>
        <p:nvSpPr>
          <p:cNvPr id="424" name="Google Shape;424;p29"/>
          <p:cNvSpPr txBox="1"/>
          <p:nvPr/>
        </p:nvSpPr>
        <p:spPr>
          <a:xfrm>
            <a:off x="5029200" y="771057"/>
            <a:ext cx="3048000" cy="8617500"/>
          </a:xfrm>
          <a:prstGeom prst="rect">
            <a:avLst/>
          </a:prstGeom>
          <a:noFill/>
          <a:ln>
            <a:noFill/>
          </a:ln>
        </p:spPr>
        <p:txBody>
          <a:bodyPr anchorCtr="0" anchor="t" bIns="45700" lIns="91425" spcFirstLastPara="1" rIns="91425" wrap="square" tIns="45700">
            <a:spAutoFit/>
          </a:bodyPr>
          <a:lstStyle/>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 5</a:t>
            </a:r>
            <a:endParaRPr b="0" i="0" sz="1400" u="none" cap="none" strike="noStrike">
              <a:solidFill>
                <a:srgbClr val="00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 ‘e’</a:t>
            </a:r>
            <a:endParaRPr b="0" i="0" sz="1400" u="none" cap="none" strike="noStrike">
              <a:solidFill>
                <a:srgbClr val="00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FF0000"/>
                </a:solidFill>
                <a:latin typeface="Consolas"/>
                <a:ea typeface="Consolas"/>
                <a:cs typeface="Consolas"/>
                <a:sym typeface="Consolas"/>
              </a:rPr>
              <a:t>//Runtime Error</a:t>
            </a:r>
            <a:endParaRPr b="0" i="0" sz="1800" u="none" cap="none" strike="noStrike">
              <a:solidFill>
                <a:srgbClr val="FF0000"/>
              </a:solidFill>
              <a:latin typeface="Consolas"/>
              <a:ea typeface="Consolas"/>
              <a:cs typeface="Consolas"/>
              <a:sym typeface="Consolas"/>
            </a:endParaRPr>
          </a:p>
          <a:p>
            <a:pPr indent="0" lvl="0" marL="0" marR="0" rtl="0" algn="l">
              <a:lnSpc>
                <a:spcPct val="229000"/>
              </a:lnSpc>
              <a:spcBef>
                <a:spcPts val="0"/>
              </a:spcBef>
              <a:spcAft>
                <a:spcPts val="0"/>
              </a:spcAft>
              <a:buClr>
                <a:schemeClr val="dk1"/>
              </a:buClr>
              <a:buSzPts val="1800"/>
              <a:buFont typeface="Arial"/>
              <a:buNone/>
            </a:pPr>
            <a:r>
              <a:rPr b="0" i="0" lang="en-US" sz="1800" u="none" cap="none" strike="noStrike">
                <a:solidFill>
                  <a:srgbClr val="FF0000"/>
                </a:solidFill>
                <a:latin typeface="Consolas"/>
                <a:ea typeface="Consolas"/>
                <a:cs typeface="Consolas"/>
                <a:sym typeface="Consolas"/>
              </a:rPr>
              <a:t>//Runtime Error</a:t>
            </a:r>
            <a:endParaRPr b="0" i="0" sz="1800" u="none" cap="none" strike="noStrike">
              <a:solidFill>
                <a:srgbClr val="FF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//-1</a:t>
            </a:r>
            <a:endParaRPr b="0" i="0" sz="1400" u="none" cap="none" strike="noStrike">
              <a:solidFill>
                <a:srgbClr val="00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//4</a:t>
            </a:r>
            <a:endParaRPr b="0" i="0" sz="1400" u="none" cap="none" strike="noStrike">
              <a:solidFill>
                <a:srgbClr val="00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rPr b="0" i="0" lang="en-US" sz="1800" u="none" cap="none" strike="noStrike">
                <a:solidFill>
                  <a:srgbClr val="00B050"/>
                </a:solidFill>
                <a:latin typeface="Consolas"/>
                <a:ea typeface="Consolas"/>
                <a:cs typeface="Consolas"/>
                <a:sym typeface="Consolas"/>
              </a:rPr>
              <a:t>//2</a:t>
            </a:r>
            <a:endParaRPr b="0" i="0" sz="1400" u="none" cap="none" strike="noStrike">
              <a:solidFill>
                <a:srgbClr val="00000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rgbClr val="00B050"/>
              </a:solidFill>
              <a:latin typeface="Consolas"/>
              <a:ea typeface="Consolas"/>
              <a:cs typeface="Consolas"/>
              <a:sym typeface="Consolas"/>
            </a:endParaRPr>
          </a:p>
          <a:p>
            <a:pPr indent="0" lvl="0" marL="0" marR="0" rtl="0" algn="l">
              <a:lnSpc>
                <a:spcPct val="229000"/>
              </a:lnSpc>
              <a:spcBef>
                <a:spcPts val="0"/>
              </a:spcBef>
              <a:spcAft>
                <a:spcPts val="0"/>
              </a:spcAft>
              <a:buClr>
                <a:srgbClr val="000000"/>
              </a:buClr>
              <a:buSzPts val="1800"/>
              <a:buFont typeface="Arial"/>
              <a:buNone/>
            </a:pPr>
            <a:r>
              <a:t/>
            </a:r>
            <a:endParaRPr b="0" i="0" sz="1800" u="none" cap="none" strike="noStrike">
              <a:solidFill>
                <a:schemeClr val="dk1"/>
              </a:solidFill>
              <a:latin typeface="Consolas"/>
              <a:ea typeface="Consolas"/>
              <a:cs typeface="Consolas"/>
              <a:sym typeface="Consolas"/>
            </a:endParaRPr>
          </a:p>
        </p:txBody>
      </p:sp>
      <p:sp>
        <p:nvSpPr>
          <p:cNvPr id="425" name="Google Shape;425;p29"/>
          <p:cNvSpPr/>
          <p:nvPr/>
        </p:nvSpPr>
        <p:spPr>
          <a:xfrm>
            <a:off x="152400" y="6652725"/>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marR="0" rtl="0" algn="l">
              <a:lnSpc>
                <a:spcPct val="100000"/>
              </a:lnSpc>
              <a:spcBef>
                <a:spcPts val="0"/>
              </a:spcBef>
              <a:spcAft>
                <a:spcPts val="0"/>
              </a:spcAft>
              <a:buSzPts val="1400"/>
              <a:buNone/>
            </a:pPr>
            <a:r>
              <a:rPr b="0" i="0" lang="en-US" sz="2400" u="none" cap="none" strike="noStrike">
                <a:solidFill>
                  <a:srgbClr val="663300"/>
                </a:solidFill>
                <a:latin typeface="Arial"/>
                <a:ea typeface="Arial"/>
                <a:cs typeface="Arial"/>
                <a:sym typeface="Arial"/>
              </a:rPr>
              <a:t>Today</a:t>
            </a:r>
            <a:endParaRPr/>
          </a:p>
        </p:txBody>
      </p:sp>
      <p:sp>
        <p:nvSpPr>
          <p:cNvPr id="83" name="Google Shape;83;p2"/>
          <p:cNvSpPr txBox="1"/>
          <p:nvPr>
            <p:ph idx="4294967295" type="body"/>
          </p:nvPr>
        </p:nvSpPr>
        <p:spPr>
          <a:xfrm>
            <a:off x="152400" y="460500"/>
            <a:ext cx="8610600" cy="3581400"/>
          </a:xfrm>
          <a:prstGeom prst="rect">
            <a:avLst/>
          </a:prstGeom>
          <a:noFill/>
          <a:ln>
            <a:noFill/>
          </a:ln>
        </p:spPr>
        <p:txBody>
          <a:bodyPr anchorCtr="0" anchor="t" bIns="46025" lIns="92075" spcFirstLastPara="1" rIns="92075" wrap="square" tIns="46025">
            <a:noAutofit/>
          </a:bodyPr>
          <a:lstStyle/>
          <a:p>
            <a:pPr indent="0" lvl="0" marL="0" marR="0" rtl="0" algn="l">
              <a:lnSpc>
                <a:spcPct val="100000"/>
              </a:lnSpc>
              <a:spcBef>
                <a:spcPts val="0"/>
              </a:spcBef>
              <a:spcAft>
                <a:spcPts val="0"/>
              </a:spcAft>
              <a:buSzPts val="1800"/>
              <a:buNone/>
            </a:pPr>
            <a:r>
              <a:t/>
            </a:r>
            <a:endParaRPr/>
          </a:p>
          <a:p>
            <a:pPr indent="-342900" lvl="0" marL="457200" rtl="0" algn="l">
              <a:lnSpc>
                <a:spcPct val="100000"/>
              </a:lnSpc>
              <a:spcBef>
                <a:spcPts val="0"/>
              </a:spcBef>
              <a:spcAft>
                <a:spcPts val="0"/>
              </a:spcAft>
              <a:buSzPts val="1800"/>
              <a:buChar char="■"/>
            </a:pPr>
            <a:r>
              <a:rPr lang="en-US"/>
              <a:t>Flow Control </a:t>
            </a:r>
            <a:endParaRPr/>
          </a:p>
          <a:p>
            <a:pPr indent="-330200" lvl="1" marL="914400" marR="0" rtl="0" algn="l">
              <a:lnSpc>
                <a:spcPct val="100000"/>
              </a:lnSpc>
              <a:spcBef>
                <a:spcPts val="960"/>
              </a:spcBef>
              <a:spcAft>
                <a:spcPts val="0"/>
              </a:spcAft>
              <a:buClr>
                <a:srgbClr val="006600"/>
              </a:buClr>
              <a:buSzPts val="1600"/>
              <a:buChar char="●"/>
            </a:pPr>
            <a:r>
              <a:rPr lang="en-US" sz="1600"/>
              <a:t>Conditions - if, else, else if, switch </a:t>
            </a:r>
            <a:endParaRPr sz="1600"/>
          </a:p>
          <a:p>
            <a:pPr indent="-330200" lvl="1" marL="914400" marR="0" rtl="0" algn="l">
              <a:lnSpc>
                <a:spcPct val="100000"/>
              </a:lnSpc>
              <a:spcBef>
                <a:spcPts val="960"/>
              </a:spcBef>
              <a:spcAft>
                <a:spcPts val="0"/>
              </a:spcAft>
              <a:buClr>
                <a:srgbClr val="006600"/>
              </a:buClr>
              <a:buSzPts val="1600"/>
              <a:buChar char="●"/>
            </a:pPr>
            <a:r>
              <a:rPr lang="en-US" sz="1600"/>
              <a:t>Loops - while, for</a:t>
            </a:r>
            <a:endParaRPr/>
          </a:p>
          <a:p>
            <a:pPr indent="-342900" lvl="0" marL="342900" marR="0" rtl="0" algn="l">
              <a:lnSpc>
                <a:spcPct val="100000"/>
              </a:lnSpc>
              <a:spcBef>
                <a:spcPts val="1080"/>
              </a:spcBef>
              <a:spcAft>
                <a:spcPts val="0"/>
              </a:spcAft>
              <a:buClr>
                <a:srgbClr val="006600"/>
              </a:buClr>
              <a:buSzPts val="1800"/>
              <a:buFont typeface="Noto Sans"/>
              <a:buChar char="■"/>
            </a:pPr>
            <a:r>
              <a:rPr b="0" i="0" lang="en-US" sz="1800" u="none" cap="none" strike="noStrike">
                <a:solidFill>
                  <a:schemeClr val="dk1"/>
                </a:solidFill>
                <a:latin typeface="Comic Sans MS"/>
                <a:ea typeface="Comic Sans MS"/>
                <a:cs typeface="Comic Sans MS"/>
                <a:sym typeface="Comic Sans MS"/>
              </a:rPr>
              <a:t>Strings </a:t>
            </a:r>
            <a:r>
              <a:rPr lang="en-US"/>
              <a:t>methods </a:t>
            </a:r>
            <a:endParaRPr/>
          </a:p>
          <a:p>
            <a:pPr indent="-342900" lvl="0" marL="342900" marR="0" rtl="0" algn="l">
              <a:lnSpc>
                <a:spcPct val="100000"/>
              </a:lnSpc>
              <a:spcBef>
                <a:spcPts val="1080"/>
              </a:spcBef>
              <a:spcAft>
                <a:spcPts val="0"/>
              </a:spcAft>
              <a:buClr>
                <a:srgbClr val="006600"/>
              </a:buClr>
              <a:buSzPts val="1800"/>
              <a:buFont typeface="Noto Sans"/>
              <a:buChar char="■"/>
            </a:pPr>
            <a:r>
              <a:rPr lang="en-US"/>
              <a:t>Variable Scope</a:t>
            </a:r>
            <a:endParaRPr/>
          </a:p>
        </p:txBody>
      </p:sp>
      <p:sp>
        <p:nvSpPr>
          <p:cNvPr id="84" name="Google Shape;84;p2"/>
          <p:cNvSpPr/>
          <p:nvPr/>
        </p:nvSpPr>
        <p:spPr>
          <a:xfrm>
            <a:off x="95250" y="6671310"/>
            <a:ext cx="4724400" cy="1524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6"/>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Strings - Revisited</a:t>
            </a:r>
            <a:endParaRPr/>
          </a:p>
        </p:txBody>
      </p:sp>
      <p:sp>
        <p:nvSpPr>
          <p:cNvPr id="432" name="Google Shape;432;p36"/>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One problem with strings not being primitive objects is that things don’t always work like we expect them to.</a:t>
            </a:r>
            <a:endParaRPr/>
          </a:p>
          <a:p>
            <a:pPr indent="-330200" lvl="1" marL="914400" marR="0" rtl="0" algn="l">
              <a:lnSpc>
                <a:spcPct val="100000"/>
              </a:lnSpc>
              <a:spcBef>
                <a:spcPts val="960"/>
              </a:spcBef>
              <a:spcAft>
                <a:spcPts val="0"/>
              </a:spcAft>
              <a:buClr>
                <a:srgbClr val="006600"/>
              </a:buClr>
              <a:buSzPts val="1600"/>
              <a:buChar char="●"/>
            </a:pPr>
            <a:r>
              <a:rPr lang="en-US" sz="1600"/>
              <a:t>String a = “a”;</a:t>
            </a:r>
            <a:endParaRPr sz="1600"/>
          </a:p>
          <a:p>
            <a:pPr indent="-330200" lvl="1" marL="914400" marR="0" rtl="0" algn="l">
              <a:lnSpc>
                <a:spcPct val="100000"/>
              </a:lnSpc>
              <a:spcBef>
                <a:spcPts val="960"/>
              </a:spcBef>
              <a:spcAft>
                <a:spcPts val="0"/>
              </a:spcAft>
              <a:buClr>
                <a:srgbClr val="006600"/>
              </a:buClr>
              <a:buSzPts val="1600"/>
              <a:buChar char="●"/>
            </a:pPr>
            <a:r>
              <a:rPr lang="en-US" sz="1600"/>
              <a:t>String b = “a”;</a:t>
            </a:r>
            <a:endParaRPr sz="1600"/>
          </a:p>
          <a:p>
            <a:pPr indent="-330200" lvl="1" marL="914400" rtl="0" algn="l">
              <a:lnSpc>
                <a:spcPct val="100000"/>
              </a:lnSpc>
              <a:spcBef>
                <a:spcPts val="960"/>
              </a:spcBef>
              <a:spcAft>
                <a:spcPts val="0"/>
              </a:spcAft>
              <a:buClr>
                <a:srgbClr val="006600"/>
              </a:buClr>
              <a:buSzPts val="1600"/>
              <a:buChar char="●"/>
            </a:pPr>
            <a:r>
              <a:rPr lang="en-US" sz="1600"/>
              <a:t>System.out.println (a == b);</a:t>
            </a:r>
            <a:endParaRPr sz="1600"/>
          </a:p>
          <a:p>
            <a:pPr indent="-330200" lvl="1" marL="914400" marR="0" rtl="0" algn="l">
              <a:lnSpc>
                <a:spcPct val="100000"/>
              </a:lnSpc>
              <a:spcBef>
                <a:spcPts val="960"/>
              </a:spcBef>
              <a:spcAft>
                <a:spcPts val="0"/>
              </a:spcAft>
              <a:buClr>
                <a:srgbClr val="006600"/>
              </a:buClr>
              <a:buSzPts val="1600"/>
              <a:buChar char="●"/>
            </a:pPr>
            <a:r>
              <a:rPr lang="en-US" sz="1600">
                <a:solidFill>
                  <a:srgbClr val="00B050"/>
                </a:solidFill>
                <a:latin typeface="Consolas"/>
                <a:ea typeface="Consolas"/>
                <a:cs typeface="Consolas"/>
                <a:sym typeface="Consolas"/>
              </a:rPr>
              <a:t>// true</a:t>
            </a:r>
            <a:r>
              <a:rPr lang="en-US" sz="1600"/>
              <a:t> 	</a:t>
            </a:r>
            <a:endParaRPr sz="1600"/>
          </a:p>
          <a:p>
            <a:pPr indent="0" lvl="0" marL="457200" marR="0" rtl="0" algn="l">
              <a:lnSpc>
                <a:spcPct val="100000"/>
              </a:lnSpc>
              <a:spcBef>
                <a:spcPts val="960"/>
              </a:spcBef>
              <a:spcAft>
                <a:spcPts val="0"/>
              </a:spcAft>
              <a:buSzPts val="1800"/>
              <a:buNone/>
            </a:pPr>
            <a:r>
              <a:t/>
            </a:r>
            <a:endParaRPr sz="1600"/>
          </a:p>
          <a:p>
            <a:pPr indent="-342900" lvl="0" marL="342900" rtl="0" algn="l">
              <a:lnSpc>
                <a:spcPct val="100000"/>
              </a:lnSpc>
              <a:spcBef>
                <a:spcPts val="960"/>
              </a:spcBef>
              <a:spcAft>
                <a:spcPts val="0"/>
              </a:spcAft>
              <a:buSzPts val="1600"/>
              <a:buChar char="■"/>
            </a:pPr>
            <a:r>
              <a:rPr lang="en-US" sz="1600"/>
              <a:t>However, consider the following program to compare input strings:</a:t>
            </a:r>
            <a:endParaRPr/>
          </a:p>
          <a:p>
            <a:pPr indent="-342900" lvl="0" marL="342900" rtl="0" algn="l">
              <a:lnSpc>
                <a:spcPct val="90000"/>
              </a:lnSpc>
              <a:spcBef>
                <a:spcPts val="960"/>
              </a:spcBef>
              <a:spcAft>
                <a:spcPts val="0"/>
              </a:spcAft>
              <a:buSzPts val="1600"/>
              <a:buNone/>
            </a:pPr>
            <a:r>
              <a:rPr b="1" lang="en-US" sz="1600">
                <a:solidFill>
                  <a:srgbClr val="7F0055"/>
                </a:solidFill>
                <a:latin typeface="Courier New"/>
                <a:ea typeface="Courier New"/>
                <a:cs typeface="Courier New"/>
                <a:sym typeface="Courier New"/>
              </a:rPr>
              <a:t>	 </a:t>
            </a:r>
            <a:r>
              <a:rPr b="1" lang="en-US" sz="1600">
                <a:solidFill>
                  <a:srgbClr val="7F0055"/>
                </a:solidFill>
                <a:latin typeface="Consolas"/>
                <a:ea typeface="Consolas"/>
                <a:cs typeface="Consolas"/>
                <a:sym typeface="Consolas"/>
              </a:rPr>
              <a:t>public class </a:t>
            </a:r>
            <a:r>
              <a:rPr lang="en-US" sz="1600">
                <a:solidFill>
                  <a:srgbClr val="000000"/>
                </a:solidFill>
                <a:latin typeface="Consolas"/>
                <a:ea typeface="Consolas"/>
                <a:cs typeface="Consolas"/>
                <a:sym typeface="Consolas"/>
              </a:rPr>
              <a:t>Strings{</a:t>
            </a:r>
            <a:endParaRPr b="1" sz="1600">
              <a:solidFill>
                <a:srgbClr val="7F0055"/>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b="1" lang="en-US" sz="1600">
                <a:solidFill>
                  <a:srgbClr val="7F0055"/>
                </a:solidFill>
                <a:latin typeface="Consolas"/>
                <a:ea typeface="Consolas"/>
                <a:cs typeface="Consolas"/>
                <a:sym typeface="Consolas"/>
              </a:rPr>
              <a:t>		public</a:t>
            </a:r>
            <a:r>
              <a:rPr lang="en-US" sz="1600">
                <a:solidFill>
                  <a:srgbClr val="000000"/>
                </a:solidFill>
                <a:latin typeface="Consolas"/>
                <a:ea typeface="Consolas"/>
                <a:cs typeface="Consolas"/>
                <a:sym typeface="Consolas"/>
              </a:rPr>
              <a:t> </a:t>
            </a:r>
            <a:r>
              <a:rPr b="1" lang="en-US" sz="1600">
                <a:solidFill>
                  <a:srgbClr val="7F0055"/>
                </a:solidFill>
                <a:latin typeface="Consolas"/>
                <a:ea typeface="Consolas"/>
                <a:cs typeface="Consolas"/>
                <a:sym typeface="Consolas"/>
              </a:rPr>
              <a:t>static</a:t>
            </a:r>
            <a:r>
              <a:rPr lang="en-US" sz="1600">
                <a:solidFill>
                  <a:srgbClr val="000000"/>
                </a:solidFill>
                <a:latin typeface="Consolas"/>
                <a:ea typeface="Consolas"/>
                <a:cs typeface="Consolas"/>
                <a:sym typeface="Consolas"/>
              </a:rPr>
              <a:t> </a:t>
            </a:r>
            <a:r>
              <a:rPr b="1" lang="en-US" sz="1600">
                <a:solidFill>
                  <a:srgbClr val="7F0055"/>
                </a:solidFill>
                <a:latin typeface="Consolas"/>
                <a:ea typeface="Consolas"/>
                <a:cs typeface="Consolas"/>
                <a:sym typeface="Consolas"/>
              </a:rPr>
              <a:t>void</a:t>
            </a:r>
            <a:r>
              <a:rPr lang="en-US" sz="1600">
                <a:solidFill>
                  <a:srgbClr val="000000"/>
                </a:solidFill>
                <a:latin typeface="Consolas"/>
                <a:ea typeface="Consolas"/>
                <a:cs typeface="Consolas"/>
                <a:sym typeface="Consolas"/>
              </a:rPr>
              <a:t> main(String[] args){</a:t>
            </a:r>
            <a:endParaRPr>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a = args[0];         </a:t>
            </a:r>
            <a:endParaRPr sz="1600">
              <a:solidFill>
                <a:srgbClr val="00B050"/>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b = args[1]; </a:t>
            </a:r>
            <a:endParaRPr>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System.out.println(a == b); </a:t>
            </a:r>
            <a:endParaRPr>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600">
                <a:latin typeface="Consolas"/>
                <a:ea typeface="Consolas"/>
                <a:cs typeface="Consolas"/>
                <a:sym typeface="Consolas"/>
              </a:rPr>
              <a:t>		}</a:t>
            </a:r>
            <a:endParaRPr sz="16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600">
                <a:latin typeface="Consolas"/>
                <a:ea typeface="Consolas"/>
                <a:cs typeface="Consolas"/>
                <a:sym typeface="Consolas"/>
              </a:rPr>
              <a:t>}</a:t>
            </a:r>
            <a:endParaRPr>
              <a:latin typeface="Consolas"/>
              <a:ea typeface="Consolas"/>
              <a:cs typeface="Consolas"/>
              <a:sym typeface="Consolas"/>
            </a:endParaRPr>
          </a:p>
          <a:p>
            <a:pPr indent="-285750" lvl="1" marL="742950" rtl="0" algn="l">
              <a:lnSpc>
                <a:spcPct val="100000"/>
              </a:lnSpc>
              <a:spcBef>
                <a:spcPts val="960"/>
              </a:spcBef>
              <a:spcAft>
                <a:spcPts val="0"/>
              </a:spcAft>
              <a:buSzPts val="1200"/>
              <a:buNone/>
            </a:pPr>
            <a:r>
              <a:t/>
            </a:r>
            <a:endParaRPr/>
          </a:p>
          <a:p>
            <a:pPr indent="-342900" lvl="0" marL="342900" rtl="0" algn="l">
              <a:lnSpc>
                <a:spcPct val="100000"/>
              </a:lnSpc>
              <a:spcBef>
                <a:spcPts val="960"/>
              </a:spcBef>
              <a:spcAft>
                <a:spcPts val="0"/>
              </a:spcAft>
              <a:buSzPts val="1600"/>
              <a:buFont typeface="Noto Sans"/>
              <a:buNone/>
            </a:pPr>
            <a:r>
              <a:t/>
            </a:r>
            <a:endParaRPr sz="1600"/>
          </a:p>
        </p:txBody>
      </p:sp>
      <p:grpSp>
        <p:nvGrpSpPr>
          <p:cNvPr id="433" name="Google Shape;433;p36"/>
          <p:cNvGrpSpPr/>
          <p:nvPr/>
        </p:nvGrpSpPr>
        <p:grpSpPr>
          <a:xfrm>
            <a:off x="6046735" y="3898948"/>
            <a:ext cx="3047961" cy="2579971"/>
            <a:chOff x="6838903" y="3724835"/>
            <a:chExt cx="3007658" cy="3007660"/>
          </a:xfrm>
        </p:grpSpPr>
        <p:pic>
          <p:nvPicPr>
            <p:cNvPr descr="http://inwallspeakers1.com/wp-content/uploads/2014/04/computer-monitor-icon-png.png" id="434" name="Google Shape;434;p36"/>
            <p:cNvPicPr preferRelativeResize="0"/>
            <p:nvPr/>
          </p:nvPicPr>
          <p:blipFill rotWithShape="1">
            <a:blip r:embed="rId3">
              <a:alphaModFix/>
            </a:blip>
            <a:srcRect b="0" l="0" r="0" t="0"/>
            <a:stretch/>
          </p:blipFill>
          <p:spPr>
            <a:xfrm>
              <a:off x="6838903" y="3724835"/>
              <a:ext cx="3007658" cy="3007660"/>
            </a:xfrm>
            <a:prstGeom prst="rect">
              <a:avLst/>
            </a:prstGeom>
            <a:noFill/>
            <a:ln>
              <a:noFill/>
            </a:ln>
          </p:spPr>
        </p:pic>
        <p:sp>
          <p:nvSpPr>
            <p:cNvPr id="435" name="Google Shape;435;p36"/>
            <p:cNvSpPr txBox="1"/>
            <p:nvPr/>
          </p:nvSpPr>
          <p:spPr>
            <a:xfrm>
              <a:off x="7048499" y="4078942"/>
              <a:ext cx="2335306" cy="1465729"/>
            </a:xfrm>
            <a:prstGeom prst="rect">
              <a:avLst/>
            </a:prstGeom>
            <a:noFill/>
            <a:ln>
              <a:noFill/>
            </a:ln>
          </p:spPr>
          <p:txBody>
            <a:bodyPr anchorCtr="0" anchor="t" bIns="45700" lIns="45700" spcFirstLastPara="1" rIns="45700" wrap="square" tIns="45700">
              <a:normAutofit/>
            </a:bodyPr>
            <a:lstStyle/>
            <a:p>
              <a:pPr indent="0" lvl="0" marL="146304" marR="0" rtl="0" algn="l">
                <a:lnSpc>
                  <a:spcPct val="90000"/>
                </a:lnSpc>
                <a:spcBef>
                  <a:spcPts val="0"/>
                </a:spcBef>
                <a:spcAft>
                  <a:spcPts val="0"/>
                </a:spcAft>
                <a:buClr>
                  <a:schemeClr val="accent2"/>
                </a:buClr>
                <a:buSzPts val="1350"/>
                <a:buFont typeface="Twentieth Century"/>
                <a:buNone/>
              </a:pPr>
              <a:r>
                <a:t/>
              </a:r>
              <a:endParaRPr b="0" i="0" sz="1800" u="none" cap="none" strike="noStrike">
                <a:solidFill>
                  <a:schemeClr val="dk1"/>
                </a:solidFill>
                <a:latin typeface="Comic Sans MS"/>
                <a:ea typeface="Comic Sans MS"/>
                <a:cs typeface="Comic Sans MS"/>
                <a:sym typeface="Comic Sans MS"/>
              </a:endParaRPr>
            </a:p>
          </p:txBody>
        </p:sp>
      </p:grpSp>
      <p:sp>
        <p:nvSpPr>
          <p:cNvPr id="436" name="Google Shape;436;p36"/>
          <p:cNvSpPr/>
          <p:nvPr/>
        </p:nvSpPr>
        <p:spPr>
          <a:xfrm>
            <a:off x="6443565" y="4261381"/>
            <a:ext cx="4572000" cy="646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 java Strings a 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37" name="Google Shape;437;p36"/>
          <p:cNvSpPr/>
          <p:nvPr/>
        </p:nvSpPr>
        <p:spPr>
          <a:xfrm>
            <a:off x="152400" y="6652725"/>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7"/>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Strings - Revisited</a:t>
            </a:r>
            <a:endParaRPr/>
          </a:p>
        </p:txBody>
      </p:sp>
      <p:sp>
        <p:nvSpPr>
          <p:cNvPr id="444" name="Google Shape;444;p37"/>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0"/>
              </a:spcBef>
              <a:spcAft>
                <a:spcPts val="0"/>
              </a:spcAft>
              <a:buSzPts val="1600"/>
              <a:buChar char="■"/>
            </a:pPr>
            <a:r>
              <a:rPr lang="en-US" sz="1600"/>
              <a:t>What happened there?</a:t>
            </a:r>
            <a:endParaRPr/>
          </a:p>
          <a:p>
            <a:pPr indent="-342900" lvl="0" marL="342900" rtl="0" algn="l">
              <a:lnSpc>
                <a:spcPct val="100000"/>
              </a:lnSpc>
              <a:spcBef>
                <a:spcPts val="960"/>
              </a:spcBef>
              <a:spcAft>
                <a:spcPts val="0"/>
              </a:spcAft>
              <a:buSzPts val="1600"/>
              <a:buChar char="■"/>
            </a:pPr>
            <a:r>
              <a:rPr lang="en-US" sz="1600"/>
              <a:t>When comparing strings using ‘==‘ java actually checks the where in the memory, both strings are stored, since the </a:t>
            </a:r>
            <a:r>
              <a:rPr lang="en-US" sz="1600" u="sng"/>
              <a:t>locations in the memory</a:t>
            </a:r>
            <a:r>
              <a:rPr lang="en-US" sz="1600"/>
              <a:t> of the strings and not the same the answer is false. The value itself wasn’t checked. </a:t>
            </a:r>
            <a:endParaRPr/>
          </a:p>
          <a:p>
            <a:pPr indent="-342900" lvl="0" marL="342900" rtl="0" algn="l">
              <a:lnSpc>
                <a:spcPct val="100000"/>
              </a:lnSpc>
              <a:spcBef>
                <a:spcPts val="960"/>
              </a:spcBef>
              <a:spcAft>
                <a:spcPts val="0"/>
              </a:spcAft>
              <a:buSzPts val="1600"/>
              <a:buChar char="■"/>
            </a:pPr>
            <a:r>
              <a:rPr lang="en-US" sz="1600"/>
              <a:t>Since the compiler could not know before hand that the command line arguments would be identical, they got different addresses.</a:t>
            </a:r>
            <a:endParaRPr/>
          </a:p>
          <a:p>
            <a:pPr indent="-342900" lvl="0" marL="342900" rtl="0" algn="l">
              <a:lnSpc>
                <a:spcPct val="100000"/>
              </a:lnSpc>
              <a:spcBef>
                <a:spcPts val="960"/>
              </a:spcBef>
              <a:spcAft>
                <a:spcPts val="0"/>
              </a:spcAft>
              <a:buSzPts val="1600"/>
              <a:buChar char="■"/>
            </a:pPr>
            <a:r>
              <a:rPr lang="en-US" sz="1600"/>
              <a:t>In general, it’s bad practice to compare strings using ‘==‘. Unless you’re actually interested to compare their addresses. We will use ‘==‘ for primitive types only. </a:t>
            </a:r>
            <a:endParaRPr/>
          </a:p>
          <a:p>
            <a:pPr indent="-342900" lvl="0" marL="342900" rtl="0" algn="l">
              <a:lnSpc>
                <a:spcPct val="100000"/>
              </a:lnSpc>
              <a:spcBef>
                <a:spcPts val="960"/>
              </a:spcBef>
              <a:spcAft>
                <a:spcPts val="0"/>
              </a:spcAft>
              <a:buSzPts val="1600"/>
              <a:buChar char="■"/>
            </a:pPr>
            <a:r>
              <a:rPr lang="en-US" sz="1600"/>
              <a:t>Note : This “phenomenon” is not specifically with strings. Every non-primitive type works that way.  </a:t>
            </a:r>
            <a:endParaRPr/>
          </a:p>
          <a:p>
            <a:pPr indent="-342900" lvl="0" marL="342900" rtl="0" algn="l">
              <a:lnSpc>
                <a:spcPct val="100000"/>
              </a:lnSpc>
              <a:spcBef>
                <a:spcPts val="960"/>
              </a:spcBef>
              <a:spcAft>
                <a:spcPts val="0"/>
              </a:spcAft>
              <a:buSzPts val="1600"/>
              <a:buChar char="■"/>
            </a:pPr>
            <a:r>
              <a:rPr lang="en-US" sz="1600"/>
              <a:t>To compensate, let’s write a program which checks if two strings are the same. Why? One of the key aspect of coding is making consistent code. </a:t>
            </a:r>
            <a:endParaRPr sz="1600"/>
          </a:p>
          <a:p>
            <a:pPr indent="-342900" lvl="0" marL="342900" rtl="0" algn="l">
              <a:lnSpc>
                <a:spcPct val="90000"/>
              </a:lnSpc>
              <a:spcBef>
                <a:spcPts val="960"/>
              </a:spcBef>
              <a:spcAft>
                <a:spcPts val="0"/>
              </a:spcAft>
              <a:buSzPts val="1600"/>
              <a:buNone/>
            </a:pPr>
            <a:r>
              <a:rPr b="1" lang="en-US" sz="1600">
                <a:solidFill>
                  <a:srgbClr val="7F0055"/>
                </a:solidFill>
                <a:latin typeface="Courier New"/>
                <a:ea typeface="Courier New"/>
                <a:cs typeface="Courier New"/>
                <a:sym typeface="Courier New"/>
              </a:rPr>
              <a:t>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445" name="Google Shape;445;p37"/>
          <p:cNvSpPr/>
          <p:nvPr/>
        </p:nvSpPr>
        <p:spPr>
          <a:xfrm>
            <a:off x="152400" y="6652725"/>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3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 Solution</a:t>
            </a:r>
            <a:endParaRPr/>
          </a:p>
        </p:txBody>
      </p:sp>
      <p:sp>
        <p:nvSpPr>
          <p:cNvPr id="452" name="Google Shape;452;p38"/>
          <p:cNvSpPr txBox="1"/>
          <p:nvPr>
            <p:ph idx="4294967295" type="body"/>
          </p:nvPr>
        </p:nvSpPr>
        <p:spPr>
          <a:xfrm>
            <a:off x="228600" y="838200"/>
            <a:ext cx="8610600" cy="44451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1600"/>
              <a:buNone/>
            </a:pPr>
            <a:r>
              <a:rPr b="1" lang="en-US" sz="1600">
                <a:solidFill>
                  <a:srgbClr val="7F0055"/>
                </a:solidFill>
                <a:latin typeface="Consolas"/>
                <a:ea typeface="Consolas"/>
                <a:cs typeface="Consolas"/>
                <a:sym typeface="Consolas"/>
              </a:rPr>
              <a:t>	 public class</a:t>
            </a:r>
            <a:r>
              <a:rPr lang="en-US" sz="1600">
                <a:solidFill>
                  <a:srgbClr val="7F0055"/>
                </a:solidFill>
                <a:latin typeface="Consolas"/>
                <a:ea typeface="Consolas"/>
                <a:cs typeface="Consolas"/>
                <a:sym typeface="Consolas"/>
              </a:rPr>
              <a:t> </a:t>
            </a:r>
            <a:r>
              <a:rPr lang="en-US" sz="1600">
                <a:solidFill>
                  <a:srgbClr val="000000"/>
                </a:solidFill>
                <a:latin typeface="Consolas"/>
                <a:ea typeface="Consolas"/>
                <a:cs typeface="Consolas"/>
                <a:sym typeface="Consolas"/>
              </a:rPr>
              <a:t>EqualStrings {</a:t>
            </a:r>
            <a:endParaRPr sz="1600">
              <a:solidFill>
                <a:srgbClr val="7F0055"/>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b="1" lang="en-US" sz="1600">
                <a:solidFill>
                  <a:srgbClr val="7F0055"/>
                </a:solidFill>
                <a:latin typeface="Consolas"/>
                <a:ea typeface="Consolas"/>
                <a:cs typeface="Consolas"/>
                <a:sym typeface="Consolas"/>
              </a:rPr>
              <a:t>		public</a:t>
            </a:r>
            <a:r>
              <a:rPr b="1" lang="en-US" sz="1600">
                <a:solidFill>
                  <a:srgbClr val="000000"/>
                </a:solidFill>
                <a:latin typeface="Consolas"/>
                <a:ea typeface="Consolas"/>
                <a:cs typeface="Consolas"/>
                <a:sym typeface="Consolas"/>
              </a:rPr>
              <a:t> </a:t>
            </a:r>
            <a:r>
              <a:rPr b="1" lang="en-US" sz="1600">
                <a:solidFill>
                  <a:srgbClr val="7F0055"/>
                </a:solidFill>
                <a:latin typeface="Consolas"/>
                <a:ea typeface="Consolas"/>
                <a:cs typeface="Consolas"/>
                <a:sym typeface="Consolas"/>
              </a:rPr>
              <a:t>static</a:t>
            </a:r>
            <a:r>
              <a:rPr b="1" lang="en-US" sz="1600">
                <a:solidFill>
                  <a:srgbClr val="000000"/>
                </a:solidFill>
                <a:latin typeface="Consolas"/>
                <a:ea typeface="Consolas"/>
                <a:cs typeface="Consolas"/>
                <a:sym typeface="Consolas"/>
              </a:rPr>
              <a:t> </a:t>
            </a:r>
            <a:r>
              <a:rPr b="1" lang="en-US" sz="1600">
                <a:solidFill>
                  <a:srgbClr val="7F0055"/>
                </a:solidFill>
                <a:latin typeface="Consolas"/>
                <a:ea typeface="Consolas"/>
                <a:cs typeface="Consolas"/>
                <a:sym typeface="Consolas"/>
              </a:rPr>
              <a:t>void</a:t>
            </a:r>
            <a:r>
              <a:rPr lang="en-US" sz="1600">
                <a:solidFill>
                  <a:srgbClr val="000000"/>
                </a:solidFill>
                <a:latin typeface="Consolas"/>
                <a:ea typeface="Consolas"/>
                <a:cs typeface="Consolas"/>
                <a:sym typeface="Consolas"/>
              </a:rPr>
              <a:t> main(String[] args){</a:t>
            </a:r>
            <a:endParaRPr>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a = args[0];         </a:t>
            </a:r>
            <a:endParaRPr sz="1600">
              <a:solidFill>
                <a:srgbClr val="00B050"/>
              </a:solidFill>
              <a:latin typeface="Consolas"/>
              <a:ea typeface="Consolas"/>
              <a:cs typeface="Consolas"/>
              <a:sym typeface="Consolas"/>
            </a:endParaRPr>
          </a:p>
          <a:p>
            <a:pPr indent="-342900" lvl="0" marL="12573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String b = args[1]; </a:t>
            </a:r>
            <a:endParaRPr>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b="1" lang="en-US" sz="1600">
                <a:solidFill>
                  <a:srgbClr val="7F0055"/>
                </a:solidFill>
                <a:latin typeface="Consolas"/>
                <a:ea typeface="Consolas"/>
                <a:cs typeface="Consolas"/>
                <a:sym typeface="Consolas"/>
              </a:rPr>
              <a:t>			boolean</a:t>
            </a:r>
            <a:r>
              <a:rPr lang="en-US" sz="1600">
                <a:solidFill>
                  <a:srgbClr val="7F0055"/>
                </a:solidFill>
                <a:latin typeface="Consolas"/>
                <a:ea typeface="Consolas"/>
                <a:cs typeface="Consolas"/>
                <a:sym typeface="Consolas"/>
              </a:rPr>
              <a:t> </a:t>
            </a:r>
            <a:r>
              <a:rPr lang="en-US" sz="1600">
                <a:solidFill>
                  <a:srgbClr val="000000"/>
                </a:solidFill>
                <a:latin typeface="Consolas"/>
                <a:ea typeface="Consolas"/>
                <a:cs typeface="Consolas"/>
                <a:sym typeface="Consolas"/>
              </a:rPr>
              <a:t>ans = a.length() == b.length();</a:t>
            </a:r>
            <a:endParaRPr sz="1600">
              <a:solidFill>
                <a:srgbClr val="000000"/>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a:t>
            </a:r>
            <a:r>
              <a:rPr b="1" lang="en-US" sz="1600">
                <a:solidFill>
                  <a:srgbClr val="7F0055"/>
                </a:solidFill>
                <a:latin typeface="Consolas"/>
                <a:ea typeface="Consolas"/>
                <a:cs typeface="Consolas"/>
                <a:sym typeface="Consolas"/>
              </a:rPr>
              <a:t>for</a:t>
            </a:r>
            <a:r>
              <a:rPr lang="en-US" sz="1600">
                <a:solidFill>
                  <a:srgbClr val="7F0055"/>
                </a:solidFill>
                <a:latin typeface="Consolas"/>
                <a:ea typeface="Consolas"/>
                <a:cs typeface="Consolas"/>
                <a:sym typeface="Consolas"/>
              </a:rPr>
              <a:t> </a:t>
            </a:r>
            <a:r>
              <a:rPr lang="en-US" sz="1600">
                <a:solidFill>
                  <a:srgbClr val="000000"/>
                </a:solidFill>
                <a:latin typeface="Consolas"/>
                <a:ea typeface="Consolas"/>
                <a:cs typeface="Consolas"/>
                <a:sym typeface="Consolas"/>
              </a:rPr>
              <a:t>(</a:t>
            </a:r>
            <a:r>
              <a:rPr b="1" lang="en-US" sz="1600">
                <a:solidFill>
                  <a:srgbClr val="7F0055"/>
                </a:solidFill>
                <a:latin typeface="Consolas"/>
                <a:ea typeface="Consolas"/>
                <a:cs typeface="Consolas"/>
                <a:sym typeface="Consolas"/>
              </a:rPr>
              <a:t>int</a:t>
            </a:r>
            <a:r>
              <a:rPr lang="en-US" sz="1600">
                <a:solidFill>
                  <a:srgbClr val="7F0055"/>
                </a:solidFill>
                <a:latin typeface="Consolas"/>
                <a:ea typeface="Consolas"/>
                <a:cs typeface="Consolas"/>
                <a:sym typeface="Consolas"/>
              </a:rPr>
              <a:t> </a:t>
            </a:r>
            <a:r>
              <a:rPr lang="en-US" sz="1600">
                <a:solidFill>
                  <a:srgbClr val="000000"/>
                </a:solidFill>
                <a:latin typeface="Consolas"/>
                <a:ea typeface="Consolas"/>
                <a:cs typeface="Consolas"/>
                <a:sym typeface="Consolas"/>
              </a:rPr>
              <a:t>i = 0; i &lt; a.length() &amp;&amp; ans; i++){</a:t>
            </a:r>
            <a:endParaRPr>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600">
                <a:solidFill>
                  <a:srgbClr val="000000"/>
                </a:solidFill>
                <a:latin typeface="Consolas"/>
                <a:ea typeface="Consolas"/>
                <a:cs typeface="Consolas"/>
                <a:sym typeface="Consolas"/>
              </a:rPr>
              <a:t>				ans = (a.charAt(i) == b.charAt(i));</a:t>
            </a:r>
            <a:endParaRPr>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600">
                <a:latin typeface="Consolas"/>
                <a:ea typeface="Consolas"/>
                <a:cs typeface="Consolas"/>
                <a:sym typeface="Consolas"/>
              </a:rPr>
              <a:t>			}</a:t>
            </a:r>
            <a:endParaRPr>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600">
                <a:latin typeface="Consolas"/>
                <a:ea typeface="Consolas"/>
                <a:cs typeface="Consolas"/>
                <a:sym typeface="Consolas"/>
              </a:rPr>
              <a:t>			System.out.println(ans);</a:t>
            </a:r>
            <a:endParaRPr>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600">
                <a:latin typeface="Consolas"/>
                <a:ea typeface="Consolas"/>
                <a:cs typeface="Consolas"/>
                <a:sym typeface="Consolas"/>
              </a:rPr>
              <a:t>		}</a:t>
            </a:r>
            <a:endParaRPr>
              <a:latin typeface="Consolas"/>
              <a:ea typeface="Consolas"/>
              <a:cs typeface="Consolas"/>
              <a:sym typeface="Consolas"/>
            </a:endParaRPr>
          </a:p>
          <a:p>
            <a:pPr indent="-285750" lvl="1" marL="742950" rtl="0" algn="l">
              <a:lnSpc>
                <a:spcPct val="100000"/>
              </a:lnSpc>
              <a:spcBef>
                <a:spcPts val="960"/>
              </a:spcBef>
              <a:spcAft>
                <a:spcPts val="0"/>
              </a:spcAft>
              <a:buSzPts val="1200"/>
              <a:buNone/>
            </a:pPr>
            <a:r>
              <a:rPr lang="en-US" sz="1600">
                <a:latin typeface="Consolas"/>
                <a:ea typeface="Consolas"/>
                <a:cs typeface="Consolas"/>
                <a:sym typeface="Consolas"/>
              </a:rPr>
              <a:t>}</a:t>
            </a:r>
            <a:endParaRPr>
              <a:latin typeface="Consolas"/>
              <a:ea typeface="Consolas"/>
              <a:cs typeface="Consolas"/>
              <a:sym typeface="Consolas"/>
            </a:endParaRPr>
          </a:p>
        </p:txBody>
      </p:sp>
      <p:sp>
        <p:nvSpPr>
          <p:cNvPr id="453" name="Google Shape;453;p38"/>
          <p:cNvSpPr/>
          <p:nvPr/>
        </p:nvSpPr>
        <p:spPr>
          <a:xfrm>
            <a:off x="152400" y="6652725"/>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862855f622_0_561"/>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36550" lvl="0" marL="342900" rtl="0" algn="l">
              <a:lnSpc>
                <a:spcPct val="100000"/>
              </a:lnSpc>
              <a:spcBef>
                <a:spcPts val="960"/>
              </a:spcBef>
              <a:spcAft>
                <a:spcPts val="0"/>
              </a:spcAft>
              <a:buSzPts val="1500"/>
              <a:buChar char="■"/>
            </a:pPr>
            <a:r>
              <a:rPr lang="en-US" sz="1500"/>
              <a:t>Sometimes it is not enough to figure out which string is bigger in terms of lexicographic order. Assume the strings are only lowercase letters.</a:t>
            </a:r>
            <a:endParaRPr sz="1500"/>
          </a:p>
          <a:p>
            <a:pPr indent="-323850" lvl="1" marL="914400" marR="0" rtl="0" algn="l">
              <a:lnSpc>
                <a:spcPct val="100000"/>
              </a:lnSpc>
              <a:spcBef>
                <a:spcPts val="960"/>
              </a:spcBef>
              <a:spcAft>
                <a:spcPts val="0"/>
              </a:spcAft>
              <a:buClr>
                <a:srgbClr val="006600"/>
              </a:buClr>
              <a:buSzPts val="1500"/>
              <a:buChar char="●"/>
            </a:pPr>
            <a:r>
              <a:rPr lang="en-US" sz="1500"/>
              <a:t>Lexicographical order, also known as dictionary order, alphabetic order, or lexicographic sequence, is a generalization of the way words are alphabetically ordered based on the alphabetical order of their component letters. It is the way in which symbols (such as letters, numbers, and other characters) are arranged to be sorted in dictionaries, indices, directories, and databases.</a:t>
            </a:r>
            <a:endParaRPr sz="1500"/>
          </a:p>
          <a:p>
            <a:pPr indent="-323850" lvl="1" marL="914400" marR="0" rtl="0" algn="l">
              <a:lnSpc>
                <a:spcPct val="100000"/>
              </a:lnSpc>
              <a:spcBef>
                <a:spcPts val="960"/>
              </a:spcBef>
              <a:spcAft>
                <a:spcPts val="0"/>
              </a:spcAft>
              <a:buClr>
                <a:srgbClr val="006600"/>
              </a:buClr>
              <a:buSzPts val="1500"/>
              <a:buChar char="●"/>
            </a:pPr>
            <a:r>
              <a:rPr lang="en-US" sz="1500"/>
              <a:t>The basic principle is that shorter sequences come before longer ones, and sequences of the same length are compared element by element. For instance, if the symbols are numbers, then 123 comes before 1234, which in turn comes before 124. If the symbols are letters, the order will follow the typical order of the alphabet in a given language (e.g., 'apple' comes before 'banana' in English).</a:t>
            </a:r>
            <a:endParaRPr sz="1500"/>
          </a:p>
          <a:p>
            <a:pPr indent="-323850" lvl="1" marL="914400" marR="0" rtl="0" algn="l">
              <a:lnSpc>
                <a:spcPct val="100000"/>
              </a:lnSpc>
              <a:spcBef>
                <a:spcPts val="960"/>
              </a:spcBef>
              <a:spcAft>
                <a:spcPts val="0"/>
              </a:spcAft>
              <a:buClr>
                <a:srgbClr val="006600"/>
              </a:buClr>
              <a:buSzPts val="1500"/>
              <a:buChar char="●"/>
            </a:pPr>
            <a:r>
              <a:rPr lang="en-US" sz="1500"/>
              <a:t>Strings of different lengths: A shorter string is considered smaller if it is a prefix of a longer string, e.g., "abc" is less than "abcd".</a:t>
            </a:r>
            <a:endParaRPr sz="1500"/>
          </a:p>
          <a:p>
            <a:pPr indent="-323850" lvl="1" marL="914400" marR="0" rtl="0" algn="l">
              <a:lnSpc>
                <a:spcPct val="100000"/>
              </a:lnSpc>
              <a:spcBef>
                <a:spcPts val="960"/>
              </a:spcBef>
              <a:spcAft>
                <a:spcPts val="0"/>
              </a:spcAft>
              <a:buClr>
                <a:srgbClr val="006600"/>
              </a:buClr>
              <a:buSzPts val="1500"/>
              <a:buChar char="●"/>
            </a:pPr>
            <a:r>
              <a:rPr lang="en-US" sz="1500"/>
              <a:t>Strings of the same length: Comparison is done based on the order of characters, e.g., "abcd" is less than "abce".</a:t>
            </a:r>
            <a:endParaRPr sz="1500"/>
          </a:p>
          <a:p>
            <a:pPr indent="-323850" lvl="1" marL="914400" rtl="0" algn="l">
              <a:lnSpc>
                <a:spcPct val="100000"/>
              </a:lnSpc>
              <a:spcBef>
                <a:spcPts val="960"/>
              </a:spcBef>
              <a:spcAft>
                <a:spcPts val="0"/>
              </a:spcAft>
              <a:buClr>
                <a:srgbClr val="006600"/>
              </a:buClr>
              <a:buSzPts val="1500"/>
              <a:buChar char="●"/>
            </a:pPr>
            <a:r>
              <a:rPr lang="en-US" sz="1500"/>
              <a:t>This method of ordering is heavily used in computer science, whether in sorting lists of words, ordering items in databases, dirs and file systems, and various algorithms.</a:t>
            </a:r>
            <a:endParaRPr sz="1500"/>
          </a:p>
          <a:p>
            <a:pPr indent="-336550" lvl="0" marL="342900" rtl="0" algn="l">
              <a:lnSpc>
                <a:spcPct val="100000"/>
              </a:lnSpc>
              <a:spcBef>
                <a:spcPts val="960"/>
              </a:spcBef>
              <a:spcAft>
                <a:spcPts val="0"/>
              </a:spcAft>
              <a:buSzPts val="1500"/>
              <a:buChar char="■"/>
            </a:pPr>
            <a:r>
              <a:rPr lang="en-US" sz="1500"/>
              <a:t>Let change our code such that if the strings are equal we will print 0, if the first one comes before the second one we will print -1. if the second one comes before the first print 1. </a:t>
            </a:r>
            <a:endParaRPr sz="1500"/>
          </a:p>
          <a:p>
            <a:pPr indent="-342900" lvl="0" marL="342900" rtl="0" algn="l">
              <a:lnSpc>
                <a:spcPct val="90000"/>
              </a:lnSpc>
              <a:spcBef>
                <a:spcPts val="960"/>
              </a:spcBef>
              <a:spcAft>
                <a:spcPts val="0"/>
              </a:spcAft>
              <a:buSzPts val="1600"/>
              <a:buNone/>
            </a:pPr>
            <a:r>
              <a:rPr b="1" lang="en-US" sz="1500">
                <a:solidFill>
                  <a:srgbClr val="7F0055"/>
                </a:solidFill>
                <a:latin typeface="Courier New"/>
                <a:ea typeface="Courier New"/>
                <a:cs typeface="Courier New"/>
                <a:sym typeface="Courier New"/>
              </a:rPr>
              <a:t>	</a:t>
            </a:r>
            <a:endParaRPr sz="1500"/>
          </a:p>
          <a:p>
            <a:pPr indent="-342900" lvl="0" marL="342900" rtl="0" algn="l">
              <a:lnSpc>
                <a:spcPct val="100000"/>
              </a:lnSpc>
              <a:spcBef>
                <a:spcPts val="960"/>
              </a:spcBef>
              <a:spcAft>
                <a:spcPts val="0"/>
              </a:spcAft>
              <a:buSzPts val="1600"/>
              <a:buFont typeface="Noto Sans"/>
              <a:buNone/>
            </a:pPr>
            <a:r>
              <a:t/>
            </a:r>
            <a:endParaRPr sz="1500"/>
          </a:p>
        </p:txBody>
      </p:sp>
      <p:sp>
        <p:nvSpPr>
          <p:cNvPr id="460" name="Google Shape;460;g2862855f622_0_56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Expansion 1 - Strings </a:t>
            </a:r>
            <a:endParaRPr/>
          </a:p>
        </p:txBody>
      </p:sp>
      <p:sp>
        <p:nvSpPr>
          <p:cNvPr id="461" name="Google Shape;461;g2862855f622_0_561"/>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g2862855f622_0_575"/>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336550" lvl="0" marL="342900" rtl="0" algn="l">
              <a:lnSpc>
                <a:spcPct val="100000"/>
              </a:lnSpc>
              <a:spcBef>
                <a:spcPts val="960"/>
              </a:spcBef>
              <a:spcAft>
                <a:spcPts val="0"/>
              </a:spcAft>
              <a:buSzPts val="1500"/>
              <a:buChar char="■"/>
            </a:pPr>
            <a:r>
              <a:rPr lang="en-US" sz="1500"/>
              <a:t>java CompareStrings abc abc </a:t>
            </a:r>
            <a:endParaRPr sz="1500"/>
          </a:p>
          <a:p>
            <a:pPr indent="-323850" lvl="1" marL="914400" marR="0" rtl="0" algn="l">
              <a:lnSpc>
                <a:spcPct val="100000"/>
              </a:lnSpc>
              <a:spcBef>
                <a:spcPts val="960"/>
              </a:spcBef>
              <a:spcAft>
                <a:spcPts val="0"/>
              </a:spcAft>
              <a:buClr>
                <a:srgbClr val="006600"/>
              </a:buClr>
              <a:buSzPts val="1500"/>
              <a:buChar char="●"/>
            </a:pPr>
            <a:r>
              <a:rPr lang="en-US" sz="1500"/>
              <a:t>0</a:t>
            </a:r>
            <a:endParaRPr sz="1500"/>
          </a:p>
          <a:p>
            <a:pPr indent="-336550" lvl="0" marL="342900" rtl="0" algn="l">
              <a:lnSpc>
                <a:spcPct val="100000"/>
              </a:lnSpc>
              <a:spcBef>
                <a:spcPts val="960"/>
              </a:spcBef>
              <a:spcAft>
                <a:spcPts val="0"/>
              </a:spcAft>
              <a:buSzPts val="1500"/>
              <a:buChar char="■"/>
            </a:pPr>
            <a:r>
              <a:rPr lang="en-US" sz="1500"/>
              <a:t>java CompareStrings abc abcd </a:t>
            </a:r>
            <a:endParaRPr sz="1500"/>
          </a:p>
          <a:p>
            <a:pPr indent="-323850" lvl="1" marL="914400" rtl="0" algn="l">
              <a:lnSpc>
                <a:spcPct val="100000"/>
              </a:lnSpc>
              <a:spcBef>
                <a:spcPts val="960"/>
              </a:spcBef>
              <a:spcAft>
                <a:spcPts val="0"/>
              </a:spcAft>
              <a:buClr>
                <a:srgbClr val="006600"/>
              </a:buClr>
              <a:buSzPts val="1500"/>
              <a:buChar char="●"/>
            </a:pPr>
            <a:r>
              <a:rPr lang="en-US" sz="1500"/>
              <a:t>-1</a:t>
            </a:r>
            <a:endParaRPr sz="1500"/>
          </a:p>
          <a:p>
            <a:pPr indent="-336550" lvl="0" marL="342900" marR="0" rtl="0" algn="l">
              <a:lnSpc>
                <a:spcPct val="100000"/>
              </a:lnSpc>
              <a:spcBef>
                <a:spcPts val="960"/>
              </a:spcBef>
              <a:spcAft>
                <a:spcPts val="0"/>
              </a:spcAft>
              <a:buSzPts val="1500"/>
              <a:buChar char="■"/>
            </a:pPr>
            <a:r>
              <a:rPr lang="en-US" sz="1500"/>
              <a:t>java CompareStrings abc abd </a:t>
            </a:r>
            <a:endParaRPr sz="1500"/>
          </a:p>
          <a:p>
            <a:pPr indent="-323850" lvl="1" marL="914400" rtl="0" algn="l">
              <a:lnSpc>
                <a:spcPct val="100000"/>
              </a:lnSpc>
              <a:spcBef>
                <a:spcPts val="960"/>
              </a:spcBef>
              <a:spcAft>
                <a:spcPts val="0"/>
              </a:spcAft>
              <a:buClr>
                <a:srgbClr val="006600"/>
              </a:buClr>
              <a:buSzPts val="1500"/>
              <a:buChar char="●"/>
            </a:pPr>
            <a:r>
              <a:rPr lang="en-US" sz="1500"/>
              <a:t>-1</a:t>
            </a:r>
            <a:endParaRPr sz="1500"/>
          </a:p>
          <a:p>
            <a:pPr indent="-336550" lvl="0" marL="342900" rtl="0" algn="l">
              <a:lnSpc>
                <a:spcPct val="100000"/>
              </a:lnSpc>
              <a:spcBef>
                <a:spcPts val="960"/>
              </a:spcBef>
              <a:spcAft>
                <a:spcPts val="0"/>
              </a:spcAft>
              <a:buSzPts val="1500"/>
              <a:buChar char="■"/>
            </a:pPr>
            <a:r>
              <a:rPr lang="en-US" sz="1500"/>
              <a:t>java CompareStrings abc abac </a:t>
            </a:r>
            <a:endParaRPr sz="1500"/>
          </a:p>
          <a:p>
            <a:pPr indent="-323850" lvl="1" marL="914400" rtl="0" algn="l">
              <a:lnSpc>
                <a:spcPct val="100000"/>
              </a:lnSpc>
              <a:spcBef>
                <a:spcPts val="960"/>
              </a:spcBef>
              <a:spcAft>
                <a:spcPts val="0"/>
              </a:spcAft>
              <a:buClr>
                <a:srgbClr val="006600"/>
              </a:buClr>
              <a:buSzPts val="1500"/>
              <a:buChar char="●"/>
            </a:pPr>
            <a:r>
              <a:rPr lang="en-US" sz="1500"/>
              <a:t>1</a:t>
            </a:r>
            <a:endParaRPr sz="1500"/>
          </a:p>
          <a:p>
            <a:pPr indent="-336550" lvl="0" marL="342900" marR="0" rtl="0" algn="l">
              <a:lnSpc>
                <a:spcPct val="100000"/>
              </a:lnSpc>
              <a:spcBef>
                <a:spcPts val="960"/>
              </a:spcBef>
              <a:spcAft>
                <a:spcPts val="0"/>
              </a:spcAft>
              <a:buSzPts val="1500"/>
              <a:buChar char="■"/>
            </a:pPr>
            <a:r>
              <a:rPr lang="en-US" sz="1500"/>
              <a:t>java CompareStrings abc ab</a:t>
            </a:r>
            <a:endParaRPr sz="1500"/>
          </a:p>
          <a:p>
            <a:pPr indent="-323850" lvl="1" marL="914400" rtl="0" algn="l">
              <a:lnSpc>
                <a:spcPct val="100000"/>
              </a:lnSpc>
              <a:spcBef>
                <a:spcPts val="960"/>
              </a:spcBef>
              <a:spcAft>
                <a:spcPts val="0"/>
              </a:spcAft>
              <a:buClr>
                <a:srgbClr val="006600"/>
              </a:buClr>
              <a:buSzPts val="1500"/>
              <a:buChar char="●"/>
            </a:pPr>
            <a:r>
              <a:rPr lang="en-US" sz="1500"/>
              <a:t>1</a:t>
            </a:r>
            <a:endParaRPr sz="1500"/>
          </a:p>
          <a:p>
            <a:pPr indent="0" lvl="0" marL="0" rtl="0" algn="l">
              <a:lnSpc>
                <a:spcPct val="100000"/>
              </a:lnSpc>
              <a:spcBef>
                <a:spcPts val="960"/>
              </a:spcBef>
              <a:spcAft>
                <a:spcPts val="0"/>
              </a:spcAft>
              <a:buSzPts val="1800"/>
              <a:buNone/>
            </a:pPr>
            <a:r>
              <a:rPr lang="en-US" sz="1500"/>
              <a:t> </a:t>
            </a:r>
            <a:endParaRPr sz="1500"/>
          </a:p>
          <a:p>
            <a:pPr indent="-342900" lvl="0" marL="342900" rtl="0" algn="l">
              <a:lnSpc>
                <a:spcPct val="90000"/>
              </a:lnSpc>
              <a:spcBef>
                <a:spcPts val="960"/>
              </a:spcBef>
              <a:spcAft>
                <a:spcPts val="0"/>
              </a:spcAft>
              <a:buSzPts val="1600"/>
              <a:buNone/>
            </a:pPr>
            <a:r>
              <a:rPr b="1" lang="en-US" sz="1500">
                <a:solidFill>
                  <a:srgbClr val="7F0055"/>
                </a:solidFill>
                <a:latin typeface="Courier New"/>
                <a:ea typeface="Courier New"/>
                <a:cs typeface="Courier New"/>
                <a:sym typeface="Courier New"/>
              </a:rPr>
              <a:t>	</a:t>
            </a:r>
            <a:endParaRPr sz="1500"/>
          </a:p>
          <a:p>
            <a:pPr indent="-342900" lvl="0" marL="342900" rtl="0" algn="l">
              <a:lnSpc>
                <a:spcPct val="100000"/>
              </a:lnSpc>
              <a:spcBef>
                <a:spcPts val="960"/>
              </a:spcBef>
              <a:spcAft>
                <a:spcPts val="0"/>
              </a:spcAft>
              <a:buSzPts val="1600"/>
              <a:buFont typeface="Noto Sans"/>
              <a:buNone/>
            </a:pPr>
            <a:r>
              <a:t/>
            </a:r>
            <a:endParaRPr sz="1500"/>
          </a:p>
        </p:txBody>
      </p:sp>
      <p:sp>
        <p:nvSpPr>
          <p:cNvPr id="468" name="Google Shape;468;g2862855f622_0_57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Expansion 1 - Strings </a:t>
            </a:r>
            <a:endParaRPr/>
          </a:p>
        </p:txBody>
      </p:sp>
      <p:sp>
        <p:nvSpPr>
          <p:cNvPr id="469" name="Google Shape;469;g2862855f622_0_57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g2862855f622_0_55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9, Expansion 1 - Solution</a:t>
            </a:r>
            <a:endParaRPr/>
          </a:p>
        </p:txBody>
      </p:sp>
      <p:sp>
        <p:nvSpPr>
          <p:cNvPr id="476" name="Google Shape;476;g2862855f622_0_554"/>
          <p:cNvSpPr txBox="1"/>
          <p:nvPr>
            <p:ph idx="4294967295" type="body"/>
          </p:nvPr>
        </p:nvSpPr>
        <p:spPr>
          <a:xfrm>
            <a:off x="228600" y="663800"/>
            <a:ext cx="8610600" cy="59235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6025" lIns="92075" spcFirstLastPara="1" rIns="92075" wrap="square" tIns="46025">
            <a:noAutofit/>
          </a:bodyPr>
          <a:lstStyle/>
          <a:p>
            <a:pPr indent="-342900" lvl="0" marL="342900" rtl="0" algn="l">
              <a:lnSpc>
                <a:spcPct val="90000"/>
              </a:lnSpc>
              <a:spcBef>
                <a:spcPts val="0"/>
              </a:spcBef>
              <a:spcAft>
                <a:spcPts val="0"/>
              </a:spcAft>
              <a:buSzPts val="1600"/>
              <a:buNone/>
            </a:pPr>
            <a:r>
              <a:rPr b="1" lang="en-US" sz="1200">
                <a:solidFill>
                  <a:srgbClr val="7F0055"/>
                </a:solidFill>
                <a:latin typeface="Consolas"/>
                <a:ea typeface="Consolas"/>
                <a:cs typeface="Consolas"/>
                <a:sym typeface="Consolas"/>
              </a:rPr>
              <a:t>	 public class</a:t>
            </a:r>
            <a:r>
              <a:rPr lang="en-US" sz="1200">
                <a:solidFill>
                  <a:srgbClr val="7F0055"/>
                </a:solidFill>
                <a:latin typeface="Consolas"/>
                <a:ea typeface="Consolas"/>
                <a:cs typeface="Consolas"/>
                <a:sym typeface="Consolas"/>
              </a:rPr>
              <a:t> </a:t>
            </a:r>
            <a:r>
              <a:rPr lang="en-US" sz="1200">
                <a:solidFill>
                  <a:srgbClr val="000000"/>
                </a:solidFill>
                <a:latin typeface="Consolas"/>
                <a:ea typeface="Consolas"/>
                <a:cs typeface="Consolas"/>
                <a:sym typeface="Consolas"/>
              </a:rPr>
              <a:t>CompareStrings {</a:t>
            </a:r>
            <a:endParaRPr sz="1200">
              <a:solidFill>
                <a:srgbClr val="7F0055"/>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b="1" lang="en-US" sz="1200">
                <a:solidFill>
                  <a:srgbClr val="7F0055"/>
                </a:solidFill>
                <a:latin typeface="Consolas"/>
                <a:ea typeface="Consolas"/>
                <a:cs typeface="Consolas"/>
                <a:sym typeface="Consolas"/>
              </a:rPr>
              <a:t>		public</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static</a:t>
            </a: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void</a:t>
            </a:r>
            <a:r>
              <a:rPr lang="en-US" sz="1200">
                <a:solidFill>
                  <a:srgbClr val="000000"/>
                </a:solidFill>
                <a:latin typeface="Consolas"/>
                <a:ea typeface="Consolas"/>
                <a:cs typeface="Consolas"/>
                <a:sym typeface="Consolas"/>
              </a:rPr>
              <a:t> main(String[] args){</a:t>
            </a:r>
            <a:endParaRPr sz="1400">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String a = args[0];         </a:t>
            </a:r>
            <a:endParaRPr sz="1200">
              <a:solidFill>
                <a:srgbClr val="00B050"/>
              </a:solidFill>
              <a:latin typeface="Consolas"/>
              <a:ea typeface="Consolas"/>
              <a:cs typeface="Consolas"/>
              <a:sym typeface="Consolas"/>
            </a:endParaRPr>
          </a:p>
          <a:p>
            <a:pPr indent="-342900" lvl="0" marL="12573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String b = args[1]; </a:t>
            </a:r>
            <a:endParaRPr sz="1400">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boolean</a:t>
            </a:r>
            <a:r>
              <a:rPr lang="en-US" sz="1200">
                <a:solidFill>
                  <a:srgbClr val="7F0055"/>
                </a:solidFill>
                <a:latin typeface="Consolas"/>
                <a:ea typeface="Consolas"/>
                <a:cs typeface="Consolas"/>
                <a:sym typeface="Consolas"/>
              </a:rPr>
              <a:t> </a:t>
            </a:r>
            <a:r>
              <a:rPr lang="en-US" sz="1200">
                <a:solidFill>
                  <a:srgbClr val="000000"/>
                </a:solidFill>
                <a:latin typeface="Consolas"/>
                <a:ea typeface="Consolas"/>
                <a:cs typeface="Consolas"/>
                <a:sym typeface="Consolas"/>
              </a:rPr>
              <a:t>ans = </a:t>
            </a:r>
            <a:r>
              <a:rPr b="1" lang="en-US" sz="1200">
                <a:solidFill>
                  <a:srgbClr val="7F0055"/>
                </a:solidFill>
                <a:latin typeface="Consolas"/>
                <a:ea typeface="Consolas"/>
                <a:cs typeface="Consolas"/>
                <a:sym typeface="Consolas"/>
              </a:rPr>
              <a:t>true</a:t>
            </a:r>
            <a:r>
              <a:rPr lang="en-US" sz="1200">
                <a:solidFill>
                  <a:srgbClr val="000000"/>
                </a:solidFill>
                <a:latin typeface="Consolas"/>
                <a:ea typeface="Consolas"/>
                <a:cs typeface="Consolas"/>
                <a:sym typeface="Consolas"/>
              </a:rPr>
              <a:t>;</a:t>
            </a:r>
            <a:endParaRPr sz="1200">
              <a:solidFill>
                <a:srgbClr val="000000"/>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int</a:t>
            </a:r>
            <a:r>
              <a:rPr lang="en-US" sz="1200">
                <a:solidFill>
                  <a:srgbClr val="000000"/>
                </a:solidFill>
                <a:latin typeface="Consolas"/>
                <a:ea typeface="Consolas"/>
                <a:cs typeface="Consolas"/>
                <a:sym typeface="Consolas"/>
              </a:rPr>
              <a:t> res = -2;</a:t>
            </a:r>
            <a:endParaRPr sz="1200">
              <a:solidFill>
                <a:srgbClr val="000000"/>
              </a:solidFill>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for</a:t>
            </a:r>
            <a:r>
              <a:rPr lang="en-US" sz="1200">
                <a:solidFill>
                  <a:srgbClr val="7F0055"/>
                </a:solidFill>
                <a:latin typeface="Consolas"/>
                <a:ea typeface="Consolas"/>
                <a:cs typeface="Consolas"/>
                <a:sym typeface="Consolas"/>
              </a:rPr>
              <a:t> </a:t>
            </a:r>
            <a:r>
              <a:rPr lang="en-US" sz="1200">
                <a:solidFill>
                  <a:srgbClr val="000000"/>
                </a:solidFill>
                <a:latin typeface="Consolas"/>
                <a:ea typeface="Consolas"/>
                <a:cs typeface="Consolas"/>
                <a:sym typeface="Consolas"/>
              </a:rPr>
              <a:t>(</a:t>
            </a:r>
            <a:r>
              <a:rPr b="1" lang="en-US" sz="1200">
                <a:solidFill>
                  <a:srgbClr val="7F0055"/>
                </a:solidFill>
                <a:latin typeface="Consolas"/>
                <a:ea typeface="Consolas"/>
                <a:cs typeface="Consolas"/>
                <a:sym typeface="Consolas"/>
              </a:rPr>
              <a:t>int</a:t>
            </a:r>
            <a:r>
              <a:rPr lang="en-US" sz="1200">
                <a:solidFill>
                  <a:srgbClr val="7F0055"/>
                </a:solidFill>
                <a:latin typeface="Consolas"/>
                <a:ea typeface="Consolas"/>
                <a:cs typeface="Consolas"/>
                <a:sym typeface="Consolas"/>
              </a:rPr>
              <a:t> </a:t>
            </a:r>
            <a:r>
              <a:rPr lang="en-US" sz="1200">
                <a:solidFill>
                  <a:srgbClr val="000000"/>
                </a:solidFill>
                <a:latin typeface="Consolas"/>
                <a:ea typeface="Consolas"/>
                <a:cs typeface="Consolas"/>
                <a:sym typeface="Consolas"/>
              </a:rPr>
              <a:t>i = 0; i &lt; a.length() &amp;&amp; ans; i++){</a:t>
            </a:r>
            <a:endParaRPr sz="1400">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solidFill>
                  <a:srgbClr val="000000"/>
                </a:solidFill>
                <a:latin typeface="Consolas"/>
                <a:ea typeface="Consolas"/>
                <a:cs typeface="Consolas"/>
                <a:sym typeface="Consolas"/>
              </a:rPr>
              <a:t>			    ans = (a.charAt(i) == b.charAt(i));</a:t>
            </a:r>
            <a:endParaRPr/>
          </a:p>
          <a:p>
            <a:pPr indent="-342900" lvl="0" marL="800100" rtl="0" algn="l">
              <a:lnSpc>
                <a:spcPct val="90000"/>
              </a:lnSpc>
              <a:spcBef>
                <a:spcPts val="960"/>
              </a:spcBef>
              <a:spcAft>
                <a:spcPts val="0"/>
              </a:spcAft>
              <a:buSzPts val="1600"/>
              <a:buNone/>
            </a:pPr>
            <a:r>
              <a:rPr b="1" lang="en-US" sz="1200">
                <a:solidFill>
                  <a:srgbClr val="000000"/>
                </a:solidFill>
                <a:latin typeface="Consolas"/>
                <a:ea typeface="Consolas"/>
                <a:cs typeface="Consolas"/>
                <a:sym typeface="Consolas"/>
              </a:rPr>
              <a:t>			    </a:t>
            </a:r>
            <a:r>
              <a:rPr b="1" lang="en-US" sz="1200">
                <a:solidFill>
                  <a:srgbClr val="7F0055"/>
                </a:solidFill>
                <a:latin typeface="Consolas"/>
                <a:ea typeface="Consolas"/>
                <a:cs typeface="Consolas"/>
                <a:sym typeface="Consolas"/>
              </a:rPr>
              <a:t>if</a:t>
            </a:r>
            <a:r>
              <a:rPr lang="en-US" sz="1200">
                <a:latin typeface="Consolas"/>
                <a:ea typeface="Consolas"/>
                <a:cs typeface="Consolas"/>
                <a:sym typeface="Consolas"/>
              </a:rPr>
              <a:t> (!ans) {</a:t>
            </a:r>
            <a:endParaRPr sz="1200">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latin typeface="Consolas"/>
                <a:ea typeface="Consolas"/>
                <a:cs typeface="Consolas"/>
                <a:sym typeface="Consolas"/>
              </a:rPr>
              <a:t>				res = a.charAt(i) &gt; b.charAt(i) ? -1 : 1;</a:t>
            </a:r>
            <a:endParaRPr sz="1200">
              <a:latin typeface="Consolas"/>
              <a:ea typeface="Consolas"/>
              <a:cs typeface="Consolas"/>
              <a:sym typeface="Consolas"/>
            </a:endParaRPr>
          </a:p>
          <a:p>
            <a:pPr indent="-342900" lvl="0" marL="800100" rtl="0" algn="l">
              <a:lnSpc>
                <a:spcPct val="90000"/>
              </a:lnSpc>
              <a:spcBef>
                <a:spcPts val="960"/>
              </a:spcBef>
              <a:spcAft>
                <a:spcPts val="0"/>
              </a:spcAft>
              <a:buSzPts val="1600"/>
              <a:buNone/>
            </a:pPr>
            <a:r>
              <a:rPr lang="en-US" sz="1200">
                <a:latin typeface="Consolas"/>
                <a:ea typeface="Consolas"/>
                <a:cs typeface="Consolas"/>
                <a:sym typeface="Consolas"/>
              </a:rPr>
              <a:t>			    }</a:t>
            </a:r>
            <a:endParaRPr sz="12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a:t>
            </a:r>
            <a:endParaRPr sz="12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a:t>
            </a:r>
            <a:r>
              <a:rPr b="1" lang="en-US" sz="1200">
                <a:solidFill>
                  <a:srgbClr val="7F0055"/>
                </a:solidFill>
                <a:latin typeface="Consolas"/>
                <a:ea typeface="Consolas"/>
                <a:cs typeface="Consolas"/>
                <a:sym typeface="Consolas"/>
              </a:rPr>
              <a:t>if</a:t>
            </a:r>
            <a:r>
              <a:rPr lang="en-US" sz="1200">
                <a:latin typeface="Consolas"/>
                <a:ea typeface="Consolas"/>
                <a:cs typeface="Consolas"/>
                <a:sym typeface="Consolas"/>
              </a:rPr>
              <a:t> (a.length() != b.length()) {</a:t>
            </a:r>
            <a:endParaRPr sz="1200">
              <a:latin typeface="Consolas"/>
              <a:ea typeface="Consolas"/>
              <a:cs typeface="Consolas"/>
              <a:sym typeface="Consolas"/>
            </a:endParaRPr>
          </a:p>
          <a:p>
            <a:pPr indent="-342900" lvl="0" marL="1714500" rtl="0" algn="l">
              <a:lnSpc>
                <a:spcPct val="100000"/>
              </a:lnSpc>
              <a:spcBef>
                <a:spcPts val="960"/>
              </a:spcBef>
              <a:spcAft>
                <a:spcPts val="0"/>
              </a:spcAft>
              <a:buSzPts val="1600"/>
              <a:buNone/>
            </a:pPr>
            <a:r>
              <a:rPr lang="en-US" sz="1200">
                <a:latin typeface="Consolas"/>
                <a:ea typeface="Consolas"/>
                <a:cs typeface="Consolas"/>
                <a:sym typeface="Consolas"/>
              </a:rPr>
              <a:t>		     res = a.length() &gt; b.length() ? -1 : 1;</a:t>
            </a:r>
            <a:endParaRPr sz="1200">
              <a:latin typeface="Consolas"/>
              <a:ea typeface="Consolas"/>
              <a:cs typeface="Consolas"/>
              <a:sym typeface="Consolas"/>
            </a:endParaRPr>
          </a:p>
          <a:p>
            <a:pPr indent="-342900" lvl="1" marL="2171700" rtl="0" algn="l">
              <a:lnSpc>
                <a:spcPct val="100000"/>
              </a:lnSpc>
              <a:spcBef>
                <a:spcPts val="960"/>
              </a:spcBef>
              <a:spcAft>
                <a:spcPts val="0"/>
              </a:spcAft>
              <a:buSzPts val="1600"/>
              <a:buNone/>
            </a:pPr>
            <a:r>
              <a:rPr lang="en-US" sz="1200">
                <a:latin typeface="Consolas"/>
                <a:ea typeface="Consolas"/>
                <a:cs typeface="Consolas"/>
                <a:sym typeface="Consolas"/>
              </a:rPr>
              <a:t>} </a:t>
            </a:r>
            <a:r>
              <a:rPr b="1" lang="en-US" sz="1200">
                <a:solidFill>
                  <a:srgbClr val="7F0055"/>
                </a:solidFill>
                <a:latin typeface="Consolas"/>
                <a:ea typeface="Consolas"/>
                <a:cs typeface="Consolas"/>
                <a:sym typeface="Consolas"/>
              </a:rPr>
              <a:t>else</a:t>
            </a:r>
            <a:r>
              <a:rPr lang="en-US" sz="1200">
                <a:latin typeface="Consolas"/>
                <a:ea typeface="Consolas"/>
                <a:cs typeface="Consolas"/>
                <a:sym typeface="Consolas"/>
              </a:rPr>
              <a:t> {</a:t>
            </a:r>
            <a:endParaRPr sz="12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res = 0;</a:t>
            </a:r>
            <a:endParaRPr sz="12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a:t>
            </a:r>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System.out.println(res);	</a:t>
            </a:r>
            <a:endParaRPr sz="1200">
              <a:latin typeface="Consolas"/>
              <a:ea typeface="Consolas"/>
              <a:cs typeface="Consolas"/>
              <a:sym typeface="Consolas"/>
            </a:endParaRPr>
          </a:p>
          <a:p>
            <a:pPr indent="-342900" lvl="0" marL="800100" rtl="0" algn="l">
              <a:lnSpc>
                <a:spcPct val="100000"/>
              </a:lnSpc>
              <a:spcBef>
                <a:spcPts val="960"/>
              </a:spcBef>
              <a:spcAft>
                <a:spcPts val="0"/>
              </a:spcAft>
              <a:buSzPts val="1600"/>
              <a:buNone/>
            </a:pPr>
            <a:r>
              <a:rPr lang="en-US" sz="1200">
                <a:latin typeface="Consolas"/>
                <a:ea typeface="Consolas"/>
                <a:cs typeface="Consolas"/>
                <a:sym typeface="Consolas"/>
              </a:rPr>
              <a:t>		}</a:t>
            </a:r>
            <a:endParaRPr sz="1400">
              <a:latin typeface="Consolas"/>
              <a:ea typeface="Consolas"/>
              <a:cs typeface="Consolas"/>
              <a:sym typeface="Consolas"/>
            </a:endParaRPr>
          </a:p>
          <a:p>
            <a:pPr indent="-285750" lvl="1" marL="742950" rtl="0" algn="l">
              <a:lnSpc>
                <a:spcPct val="100000"/>
              </a:lnSpc>
              <a:spcBef>
                <a:spcPts val="960"/>
              </a:spcBef>
              <a:spcAft>
                <a:spcPts val="0"/>
              </a:spcAft>
              <a:buSzPts val="1200"/>
              <a:buNone/>
            </a:pPr>
            <a:r>
              <a:rPr lang="en-US" sz="1200">
                <a:latin typeface="Consolas"/>
                <a:ea typeface="Consolas"/>
                <a:cs typeface="Consolas"/>
                <a:sym typeface="Consolas"/>
              </a:rPr>
              <a:t>}</a:t>
            </a:r>
            <a:endParaRPr sz="1400">
              <a:latin typeface="Consolas"/>
              <a:ea typeface="Consolas"/>
              <a:cs typeface="Consolas"/>
              <a:sym typeface="Consolas"/>
            </a:endParaRPr>
          </a:p>
          <a:p>
            <a:pPr indent="-342900" lvl="0" marL="342900" rtl="0" algn="l">
              <a:lnSpc>
                <a:spcPct val="100000"/>
              </a:lnSpc>
              <a:spcBef>
                <a:spcPts val="960"/>
              </a:spcBef>
              <a:spcAft>
                <a:spcPts val="0"/>
              </a:spcAft>
              <a:buSzPts val="1600"/>
              <a:buFont typeface="Noto Sans"/>
              <a:buNone/>
            </a:pPr>
            <a:r>
              <a:t/>
            </a:r>
            <a:endParaRPr sz="1200"/>
          </a:p>
        </p:txBody>
      </p:sp>
      <p:sp>
        <p:nvSpPr>
          <p:cNvPr id="477" name="Google Shape;477;g2862855f622_0_554"/>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17"/>
          <p:cNvSpPr txBox="1"/>
          <p:nvPr>
            <p:ph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10 – Strings</a:t>
            </a:r>
            <a:endParaRPr/>
          </a:p>
        </p:txBody>
      </p:sp>
      <p:pic>
        <p:nvPicPr>
          <p:cNvPr id="483" name="Google Shape;483;p17"/>
          <p:cNvPicPr preferRelativeResize="0"/>
          <p:nvPr/>
        </p:nvPicPr>
        <p:blipFill rotWithShape="1">
          <a:blip r:embed="rId3">
            <a:alphaModFix/>
          </a:blip>
          <a:srcRect b="0" l="0" r="0" t="0"/>
          <a:stretch/>
        </p:blipFill>
        <p:spPr>
          <a:xfrm>
            <a:off x="4572000" y="838200"/>
            <a:ext cx="4446166" cy="3077245"/>
          </a:xfrm>
          <a:prstGeom prst="rect">
            <a:avLst/>
          </a:prstGeom>
          <a:noFill/>
          <a:ln>
            <a:noFill/>
          </a:ln>
        </p:spPr>
      </p:pic>
      <p:sp>
        <p:nvSpPr>
          <p:cNvPr id="484" name="Google Shape;484;p17"/>
          <p:cNvSpPr/>
          <p:nvPr/>
        </p:nvSpPr>
        <p:spPr>
          <a:xfrm>
            <a:off x="152400" y="6652725"/>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85" name="Google Shape;485;p17"/>
          <p:cNvSpPr txBox="1"/>
          <p:nvPr/>
        </p:nvSpPr>
        <p:spPr>
          <a:xfrm>
            <a:off x="228600" y="838200"/>
            <a:ext cx="4251121"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Let’s look at the following prompt from ChatGPT.</a:t>
            </a:r>
            <a:endParaRPr/>
          </a:p>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Who can tell me what is wrong here? </a:t>
            </a:r>
            <a:endParaRPr/>
          </a:p>
          <a:p>
            <a:pPr indent="-241300" lvl="0" marL="342900" marR="0" rtl="0" algn="l">
              <a:lnSpc>
                <a:spcPct val="100000"/>
              </a:lnSpc>
              <a:spcBef>
                <a:spcPts val="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41300" lvl="0" marL="342900" marR="0" rtl="0" algn="l">
              <a:lnSpc>
                <a:spcPct val="100000"/>
              </a:lnSpc>
              <a:spcBef>
                <a:spcPts val="0"/>
              </a:spcBef>
              <a:spcAft>
                <a:spcPts val="0"/>
              </a:spcAft>
              <a:buClr>
                <a:srgbClr val="006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
        <p:nvSpPr>
          <p:cNvPr id="486" name="Google Shape;486;p17"/>
          <p:cNvSpPr txBox="1"/>
          <p:nvPr/>
        </p:nvSpPr>
        <p:spPr>
          <a:xfrm>
            <a:off x="228599" y="1855365"/>
            <a:ext cx="4251121" cy="2743200"/>
          </a:xfrm>
          <a:prstGeom prst="rect">
            <a:avLst/>
          </a:prstGeom>
          <a:noFill/>
          <a:ln>
            <a:noFill/>
          </a:ln>
        </p:spPr>
        <p:txBody>
          <a:bodyPr anchorCtr="0" anchor="t" bIns="46025" lIns="92075" spcFirstLastPara="1" rIns="92075" wrap="square" tIns="46025">
            <a:noAutofit/>
          </a:bodyPr>
          <a:lstStyle/>
          <a:p>
            <a:pPr indent="-342900" lvl="0" marL="342900" marR="0" rtl="0" algn="l">
              <a:lnSpc>
                <a:spcPct val="100000"/>
              </a:lnSpc>
              <a:spcBef>
                <a:spcPts val="0"/>
              </a:spcBef>
              <a:spcAft>
                <a:spcPts val="0"/>
              </a:spcAft>
              <a:buClr>
                <a:srgbClr val="006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The word raspberry has 3 "r”s</a:t>
            </a:r>
            <a:endParaRPr b="0" i="0" sz="1600" u="none" cap="none" strike="noStrike">
              <a:solidFill>
                <a:schemeClr val="dk1"/>
              </a:solidFill>
              <a:latin typeface="Comic Sans MS"/>
              <a:ea typeface="Comic Sans MS"/>
              <a:cs typeface="Comic Sans MS"/>
              <a:sym typeface="Comic Sans MS"/>
            </a:endParaRPr>
          </a:p>
          <a:p>
            <a:pPr indent="-314325" lvl="1" marL="800100" marR="0" rtl="0" algn="l">
              <a:lnSpc>
                <a:spcPct val="100000"/>
              </a:lnSpc>
              <a:spcBef>
                <a:spcPts val="0"/>
              </a:spcBef>
              <a:spcAft>
                <a:spcPts val="0"/>
              </a:spcAft>
              <a:buClr>
                <a:srgbClr val="007600"/>
              </a:buClr>
              <a:buSzPts val="1600"/>
              <a:buFont typeface="Noto Sans Symbols"/>
              <a:buChar char="❑"/>
            </a:pPr>
            <a:r>
              <a:rPr b="1" i="0" lang="en-US" sz="1600" u="sng" cap="none" strike="noStrike">
                <a:solidFill>
                  <a:schemeClr val="dk1"/>
                </a:solidFill>
                <a:latin typeface="Comic Sans MS"/>
                <a:ea typeface="Comic Sans MS"/>
                <a:cs typeface="Comic Sans MS"/>
                <a:sym typeface="Comic Sans MS"/>
              </a:rPr>
              <a:t>r</a:t>
            </a:r>
            <a:r>
              <a:rPr b="0" i="0" lang="en-US" sz="1600" u="none" cap="none" strike="noStrike">
                <a:solidFill>
                  <a:schemeClr val="dk1"/>
                </a:solidFill>
                <a:latin typeface="Comic Sans MS"/>
                <a:ea typeface="Comic Sans MS"/>
                <a:cs typeface="Comic Sans MS"/>
                <a:sym typeface="Comic Sans MS"/>
              </a:rPr>
              <a:t>aspbe</a:t>
            </a:r>
            <a:r>
              <a:rPr b="1" i="0" lang="en-US" sz="1600" u="sng" cap="none" strike="noStrike">
                <a:solidFill>
                  <a:schemeClr val="dk1"/>
                </a:solidFill>
                <a:latin typeface="Comic Sans MS"/>
                <a:ea typeface="Comic Sans MS"/>
                <a:cs typeface="Comic Sans MS"/>
                <a:sym typeface="Comic Sans MS"/>
              </a:rPr>
              <a:t>rr</a:t>
            </a:r>
            <a:r>
              <a:rPr b="0" i="0" lang="en-US" sz="1600" u="none" cap="none" strike="noStrike">
                <a:solidFill>
                  <a:schemeClr val="dk1"/>
                </a:solidFill>
                <a:latin typeface="Comic Sans MS"/>
                <a:ea typeface="Comic Sans MS"/>
                <a:cs typeface="Comic Sans MS"/>
                <a:sym typeface="Comic Sans MS"/>
              </a:rPr>
              <a:t>y</a:t>
            </a:r>
            <a:endParaRPr/>
          </a:p>
          <a:p>
            <a:pPr indent="0" lvl="0" marL="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0" marL="28575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What happens here? The AI splits the word raspberry to 2 words (”rasp” and “berry”). And returns the more probable answer of the 2 options which in this case is 2. </a:t>
            </a:r>
            <a:endParaRPr/>
          </a:p>
          <a:p>
            <a:pPr indent="-184150" lvl="0" marL="28575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285750" lvl="0" marL="285750" marR="0" rtl="0" algn="l">
              <a:lnSpc>
                <a:spcPct val="100000"/>
              </a:lnSpc>
              <a:spcBef>
                <a:spcPts val="0"/>
              </a:spcBef>
              <a:spcAft>
                <a:spcPts val="0"/>
              </a:spcAft>
              <a:buClr>
                <a:srgbClr val="007600"/>
              </a:buClr>
              <a:buSzPts val="1600"/>
              <a:buFont typeface="Noto Sans"/>
              <a:buChar char="■"/>
            </a:pPr>
            <a:r>
              <a:rPr b="0" i="0" lang="en-US" sz="1600" u="none" cap="none" strike="noStrike">
                <a:solidFill>
                  <a:schemeClr val="dk1"/>
                </a:solidFill>
                <a:latin typeface="Comic Sans MS"/>
                <a:ea typeface="Comic Sans MS"/>
                <a:cs typeface="Comic Sans MS"/>
                <a:sym typeface="Comic Sans MS"/>
              </a:rPr>
              <a:t>Let's build a function which will be able to work on all 3 word correctly</a:t>
            </a:r>
            <a:endParaRPr/>
          </a:p>
          <a:p>
            <a:pPr indent="0" lvl="0" marL="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a:p>
            <a:pPr indent="0" lvl="0" marL="0" marR="0" rtl="0" algn="l">
              <a:lnSpc>
                <a:spcPct val="100000"/>
              </a:lnSpc>
              <a:spcBef>
                <a:spcPts val="0"/>
              </a:spcBef>
              <a:spcAft>
                <a:spcPts val="0"/>
              </a:spcAft>
              <a:buClr>
                <a:srgbClr val="007600"/>
              </a:buClr>
              <a:buSzPts val="1600"/>
              <a:buFont typeface="Noto Sans"/>
              <a:buNone/>
            </a:pPr>
            <a:r>
              <a:t/>
            </a:r>
            <a:endParaRPr b="0" i="0" sz="1600" u="none" cap="none" strike="noStrike">
              <a:solidFill>
                <a:schemeClr val="dk1"/>
              </a:solidFill>
              <a:latin typeface="Comic Sans MS"/>
              <a:ea typeface="Comic Sans MS"/>
              <a:cs typeface="Comic Sans MS"/>
              <a:sym typeface="Comic Sans MS"/>
            </a:endParaRPr>
          </a:p>
        </p:txBody>
      </p:sp>
      <p:sp>
        <p:nvSpPr>
          <p:cNvPr id="487" name="Google Shape;487;p17"/>
          <p:cNvSpPr txBox="1"/>
          <p:nvPr/>
        </p:nvSpPr>
        <p:spPr>
          <a:xfrm>
            <a:off x="4572000" y="4247471"/>
            <a:ext cx="457619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sng" cap="none" strike="noStrike">
                <a:solidFill>
                  <a:srgbClr val="000000"/>
                </a:solidFill>
                <a:latin typeface="Arial"/>
                <a:ea typeface="Arial"/>
                <a:cs typeface="Arial"/>
                <a:sym typeface="Arial"/>
                <a:hlinkClick r:id="rId4">
                  <a:extLst>
                    <a:ext uri="{A12FA001-AC4F-418D-AE19-62706E023703}">
                      <ahyp:hlinkClr val="tx"/>
                    </a:ext>
                  </a:extLst>
                </a:hlinkClick>
              </a:rPr>
              <a:t>https://prompt.16x.engineer/blog/why-chatgpt-cant-count-rs-in-strawberry</a:t>
            </a:r>
            <a:r>
              <a:rPr b="0" i="0" lang="en-US"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The problem was discovered on strawberry, which was fixed. But the problem currently live in raspberry. So you can try it yourself.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0" st="0"/>
                                            </p:txEl>
                                          </p:spTgt>
                                        </p:tgtEl>
                                        <p:attrNameLst>
                                          <p:attrName>style.visibility</p:attrName>
                                        </p:attrNameLst>
                                      </p:cBhvr>
                                      <p:to>
                                        <p:strVal val="visible"/>
                                      </p:to>
                                    </p:set>
                                    <p:animEffect filter="fade" transition="in">
                                      <p:cBhvr>
                                        <p:cTn dur="500"/>
                                        <p:tgtEl>
                                          <p:spTgt spid="4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1" st="1"/>
                                            </p:txEl>
                                          </p:spTgt>
                                        </p:tgtEl>
                                        <p:attrNameLst>
                                          <p:attrName>style.visibility</p:attrName>
                                        </p:attrNameLst>
                                      </p:cBhvr>
                                      <p:to>
                                        <p:strVal val="visible"/>
                                      </p:to>
                                    </p:set>
                                    <p:animEffect filter="fade" transition="in">
                                      <p:cBhvr>
                                        <p:cTn dur="500"/>
                                        <p:tgtEl>
                                          <p:spTgt spid="48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2" st="2"/>
                                            </p:txEl>
                                          </p:spTgt>
                                        </p:tgtEl>
                                        <p:attrNameLst>
                                          <p:attrName>style.visibility</p:attrName>
                                        </p:attrNameLst>
                                      </p:cBhvr>
                                      <p:to>
                                        <p:strVal val="visible"/>
                                      </p:to>
                                    </p:set>
                                    <p:animEffect filter="fade" transition="in">
                                      <p:cBhvr>
                                        <p:cTn dur="500"/>
                                        <p:tgtEl>
                                          <p:spTgt spid="48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3" st="3"/>
                                            </p:txEl>
                                          </p:spTgt>
                                        </p:tgtEl>
                                        <p:attrNameLst>
                                          <p:attrName>style.visibility</p:attrName>
                                        </p:attrNameLst>
                                      </p:cBhvr>
                                      <p:to>
                                        <p:strVal val="visible"/>
                                      </p:to>
                                    </p:set>
                                    <p:animEffect filter="fade" transition="in">
                                      <p:cBhvr>
                                        <p:cTn dur="500"/>
                                        <p:tgtEl>
                                          <p:spTgt spid="48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4" st="4"/>
                                            </p:txEl>
                                          </p:spTgt>
                                        </p:tgtEl>
                                        <p:attrNameLst>
                                          <p:attrName>style.visibility</p:attrName>
                                        </p:attrNameLst>
                                      </p:cBhvr>
                                      <p:to>
                                        <p:strVal val="visible"/>
                                      </p:to>
                                    </p:set>
                                    <p:animEffect filter="fade" transition="in">
                                      <p:cBhvr>
                                        <p:cTn dur="500"/>
                                        <p:tgtEl>
                                          <p:spTgt spid="48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5" st="5"/>
                                            </p:txEl>
                                          </p:spTgt>
                                        </p:tgtEl>
                                        <p:attrNameLst>
                                          <p:attrName>style.visibility</p:attrName>
                                        </p:attrNameLst>
                                      </p:cBhvr>
                                      <p:to>
                                        <p:strVal val="visible"/>
                                      </p:to>
                                    </p:set>
                                    <p:animEffect filter="fade" transition="in">
                                      <p:cBhvr>
                                        <p:cTn dur="500"/>
                                        <p:tgtEl>
                                          <p:spTgt spid="48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6" st="6"/>
                                            </p:txEl>
                                          </p:spTgt>
                                        </p:tgtEl>
                                        <p:attrNameLst>
                                          <p:attrName>style.visibility</p:attrName>
                                        </p:attrNameLst>
                                      </p:cBhvr>
                                      <p:to>
                                        <p:strVal val="visible"/>
                                      </p:to>
                                    </p:set>
                                    <p:animEffect filter="fade" transition="in">
                                      <p:cBhvr>
                                        <p:cTn dur="500"/>
                                        <p:tgtEl>
                                          <p:spTgt spid="48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7" st="7"/>
                                            </p:txEl>
                                          </p:spTgt>
                                        </p:tgtEl>
                                        <p:attrNameLst>
                                          <p:attrName>style.visibility</p:attrName>
                                        </p:attrNameLst>
                                      </p:cBhvr>
                                      <p:to>
                                        <p:strVal val="visible"/>
                                      </p:to>
                                    </p:set>
                                    <p:animEffect filter="fade" transition="in">
                                      <p:cBhvr>
                                        <p:cTn dur="500"/>
                                        <p:tgtEl>
                                          <p:spTgt spid="48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xEl>
                                              <p:pRg end="8" st="8"/>
                                            </p:txEl>
                                          </p:spTgt>
                                        </p:tgtEl>
                                        <p:attrNameLst>
                                          <p:attrName>style.visibility</p:attrName>
                                        </p:attrNameLst>
                                      </p:cBhvr>
                                      <p:to>
                                        <p:strVal val="visible"/>
                                      </p:to>
                                    </p:set>
                                    <p:animEffect filter="fade" transition="in">
                                      <p:cBhvr>
                                        <p:cTn dur="500"/>
                                        <p:tgtEl>
                                          <p:spTgt spid="486">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10 – Strings</a:t>
            </a:r>
            <a:endParaRPr/>
          </a:p>
        </p:txBody>
      </p:sp>
      <p:sp>
        <p:nvSpPr>
          <p:cNvPr id="494" name="Google Shape;494;p30"/>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800"/>
              <a:buChar char="■"/>
            </a:pPr>
            <a:r>
              <a:rPr lang="en-US" sz="1600"/>
              <a:t>Design a program which does the following:</a:t>
            </a:r>
            <a:endParaRPr sz="1600"/>
          </a:p>
          <a:p>
            <a:pPr indent="-330200" lvl="1" marL="914400" marR="0" rtl="0" algn="l">
              <a:lnSpc>
                <a:spcPct val="100000"/>
              </a:lnSpc>
              <a:spcBef>
                <a:spcPts val="960"/>
              </a:spcBef>
              <a:spcAft>
                <a:spcPts val="0"/>
              </a:spcAft>
              <a:buClr>
                <a:srgbClr val="006600"/>
              </a:buClr>
              <a:buSzPts val="1600"/>
              <a:buChar char="●"/>
            </a:pPr>
            <a:r>
              <a:rPr lang="en-US" sz="1600"/>
              <a:t>The program receives a string (will be called str for the question and a char (will be called ch in the question) from the users. </a:t>
            </a:r>
            <a:endParaRPr sz="1600"/>
          </a:p>
          <a:p>
            <a:pPr indent="-330200" lvl="2" marL="1371600" rtl="0" algn="l">
              <a:lnSpc>
                <a:spcPct val="100000"/>
              </a:lnSpc>
              <a:spcBef>
                <a:spcPts val="960"/>
              </a:spcBef>
              <a:spcAft>
                <a:spcPts val="0"/>
              </a:spcAft>
              <a:buClr>
                <a:srgbClr val="006600"/>
              </a:buClr>
              <a:buSzPts val="1600"/>
              <a:buChar char="❑"/>
            </a:pPr>
            <a:r>
              <a:rPr lang="en-US" sz="1600"/>
              <a:t>you may assume that the second command line argument is only one char. </a:t>
            </a:r>
            <a:endParaRPr sz="1600"/>
          </a:p>
          <a:p>
            <a:pPr indent="-330200" lvl="2" marL="1371600" rtl="0" algn="l">
              <a:lnSpc>
                <a:spcPct val="100000"/>
              </a:lnSpc>
              <a:spcBef>
                <a:spcPts val="960"/>
              </a:spcBef>
              <a:spcAft>
                <a:spcPts val="0"/>
              </a:spcAft>
              <a:buClr>
                <a:srgbClr val="006600"/>
              </a:buClr>
              <a:buSzPts val="1600"/>
              <a:buChar char="❑"/>
            </a:pPr>
            <a:r>
              <a:rPr lang="en-US" sz="1600"/>
              <a:t>Think how can you convert a String to char. </a:t>
            </a:r>
            <a:endParaRPr sz="1600"/>
          </a:p>
          <a:p>
            <a:pPr indent="-330200" lvl="1" marL="914400" marR="0" rtl="0" algn="l">
              <a:lnSpc>
                <a:spcPct val="100000"/>
              </a:lnSpc>
              <a:spcBef>
                <a:spcPts val="960"/>
              </a:spcBef>
              <a:spcAft>
                <a:spcPts val="0"/>
              </a:spcAft>
              <a:buClr>
                <a:srgbClr val="006600"/>
              </a:buClr>
              <a:buSzPts val="1600"/>
              <a:buChar char="●"/>
            </a:pPr>
            <a:r>
              <a:rPr lang="en-US" sz="1600"/>
              <a:t>Then the program counts the number of appearances of ch in str</a:t>
            </a:r>
            <a:endParaRPr sz="1600"/>
          </a:p>
          <a:p>
            <a:pPr indent="-330200" lvl="1" marL="914400" marR="0" rtl="0" algn="l">
              <a:lnSpc>
                <a:spcPct val="100000"/>
              </a:lnSpc>
              <a:spcBef>
                <a:spcPts val="960"/>
              </a:spcBef>
              <a:spcAft>
                <a:spcPts val="0"/>
              </a:spcAft>
              <a:buClr>
                <a:srgbClr val="006600"/>
              </a:buClr>
              <a:buSzPts val="1600"/>
              <a:buChar char="●"/>
            </a:pPr>
            <a:r>
              <a:rPr lang="en-US" sz="1600"/>
              <a:t>prints it</a:t>
            </a:r>
            <a:endParaRPr sz="1600"/>
          </a:p>
          <a:p>
            <a:pPr indent="-342900" lvl="0" marL="457200" rtl="0" algn="l">
              <a:lnSpc>
                <a:spcPct val="100000"/>
              </a:lnSpc>
              <a:spcBef>
                <a:spcPts val="960"/>
              </a:spcBef>
              <a:spcAft>
                <a:spcPts val="0"/>
              </a:spcAft>
              <a:buClr>
                <a:srgbClr val="006600"/>
              </a:buClr>
              <a:buSzPts val="1800"/>
              <a:buChar char="■"/>
            </a:pPr>
            <a:r>
              <a:rPr lang="en-US" sz="1600"/>
              <a:t>Examples</a:t>
            </a:r>
            <a:endParaRPr sz="1600"/>
          </a:p>
          <a:p>
            <a:pPr indent="-330200" lvl="1" marL="914400" rtl="0" algn="l">
              <a:lnSpc>
                <a:spcPct val="100000"/>
              </a:lnSpc>
              <a:spcBef>
                <a:spcPts val="960"/>
              </a:spcBef>
              <a:spcAft>
                <a:spcPts val="0"/>
              </a:spcAft>
              <a:buClr>
                <a:srgbClr val="006600"/>
              </a:buClr>
              <a:buSzPts val="1600"/>
              <a:buChar char="●"/>
            </a:pPr>
            <a:r>
              <a:rPr lang="en-US" sz="1600"/>
              <a:t>% java CharRunCount rasp r</a:t>
            </a:r>
            <a:endParaRPr/>
          </a:p>
          <a:p>
            <a:pPr indent="-330200" lvl="2" marL="1371600" rtl="0" algn="l">
              <a:lnSpc>
                <a:spcPct val="100000"/>
              </a:lnSpc>
              <a:spcBef>
                <a:spcPts val="960"/>
              </a:spcBef>
              <a:spcAft>
                <a:spcPts val="0"/>
              </a:spcAft>
              <a:buClr>
                <a:srgbClr val="006600"/>
              </a:buClr>
              <a:buSzPts val="1600"/>
              <a:buChar char="❑"/>
            </a:pPr>
            <a:r>
              <a:rPr lang="en-US" sz="1600"/>
              <a:t>1 </a:t>
            </a:r>
            <a:endParaRPr/>
          </a:p>
          <a:p>
            <a:pPr indent="-330200" lvl="1" marL="914400" rtl="0" algn="l">
              <a:lnSpc>
                <a:spcPct val="100000"/>
              </a:lnSpc>
              <a:spcBef>
                <a:spcPts val="960"/>
              </a:spcBef>
              <a:spcAft>
                <a:spcPts val="0"/>
              </a:spcAft>
              <a:buClr>
                <a:srgbClr val="006600"/>
              </a:buClr>
              <a:buSzPts val="1600"/>
              <a:buChar char="●"/>
            </a:pPr>
            <a:r>
              <a:rPr lang="en-US" sz="1600"/>
              <a:t>% java CharRunCount berry r</a:t>
            </a:r>
            <a:endParaRPr/>
          </a:p>
          <a:p>
            <a:pPr indent="-330200" lvl="2" marL="1371600" rtl="0" algn="l">
              <a:lnSpc>
                <a:spcPct val="100000"/>
              </a:lnSpc>
              <a:spcBef>
                <a:spcPts val="960"/>
              </a:spcBef>
              <a:spcAft>
                <a:spcPts val="0"/>
              </a:spcAft>
              <a:buClr>
                <a:srgbClr val="006600"/>
              </a:buClr>
              <a:buSzPts val="1600"/>
              <a:buChar char="❑"/>
            </a:pPr>
            <a:r>
              <a:rPr lang="en-US" sz="1600"/>
              <a:t>2</a:t>
            </a:r>
            <a:endParaRPr/>
          </a:p>
          <a:p>
            <a:pPr indent="-330200" lvl="1" marL="914400" rtl="0" algn="l">
              <a:lnSpc>
                <a:spcPct val="100000"/>
              </a:lnSpc>
              <a:spcBef>
                <a:spcPts val="960"/>
              </a:spcBef>
              <a:spcAft>
                <a:spcPts val="0"/>
              </a:spcAft>
              <a:buClr>
                <a:srgbClr val="006600"/>
              </a:buClr>
              <a:buSzPts val="1600"/>
              <a:buChar char="●"/>
            </a:pPr>
            <a:r>
              <a:rPr lang="en-US" sz="1600"/>
              <a:t>% java CharRunCount raspberry r</a:t>
            </a:r>
            <a:endParaRPr/>
          </a:p>
          <a:p>
            <a:pPr indent="-330200" lvl="2" marL="1371600" rtl="0" algn="l">
              <a:lnSpc>
                <a:spcPct val="100000"/>
              </a:lnSpc>
              <a:spcBef>
                <a:spcPts val="960"/>
              </a:spcBef>
              <a:spcAft>
                <a:spcPts val="0"/>
              </a:spcAft>
              <a:buClr>
                <a:srgbClr val="006600"/>
              </a:buClr>
              <a:buSzPts val="1600"/>
              <a:buChar char="❑"/>
            </a:pPr>
            <a:r>
              <a:rPr lang="en-US" sz="1600"/>
              <a:t>3  </a:t>
            </a:r>
            <a:endParaRPr/>
          </a:p>
        </p:txBody>
      </p:sp>
      <p:sp>
        <p:nvSpPr>
          <p:cNvPr id="495" name="Google Shape;495;p3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496" name="Google Shape;496;p30"/>
          <p:cNvSpPr txBox="1"/>
          <p:nvPr/>
        </p:nvSpPr>
        <p:spPr>
          <a:xfrm>
            <a:off x="3934437" y="3604725"/>
            <a:ext cx="5029200" cy="2210862"/>
          </a:xfrm>
          <a:prstGeom prst="rect">
            <a:avLst/>
          </a:prstGeom>
          <a:noFill/>
          <a:ln>
            <a:noFill/>
          </a:ln>
        </p:spPr>
        <p:txBody>
          <a:bodyPr anchorCtr="0" anchor="t" bIns="45700" lIns="91425" spcFirstLastPara="1" rIns="91425" wrap="square" tIns="45700">
            <a:spAutoFit/>
          </a:bodyPr>
          <a:lstStyle/>
          <a:p>
            <a:pPr indent="-330200" lvl="1" marL="914400" marR="0" rtl="0" algn="l">
              <a:lnSpc>
                <a:spcPct val="100000"/>
              </a:lnSpc>
              <a:spcBef>
                <a:spcPts val="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 java CharRunCount raspberry R</a:t>
            </a:r>
            <a:endParaRPr/>
          </a:p>
          <a:p>
            <a:pPr indent="-330200" lvl="2" marL="1371600" marR="0" rtl="0" algn="l">
              <a:lnSpc>
                <a:spcPct val="100000"/>
              </a:lnSpc>
              <a:spcBef>
                <a:spcPts val="96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0 </a:t>
            </a:r>
            <a:endParaRPr/>
          </a:p>
          <a:p>
            <a:pPr indent="-330200" lvl="1" marL="914400" marR="0" rtl="0" algn="l">
              <a:lnSpc>
                <a:spcPct val="100000"/>
              </a:lnSpc>
              <a:spcBef>
                <a:spcPts val="96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 java CharRunCount "raspberry juice” r</a:t>
            </a:r>
            <a:endParaRPr/>
          </a:p>
          <a:p>
            <a:pPr indent="-330200" lvl="2" marL="1371600" marR="0" rtl="0" algn="l">
              <a:lnSpc>
                <a:spcPct val="100000"/>
              </a:lnSpc>
              <a:spcBef>
                <a:spcPts val="96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3</a:t>
            </a:r>
            <a:endParaRPr/>
          </a:p>
          <a:p>
            <a:pPr indent="-330200" lvl="1" marL="914400" marR="0" rtl="0" algn="l">
              <a:lnSpc>
                <a:spcPct val="100000"/>
              </a:lnSpc>
              <a:spcBef>
                <a:spcPts val="96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 java CharRunCount Hello t</a:t>
            </a:r>
            <a:endParaRPr/>
          </a:p>
          <a:p>
            <a:pPr indent="-330200" lvl="2" marL="1371600" marR="0" rtl="0" algn="l">
              <a:lnSpc>
                <a:spcPct val="100000"/>
              </a:lnSpc>
              <a:spcBef>
                <a:spcPts val="960"/>
              </a:spcBef>
              <a:spcAft>
                <a:spcPts val="0"/>
              </a:spcAft>
              <a:buClr>
                <a:srgbClr val="006600"/>
              </a:buClr>
              <a:buSzPts val="1600"/>
              <a:buFont typeface="Arial"/>
              <a:buChar char="❑"/>
            </a:pPr>
            <a:r>
              <a:rPr b="0" i="0" lang="en-US" sz="1600" u="none" cap="none" strike="noStrike">
                <a:solidFill>
                  <a:srgbClr val="000000"/>
                </a:solidFill>
                <a:latin typeface="Comic Sans MS"/>
                <a:ea typeface="Comic Sans MS"/>
                <a:cs typeface="Comic Sans MS"/>
                <a:sym typeface="Comic Sans MS"/>
              </a:rPr>
              <a:t>0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31"/>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10 - Solution  </a:t>
            </a:r>
            <a:endParaRPr/>
          </a:p>
        </p:txBody>
      </p:sp>
      <p:sp>
        <p:nvSpPr>
          <p:cNvPr id="503" name="Google Shape;503;p31"/>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504" name="Google Shape;504;p31"/>
          <p:cNvSpPr txBox="1"/>
          <p:nvPr/>
        </p:nvSpPr>
        <p:spPr>
          <a:xfrm>
            <a:off x="377100" y="1143000"/>
            <a:ext cx="8610600" cy="4976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960"/>
              </a:spcBef>
              <a:spcAft>
                <a:spcPts val="0"/>
              </a:spcAft>
              <a:buClr>
                <a:schemeClr val="dk1"/>
              </a:buClr>
              <a:buSzPts val="1100"/>
              <a:buFont typeface="Arial"/>
              <a:buNone/>
            </a:pPr>
            <a:r>
              <a:rPr b="1" i="0" lang="en-US" sz="1500" u="none" cap="none" strike="noStrike">
                <a:solidFill>
                  <a:srgbClr val="7F0055"/>
                </a:solidFill>
                <a:latin typeface="Consolas"/>
                <a:ea typeface="Consolas"/>
                <a:cs typeface="Consolas"/>
                <a:sym typeface="Consolas"/>
              </a:rPr>
              <a:t> public class </a:t>
            </a:r>
            <a:r>
              <a:rPr b="0" i="0" lang="en-US" sz="1500" u="none" cap="none" strike="noStrike">
                <a:solidFill>
                  <a:schemeClr val="dk1"/>
                </a:solidFill>
                <a:latin typeface="Consolas"/>
                <a:ea typeface="Consolas"/>
                <a:cs typeface="Consolas"/>
                <a:sym typeface="Consolas"/>
              </a:rPr>
              <a:t>CharRunCount {</a:t>
            </a:r>
            <a:endParaRPr b="1" i="0" sz="1500" u="none" cap="none" strike="noStrike">
              <a:solidFill>
                <a:srgbClr val="7F0055"/>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500" u="none" cap="none" strike="noStrike">
                <a:solidFill>
                  <a:srgbClr val="7F0055"/>
                </a:solidFill>
                <a:latin typeface="Consolas"/>
                <a:ea typeface="Consolas"/>
                <a:cs typeface="Consolas"/>
                <a:sym typeface="Consolas"/>
              </a:rPr>
              <a:t>		public</a:t>
            </a:r>
            <a:r>
              <a:rPr b="0" i="0" lang="en-US" sz="1500" u="none" cap="none" strike="noStrike">
                <a:solidFill>
                  <a:schemeClr val="dk1"/>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static</a:t>
            </a:r>
            <a:r>
              <a:rPr b="0" i="0" lang="en-US" sz="1500" u="none" cap="none" strike="noStrike">
                <a:solidFill>
                  <a:schemeClr val="dk1"/>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void</a:t>
            </a:r>
            <a:r>
              <a:rPr b="0" i="0" lang="en-US" sz="1500" u="none" cap="none" strike="noStrike">
                <a:solidFill>
                  <a:schemeClr val="dk1"/>
                </a:solidFill>
                <a:latin typeface="Consolas"/>
                <a:ea typeface="Consolas"/>
                <a:cs typeface="Consolas"/>
                <a:sym typeface="Consolas"/>
              </a:rPr>
              <a:t> main(String[] args){</a:t>
            </a:r>
            <a:endParaRPr b="0" i="0" sz="15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String word = args[0];</a:t>
            </a:r>
            <a:endParaRPr b="0" i="0" sz="15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500" u="none" cap="none" strike="noStrike">
                <a:solidFill>
                  <a:schemeClr val="dk1"/>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char</a:t>
            </a:r>
            <a:r>
              <a:rPr b="0" i="0" lang="en-US" sz="1500" u="none" cap="none" strike="noStrike">
                <a:solidFill>
                  <a:schemeClr val="dk1"/>
                </a:solidFill>
                <a:latin typeface="Consolas"/>
                <a:ea typeface="Consolas"/>
                <a:cs typeface="Consolas"/>
                <a:sym typeface="Consolas"/>
              </a:rPr>
              <a:t> ch = args[1].charAt(0); </a:t>
            </a:r>
            <a:endParaRPr b="0" i="0" sz="15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500" u="none" cap="none" strike="noStrike">
                <a:solidFill>
                  <a:schemeClr val="dk1"/>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int</a:t>
            </a:r>
            <a:r>
              <a:rPr b="0" i="0" lang="en-US" sz="1500" u="none" cap="none" strike="noStrike">
                <a:solidFill>
                  <a:schemeClr val="dk1"/>
                </a:solidFill>
                <a:latin typeface="Consolas"/>
                <a:ea typeface="Consolas"/>
                <a:cs typeface="Consolas"/>
                <a:sym typeface="Consolas"/>
              </a:rPr>
              <a:t> count = 0; </a:t>
            </a:r>
            <a:endParaRPr b="0" i="0" sz="1500" u="none" cap="none" strike="noStrike">
              <a:solidFill>
                <a:srgbClr val="00B050"/>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for </a:t>
            </a:r>
            <a:r>
              <a:rPr b="0" i="0" lang="en-US" sz="1500" u="none" cap="none" strike="noStrike">
                <a:solidFill>
                  <a:schemeClr val="dk1"/>
                </a:solidFill>
                <a:latin typeface="Consolas"/>
                <a:ea typeface="Consolas"/>
                <a:cs typeface="Consolas"/>
                <a:sym typeface="Consolas"/>
              </a:rPr>
              <a:t>(</a:t>
            </a:r>
            <a:r>
              <a:rPr b="1" i="0" lang="en-US" sz="1500" u="none" cap="none" strike="noStrike">
                <a:solidFill>
                  <a:srgbClr val="7F0055"/>
                </a:solidFill>
                <a:latin typeface="Consolas"/>
                <a:ea typeface="Consolas"/>
                <a:cs typeface="Consolas"/>
                <a:sym typeface="Consolas"/>
              </a:rPr>
              <a:t>int </a:t>
            </a:r>
            <a:r>
              <a:rPr b="0" i="0" lang="en-US" sz="1500" u="none" cap="none" strike="noStrike">
                <a:solidFill>
                  <a:schemeClr val="dk1"/>
                </a:solidFill>
                <a:latin typeface="Consolas"/>
                <a:ea typeface="Consolas"/>
                <a:cs typeface="Consolas"/>
                <a:sym typeface="Consolas"/>
              </a:rPr>
              <a:t>i = 0; i &lt; word.length(); i++){         </a:t>
            </a:r>
            <a:endParaRPr b="0" i="0" sz="1500" u="none" cap="none" strike="noStrike">
              <a:solidFill>
                <a:srgbClr val="00B050"/>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500" u="none" cap="none" strike="noStrike">
                <a:solidFill>
                  <a:srgbClr val="00B050"/>
                </a:solidFill>
                <a:latin typeface="Consolas"/>
                <a:ea typeface="Consolas"/>
                <a:cs typeface="Consolas"/>
                <a:sym typeface="Consolas"/>
              </a:rPr>
              <a:t>		        </a:t>
            </a:r>
            <a:r>
              <a:rPr b="1" i="0" lang="en-US" sz="1500" u="none" cap="none" strike="noStrike">
                <a:solidFill>
                  <a:srgbClr val="7F0055"/>
                </a:solidFill>
                <a:latin typeface="Consolas"/>
                <a:ea typeface="Consolas"/>
                <a:cs typeface="Consolas"/>
                <a:sym typeface="Consolas"/>
              </a:rPr>
              <a:t>if</a:t>
            </a:r>
            <a:r>
              <a:rPr b="0" i="0" lang="en-US" sz="1500" u="none" cap="none" strike="noStrike">
                <a:solidFill>
                  <a:schemeClr val="dk1"/>
                </a:solidFill>
                <a:latin typeface="Consolas"/>
                <a:ea typeface="Consolas"/>
                <a:cs typeface="Consolas"/>
                <a:sym typeface="Consolas"/>
              </a:rPr>
              <a:t> (word.charAt(i) == ch){</a:t>
            </a:r>
            <a:endParaRPr b="0" i="0" sz="1500" u="none" cap="none" strike="noStrike">
              <a:solidFill>
                <a:schemeClr val="dk1"/>
              </a:solidFill>
              <a:latin typeface="Consolas"/>
              <a:ea typeface="Consolas"/>
              <a:cs typeface="Consolas"/>
              <a:sym typeface="Consolas"/>
            </a:endParaRPr>
          </a:p>
          <a:p>
            <a:pPr indent="-342900" lvl="0" marL="21717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count++;</a:t>
            </a:r>
            <a:endParaRPr/>
          </a:p>
          <a:p>
            <a:pPr indent="-342900" lvl="0" marL="21717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System.out.print("the char: " + ch + " appears " + count);</a:t>
            </a:r>
            <a:endParaRPr/>
          </a:p>
          <a:p>
            <a:pPr indent="-342900" lvl="0" marL="342900" marR="0" rtl="0" algn="l">
              <a:lnSpc>
                <a:spcPct val="90000"/>
              </a:lnSpc>
              <a:spcBef>
                <a:spcPts val="1080"/>
              </a:spcBef>
              <a:spcAft>
                <a:spcPts val="0"/>
              </a:spcAft>
              <a:buNone/>
            </a:pPr>
            <a:r>
              <a:rPr b="0" i="0" lang="en-US" sz="1500" u="none" cap="none" strike="noStrike">
                <a:solidFill>
                  <a:schemeClr val="dk1"/>
                </a:solidFill>
                <a:latin typeface="Consolas"/>
                <a:ea typeface="Consolas"/>
                <a:cs typeface="Consolas"/>
                <a:sym typeface="Consolas"/>
              </a:rPr>
              <a:t>		    System.out.println(" times in the word: " + word);</a:t>
            </a:r>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rgbClr val="00B050"/>
                </a:solidFill>
                <a:latin typeface="Consolas"/>
                <a:ea typeface="Consolas"/>
                <a:cs typeface="Consolas"/>
                <a:sym typeface="Consolas"/>
              </a:rPr>
              <a:t>	   </a:t>
            </a:r>
            <a:r>
              <a:rPr b="0" i="0" lang="en-US" sz="1500" u="none" cap="none" strike="noStrike">
                <a:solidFill>
                  <a:schemeClr val="dk1"/>
                </a:solidFill>
                <a:latin typeface="Consolas"/>
                <a:ea typeface="Consolas"/>
                <a:cs typeface="Consolas"/>
                <a:sym typeface="Consolas"/>
              </a:rPr>
              <a:t>}</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500" u="none" cap="none" strike="noStrike">
                <a:solidFill>
                  <a:schemeClr val="dk1"/>
                </a:solidFill>
                <a:latin typeface="Consolas"/>
                <a:ea typeface="Consolas"/>
                <a:cs typeface="Consolas"/>
                <a:sym typeface="Consolas"/>
              </a:rPr>
              <a:t> </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t/>
            </a:r>
            <a:endParaRPr b="0" i="0" sz="15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t/>
            </a:r>
            <a:endParaRPr b="0" i="0" sz="15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500" u="none" cap="none" strike="noStrike">
              <a:solidFill>
                <a:srgbClr val="000000"/>
              </a:solidFill>
              <a:latin typeface="Consolas"/>
              <a:ea typeface="Consolas"/>
              <a:cs typeface="Consolas"/>
              <a:sym typeface="Consolas"/>
            </a:endParaRPr>
          </a:p>
        </p:txBody>
      </p:sp>
      <p:sp>
        <p:nvSpPr>
          <p:cNvPr id="505" name="Google Shape;505;p31"/>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11 – Strings</a:t>
            </a:r>
            <a:endParaRPr/>
          </a:p>
        </p:txBody>
      </p:sp>
      <p:sp>
        <p:nvSpPr>
          <p:cNvPr id="512" name="Google Shape;512;p32"/>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700"/>
              <a:buChar char="■"/>
            </a:pPr>
            <a:r>
              <a:rPr lang="en-US" sz="1700"/>
              <a:t>Strings are </a:t>
            </a:r>
            <a:r>
              <a:rPr b="1" lang="en-US" sz="1700"/>
              <a:t>immutable</a:t>
            </a:r>
            <a:r>
              <a:rPr lang="en-US" sz="1700"/>
              <a:t> which mean they </a:t>
            </a:r>
            <a:r>
              <a:rPr lang="en-US" sz="1700" u="sng"/>
              <a:t>can’t</a:t>
            </a:r>
            <a:r>
              <a:rPr lang="en-US" sz="1700"/>
              <a:t> be changed. For example: it is not possible to a char inside the string </a:t>
            </a:r>
            <a:r>
              <a:rPr lang="en-US" sz="1700" u="sng"/>
              <a:t>directly</a:t>
            </a:r>
            <a:r>
              <a:rPr lang="en-US" sz="1700"/>
              <a:t> by assigning it a new value:</a:t>
            </a:r>
            <a:endParaRPr sz="1700"/>
          </a:p>
          <a:p>
            <a:pPr indent="-342900" lvl="0" marL="800100" rtl="0" algn="l">
              <a:lnSpc>
                <a:spcPct val="90000"/>
              </a:lnSpc>
              <a:spcBef>
                <a:spcPts val="960"/>
              </a:spcBef>
              <a:spcAft>
                <a:spcPts val="0"/>
              </a:spcAft>
              <a:buSzPts val="1800"/>
              <a:buNone/>
            </a:pPr>
            <a:r>
              <a:rPr lang="en-US" sz="1700">
                <a:latin typeface="Consolas"/>
                <a:ea typeface="Consolas"/>
                <a:cs typeface="Consolas"/>
                <a:sym typeface="Consolas"/>
              </a:rPr>
              <a:t>String str = “hello world”;</a:t>
            </a:r>
            <a:endParaRPr sz="1700">
              <a:latin typeface="Consolas"/>
              <a:ea typeface="Consolas"/>
              <a:cs typeface="Consolas"/>
              <a:sym typeface="Consolas"/>
            </a:endParaRPr>
          </a:p>
          <a:p>
            <a:pPr indent="-342900" lvl="0" marL="800100" rtl="0" algn="l">
              <a:lnSpc>
                <a:spcPct val="90000"/>
              </a:lnSpc>
              <a:spcBef>
                <a:spcPts val="960"/>
              </a:spcBef>
              <a:spcAft>
                <a:spcPts val="0"/>
              </a:spcAft>
              <a:buSzPts val="1800"/>
              <a:buNone/>
            </a:pPr>
            <a:r>
              <a:rPr lang="en-US" sz="1700">
                <a:latin typeface="Consolas"/>
                <a:ea typeface="Consolas"/>
                <a:cs typeface="Consolas"/>
                <a:sym typeface="Consolas"/>
              </a:rPr>
              <a:t>str.charAt(3) = ‘8’;</a:t>
            </a:r>
            <a:r>
              <a:rPr lang="en-US" sz="1700">
                <a:latin typeface="Courier New"/>
                <a:ea typeface="Courier New"/>
                <a:cs typeface="Courier New"/>
                <a:sym typeface="Courier New"/>
              </a:rPr>
              <a:t>  </a:t>
            </a:r>
            <a:endParaRPr sz="1700"/>
          </a:p>
          <a:p>
            <a:pPr indent="-342900" lvl="0" marL="342900" rtl="0" algn="l">
              <a:lnSpc>
                <a:spcPct val="100000"/>
              </a:lnSpc>
              <a:spcBef>
                <a:spcPts val="960"/>
              </a:spcBef>
              <a:spcAft>
                <a:spcPts val="0"/>
              </a:spcAft>
              <a:buSzPts val="1700"/>
              <a:buChar char="■"/>
            </a:pPr>
            <a:r>
              <a:rPr b="1" lang="en-US" sz="1700" u="sng"/>
              <a:t>The second statement will cause runtime error. </a:t>
            </a:r>
            <a:endParaRPr b="1" sz="1700" u="sng"/>
          </a:p>
          <a:p>
            <a:pPr indent="-342900" lvl="0" marL="342900" rtl="0" algn="l">
              <a:lnSpc>
                <a:spcPct val="100000"/>
              </a:lnSpc>
              <a:spcBef>
                <a:spcPts val="960"/>
              </a:spcBef>
              <a:spcAft>
                <a:spcPts val="0"/>
              </a:spcAft>
              <a:buSzPts val="1700"/>
              <a:buChar char="■"/>
            </a:pPr>
            <a:r>
              <a:rPr lang="en-US" sz="1700"/>
              <a:t>To compensate, let’s design a program which does the following:</a:t>
            </a:r>
            <a:endParaRPr sz="1700"/>
          </a:p>
          <a:p>
            <a:pPr indent="-336550" lvl="1" marL="914400" marR="0" rtl="0" algn="l">
              <a:lnSpc>
                <a:spcPct val="100000"/>
              </a:lnSpc>
              <a:spcBef>
                <a:spcPts val="960"/>
              </a:spcBef>
              <a:spcAft>
                <a:spcPts val="0"/>
              </a:spcAft>
              <a:buClr>
                <a:srgbClr val="006600"/>
              </a:buClr>
              <a:buSzPts val="1700"/>
              <a:buChar char="●"/>
            </a:pPr>
            <a:r>
              <a:rPr lang="en-US" sz="1700"/>
              <a:t>Receives a string from the users.</a:t>
            </a:r>
            <a:endParaRPr sz="1700"/>
          </a:p>
          <a:p>
            <a:pPr indent="-336550" lvl="1" marL="914400" marR="0" rtl="0" algn="l">
              <a:lnSpc>
                <a:spcPct val="100000"/>
              </a:lnSpc>
              <a:spcBef>
                <a:spcPts val="960"/>
              </a:spcBef>
              <a:spcAft>
                <a:spcPts val="0"/>
              </a:spcAft>
              <a:buClr>
                <a:srgbClr val="006600"/>
              </a:buClr>
              <a:buSzPts val="1700"/>
              <a:buChar char="●"/>
            </a:pPr>
            <a:r>
              <a:rPr lang="en-US" sz="1700"/>
              <a:t>changes all ‘m’ in the string to ‘P’. print string after change.</a:t>
            </a:r>
            <a:endParaRPr sz="1700"/>
          </a:p>
          <a:p>
            <a:pPr indent="-336550" lvl="0" marL="457200" rtl="0" algn="l">
              <a:lnSpc>
                <a:spcPct val="100000"/>
              </a:lnSpc>
              <a:spcBef>
                <a:spcPts val="960"/>
              </a:spcBef>
              <a:spcAft>
                <a:spcPts val="0"/>
              </a:spcAft>
              <a:buSzPts val="1700"/>
              <a:buChar char="■"/>
            </a:pPr>
            <a:r>
              <a:rPr lang="en-US" sz="1700"/>
              <a:t>Examples:</a:t>
            </a:r>
            <a:endParaRPr sz="1900"/>
          </a:p>
          <a:p>
            <a:pPr indent="-323850" lvl="1" marL="914400" rtl="0" algn="l">
              <a:lnSpc>
                <a:spcPct val="100000"/>
              </a:lnSpc>
              <a:spcBef>
                <a:spcPts val="960"/>
              </a:spcBef>
              <a:spcAft>
                <a:spcPts val="0"/>
              </a:spcAft>
              <a:buClr>
                <a:srgbClr val="006600"/>
              </a:buClr>
              <a:buSzPts val="1500"/>
              <a:buChar char="●"/>
            </a:pPr>
            <a:r>
              <a:rPr lang="en-US" sz="1700"/>
              <a:t>% java AlterStrings “main” </a:t>
            </a:r>
            <a:endParaRPr sz="1700"/>
          </a:p>
          <a:p>
            <a:pPr indent="-323850" lvl="2" marL="1371600" rtl="0" algn="l">
              <a:lnSpc>
                <a:spcPct val="100000"/>
              </a:lnSpc>
              <a:spcBef>
                <a:spcPts val="960"/>
              </a:spcBef>
              <a:spcAft>
                <a:spcPts val="0"/>
              </a:spcAft>
              <a:buClr>
                <a:srgbClr val="006600"/>
              </a:buClr>
              <a:buSzPts val="1500"/>
              <a:buChar char="❑"/>
            </a:pPr>
            <a:r>
              <a:rPr lang="en-US" sz="1700"/>
              <a:t>Pain </a:t>
            </a:r>
            <a:endParaRPr sz="1700"/>
          </a:p>
          <a:p>
            <a:pPr indent="-323850" lvl="1" marL="914400" rtl="0" algn="l">
              <a:lnSpc>
                <a:spcPct val="100000"/>
              </a:lnSpc>
              <a:spcBef>
                <a:spcPts val="960"/>
              </a:spcBef>
              <a:spcAft>
                <a:spcPts val="0"/>
              </a:spcAft>
              <a:buClr>
                <a:srgbClr val="006600"/>
              </a:buClr>
              <a:buSzPts val="1500"/>
              <a:buChar char="●"/>
            </a:pPr>
            <a:r>
              <a:rPr lang="en-US" sz="1700"/>
              <a:t>% java AlterStrings “Main”</a:t>
            </a:r>
            <a:endParaRPr sz="1700"/>
          </a:p>
          <a:p>
            <a:pPr indent="-323850" lvl="2" marL="1371600" rtl="0" algn="l">
              <a:lnSpc>
                <a:spcPct val="100000"/>
              </a:lnSpc>
              <a:spcBef>
                <a:spcPts val="960"/>
              </a:spcBef>
              <a:spcAft>
                <a:spcPts val="0"/>
              </a:spcAft>
              <a:buClr>
                <a:srgbClr val="006600"/>
              </a:buClr>
              <a:buSzPts val="1500"/>
              <a:buChar char="❑"/>
            </a:pPr>
            <a:r>
              <a:rPr lang="en-US" sz="1700"/>
              <a:t>Main</a:t>
            </a:r>
            <a:endParaRPr sz="1700"/>
          </a:p>
          <a:p>
            <a:pPr indent="-323850" lvl="1" marL="914400" rtl="0" algn="l">
              <a:lnSpc>
                <a:spcPct val="100000"/>
              </a:lnSpc>
              <a:spcBef>
                <a:spcPts val="960"/>
              </a:spcBef>
              <a:spcAft>
                <a:spcPts val="0"/>
              </a:spcAft>
              <a:buClr>
                <a:srgbClr val="006600"/>
              </a:buClr>
              <a:buSzPts val="1500"/>
              <a:buChar char="●"/>
            </a:pPr>
            <a:r>
              <a:rPr lang="en-US" sz="1700"/>
              <a:t>% java CharRunCount “mom”</a:t>
            </a:r>
            <a:endParaRPr sz="1700"/>
          </a:p>
          <a:p>
            <a:pPr indent="-323850" lvl="2" marL="1371600" rtl="0" algn="l">
              <a:lnSpc>
                <a:spcPct val="100000"/>
              </a:lnSpc>
              <a:spcBef>
                <a:spcPts val="960"/>
              </a:spcBef>
              <a:spcAft>
                <a:spcPts val="0"/>
              </a:spcAft>
              <a:buClr>
                <a:srgbClr val="006600"/>
              </a:buClr>
              <a:buSzPts val="1500"/>
              <a:buChar char="❑"/>
            </a:pPr>
            <a:r>
              <a:rPr lang="en-US" sz="1700"/>
              <a:t>PoP</a:t>
            </a:r>
            <a:endParaRPr sz="1700"/>
          </a:p>
        </p:txBody>
      </p:sp>
      <p:sp>
        <p:nvSpPr>
          <p:cNvPr id="513" name="Google Shape;513;p32"/>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OPENOAM" id="90" name="Google Shape;90;p3"/>
          <p:cNvPicPr preferRelativeResize="0"/>
          <p:nvPr/>
        </p:nvPicPr>
        <p:blipFill rotWithShape="1">
          <a:blip r:embed="rId3">
            <a:alphaModFix/>
          </a:blip>
          <a:srcRect b="0" l="0" r="0" t="0"/>
          <a:stretch/>
        </p:blipFill>
        <p:spPr>
          <a:xfrm>
            <a:off x="0" y="0"/>
            <a:ext cx="9144000" cy="6851650"/>
          </a:xfrm>
          <a:prstGeom prst="rect">
            <a:avLst/>
          </a:prstGeom>
          <a:noFill/>
          <a:ln>
            <a:noFill/>
          </a:ln>
        </p:spPr>
      </p:pic>
      <p:sp>
        <p:nvSpPr>
          <p:cNvPr id="91" name="Google Shape;91;p3"/>
          <p:cNvSpPr txBox="1"/>
          <p:nvPr>
            <p:ph idx="4294967295" type="ctrTitle"/>
          </p:nvPr>
        </p:nvSpPr>
        <p:spPr>
          <a:xfrm>
            <a:off x="307800" y="1828800"/>
            <a:ext cx="8528400" cy="1447800"/>
          </a:xfrm>
          <a:prstGeom prst="rect">
            <a:avLst/>
          </a:prstGeom>
          <a:noFill/>
          <a:ln>
            <a:noFill/>
          </a:ln>
        </p:spPr>
        <p:txBody>
          <a:bodyPr anchorCtr="0" anchor="ctr" bIns="46025" lIns="92075" spcFirstLastPara="1" rIns="92075" wrap="square" tIns="46025">
            <a:noAutofit/>
          </a:bodyPr>
          <a:lstStyle/>
          <a:p>
            <a:pPr indent="0" lvl="0" marL="0" marR="0" rtl="0" algn="ctr">
              <a:lnSpc>
                <a:spcPct val="100000"/>
              </a:lnSpc>
              <a:spcBef>
                <a:spcPts val="0"/>
              </a:spcBef>
              <a:spcAft>
                <a:spcPts val="0"/>
              </a:spcAft>
              <a:buClr>
                <a:schemeClr val="dk1"/>
              </a:buClr>
              <a:buSzPts val="1400"/>
              <a:buFont typeface="Arial"/>
              <a:buNone/>
            </a:pPr>
            <a:r>
              <a:rPr b="0" i="0" lang="en-US" sz="3200" u="none" cap="none" strike="noStrike">
                <a:solidFill>
                  <a:schemeClr val="dk1"/>
                </a:solidFill>
                <a:latin typeface="Arial"/>
                <a:ea typeface="Arial"/>
                <a:cs typeface="Arial"/>
                <a:sym typeface="Arial"/>
              </a:rPr>
              <a:t>Control Flow</a:t>
            </a:r>
            <a:r>
              <a:rPr b="0" i="0" lang="en-US" sz="2800" u="none" cap="none" strike="noStrike">
                <a:solidFill>
                  <a:schemeClr val="dk1"/>
                </a:solidFill>
                <a:latin typeface="Comic Sans MS"/>
                <a:ea typeface="Comic Sans MS"/>
                <a:cs typeface="Comic Sans MS"/>
                <a:sym typeface="Comic Sans MS"/>
              </a:rPr>
              <a:t> - </a:t>
            </a:r>
            <a:r>
              <a:rPr b="0" i="0" lang="en-US" sz="3200" u="none" cap="none" strike="noStrike">
                <a:solidFill>
                  <a:schemeClr val="dk1"/>
                </a:solidFill>
                <a:latin typeface="Arial"/>
                <a:ea typeface="Arial"/>
                <a:cs typeface="Arial"/>
                <a:sym typeface="Arial"/>
              </a:rPr>
              <a:t>Conditions</a:t>
            </a:r>
            <a:endParaRPr b="0" i="0" sz="2800" u="none" cap="none" strike="noStrike">
              <a:solidFill>
                <a:schemeClr val="dk1"/>
              </a:solidFill>
              <a:latin typeface="Comic Sans MS"/>
              <a:ea typeface="Comic Sans MS"/>
              <a:cs typeface="Comic Sans MS"/>
              <a:sym typeface="Comic Sans MS"/>
            </a:endParaRPr>
          </a:p>
        </p:txBody>
      </p:sp>
      <p:sp>
        <p:nvSpPr>
          <p:cNvPr descr="data:image/jpeg;base64,/9j/4AAQSkZJRgABAQAAAQABAAD/2wCEAAkGBxMTEhQUERQWFhQWGBQYGRgUGBggHBgbGBUWHxUWFxcZHCggHBolHBcXITEiJikrLi4uGB8zODMsNygtLisBCgoKDg0OGxAQGywkICQsLCwsLCwsLDAsLSwsLCwwLCwsLCwsLCwsLCwsLCwsLCwsLCwsLCwsLCwsLCwsLCwsLP/AABEIAKoBKQMBEQACEQEDEQH/xAAcAAEAAgMBAQEAAAAAAAAAAAAABAUDBgcIAQL/xABLEAACAgEBBAYHAwcJBQkAAAABAgADEQQFEiExBhNBUWFxByIyQoGRkhRSwTNDcoKhsdEIIyQ0U2JjssKDk7Ph8BUlNVRzoqPD8f/EABsBAQACAwEBAAAAAAAAAAAAAAABAwIEBQYH/8QAMxEBAAIBAgUDAwIEBwEBAAAAAAECAwQRBRIhMUEyUWETInEGsRRCgdEjM1KRocHw4RX/2gAMAwEAAhEDEQA/ALzpt0l6QU56jQ1LWPzlRNzc+YHDHkUgcw2D0i1u0NfTTrbbLkZ91qGt6pG48VYDAOOJ3cZOMdsD0D0j2pqdL1S6PQtqUwwIrdEFe7u7ow3YQTy7oFUnTLX+9sfU/q2VH8YF7tbbz0aVL/st9jNuZpqANibwyQeOPV5GBrq+lfRpgaurVaQnl9oocA+RXOYG47J2pTqalu09i2VtnDLyOOY8wYEyAgICAgICAgICB+XcAEkgAcSTyHiTArdH0j0ltxoq1FVlwUsURgSAMZJx+kIFFtLptal1lNGzdZcayV3wqrW2O1HY8R4wP1sbbm1LbUF2zVppY+s51CFlGDg9WBxOcDn2wJHSTVbVW0DQUaZ6t0Ete7Bt7LZUBezG7x8YFYu2tuL7ezdO47TXqQPkGEC86U9KqdAqPqEuNbEgvVWWWvGPWsxyHHxgZ9hdJtJrBnS3128M4U+sPND6w+IgW8BAQEBAQEBAQEBAQEBArNsdHtLqh/SKK7D2FlG8McsMOI+BgWFFW6oUEkAAZYknh3k8SfEwP3AQPjKCMHiD3wKzamxEt0z6etn06uPa02EZTvBiVIGBkjj5mBp1m2No7KP9PzrdD/5mpcW0jP55B7S494ePlA3zZ2vrvqS2lw9bgFWXkQYEmAgICAgIFBZ0nqGtfS7yjqqDdczHATLIKwTyHAsT+r3wMXRzplTrrra9Klr1Vj+sbpFTNnBRGPFj25x+GQqtT6O/tVjPtLV36lN9ilAPV1KN4lAVTixAwM5HbA2fZGwNLpRjTUVVeKIAfiecCygICAgIGrdIPR/odUd819TcDlbtOersU9hDLwPxBgZuk22rdBVUyaa3U1LwuZGBsRVXg+6eLnI48oFlsHblGspW7TWCys9o5g/dYHip8DAsYCAgICAgICAgICAgICAgICBi1OpStd6x1RR2uQB8zAq6ulGhclV1WnY8QR1ifEc4FX0p26+goou0tNdmjrbF4q9qurGFapV4YBOT4DxyA2XR62u2pLa2DVuodWB4FSMg/KBTbS6baCglX1Cs49yoNY/0VhjMq1m3aGF8laRvaYj8qi70j1/mtJqnHeRWnyDuD+yX10ea3arSvxTSU73hI0XpF0rMq3rbpixwDcnqZ7usQsq/rETDJp8mP1Quw63Bm/y7RLb1ORkcQZS2lR0t2/XodJbqbOSL6o+854Ig8ziB5m2BsXaW1dTZdUhfrLN617MinO9vBXz7SggeqMngOED0z0X2bdRSqX2o7AABaqlrrQDsRRx+Z+AgXEBAQEBAQEBAQNO13QgLq01mz7PstpYdeoXNV6Z9berGPX54I7/jA2XT7Upe2ylLEa2rdNiAjeTe9neHZmBMgICAgICAgICAgICAgICBF2pr0opsusOEqRnbyUEn90Dj1wfVP9o1uHsbiqNxSlTyrRTwyAeLcyfhj0Gk0VKV5rRvLxHE+L5MuSaY52rH/LK+krIwa0I7iq/wm79KntDkRqMsdrT/ALojbD0/EipVJ4E15U47RlccJVbSYbd6trHxTVU7Xn+qp2VsApZbTYrWaYYakO7FFyTlNwtjgeOcTUw6KtcsxaN48OnquL3yaelqX2t2mP8AtsdFKoMIqqO5QAPkJ0a0rXtDgXy3v6pmWSZq3x1BBBGQeBB5HwMiYiY2llW01neO6R0c29Zs87pDW6I8dwcX0/eahzarmSnMe73TiazQTX78fb2ev4XxqMm2LPPXxPv+W5bR2Jo9qii6xxfp09dK1YdWzn37McWIHALwxvNkHPDlPRtj09C1qErUKijAVQAAO4AcBAyQEBAQEBAQEBAQEDTOnHRayxl12gIr19A9U+7enbTaO0Ecj/0AtuhvSerX6cW1gq6nctqb2qrB7SMDx+MC9gICAgICAgICAgICAgIGo+lK3Gz3Qc7bdNX5g31lx8UDCWYa82SI+VGqvFMN7T4iWmz1kdnzOZ3nckoIFZ0kstXT2PQcOmG5ZyFOWX4jM1tVN645tTvDf4bXFbURTLHSen9UvZ+rW2pLF5OqsPiOXw5S3FeL0i0eWvqcM4ctsc+JSJYoICBFXRBXNlL2UWHm9DFS36a+y/6wM1M2ixZOsxtPw6el4vqdPG0TvHtK30fSnaNOMvVqkHMWruWHysT1c+afKc/LwuY9E/7u3p/1FS07Za7fMN46MdJ6darbm8lteOsqsGHTPLlwZTg4YEg4PiJy70tSeW0dXosWWmWvPSd4XcxWEBAQEBAQEBAQEDXOlW0l2dp7dVVpuszYjX9XhW3ThXubh6xVQP8AkMmBeaHWJdWltTB63UMrDkQRkGBngICAgICAgICAgIGDWauupC9rqiDmzkADzJgaHtn0w7OqyKTZqGH9kpC/W+AfMZE3tPw3U5/RSfz4Yzesd2pXdObtrWInUCmih+sJ394u+6wrU+qAMb29gZ5CbeHh2TDniL7dPZxuNayuPTTWO9uiwnYeGICB8ZcjB5HhImN42ZUtNbRMKboppbKqnqsUgJbYEJ95M5Vh4cZqaOl6Vmto7T0/Dp8Vy48uSuSk771jf8rqbjlEBAQECM+1F0d+n1bHdVHWu04JzVacPkDid07rjAJ9XhznM4lh5qxaI6vR/p7PaMs4/Ew6xsXbum1ab+luS1e3cPEfpLzB8xOFMTE7S9isZAQEBAQEBAQEBA/NiBgVYAgggg8iDzBHdA0ToJp7NBq9Rs1lc6fH2jS2YJVUdsPSWxgFWzgHjz8IG+wEBAQEBAQEBAQNZ9IPSxdm6U3bu/YzBKkPIsQTlj90AEnyx2y/TYLZ8kY6d5RM7Ru827d27qdY5s1VrWHJIBPqL4InJRPoOi4HptLXmvG8+8tS2WbJfR7ozZqcO2a6fve836APZ4ma+r4nbJvj0/SPM/2czW8Rx6Xp3t7e35dF0GhrpQV1KFUft8Se0+M51axV5HUajJnvz3nqkTJQQEBAQEBAQEBA0v0i67hVSOZPWN5Dgo+JJPwl2ixfW1VY8V6y9LwLBtFs0/iGn6PVWVOLKXeuwcmrYqR8RO9rOF6bVR99evvHd6Gt5r2d59EfpAfW72m1WDqK13lcDHWICASwHAOCRy5585894pw22hy8s9YntLbpfmh0ucxmQEBAQEBAq9vbfo0ihr3ILHCIqszucckRQSf3DtxCYrNp2hrzdPmz6uz9SV7y2nB+lrczLks2P4PP/p/ZnT0g6YflqtVV4tQ7D51B5HLLC2nyV71Zz6QNnYz9o/VFdpb6Am9+yNpYfTt7Shajp7vf1XSXW55PbilPDO/6+PJD5SYpMrqaTNftCus6QbTc+1paF7lrexh+uzqp+kTP6ctuvDLfzS+JtzaaHIt09w7VsqZCfAOjnd8yp8o+mm/DJ2+2Wz9GulNeqJrZWp1CDL0vzx99GHCxPEfEAyuYmHOyY7Y52tC/kKyAgICAgcx/lAaXe2fU49pNRXjw3lcH8JuaCbxqKzTvuxv26uD6PdNta2cAXQMD3Fhnj3T2vEeIc2nnHf7bdpj+zSvW0UtavfadnZQoHADAHICc2u23R89vMzaZt3fZkwIGLUahK13rGVV5ZYgDjy4mY3vWkb2nZZjxXyzy0jeWCratDHC3Vk9wdf4yuNRjntaF1tFqKxvNJTJc1SB8zI3TtO277JQQED5ImdkxG87OR7Y1puvtsPvMQPBV4Lj4DPxnc4Lh5cM5Z72l73T4ow4a448Qgs4H8Ju6jXYcHS09faO6+KzLpf8AJ/0pbaF1jD2NOQPAvYvP4KZ4Xj+fNlzVnJG0bdI/u2sUREdHoCcBaQEBAQEBA5TpbvtN12sfizu9dWfcprYqgXuDFS5794d0ux16bu5w/DFcfPPeVhLHRIHzEI2h9hJAQImu0Is3WDNXbWd6u1PbrPaQe0EcCp4EHBkWrEqM+Cuau0rrZXTrqwE2kvVMOAvRSabP7xIyaj3huA7CZRNZhws2lyYp6x09236LXVXKGpsSxTggowI48uIMxayRAQEBA0f00072yNQcZKNQw+F9eT9JM2NJblz0n5j90W7PPKICMEZHjPqWbDjy12vG8NGJmFrodbdXjq7nA+6x3l+TcvgRONl4RTvjtNf2UZdJgzeukLrT9JdSParqf9Esh/bvCad9Fqadtpc7JwLBb02mE+rpQPfotXy3G/ytma8/Wr6sc/8ADSt+n8v8t4lW9Kts03UBFFmesqJVqn9kN62fVxymjrb89IrtPePEtrhvDNRps02tHTaeu8d0u07KsUqfs65H3VRh4gkAgyZppprtMbf0a8RxWl9/umN/yibC6S11aWwWWCxqHetBvDesUEbhHeOPPwlen1UUxTE9dp2j5Wa3hd82orasbRaN5+J8s9nSi2sK9q6c1sVBFVuXTePAnhg47cTKdZeu02iNlf8A+RhvvWk25o7bx0lH2jtf/vCpkegoK3ALW4GCV3i3DAbuHbMMmef4iJjbbZfp9DX+BtS0TvM+3nx/RJ1XS4Gx0oNG6mBv3WEByexFUEkDvlt9ZabTFI7KcHBI+nFsvNvPiI7flm2d0vqZCbgyOCQVVLGBx7ysF5HxlmHV80fdExP4lVqOBZ63/wALrHzMQzWdKK/cqub9Xd/zES+L5Lemkz/75K8Az/zWiP8A3wg6npPcQQlCrntsfJ+lB+MujTanJG20V/P/AMbuHgVKTFr33mPZpq7LwPWcny4f850sOjzckUvknaPEO9No332OoVfZH/XnOhp9JixemOvuxm0y63/J60x/p1nYTQg/VFjN/nX5TxP6ivzayY9obGH0uxzhLSAgICAgRdq6sU022nlWjvx/uqT+EDmPRvTmvSadDzWqsH6RmbNez0+nry46x8LKSuICAgICAgfIRMbq+3YdBbfVOqs59ZQzVvnv3qyDmYzSJUZNLiv3hZ7K6S36R0TVub9MxCdcwHWUljhOs3Rh0JIG9gEZyc8SKrU2cnVaKcUc1esOh7wmDQfYCBrnpFo39ma1cZPUWEeYGR+0TPHO1on5JeZaDkAz6vinfHWfhoT3TqZjZKdVKLJTqZRZKbTKLJTalHcJrXpWe8MoSq9Mh5op81H8Jr2w4/aE7yzDZ9OPyVf0L/CUfRx/6YTvLDZpKxyrQeSr/CW1w4/9MI3lGsQDkB8pfTHSPEImUO2bVYiGKFdL6oQbpfVCFdLqoQbpfVDt3oE027oLX/tL3P0qi/hPmvF78+tyW+f+obmP0w6ZOazICAgICBoPTjbS6ne0GnO8CQNVYvsogwTSG7bH4AgeypJODiZVrvLa0unnLf4jujzYeiiNiEkBAQEBAQEBAh7ZCHT3dZjc6t97PLG6c5kW7Ks230539nPftm3P8b6zNZ5ro9KQwIELbdO/p70571Vg+aGB5N0R9VfIT6porc2mpPxDRt3lYUyywnVSiyU6mUWSm0yiyU6qU2SnVSiyUteUpSjWyyog3S+rFBul1UIV0vqhBul9UIV0uqhBul0TtCHoL0L6fd2Rpyebm5z8bnx/7QJ8s1d+bPefmf3b1ezeJrpICAgIHONt7ft1zNXp3arSKSrWoSLLypwwrPuVZyN4cWxwwOJspTd0NJopyfdbsxaTSpUoStQiDkqjA/8A2XRGzt0pWkbVhmhkQEBAQEBAQEBAga/THUWUaQfn39fwprw1xPgRhP8AaCYZJ6NDiGXkx8vmXT/sqfdEocFmgIHwiB5FWncZ0PNHdPpYj8J9K4Pfm0dJaeT1JlM3rMU6qUWSnUyiyU2mU2SnVSiyU6qUWSlrylKUa2WVEG6X1YoN0uqhCul9UIN0vqhCul1UIGpOAT3Ayc9uXFa3tEkd3p3oHper2do0IwRRTnzKAt+0mfK7zvaZby+mIQEBA/Ni5BHeCIHJeiyldLVW3B6QaXHc9RKt8MjI8CDNinZ6PR2i2GNltMm0QMd9u6rMeSgtw8BmGNp2jdrOl6ZGxA9ei1bI3EMqKQR3jDTDn+GnXWTaN4pOy42JtqrVKWqJyp3XRwQyHuZT++ZRaJbGLNXLHRZSVyJtLaFdCb9pwCyqMAnLMcKPnEzswyZK0jeyXDMgICBL6A0b+q1l5/N9Vp0z2YQWWEefWJ9MovPV5/X35su3s3uYNIgICB5Y6T6c16/WqezUXn4M5YfsafQP07bfRRHtM/u1MvqYKZ2LMEjSahWLAc1ODmaOPU0y2tWveO7KYmE23VLWAW5EgDHaTyGJVqM9MUb289ExG6zpmNhOqlNkpF2pWtGsf2VBJwM8B4TVy3ilZtLKE7T2hkVhyYAjyIyJXE79RhtltRU06xLQxQ53WZDkdqnjMsOWuTfl8ImNkPaOpWtd5+AyB8zgS++WuKvNZERuwWzapO8bsUG6bFUIV0uqhX6lN4bo5thfqOPxmvxK/LpMk/E/syp6oettFVuVov3VUfIAT5k3GaAgICAgc66U6L7LrhaOFOs4HuXUIpwf9pWvzr8ZZjnadnS4fn5bck9pfJc7ZAjbS/I2/wDp2f5TE9mGT0T+FR0C/wDD9N+h+JmNPSo0X+TCHUNzbThOVmkDuB2stuFJ8cY+cj+ZT6dVtXzCs1d6+v8AaNpWDU5bFeldt1ME7q9WgOfHemM/Mq7WjrzZOvwwbXvfVbM0l1ljhzbUrbhADE2Y3yMe0MZHdmJ61RltOTBW0z5j91/t5GrWlLNaaKAG6yxnAusPuqGx8yOMyt08tjNE1iIm+0efdX9G9p413UVam3UUPSz5u3iVdWA9R2AJXEis9dlWDLtm5K2mY28t3ljpPkkWHo7fF+vr/wASi7/eUhP/AKZr3jq89rq7ZpbvMGmQEBA82ekygptbVg+81b/VWv8ACe3/AExbfBePaWtm7qOmehsqfkepqFPu2jdP6Q5fMcJwcsfQ1sW8Xjb+vhbHWqU46zUovu1DfbxY5Cj4c5Xn/wAfV1p4r1n8kdKpl5uLt/OrRWuMMQpLd54nAEr1F8s3mJtFa/umNtn3Z+17DRqjvq70Bt2xMYb1CVOOXZNOmsvOG87xM18x5ZcsbwkVarVDTPqXsTBp31rCeycAqS3bw5jxlfPn+jOW0x2322No32W99+parT9UUrDoGsuYA7nqAgKhIySc+UyvfJNa8sxHvJ0Vuz9pONSKG1CahWRm3lCgoVPssFJHKRgz2jN9ObRaNiY6bqvY9Oofr+rsWpRfbg7m8WO9xzkjAkaSma3PyTtG8+C2zBtLWtbpX3wA6Wqj45ZVxxEty55y6eYt3i20kRtL9bT1x6wVK614UMztjt5BQSOM2smrt9SMNbRXp1mWMV6boun1h3zWzrZwyGXHxBAJ4zY0ertOf6NrRbpvEwi1em7JdO5VU+bIo6zV6Wv7+o06/BrUB/ZOZx6/LorfmGeL1PVs+etsgICAgIFX0m2Mur01lJO6WAKP2o6nNbjxDAGExMxO8NB2VqmsrBdd2xSyWL92xDhx5ZGQe0EGbNZ3h6XT5fq44smSV7DrKy1bqObKwHmVIESxvG9ZiGqbF0+09PRXStOmYIMBmtfjx7QFlcRaI2aGKupx0isRH+6x2LsKxGuu1FgbUXLulkGFrUD1VTPHgeOfKZRX3XYsFo5rXnrP/Cu2LsvWUUfZlpoHtD7RvniGJ9c17mS2P70xiJiNlOPDlpXkiI/L8p0avGza9N6nXV2K4yTundt3hk44ZEnlnl2T/D3+hyeYZtdszVNqKNX1NVjrU1bUs+ApLE79blSM4IHLkPlExO+5fFlm8ZJiJ6dt2TS7K1Ta6vVWipUFT1dWjE7g5qd4gb5JPHgMcJMRO+7KuLLOaMlojbZtMzbxA/fRe3c2nj+30zD40WKR8cXH5GU5I6uLxOu1os6HK3MICAgefvTRTu7VJ+/p6X+TWL/onrf0vk65KfiVGaOzUaZ6uyh+9dQXrO77S4ZfMHl8eU5fEcFsuL7PVHWPyzpO0pexKGAZ3GHsYsR3Dkq/ATV0OG9azfJH3WneU2nxDCumIusa3TtfvEbhAUgDHs4Y4Wc62K9c1rZKTbfsz36dEjQ6C7q9aGr3WtX1ApGOKMAoPhwEprgy8mWJr37J3jourdG52f1QU9Z1Cpu9u8EAI+cuy47TpeTbrsiJ+5H2ls6zOkaylr6a6gr1KRlX3RhihOG7pp5sVt6TNd4iOsMoljp0ln2umxdN1NISxcDcBGRnedV4DJ4DGeUsxY7/AF63iu0bSTPRG0D30daGod1a2xk3CueLe8CeAPPMs09s2Dmjkmd56bbInafKJqNmWfZ3yM2WWixlHZlgcZ8AJn/C5PoT0+607zCOaN2PaekIu63qhapUKy4BKkcmAPOX5dPamWMsU5omNphETvGzDpqzvluqWtcYA3QGPeTjkPCbmjpe2Wb8nLXx7sbdu793TtVVrb0dafrNq6MYyA7Of1K3IP1bs4H6kvtgrX3lbhjq9LTxLZICAgICAgcz1SgbQ14T2d+ljjkHahN/48FJ85djdnhkzyyzSx1CAgJISAgICAgIEelsa/ZxHbdcp8m0t+fhkA/CV5XM4nH2RLp0pcUgICBxD086bGs0tn36LE/3dgI/4pno/wBNX21M194lTmjo5/TPa2a6dVKLJTqZRZKbTKLJTqZTZKdVKLJSl5SmUo90sqIN0vqxQbpfVCFdLqoQbpfVCFdLqobb6GNPvbU3uyui1vqZFE8t+p79cdfz/wBL8Md3f55NeQEBAQECp6T7bXR6drSN5uC1oOdljcEQeZ5nsAJ7ITWs2naGh7M0rIpNjb9tjNZa/wB529rHgOCjwUTZrG0PS6fD9KkVTJK8gICAgICAgICB86PUdftKvHFNIju57BbahSpM9/VtaSPFZVknw43EssTMUjw6PKnLICAgcl9PunG7orO0WWp9SZ/0TtcBvy6yPmJhXl9LlVM99Zqp1UoslOplFkptMpslOqlFkp1UoslLXlKUo1ssqIN0vqxQbpfVCFdLqoQbpfVCFdLqodC9AunzqdZZ9yqhPrewn/hieK/Ud99VFfaIbOHs7VPPrSAgICAgaN6Q8/aNAX/J71wGeXWmv+b+O4LcfGZ07tzQ7fWjdCl70JAQEBAQEBAQECHrbrC1dOnUNfcSEDeyoAy9r49xRx8SVHbMb22hq6rURhr8t96NbDTR0itCWYkvZY3tW2HG87eeAAOQAAHKa7ztrTad5WsIICAgc39O9GdBU/amor+TK4P7xOjwm3LrMf5YZPTLjNM+j2aibVKLJTqZRZKbTKLJTqpTZKdVKLJS15SlKNbLKiDdL6sUG6XVQhXS+qEG6X1QhXS6qHWvQJp8UauzHFrlXPeErX8WafP+NX5tZb46NvH6XUpymZAQEBAQIO2tk1aqlqb1yjYPA4KsDlXRhxVgeIIgidurTbeievr4VXUXr2G4NXZ5MUBVj44XylkZJdDHxHJWNp6vidGdpNzbSV+P865HwwoPzj6ks54nfxCTX0GvP5XaDg/4FFSD5WdYf2yJvKi2uzW87I21eieq09Zt0+os1JTi1NyVAuo5it60XD45A5B5cM5iLzDLHr8tZ+6d4RNHqktRbKzvI4DAjtBl8Tu7tLxevNDNDIgICAgSegun6zW6q88RSlenXhyZv5y7B8jT8h3SjJPVweIZObLt7N9mDQICAgIGk+mWne2TqDjJRqH+V9e8fpLTY0tuXNSfmEW7OD0z6f4hpJtUpslOplFkptMoslOqlNkp1UoslLXlKUo1ssqIN0vqxQbpdVCFdL6oQbpfVCFdLo6Idv8AQlTjZatj8pbe3/yFf9M+ba+/Nqbz8y3Kdob7NNkQEBAQEBAQEBAQOZ7V0P2PWtUBijU71tXctn5+kef5QDxfuluO3h1eHZ9v8Of6MstdjdAp2i1zFNHS+pYHBavhUp7Q17epkdwyfCYTkiGjl1+OnSOqXboNooN59GrjuovVm+l1QH5zH6iivE481Ql23SG3LS1L8tzUK1bE+AsAz8MzOLxLcx6vFftKTrNfXUjWWOoVRkkkfADvJ5ASZmIW3y1rXeZbZ0A2e1OiQ2ArbcXvsDc1a1i26fFQVXHZu4mvLzOS3Nabe7Y5DAgICAgVXSnZX2rR6jT5ANtboCewkeqfgcSYnad4Hml9PZVY1VyGu1DhkYYPDtGeansI4ET6LoOIYtVjjaevmGpak1lKqm3ZinUyiyU2mUWSnVSmyU6qUWSlrylKUa2WVEG6X1YoN0uqhCul9UIN0vqhBsDMy11qXtc7qIoyzE8gB+M1tbr8WmxzNp6+I8sq1m0vR3QLYj6LQafT2EF0UlyOW87s7Ad4BYjPhPnd7Ta02ny21/MQgICAgICAgICAgV23ti1aurqrgcZDKykhkZfZdGHEMP4g8DCYmYneGvUej6on+lX36lRjCWFUQ/prSq7/AJNkeEmbTK6+py3ja1m3aehUUJWoVVGAqgAAdwA5SFDJAw6vSV2ru2orqex1BHyMCq0nQ/Z9TiyrR6dHHEMtSAjxHDhAu4CAgICAgIFJ0m6KaTXKBqagWHs2L6tifouOOPDl4TOmS1J5qztJs5rtb0TaqrjpL0vX7l3qP2cnUFW7eYHxna0/Hs9OmT7lU4o8Na1mydXp/wCsaS9AM+siGxOBxnfqzj9bE6ePjmC/q3hhOKWCnaVOcGxVPc53T8mxNmNdp7+m0I5Zhbae1TyYHyIkzkpPaTZYUmU2tHuJi8pVvCUW6WVmBX6ixRzIHmRLYyVjvKNlTdtOnOBYpPcp3j8lzInW4Keq0HLLJpNnarUf1bSaiwH3ihRPrs3Qfhma+TjeCnSu8/hMY5bHsr0Vay051VtenT7tX85Ye/1iAq+freU5uo47mv0x/azjFHl0fot0N0mgB6iv+cPtWud6xvNjyHgMCcXJktktzXneVkRs2GYJICAgICAgICAgICAgICAgICAgICAgICAgICAgRtZoqrAesrR+BHrqp/eIGh9IujGiWmxl0mmDYJyKawfnuyY7jgO2b2Rm3GZcE+ySO3wlsXt7oVX/AGpf/bW/W38Zh9S/vKdlhsrUu5G+7Nx94k/vmfPb3Q730U6NaJ9PWz6TTsx5lqayfmVlU9Uug7P2fVWq9XVWmBw3EUY+QkCZAQEBAQEBAQEBAQEBAQEBAQEBAQEBAQED/9k=" id="92" name="Google Shape;92;p3"/>
          <p:cNvSpPr/>
          <p:nvPr/>
        </p:nvSpPr>
        <p:spPr>
          <a:xfrm>
            <a:off x="8923338" y="-144463"/>
            <a:ext cx="304800" cy="304801"/>
          </a:xfrm>
          <a:prstGeom prst="rect">
            <a:avLst/>
          </a:prstGeom>
          <a:noFill/>
          <a:ln>
            <a:noFill/>
          </a:ln>
        </p:spPr>
        <p:txBody>
          <a:bodyPr anchorCtr="0" anchor="t" bIns="45700" lIns="91425" spcFirstLastPara="1" rIns="91425" wrap="square" tIns="45700">
            <a:noAutofit/>
          </a:bodyPr>
          <a:lstStyle/>
          <a:p>
            <a:pPr indent="0" lvl="0" marL="0" marR="0" rtl="1" algn="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http://scitools.com/wp-content/uploads/2014/06/graph_views_control_flow_c.png" id="93" name="Google Shape;93;p3"/>
          <p:cNvPicPr preferRelativeResize="0"/>
          <p:nvPr/>
        </p:nvPicPr>
        <p:blipFill rotWithShape="1">
          <a:blip r:embed="rId4">
            <a:alphaModFix/>
          </a:blip>
          <a:srcRect b="0" l="0" r="0" t="0"/>
          <a:stretch/>
        </p:blipFill>
        <p:spPr>
          <a:xfrm>
            <a:off x="3352800" y="2895600"/>
            <a:ext cx="2402771" cy="2981325"/>
          </a:xfrm>
          <a:prstGeom prst="rect">
            <a:avLst/>
          </a:prstGeom>
          <a:noFill/>
          <a:ln>
            <a:noFill/>
          </a:ln>
        </p:spPr>
      </p:pic>
      <p:sp>
        <p:nvSpPr>
          <p:cNvPr id="94" name="Google Shape;94;p3"/>
          <p:cNvSpPr/>
          <p:nvPr/>
        </p:nvSpPr>
        <p:spPr>
          <a:xfrm>
            <a:off x="152400" y="76200"/>
            <a:ext cx="2895600" cy="6858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Introduction to Computer Science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Arial"/>
                <a:ea typeface="Arial"/>
                <a:cs typeface="Arial"/>
                <a:sym typeface="Arial"/>
              </a:rPr>
              <a:t>Reichman University</a:t>
            </a:r>
            <a:endParaRPr b="0" i="0" sz="1400" u="none" cap="none" strike="noStrike">
              <a:solidFill>
                <a:schemeClr val="dk1"/>
              </a:solidFill>
              <a:latin typeface="Arial"/>
              <a:ea typeface="Arial"/>
              <a:cs typeface="Arial"/>
              <a:sym typeface="Arial"/>
            </a:endParaRPr>
          </a:p>
        </p:txBody>
      </p:sp>
      <p:sp>
        <p:nvSpPr>
          <p:cNvPr id="95" name="Google Shape;95;p3"/>
          <p:cNvSpPr/>
          <p:nvPr/>
        </p:nvSpPr>
        <p:spPr>
          <a:xfrm>
            <a:off x="1447800" y="1600200"/>
            <a:ext cx="6172200" cy="533400"/>
          </a:xfrm>
          <a:prstGeom prst="rect">
            <a:avLst/>
          </a:prstGeom>
          <a:noFill/>
          <a:ln>
            <a:noFill/>
          </a:ln>
        </p:spPr>
        <p:txBody>
          <a:bodyPr anchorCtr="0" anchor="t" bIns="46025" lIns="92075" spcFirstLastPara="1" rIns="92075" wrap="square" tIns="46025">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737373"/>
                </a:solidFill>
                <a:latin typeface="Comic Sans MS"/>
                <a:ea typeface="Comic Sans MS"/>
                <a:cs typeface="Comic Sans MS"/>
                <a:sym typeface="Comic Sans MS"/>
              </a:rPr>
              <a:t>Recitation 2</a:t>
            </a:r>
            <a:endParaRPr b="0" i="0" sz="2800" u="none" cap="none" strike="noStrike">
              <a:solidFill>
                <a:schemeClr val="dk1"/>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11 - Solution</a:t>
            </a:r>
            <a:endParaRPr/>
          </a:p>
        </p:txBody>
      </p:sp>
      <p:sp>
        <p:nvSpPr>
          <p:cNvPr id="520" name="Google Shape;520;p33"/>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521" name="Google Shape;521;p33"/>
          <p:cNvSpPr txBox="1"/>
          <p:nvPr/>
        </p:nvSpPr>
        <p:spPr>
          <a:xfrm>
            <a:off x="461100" y="1055075"/>
            <a:ext cx="8454300" cy="38628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96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 public class </a:t>
            </a:r>
            <a:r>
              <a:rPr b="0" i="0" lang="en-US" sz="1400" u="none" cap="none" strike="noStrike">
                <a:solidFill>
                  <a:schemeClr val="dk1"/>
                </a:solidFill>
                <a:latin typeface="Consolas"/>
                <a:ea typeface="Consolas"/>
                <a:cs typeface="Consolas"/>
                <a:sym typeface="Consolas"/>
              </a:rPr>
              <a:t>AlterStrings {</a:t>
            </a:r>
            <a:endParaRPr b="1" i="0" sz="1400" u="none" cap="none" strike="noStrike">
              <a:solidFill>
                <a:srgbClr val="7F0055"/>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		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main(String[] args){</a:t>
            </a:r>
            <a:endParaRPr b="0" i="0" sz="14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String original = args[0];</a:t>
            </a:r>
            <a:endParaRPr/>
          </a:p>
          <a:p>
            <a:pPr indent="-342900" lvl="0" marL="800100" marR="0" rtl="0" algn="l">
              <a:lnSpc>
                <a:spcPct val="90000"/>
              </a:lnSpc>
              <a:spcBef>
                <a:spcPts val="960"/>
              </a:spcBef>
              <a:spcAft>
                <a:spcPts val="0"/>
              </a:spcAft>
              <a:buNone/>
            </a:pPr>
            <a:r>
              <a:rPr b="0" i="0" lang="en-US" sz="1400" u="none" cap="none" strike="noStrike">
                <a:solidFill>
                  <a:schemeClr val="dk1"/>
                </a:solidFill>
                <a:latin typeface="Consolas"/>
                <a:ea typeface="Consolas"/>
                <a:cs typeface="Consolas"/>
                <a:sym typeface="Consolas"/>
              </a:rPr>
              <a:t>		     String res = ""; </a:t>
            </a:r>
            <a:r>
              <a:rPr b="0" i="0" lang="en-US" sz="1400" u="none" cap="none" strike="noStrike">
                <a:solidFill>
                  <a:srgbClr val="00B050"/>
                </a:solidFill>
                <a:latin typeface="Consolas"/>
                <a:ea typeface="Consolas"/>
                <a:cs typeface="Consolas"/>
                <a:sym typeface="Consolas"/>
              </a:rPr>
              <a:t>//"" is neutral to concat in Strings</a:t>
            </a:r>
            <a:r>
              <a:rPr b="0" i="0" lang="en-US" sz="1400" u="none" cap="none" strike="noStrike">
                <a:solidFill>
                  <a:schemeClr val="dk1"/>
                </a:solidFill>
                <a:latin typeface="Consolas"/>
                <a:ea typeface="Consolas"/>
                <a:cs typeface="Consolas"/>
                <a:sym typeface="Consolas"/>
              </a:rPr>
              <a:t>        </a:t>
            </a:r>
            <a:endParaRPr b="0" i="0" sz="1400" u="none" cap="none" strike="noStrike">
              <a:solidFill>
                <a:srgbClr val="00B050"/>
              </a:solidFill>
              <a:latin typeface="Consolas"/>
              <a:ea typeface="Consolas"/>
              <a:cs typeface="Consolas"/>
              <a:sym typeface="Consolas"/>
            </a:endParaRPr>
          </a:p>
          <a:p>
            <a:pPr indent="-342900" lvl="0" marL="800100" marR="0" rtl="0" algn="l">
              <a:lnSpc>
                <a:spcPct val="90000"/>
              </a:lnSpc>
              <a:spcBef>
                <a:spcPts val="960"/>
              </a:spcBef>
              <a:spcAft>
                <a:spcPts val="0"/>
              </a:spcAft>
              <a:buNone/>
            </a:pPr>
            <a:r>
              <a:rPr b="1" i="0" lang="en-US" sz="1400" u="none" cap="none" strike="noStrike">
                <a:solidFill>
                  <a:srgbClr val="00B050"/>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 </a:t>
            </a:r>
            <a:r>
              <a:rPr b="0" i="0" lang="en-US" sz="1400" u="none" cap="none" strike="noStrike">
                <a:solidFill>
                  <a:schemeClr val="dk1"/>
                </a:solidFill>
                <a:latin typeface="Consolas"/>
                <a:ea typeface="Consolas"/>
                <a:cs typeface="Consolas"/>
                <a:sym typeface="Consolas"/>
              </a:rPr>
              <a:t>(</a:t>
            </a:r>
            <a:r>
              <a:rPr b="1" i="0" lang="en-US" sz="1400" u="none" cap="none" strike="noStrike">
                <a:solidFill>
                  <a:srgbClr val="7F0055"/>
                </a:solidFill>
                <a:latin typeface="Consolas"/>
                <a:ea typeface="Consolas"/>
                <a:cs typeface="Consolas"/>
                <a:sym typeface="Consolas"/>
              </a:rPr>
              <a:t>int </a:t>
            </a:r>
            <a:r>
              <a:rPr b="0" i="0" lang="en-US" sz="1400" u="none" cap="none" strike="noStrike">
                <a:solidFill>
                  <a:schemeClr val="dk1"/>
                </a:solidFill>
                <a:latin typeface="Consolas"/>
                <a:ea typeface="Consolas"/>
                <a:cs typeface="Consolas"/>
                <a:sym typeface="Consolas"/>
              </a:rPr>
              <a:t>index = 0; index &lt; original.length(); index++){</a:t>
            </a:r>
            <a:endParaRPr b="0" i="0" sz="1400" u="none" cap="none" strike="noStrike">
              <a:solidFill>
                <a:schemeClr val="dk1"/>
              </a:solidFill>
              <a:latin typeface="Consolas"/>
              <a:ea typeface="Consolas"/>
              <a:cs typeface="Consolas"/>
              <a:sym typeface="Consolas"/>
            </a:endParaRPr>
          </a:p>
          <a:p>
            <a:pPr indent="-342900" lvl="0" marL="2171700" marR="0" rtl="0" algn="l">
              <a:lnSpc>
                <a:spcPct val="90000"/>
              </a:lnSpc>
              <a:spcBef>
                <a:spcPts val="96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char </a:t>
            </a:r>
            <a:r>
              <a:rPr b="0" i="0" lang="en-US" sz="1400" u="none" cap="none" strike="noStrike">
                <a:solidFill>
                  <a:schemeClr val="dk1"/>
                </a:solidFill>
                <a:latin typeface="Consolas"/>
                <a:ea typeface="Consolas"/>
                <a:cs typeface="Consolas"/>
                <a:sym typeface="Consolas"/>
              </a:rPr>
              <a:t>chr = original.charAt(index);</a:t>
            </a:r>
            <a:endParaRPr b="1" i="0" sz="1400" u="none" cap="none" strike="noStrike">
              <a:solidFill>
                <a:srgbClr val="7F0055"/>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res += chr == ‘m’ ? ‘P’ : chr;</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System.out.println(res);</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rgbClr val="00B05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a:t>
            </a:r>
            <a:endParaRPr/>
          </a:p>
        </p:txBody>
      </p:sp>
      <p:sp>
        <p:nvSpPr>
          <p:cNvPr id="522" name="Google Shape;522;p33"/>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34"/>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12 – Strings</a:t>
            </a:r>
            <a:endParaRPr/>
          </a:p>
        </p:txBody>
      </p:sp>
      <p:sp>
        <p:nvSpPr>
          <p:cNvPr id="529" name="Google Shape;529;p34"/>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600"/>
              <a:buChar char="■"/>
            </a:pPr>
            <a:r>
              <a:rPr lang="en-US" sz="1600"/>
              <a:t>We talked about the string method str.indexOf(char ch)</a:t>
            </a:r>
            <a:endParaRPr sz="1600"/>
          </a:p>
          <a:p>
            <a:pPr indent="-342900" lvl="0" marL="342900" rtl="0" algn="l">
              <a:lnSpc>
                <a:spcPct val="100000"/>
              </a:lnSpc>
              <a:spcBef>
                <a:spcPts val="960"/>
              </a:spcBef>
              <a:spcAft>
                <a:spcPts val="0"/>
              </a:spcAft>
              <a:buSzPts val="1600"/>
              <a:buChar char="■"/>
            </a:pPr>
            <a:r>
              <a:rPr lang="en-US" sz="1600"/>
              <a:t>let’s design a program which works similarly. </a:t>
            </a:r>
            <a:endParaRPr sz="1600"/>
          </a:p>
          <a:p>
            <a:pPr indent="-330200" lvl="1" marL="914400" marR="0" rtl="0" algn="l">
              <a:lnSpc>
                <a:spcPct val="100000"/>
              </a:lnSpc>
              <a:spcBef>
                <a:spcPts val="960"/>
              </a:spcBef>
              <a:spcAft>
                <a:spcPts val="0"/>
              </a:spcAft>
              <a:buClr>
                <a:srgbClr val="006600"/>
              </a:buClr>
              <a:buSzPts val="1600"/>
              <a:buChar char="●"/>
            </a:pPr>
            <a:r>
              <a:rPr lang="en-US" sz="1600"/>
              <a:t>The program receives a 2 strings from the user. </a:t>
            </a:r>
            <a:endParaRPr sz="1600"/>
          </a:p>
          <a:p>
            <a:pPr indent="-330200" lvl="1" marL="914400" marR="0" rtl="0" algn="l">
              <a:lnSpc>
                <a:spcPct val="100000"/>
              </a:lnSpc>
              <a:spcBef>
                <a:spcPts val="960"/>
              </a:spcBef>
              <a:spcAft>
                <a:spcPts val="0"/>
              </a:spcAft>
              <a:buClr>
                <a:srgbClr val="006600"/>
              </a:buClr>
              <a:buSzPts val="1600"/>
              <a:buChar char="●"/>
            </a:pPr>
            <a:r>
              <a:rPr lang="en-US" sz="1600"/>
              <a:t>Validate the second string input (suppose to be a char) :</a:t>
            </a:r>
            <a:endParaRPr sz="1600"/>
          </a:p>
          <a:p>
            <a:pPr indent="-330200" lvl="2" marL="1371600" rtl="0" algn="l">
              <a:lnSpc>
                <a:spcPct val="100000"/>
              </a:lnSpc>
              <a:spcBef>
                <a:spcPts val="960"/>
              </a:spcBef>
              <a:spcAft>
                <a:spcPts val="0"/>
              </a:spcAft>
              <a:buSzPts val="1600"/>
              <a:buChar char="❑"/>
            </a:pPr>
            <a:r>
              <a:rPr lang="en-US" sz="1600"/>
              <a:t>if it is an empty string 		: assign the value space (‘ ‘).</a:t>
            </a:r>
            <a:endParaRPr sz="1600"/>
          </a:p>
          <a:p>
            <a:pPr indent="-330200" lvl="2" marL="1371600" rtl="0" algn="l">
              <a:lnSpc>
                <a:spcPct val="100000"/>
              </a:lnSpc>
              <a:spcBef>
                <a:spcPts val="960"/>
              </a:spcBef>
              <a:spcAft>
                <a:spcPts val="0"/>
              </a:spcAft>
              <a:buSzPts val="1600"/>
              <a:buChar char="❑"/>
            </a:pPr>
            <a:r>
              <a:rPr lang="en-US" sz="1600"/>
              <a:t>if it has one char or more 	: take the first char only.</a:t>
            </a:r>
            <a:endParaRPr sz="1600"/>
          </a:p>
          <a:p>
            <a:pPr indent="-330200" lvl="1" marL="914400" marR="0" rtl="0" algn="l">
              <a:lnSpc>
                <a:spcPct val="100000"/>
              </a:lnSpc>
              <a:spcBef>
                <a:spcPts val="960"/>
              </a:spcBef>
              <a:spcAft>
                <a:spcPts val="0"/>
              </a:spcAft>
              <a:buClr>
                <a:srgbClr val="006600"/>
              </a:buClr>
              <a:buSzPts val="1600"/>
              <a:buChar char="●"/>
            </a:pPr>
            <a:r>
              <a:rPr lang="en-US" sz="1600"/>
              <a:t>The program shows the first index that the second validated string appears in the first String. if it does appear otherwise shows the value -1.</a:t>
            </a:r>
            <a:endParaRPr sz="1600"/>
          </a:p>
          <a:p>
            <a:pPr indent="-330200" lvl="0" marL="457200" rtl="0" algn="l">
              <a:lnSpc>
                <a:spcPct val="100000"/>
              </a:lnSpc>
              <a:spcBef>
                <a:spcPts val="960"/>
              </a:spcBef>
              <a:spcAft>
                <a:spcPts val="0"/>
              </a:spcAft>
              <a:buSzPts val="1600"/>
              <a:buChar char="■"/>
            </a:pPr>
            <a:r>
              <a:rPr lang="en-US" sz="1600" u="sng"/>
              <a:t>Note</a:t>
            </a:r>
            <a:r>
              <a:rPr lang="en-US" sz="1600"/>
              <a:t>: In these kind of questions, when you are required to implement a function which exists. You may not use the original function or any other built in functions which has a similar goal (unless specified otherwise), even if you learnt those functions in class.</a:t>
            </a:r>
            <a:endParaRPr sz="1600"/>
          </a:p>
          <a:p>
            <a:pPr indent="-330200" lvl="0" marL="457200" rtl="0" algn="l">
              <a:lnSpc>
                <a:spcPct val="100000"/>
              </a:lnSpc>
              <a:spcBef>
                <a:spcPts val="960"/>
              </a:spcBef>
              <a:spcAft>
                <a:spcPts val="0"/>
              </a:spcAft>
              <a:buSzPts val="1600"/>
              <a:buChar char="■"/>
            </a:pPr>
            <a:r>
              <a:rPr lang="en-US" sz="1600"/>
              <a:t>Therefore, we cannot use the function str.indexOf(char ch); or any other string methods which find a char in string. </a:t>
            </a:r>
            <a:endParaRPr sz="1600"/>
          </a:p>
        </p:txBody>
      </p:sp>
      <p:sp>
        <p:nvSpPr>
          <p:cNvPr id="530" name="Google Shape;530;p34"/>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5"/>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Clr>
                <a:srgbClr val="000000"/>
              </a:buClr>
              <a:buSzPts val="1400"/>
              <a:buFont typeface="Arial"/>
              <a:buNone/>
            </a:pPr>
            <a:r>
              <a:rPr lang="en-US"/>
              <a:t>Question 12 -  Solution</a:t>
            </a:r>
            <a:endParaRPr/>
          </a:p>
        </p:txBody>
      </p:sp>
      <p:sp>
        <p:nvSpPr>
          <p:cNvPr id="537" name="Google Shape;537;p35"/>
          <p:cNvSpPr txBox="1"/>
          <p:nvPr>
            <p:ph idx="4294967295" type="body"/>
          </p:nvPr>
        </p:nvSpPr>
        <p:spPr>
          <a:xfrm>
            <a:off x="-103575" y="8145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538" name="Google Shape;538;p35"/>
          <p:cNvSpPr txBox="1"/>
          <p:nvPr/>
        </p:nvSpPr>
        <p:spPr>
          <a:xfrm>
            <a:off x="152400" y="668075"/>
            <a:ext cx="8763000" cy="59262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96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 public class </a:t>
            </a:r>
            <a:r>
              <a:rPr b="0" i="0" lang="en-US" sz="1400" u="none" cap="none" strike="noStrike">
                <a:solidFill>
                  <a:schemeClr val="dk1"/>
                </a:solidFill>
                <a:latin typeface="Consolas"/>
                <a:ea typeface="Consolas"/>
                <a:cs typeface="Consolas"/>
                <a:sym typeface="Consolas"/>
              </a:rPr>
              <a:t>FindCharInString {</a:t>
            </a:r>
            <a:endParaRPr b="1" i="0" sz="1400" u="none" cap="none" strike="noStrike">
              <a:solidFill>
                <a:srgbClr val="7F0055"/>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		public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static</a:t>
            </a: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void</a:t>
            </a:r>
            <a:r>
              <a:rPr b="0" i="0" lang="en-US" sz="1400" u="none" cap="none" strike="noStrike">
                <a:solidFill>
                  <a:schemeClr val="dk1"/>
                </a:solidFill>
                <a:latin typeface="Consolas"/>
                <a:ea typeface="Consolas"/>
                <a:cs typeface="Consolas"/>
                <a:sym typeface="Consolas"/>
              </a:rPr>
              <a:t> main(String[] args){</a:t>
            </a:r>
            <a:endParaRPr b="0" i="0" sz="14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String source = args[0]; </a:t>
            </a:r>
            <a:endParaRPr b="0" i="0" sz="14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char</a:t>
            </a:r>
            <a:r>
              <a:rPr b="0" i="0" lang="en-US" sz="1400" u="none" cap="none" strike="noStrike">
                <a:solidFill>
                  <a:schemeClr val="dk1"/>
                </a:solidFill>
                <a:latin typeface="Consolas"/>
                <a:ea typeface="Consolas"/>
                <a:cs typeface="Consolas"/>
                <a:sym typeface="Consolas"/>
              </a:rPr>
              <a:t> chr = args[1].length() &gt; 0 ? args[1].charAt(0) : ’ ’; </a:t>
            </a:r>
            <a:endParaRPr b="0" i="0" sz="1400" u="none" cap="none" strike="noStrike">
              <a:solidFill>
                <a:schemeClr val="dk1"/>
              </a:solidFill>
              <a:latin typeface="Consolas"/>
              <a:ea typeface="Consolas"/>
              <a:cs typeface="Consolas"/>
              <a:sym typeface="Consolas"/>
            </a:endParaRPr>
          </a:p>
          <a:p>
            <a:pPr indent="457200" lvl="0" marL="4572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String temp = “Find the char: “ + chr + ”in the string: ”; </a:t>
            </a:r>
            <a:endParaRPr b="0" i="0" sz="1400" u="none" cap="none" strike="noStrike">
              <a:solidFill>
                <a:schemeClr val="dk1"/>
              </a:solidFill>
              <a:latin typeface="Consolas"/>
              <a:ea typeface="Consolas"/>
              <a:cs typeface="Consolas"/>
              <a:sym typeface="Consolas"/>
            </a:endParaRPr>
          </a:p>
          <a:p>
            <a:pPr indent="457200" lvl="0" marL="4572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temp += source;</a:t>
            </a:r>
            <a:endParaRPr b="0" i="0" sz="1400" u="none" cap="none" strike="noStrike">
              <a:solidFill>
                <a:schemeClr val="dk1"/>
              </a:solidFill>
              <a:latin typeface="Consolas"/>
              <a:ea typeface="Consolas"/>
              <a:cs typeface="Consolas"/>
              <a:sym typeface="Consolas"/>
            </a:endParaRPr>
          </a:p>
          <a:p>
            <a:pPr indent="0" lvl="0" marL="9144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System.out.println(temp);</a:t>
            </a:r>
            <a:endParaRPr b="0" i="0" sz="1400" u="none" cap="none" strike="noStrike">
              <a:solidFill>
                <a:schemeClr val="dk1"/>
              </a:solidFill>
              <a:latin typeface="Consolas"/>
              <a:ea typeface="Consolas"/>
              <a:cs typeface="Consolas"/>
              <a:sym typeface="Consolas"/>
            </a:endParaRPr>
          </a:p>
          <a:p>
            <a:pPr indent="457200" lvl="0" marL="4572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int</a:t>
            </a:r>
            <a:r>
              <a:rPr b="0" i="0" lang="en-US" sz="1400" u="none" cap="none" strike="noStrike">
                <a:solidFill>
                  <a:schemeClr val="dk1"/>
                </a:solidFill>
                <a:latin typeface="Consolas"/>
                <a:ea typeface="Consolas"/>
                <a:cs typeface="Consolas"/>
                <a:sym typeface="Consolas"/>
              </a:rPr>
              <a:t> result = -1; </a:t>
            </a:r>
            <a:r>
              <a:rPr b="0" i="0" lang="en-US" sz="1400" u="none" cap="none" strike="noStrike">
                <a:solidFill>
                  <a:srgbClr val="00B050"/>
                </a:solidFill>
                <a:latin typeface="Consolas"/>
                <a:ea typeface="Consolas"/>
                <a:cs typeface="Consolas"/>
                <a:sym typeface="Consolas"/>
              </a:rPr>
              <a:t>// if index not found return -1 as error control</a:t>
            </a:r>
            <a:endParaRPr b="0" i="0" sz="1400" u="none" cap="none" strike="noStrike">
              <a:solidFill>
                <a:srgbClr val="00B050"/>
              </a:solidFill>
              <a:latin typeface="Consolas"/>
              <a:ea typeface="Consolas"/>
              <a:cs typeface="Consolas"/>
              <a:sym typeface="Consolas"/>
            </a:endParaRPr>
          </a:p>
          <a:p>
            <a:pPr indent="0" lvl="0" marL="9144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boolean</a:t>
            </a:r>
            <a:r>
              <a:rPr b="0" i="0" lang="en-US" sz="1400" u="none" cap="none" strike="noStrike">
                <a:solidFill>
                  <a:schemeClr val="dk1"/>
                </a:solidFill>
                <a:latin typeface="Consolas"/>
                <a:ea typeface="Consolas"/>
                <a:cs typeface="Consolas"/>
                <a:sym typeface="Consolas"/>
              </a:rPr>
              <a:t> flag = </a:t>
            </a:r>
            <a:r>
              <a:rPr b="1" i="0" lang="en-US" sz="1400" u="none" cap="none" strike="noStrike">
                <a:solidFill>
                  <a:srgbClr val="7F0055"/>
                </a:solidFill>
                <a:latin typeface="Consolas"/>
                <a:ea typeface="Consolas"/>
                <a:cs typeface="Consolas"/>
                <a:sym typeface="Consolas"/>
              </a:rPr>
              <a:t>false</a:t>
            </a: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342900" lvl="0" marL="800100" marR="0" rtl="0" algn="l">
              <a:lnSpc>
                <a:spcPct val="90000"/>
              </a:lnSpc>
              <a:spcBef>
                <a:spcPts val="96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r>
              <a:rPr b="1" i="0" lang="en-US" sz="1400" u="none" cap="none" strike="noStrike">
                <a:solidFill>
                  <a:srgbClr val="7F0055"/>
                </a:solidFill>
                <a:latin typeface="Consolas"/>
                <a:ea typeface="Consolas"/>
                <a:cs typeface="Consolas"/>
                <a:sym typeface="Consolas"/>
              </a:rPr>
              <a:t>for </a:t>
            </a:r>
            <a:r>
              <a:rPr b="0" i="0" lang="en-US" sz="1400" u="none" cap="none" strike="noStrike">
                <a:solidFill>
                  <a:schemeClr val="dk1"/>
                </a:solidFill>
                <a:latin typeface="Consolas"/>
                <a:ea typeface="Consolas"/>
                <a:cs typeface="Consolas"/>
                <a:sym typeface="Consolas"/>
              </a:rPr>
              <a:t>(</a:t>
            </a:r>
            <a:r>
              <a:rPr b="1" i="0" lang="en-US" sz="1400" u="none" cap="none" strike="noStrike">
                <a:solidFill>
                  <a:srgbClr val="7F0055"/>
                </a:solidFill>
                <a:latin typeface="Consolas"/>
                <a:ea typeface="Consolas"/>
                <a:cs typeface="Consolas"/>
                <a:sym typeface="Consolas"/>
              </a:rPr>
              <a:t>int </a:t>
            </a:r>
            <a:r>
              <a:rPr b="0" i="0" lang="en-US" sz="1400" u="none" cap="none" strike="noStrike">
                <a:solidFill>
                  <a:schemeClr val="dk1"/>
                </a:solidFill>
                <a:latin typeface="Consolas"/>
                <a:ea typeface="Consolas"/>
                <a:cs typeface="Consolas"/>
                <a:sym typeface="Consolas"/>
              </a:rPr>
              <a:t>index = 0; index &lt; source.length() &amp;&amp; !flag; index++){         </a:t>
            </a:r>
            <a:endParaRPr b="0" i="0" sz="1400" u="none" cap="none" strike="noStrike">
              <a:solidFill>
                <a:srgbClr val="00B050"/>
              </a:solidFill>
              <a:latin typeface="Consolas"/>
              <a:ea typeface="Consolas"/>
              <a:cs typeface="Consolas"/>
              <a:sym typeface="Consolas"/>
            </a:endParaRPr>
          </a:p>
          <a:p>
            <a:pPr indent="0" lvl="0" marL="0" marR="0" rtl="0" algn="l">
              <a:lnSpc>
                <a:spcPct val="90000"/>
              </a:lnSpc>
              <a:spcBef>
                <a:spcPts val="1080"/>
              </a:spcBef>
              <a:spcAft>
                <a:spcPts val="0"/>
              </a:spcAft>
              <a:buClr>
                <a:schemeClr val="dk1"/>
              </a:buClr>
              <a:buSzPts val="1100"/>
              <a:buFont typeface="Arial"/>
              <a:buNone/>
            </a:pPr>
            <a:r>
              <a:rPr b="1" i="0" lang="en-US" sz="1400" u="none" cap="none" strike="noStrike">
                <a:solidFill>
                  <a:srgbClr val="7F0055"/>
                </a:solidFill>
                <a:latin typeface="Consolas"/>
                <a:ea typeface="Consolas"/>
                <a:cs typeface="Consolas"/>
                <a:sym typeface="Consolas"/>
              </a:rPr>
              <a:t>		if</a:t>
            </a:r>
            <a:r>
              <a:rPr b="0" i="0" lang="en-US" sz="1400" u="none" cap="none" strike="noStrike">
                <a:solidFill>
                  <a:schemeClr val="dk1"/>
                </a:solidFill>
                <a:latin typeface="Consolas"/>
                <a:ea typeface="Consolas"/>
                <a:cs typeface="Consolas"/>
                <a:sym typeface="Consolas"/>
              </a:rPr>
              <a:t> (chr == source.charAt(index)){</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result = index;</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flag = </a:t>
            </a:r>
            <a:r>
              <a:rPr b="1" i="0" lang="en-US" sz="1400" u="none" cap="none" strike="noStrike">
                <a:solidFill>
                  <a:srgbClr val="7F0055"/>
                </a:solidFill>
                <a:latin typeface="Consolas"/>
                <a:ea typeface="Consolas"/>
                <a:cs typeface="Consolas"/>
                <a:sym typeface="Consolas"/>
              </a:rPr>
              <a:t>true</a:t>
            </a: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		System.out.println(result);</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rgbClr val="00B050"/>
                </a:solidFill>
                <a:latin typeface="Consolas"/>
                <a:ea typeface="Consolas"/>
                <a:cs typeface="Consolas"/>
                <a:sym typeface="Consolas"/>
              </a:rPr>
              <a:t>	</a:t>
            </a: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342900" lvl="0" marL="342900" marR="0" rtl="0" algn="l">
              <a:lnSpc>
                <a:spcPct val="90000"/>
              </a:lnSpc>
              <a:spcBef>
                <a:spcPts val="1080"/>
              </a:spcBef>
              <a:spcAft>
                <a:spcPts val="0"/>
              </a:spcAft>
              <a:buClr>
                <a:schemeClr val="dk1"/>
              </a:buClr>
              <a:buSzPts val="1100"/>
              <a:buFont typeface="Arial"/>
              <a:buNone/>
            </a:pPr>
            <a:r>
              <a:rPr b="0" i="0" lang="en-US" sz="1400" u="none" cap="none" strike="noStrike">
                <a:solidFill>
                  <a:schemeClr val="dk1"/>
                </a:solidFill>
                <a:latin typeface="Consolas"/>
                <a:ea typeface="Consolas"/>
                <a:cs typeface="Consolas"/>
                <a:sym typeface="Consolas"/>
              </a:rPr>
              <a:t>}</a:t>
            </a:r>
            <a:endParaRPr b="0" i="0" sz="1400" u="none" cap="none" strike="noStrike">
              <a:solidFill>
                <a:schemeClr val="dk1"/>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rgbClr val="000000"/>
              </a:solidFill>
              <a:latin typeface="Consolas"/>
              <a:ea typeface="Consolas"/>
              <a:cs typeface="Consolas"/>
              <a:sym typeface="Consolas"/>
            </a:endParaRPr>
          </a:p>
        </p:txBody>
      </p:sp>
      <p:sp>
        <p:nvSpPr>
          <p:cNvPr id="539" name="Google Shape;539;p35"/>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862855f622_0_582"/>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13 – Strings</a:t>
            </a:r>
            <a:endParaRPr/>
          </a:p>
        </p:txBody>
      </p:sp>
      <p:sp>
        <p:nvSpPr>
          <p:cNvPr id="546" name="Google Shape;546;g2862855f622_0_582"/>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600"/>
              <a:buChar char="■"/>
            </a:pPr>
            <a:r>
              <a:rPr lang="en-US" sz="1600"/>
              <a:t>Sometimes you can combine previously solved questions in order to solve a new question (with slight changes) </a:t>
            </a:r>
            <a:endParaRPr sz="1600"/>
          </a:p>
          <a:p>
            <a:pPr indent="-342900" lvl="0" marL="342900" rtl="0" algn="l">
              <a:lnSpc>
                <a:spcPct val="100000"/>
              </a:lnSpc>
              <a:spcBef>
                <a:spcPts val="960"/>
              </a:spcBef>
              <a:spcAft>
                <a:spcPts val="0"/>
              </a:spcAft>
              <a:buSzPts val="1600"/>
              <a:buChar char="■"/>
            </a:pPr>
            <a:r>
              <a:rPr lang="en-US" sz="1600"/>
              <a:t>We will use two questions that we already solved today with minor changes to get the solution. </a:t>
            </a:r>
            <a:endParaRPr sz="1600"/>
          </a:p>
          <a:p>
            <a:pPr indent="0" lvl="0" marL="0" rtl="0" algn="l">
              <a:lnSpc>
                <a:spcPct val="100000"/>
              </a:lnSpc>
              <a:spcBef>
                <a:spcPts val="960"/>
              </a:spcBef>
              <a:spcAft>
                <a:spcPts val="0"/>
              </a:spcAft>
              <a:buSzPts val="1800"/>
              <a:buNone/>
            </a:pPr>
            <a:r>
              <a:t/>
            </a:r>
            <a:endParaRPr sz="1600"/>
          </a:p>
          <a:p>
            <a:pPr indent="0" lvl="0" marL="0" rtl="0" algn="l">
              <a:lnSpc>
                <a:spcPct val="100000"/>
              </a:lnSpc>
              <a:spcBef>
                <a:spcPts val="960"/>
              </a:spcBef>
              <a:spcAft>
                <a:spcPts val="0"/>
              </a:spcAft>
              <a:buSzPts val="1800"/>
              <a:buNone/>
            </a:pPr>
            <a:r>
              <a:rPr b="1" lang="en-US" sz="1600" u="sng"/>
              <a:t>Note</a:t>
            </a:r>
            <a:r>
              <a:rPr lang="en-US" sz="1600"/>
              <a:t>: A version of the next question appeared in Midterm 2022 (Q5 there for the curious)</a:t>
            </a:r>
            <a:endParaRPr sz="1600"/>
          </a:p>
          <a:p>
            <a:pPr indent="-342900" lvl="0" marL="342900" rtl="0" algn="l">
              <a:lnSpc>
                <a:spcPct val="100000"/>
              </a:lnSpc>
              <a:spcBef>
                <a:spcPts val="960"/>
              </a:spcBef>
              <a:spcAft>
                <a:spcPts val="0"/>
              </a:spcAft>
              <a:buSzPts val="1600"/>
              <a:buChar char="■"/>
            </a:pPr>
            <a:r>
              <a:rPr lang="en-US" sz="1600"/>
              <a:t>Design a program which receives a String and a char from the user</a:t>
            </a:r>
            <a:endParaRPr sz="1600"/>
          </a:p>
          <a:p>
            <a:pPr indent="-342900" lvl="0" marL="342900" rtl="0" algn="l">
              <a:lnSpc>
                <a:spcPct val="100000"/>
              </a:lnSpc>
              <a:spcBef>
                <a:spcPts val="960"/>
              </a:spcBef>
              <a:spcAft>
                <a:spcPts val="0"/>
              </a:spcAft>
              <a:buSzPts val="1600"/>
              <a:buChar char="■"/>
            </a:pPr>
            <a:r>
              <a:rPr lang="en-US" sz="1600"/>
              <a:t>then prints the number of every appearance of that char with the position it appears in the String</a:t>
            </a:r>
            <a:endParaRPr sz="1600"/>
          </a:p>
          <a:p>
            <a:pPr indent="-342900" lvl="0" marL="342900" rtl="0" algn="l">
              <a:lnSpc>
                <a:spcPct val="100000"/>
              </a:lnSpc>
              <a:spcBef>
                <a:spcPts val="960"/>
              </a:spcBef>
              <a:spcAft>
                <a:spcPts val="0"/>
              </a:spcAft>
              <a:buSzPts val="1600"/>
              <a:buChar char="■"/>
            </a:pPr>
            <a:r>
              <a:rPr lang="en-US" sz="1600"/>
              <a:t>Example:</a:t>
            </a:r>
            <a:endParaRPr sz="1600"/>
          </a:p>
          <a:p>
            <a:pPr indent="-330200" lvl="1" marL="914400" rtl="0" algn="l">
              <a:lnSpc>
                <a:spcPct val="100000"/>
              </a:lnSpc>
              <a:spcBef>
                <a:spcPts val="960"/>
              </a:spcBef>
              <a:spcAft>
                <a:spcPts val="0"/>
              </a:spcAft>
              <a:buClr>
                <a:srgbClr val="006600"/>
              </a:buClr>
              <a:buSzPts val="1600"/>
              <a:buChar char="●"/>
            </a:pPr>
            <a:r>
              <a:rPr lang="en-US" sz="1600"/>
              <a:t>% java AllIndexOf “hello world” l </a:t>
            </a:r>
            <a:endParaRPr sz="1600"/>
          </a:p>
          <a:p>
            <a:pPr indent="-330200" lvl="2" marL="1371600" rtl="0" algn="l">
              <a:lnSpc>
                <a:spcPct val="100000"/>
              </a:lnSpc>
              <a:spcBef>
                <a:spcPts val="960"/>
              </a:spcBef>
              <a:spcAft>
                <a:spcPts val="0"/>
              </a:spcAft>
              <a:buClr>
                <a:srgbClr val="006600"/>
              </a:buClr>
              <a:buSzPts val="1600"/>
              <a:buChar char="❑"/>
            </a:pPr>
            <a:r>
              <a:rPr lang="en-US" sz="1600"/>
              <a:t>(1,2),(2,3),(3,9) </a:t>
            </a:r>
            <a:endParaRPr sz="1600"/>
          </a:p>
          <a:p>
            <a:pPr indent="-330200" lvl="1" marL="914400" rtl="0" algn="l">
              <a:lnSpc>
                <a:spcPct val="100000"/>
              </a:lnSpc>
              <a:spcBef>
                <a:spcPts val="960"/>
              </a:spcBef>
              <a:spcAft>
                <a:spcPts val="0"/>
              </a:spcAft>
              <a:buClr>
                <a:srgbClr val="006600"/>
              </a:buClr>
              <a:buSzPts val="1600"/>
              <a:buChar char="●"/>
            </a:pPr>
            <a:r>
              <a:rPr lang="en-US" sz="1600"/>
              <a:t>% java AllIndexOf “hello worLd” l </a:t>
            </a:r>
            <a:endParaRPr sz="1600"/>
          </a:p>
          <a:p>
            <a:pPr indent="-330200" lvl="2" marL="1371600" rtl="0" algn="l">
              <a:lnSpc>
                <a:spcPct val="100000"/>
              </a:lnSpc>
              <a:spcBef>
                <a:spcPts val="960"/>
              </a:spcBef>
              <a:spcAft>
                <a:spcPts val="0"/>
              </a:spcAft>
              <a:buClr>
                <a:srgbClr val="006600"/>
              </a:buClr>
              <a:buSzPts val="1600"/>
              <a:buChar char="❑"/>
            </a:pPr>
            <a:r>
              <a:rPr lang="en-US" sz="1600"/>
              <a:t>(1,2),(2,3)</a:t>
            </a:r>
            <a:endParaRPr sz="1600"/>
          </a:p>
          <a:p>
            <a:pPr indent="-330200" lvl="1" marL="914400" rtl="0" algn="l">
              <a:lnSpc>
                <a:spcPct val="100000"/>
              </a:lnSpc>
              <a:spcBef>
                <a:spcPts val="960"/>
              </a:spcBef>
              <a:spcAft>
                <a:spcPts val="0"/>
              </a:spcAft>
              <a:buClr>
                <a:srgbClr val="006600"/>
              </a:buClr>
              <a:buSzPts val="1600"/>
              <a:buChar char="●"/>
            </a:pPr>
            <a:r>
              <a:rPr lang="en-US" sz="1600"/>
              <a:t>% java AllIndexOf “hello world” p </a:t>
            </a:r>
            <a:endParaRPr sz="1600"/>
          </a:p>
          <a:p>
            <a:pPr indent="-330200" lvl="2" marL="1371600" rtl="0" algn="l">
              <a:lnSpc>
                <a:spcPct val="100000"/>
              </a:lnSpc>
              <a:spcBef>
                <a:spcPts val="960"/>
              </a:spcBef>
              <a:spcAft>
                <a:spcPts val="0"/>
              </a:spcAft>
              <a:buClr>
                <a:srgbClr val="006600"/>
              </a:buClr>
              <a:buSzPts val="1600"/>
              <a:buChar char="❑"/>
            </a:pPr>
            <a:r>
              <a:rPr lang="en-US" sz="1600"/>
              <a:t>“” </a:t>
            </a:r>
            <a:r>
              <a:rPr lang="en-US" sz="1600">
                <a:solidFill>
                  <a:srgbClr val="00B050"/>
                </a:solidFill>
              </a:rPr>
              <a:t>// empty string</a:t>
            </a:r>
            <a:endParaRPr sz="1600">
              <a:solidFill>
                <a:srgbClr val="00B050"/>
              </a:solidFill>
            </a:endParaRPr>
          </a:p>
          <a:p>
            <a:pPr indent="0" lvl="0" marL="0" rtl="0" algn="l">
              <a:lnSpc>
                <a:spcPct val="100000"/>
              </a:lnSpc>
              <a:spcBef>
                <a:spcPts val="960"/>
              </a:spcBef>
              <a:spcAft>
                <a:spcPts val="0"/>
              </a:spcAft>
              <a:buSzPts val="1800"/>
              <a:buNone/>
            </a:pPr>
            <a:r>
              <a:t/>
            </a:r>
            <a:endParaRPr sz="1600"/>
          </a:p>
          <a:p>
            <a:pPr indent="0" lvl="0" marL="0" rtl="0" algn="l">
              <a:lnSpc>
                <a:spcPct val="100000"/>
              </a:lnSpc>
              <a:spcBef>
                <a:spcPts val="960"/>
              </a:spcBef>
              <a:spcAft>
                <a:spcPts val="0"/>
              </a:spcAft>
              <a:buSzPts val="1800"/>
              <a:buNone/>
            </a:pPr>
            <a:r>
              <a:rPr lang="en-US" sz="1600"/>
              <a:t> </a:t>
            </a:r>
            <a:endParaRPr sz="1600"/>
          </a:p>
        </p:txBody>
      </p:sp>
      <p:sp>
        <p:nvSpPr>
          <p:cNvPr id="547" name="Google Shape;547;g2862855f622_0_582"/>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2862855f622_0_589"/>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13 - Solution  </a:t>
            </a:r>
            <a:endParaRPr/>
          </a:p>
        </p:txBody>
      </p:sp>
      <p:sp>
        <p:nvSpPr>
          <p:cNvPr id="554" name="Google Shape;554;g2862855f622_0_589"/>
          <p:cNvSpPr txBox="1"/>
          <p:nvPr>
            <p:ph idx="4294967295" type="body"/>
          </p:nvPr>
        </p:nvSpPr>
        <p:spPr>
          <a:xfrm>
            <a:off x="228600" y="838200"/>
            <a:ext cx="8610600" cy="2743200"/>
          </a:xfrm>
          <a:prstGeom prst="rect">
            <a:avLst/>
          </a:prstGeom>
          <a:noFill/>
          <a:ln>
            <a:noFill/>
          </a:ln>
        </p:spPr>
        <p:txBody>
          <a:bodyPr anchorCtr="0" anchor="t" bIns="46025" lIns="92075" spcFirstLastPara="1" rIns="92075" wrap="square" tIns="46025">
            <a:noAutofit/>
          </a:bodyPr>
          <a:lstStyle/>
          <a:p>
            <a:pPr indent="-285750" lvl="1" marL="742950" rtl="0" algn="l">
              <a:lnSpc>
                <a:spcPct val="100000"/>
              </a:lnSpc>
              <a:spcBef>
                <a:spcPts val="0"/>
              </a:spcBef>
              <a:spcAft>
                <a:spcPts val="0"/>
              </a:spcAft>
              <a:buSzPts val="1200"/>
              <a:buNone/>
            </a:pPr>
            <a:r>
              <a:t/>
            </a:r>
            <a:endParaRPr sz="1600"/>
          </a:p>
          <a:p>
            <a:pPr indent="-342900" lvl="0" marL="342900" rtl="0" algn="l">
              <a:lnSpc>
                <a:spcPct val="100000"/>
              </a:lnSpc>
              <a:spcBef>
                <a:spcPts val="960"/>
              </a:spcBef>
              <a:spcAft>
                <a:spcPts val="0"/>
              </a:spcAft>
              <a:buSzPts val="1600"/>
              <a:buFont typeface="Noto Sans"/>
              <a:buNone/>
            </a:pPr>
            <a:r>
              <a:t/>
            </a:r>
            <a:endParaRPr sz="1600"/>
          </a:p>
        </p:txBody>
      </p:sp>
      <p:sp>
        <p:nvSpPr>
          <p:cNvPr id="555" name="Google Shape;555;g2862855f622_0_589"/>
          <p:cNvSpPr txBox="1"/>
          <p:nvPr/>
        </p:nvSpPr>
        <p:spPr>
          <a:xfrm>
            <a:off x="461100" y="758125"/>
            <a:ext cx="8454300" cy="5741700"/>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class</a:t>
            </a:r>
            <a:r>
              <a:rPr b="0" i="0" lang="en-US" sz="1200" u="none" cap="none" strike="noStrike">
                <a:solidFill>
                  <a:srgbClr val="000000"/>
                </a:solidFill>
                <a:latin typeface="Consolas"/>
                <a:ea typeface="Consolas"/>
                <a:cs typeface="Consolas"/>
                <a:sym typeface="Consolas"/>
              </a:rPr>
              <a:t> AllIndexOf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public</a:t>
            </a: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static</a:t>
            </a:r>
            <a:r>
              <a:rPr b="0" i="0" lang="en-US" sz="1200" u="none" cap="none" strike="noStrike">
                <a:solidFill>
                  <a:srgbClr val="000000"/>
                </a:solidFill>
                <a:latin typeface="Consolas"/>
                <a:ea typeface="Consolas"/>
                <a:cs typeface="Consolas"/>
                <a:sym typeface="Consolas"/>
              </a:rPr>
              <a:t> void main(String[] args) {</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0" i="0" lang="en-US" sz="1200" u="none" cap="none" strike="noStrike">
                <a:solidFill>
                  <a:srgbClr val="00B050"/>
                </a:solidFill>
                <a:latin typeface="Consolas"/>
                <a:ea typeface="Consolas"/>
                <a:cs typeface="Consolas"/>
                <a:sym typeface="Consolas"/>
              </a:rPr>
              <a:t>// Q10 - charRunCount </a:t>
            </a:r>
            <a:endParaRPr b="0" i="0" sz="1200" u="none" cap="none" strike="noStrike">
              <a:solidFill>
                <a:srgbClr val="00B050"/>
              </a:solidFill>
              <a:latin typeface="Consolas"/>
              <a:ea typeface="Consolas"/>
              <a:cs typeface="Consolas"/>
              <a:sym typeface="Consolas"/>
            </a:endParaRPr>
          </a:p>
          <a:p>
            <a:pPr indent="0" lvl="0" marL="91440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String word = args[0];</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char</a:t>
            </a:r>
            <a:r>
              <a:rPr b="0" i="0" lang="en-US" sz="1200" u="none" cap="none" strike="noStrike">
                <a:solidFill>
                  <a:srgbClr val="000000"/>
                </a:solidFill>
                <a:latin typeface="Consolas"/>
                <a:ea typeface="Consolas"/>
                <a:cs typeface="Consolas"/>
                <a:sym typeface="Consolas"/>
              </a:rPr>
              <a:t> ch = args[1].charAt(0);</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count = 0;</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for</a:t>
            </a: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i = 0; i &lt; word.length(); i++) {</a:t>
            </a:r>
            <a:endParaRPr b="0" i="0" sz="1200" u="none" cap="none" strike="noStrike">
              <a:solidFill>
                <a:srgbClr val="000000"/>
              </a:solidFill>
              <a:latin typeface="Consolas"/>
              <a:ea typeface="Consolas"/>
              <a:cs typeface="Consolas"/>
              <a:sym typeface="Consolas"/>
            </a:endParaRPr>
          </a:p>
          <a:p>
            <a:pPr indent="457200" lvl="0" marL="9144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(word.charAt(i) == ch){</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count++;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System.out.println("the char: " + " appears " + count + " time in the word: " + word);</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0" i="0" lang="en-US" sz="1200" u="none" cap="none" strike="noStrike">
                <a:solidFill>
                  <a:srgbClr val="00B050"/>
                </a:solidFill>
                <a:latin typeface="Consolas"/>
                <a:ea typeface="Consolas"/>
                <a:cs typeface="Consolas"/>
                <a:sym typeface="Consolas"/>
              </a:rPr>
              <a:t>// Q12 - FindCharInString (with some adjustments)</a:t>
            </a:r>
            <a:endParaRPr b="0" i="0" sz="1200" u="none" cap="none" strike="noStrike">
              <a:solidFill>
                <a:srgbClr val="00B05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String temp = "Find all appearnces of the char: " + ch + "in the string: " + word; </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System.out.println(temp);</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curCounter = 1;</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String res = "";</a:t>
            </a:r>
            <a:endParaRPr b="0" i="0" sz="1200" u="none" cap="none" strike="noStrike">
              <a:solidFill>
                <a:srgbClr val="000000"/>
              </a:solidFill>
              <a:latin typeface="Consolas"/>
              <a:ea typeface="Consolas"/>
              <a:cs typeface="Consolas"/>
              <a:sym typeface="Consolas"/>
            </a:endParaRPr>
          </a:p>
          <a:p>
            <a:pPr indent="457200" lvl="0" marL="4572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for</a:t>
            </a: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int</a:t>
            </a:r>
            <a:r>
              <a:rPr b="0" i="0" lang="en-US" sz="1200" u="none" cap="none" strike="noStrike">
                <a:solidFill>
                  <a:srgbClr val="000000"/>
                </a:solidFill>
                <a:latin typeface="Consolas"/>
                <a:ea typeface="Consolas"/>
                <a:cs typeface="Consolas"/>
                <a:sym typeface="Consolas"/>
              </a:rPr>
              <a:t> index = 0; index &lt; word.length() &amp;&amp; curCounter &lt;= count; index++){         </a:t>
            </a:r>
            <a:endParaRPr b="0" i="0" sz="1200" u="none" cap="none" strike="noStrike">
              <a:solidFill>
                <a:srgbClr val="000000"/>
              </a:solidFill>
              <a:latin typeface="Consolas"/>
              <a:ea typeface="Consolas"/>
              <a:cs typeface="Consolas"/>
              <a:sym typeface="Consolas"/>
            </a:endParaRPr>
          </a:p>
          <a:p>
            <a:pPr indent="457200" lvl="0" marL="914400" marR="0" rtl="0" algn="l">
              <a:lnSpc>
                <a:spcPct val="100000"/>
              </a:lnSpc>
              <a:spcBef>
                <a:spcPts val="0"/>
              </a:spcBef>
              <a:spcAft>
                <a:spcPts val="0"/>
              </a:spcAft>
              <a:buClr>
                <a:srgbClr val="000000"/>
              </a:buClr>
              <a:buSzPts val="1600"/>
              <a:buFont typeface="Arial"/>
              <a:buNone/>
            </a:pPr>
            <a:r>
              <a:rPr b="1" i="0" lang="en-US" sz="1200" u="none" cap="none" strike="noStrike">
                <a:solidFill>
                  <a:srgbClr val="7F0055"/>
                </a:solidFill>
                <a:latin typeface="Consolas"/>
                <a:ea typeface="Consolas"/>
                <a:cs typeface="Consolas"/>
                <a:sym typeface="Consolas"/>
              </a:rPr>
              <a:t>if</a:t>
            </a:r>
            <a:r>
              <a:rPr b="0" i="0" lang="en-US" sz="1200" u="none" cap="none" strike="noStrike">
                <a:solidFill>
                  <a:srgbClr val="000000"/>
                </a:solidFill>
                <a:latin typeface="Consolas"/>
                <a:ea typeface="Consolas"/>
                <a:cs typeface="Consolas"/>
                <a:sym typeface="Consolas"/>
              </a:rPr>
              <a:t> (ch == word.charAt(index)){</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r>
              <a:rPr b="1" i="0" lang="en-US" sz="1200" u="none" cap="none" strike="noStrike">
                <a:solidFill>
                  <a:srgbClr val="7F0055"/>
                </a:solidFill>
                <a:latin typeface="Consolas"/>
                <a:ea typeface="Consolas"/>
                <a:cs typeface="Consolas"/>
                <a:sym typeface="Consolas"/>
              </a:rPr>
              <a:t>	if</a:t>
            </a:r>
            <a:r>
              <a:rPr b="0" i="0" lang="en-US" sz="1200" u="none" cap="none" strike="noStrike">
                <a:solidFill>
                  <a:srgbClr val="000000"/>
                </a:solidFill>
                <a:latin typeface="Consolas"/>
                <a:ea typeface="Consolas"/>
                <a:cs typeface="Consolas"/>
                <a:sym typeface="Consolas"/>
              </a:rPr>
              <a:t> (curCounter != 1){</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res += ",";</a:t>
            </a:r>
            <a:r>
              <a:rPr b="0" i="0" lang="en-US" sz="1200" u="none" cap="none" strike="noStrike">
                <a:solidFill>
                  <a:srgbClr val="00B050"/>
                </a:solidFill>
                <a:latin typeface="Consolas"/>
                <a:ea typeface="Consolas"/>
                <a:cs typeface="Consolas"/>
                <a:sym typeface="Consolas"/>
              </a:rPr>
              <a:t> // Aesthetics</a:t>
            </a: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r>
              <a:rPr b="0" i="0" lang="en-US" sz="1200" u="none" cap="none" strike="noStrike">
                <a:solidFill>
                  <a:srgbClr val="00B050"/>
                </a:solidFill>
                <a:latin typeface="Consolas"/>
                <a:ea typeface="Consolas"/>
                <a:cs typeface="Consolas"/>
                <a:sym typeface="Consolas"/>
              </a:rPr>
              <a:t> // note curCounter value increased by 1 after the following is excecuted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res += "(" + (curCounter++) + "," + index + ")";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System.out.println(res);</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    }</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rPr b="0" i="0" lang="en-US" sz="1200" u="none" cap="none" strike="noStrike">
                <a:solidFill>
                  <a:srgbClr val="000000"/>
                </a:solidFill>
                <a:latin typeface="Consolas"/>
                <a:ea typeface="Consolas"/>
                <a:cs typeface="Consolas"/>
                <a:sym typeface="Consolas"/>
              </a:rPr>
              <a:t>}</a:t>
            </a:r>
            <a:endParaRPr b="0" i="0" sz="1200" u="none" cap="none" strike="noStrike">
              <a:solidFill>
                <a:srgbClr val="000000"/>
              </a:solidFill>
              <a:latin typeface="Consolas"/>
              <a:ea typeface="Consolas"/>
              <a:cs typeface="Consolas"/>
              <a:sym typeface="Consolas"/>
            </a:endParaRPr>
          </a:p>
          <a:p>
            <a:pPr indent="0" lvl="0" marL="0" marR="0" rtl="0" algn="l">
              <a:lnSpc>
                <a:spcPct val="100000"/>
              </a:lnSpc>
              <a:spcBef>
                <a:spcPts val="0"/>
              </a:spcBef>
              <a:spcAft>
                <a:spcPts val="0"/>
              </a:spcAft>
              <a:buClr>
                <a:srgbClr val="000000"/>
              </a:buClr>
              <a:buSzPts val="1600"/>
              <a:buFont typeface="Arial"/>
              <a:buNone/>
            </a:pPr>
            <a:r>
              <a:t/>
            </a:r>
            <a:endParaRPr b="0" i="0" sz="1200" u="none" cap="none" strike="noStrike">
              <a:solidFill>
                <a:srgbClr val="000000"/>
              </a:solidFill>
              <a:latin typeface="Consolas"/>
              <a:ea typeface="Consolas"/>
              <a:cs typeface="Consolas"/>
              <a:sym typeface="Consolas"/>
            </a:endParaRPr>
          </a:p>
        </p:txBody>
      </p:sp>
      <p:sp>
        <p:nvSpPr>
          <p:cNvPr id="556" name="Google Shape;556;g2862855f622_0_589"/>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1e8113b6d05_0_6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Conditioning</a:t>
            </a:r>
            <a:endParaRPr/>
          </a:p>
        </p:txBody>
      </p:sp>
      <p:sp>
        <p:nvSpPr>
          <p:cNvPr id="102" name="Google Shape;102;g1e8113b6d05_0_63"/>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30200" lvl="0" marL="457200" marR="0" rtl="0" algn="l">
              <a:lnSpc>
                <a:spcPct val="100000"/>
              </a:lnSpc>
              <a:spcBef>
                <a:spcPts val="960"/>
              </a:spcBef>
              <a:spcAft>
                <a:spcPts val="0"/>
              </a:spcAft>
              <a:buClr>
                <a:srgbClr val="007600"/>
              </a:buClr>
              <a:buSzPts val="1600"/>
              <a:buChar char="■"/>
            </a:pPr>
            <a:r>
              <a:rPr lang="en-US" sz="1600"/>
              <a:t>Many board games have an element of 2 dice roll, </a:t>
            </a:r>
            <a:endParaRPr/>
          </a:p>
          <a:p>
            <a:pPr indent="-330200" lvl="0" marL="457200" marR="0" rtl="0" algn="l">
              <a:lnSpc>
                <a:spcPct val="100000"/>
              </a:lnSpc>
              <a:spcBef>
                <a:spcPts val="960"/>
              </a:spcBef>
              <a:spcAft>
                <a:spcPts val="0"/>
              </a:spcAft>
              <a:buClr>
                <a:srgbClr val="007600"/>
              </a:buClr>
              <a:buSzPts val="1600"/>
              <a:buChar char="■"/>
            </a:pPr>
            <a:r>
              <a:rPr b="1" lang="en-US" sz="1600" u="sng"/>
              <a:t>Reminder</a:t>
            </a:r>
            <a:r>
              <a:rPr lang="en-US" sz="1600"/>
              <a:t>: A fair 6-sided dice have the numbers between 1 and 6 (included) and the odds of getting each one is the same. </a:t>
            </a:r>
            <a:endParaRPr/>
          </a:p>
          <a:p>
            <a:pPr indent="-330200" lvl="0" marL="457200" marR="0" rtl="0" algn="l">
              <a:lnSpc>
                <a:spcPct val="100000"/>
              </a:lnSpc>
              <a:spcBef>
                <a:spcPts val="960"/>
              </a:spcBef>
              <a:spcAft>
                <a:spcPts val="0"/>
              </a:spcAft>
              <a:buClr>
                <a:srgbClr val="007600"/>
              </a:buClr>
              <a:buSzPts val="1600"/>
              <a:buChar char="■"/>
            </a:pPr>
            <a:r>
              <a:rPr lang="en-US" sz="1600"/>
              <a:t>A “double” (in dice roll terms, not the data type) is considered as the case when 2 dice are rolled together and number displayed matches between them. IE they have the same value. </a:t>
            </a:r>
            <a:endParaRPr sz="1600"/>
          </a:p>
          <a:p>
            <a:pPr indent="-330200" lvl="0" marL="457200" marR="0" rtl="0" algn="l">
              <a:lnSpc>
                <a:spcPct val="100000"/>
              </a:lnSpc>
              <a:spcBef>
                <a:spcPts val="960"/>
              </a:spcBef>
              <a:spcAft>
                <a:spcPts val="0"/>
              </a:spcAft>
              <a:buClr>
                <a:srgbClr val="007600"/>
              </a:buClr>
              <a:buSzPts val="1600"/>
              <a:buChar char="■"/>
            </a:pPr>
            <a:r>
              <a:rPr lang="en-US" sz="1600"/>
              <a:t>Design a Java program that simulates the roll of a 2 six-sided dice. </a:t>
            </a:r>
            <a:endParaRPr/>
          </a:p>
          <a:p>
            <a:pPr indent="-330200" lvl="1" marL="914400" rtl="0" algn="l">
              <a:lnSpc>
                <a:spcPct val="100000"/>
              </a:lnSpc>
              <a:spcBef>
                <a:spcPts val="960"/>
              </a:spcBef>
              <a:spcAft>
                <a:spcPts val="0"/>
              </a:spcAft>
              <a:buClr>
                <a:srgbClr val="007600"/>
              </a:buClr>
              <a:buSzPts val="1600"/>
              <a:buChar char="■"/>
            </a:pPr>
            <a:r>
              <a:rPr lang="en-US" sz="1600"/>
              <a:t>When executed, the program should generate 2 random numbers between 1 and 6 (inclusive) to represent the outcome of a dice rolls. </a:t>
            </a:r>
            <a:endParaRPr/>
          </a:p>
          <a:p>
            <a:pPr indent="-330200" lvl="1" marL="914400" rtl="0" algn="l">
              <a:lnSpc>
                <a:spcPct val="100000"/>
              </a:lnSpc>
              <a:spcBef>
                <a:spcPts val="960"/>
              </a:spcBef>
              <a:spcAft>
                <a:spcPts val="0"/>
              </a:spcAft>
              <a:buClr>
                <a:srgbClr val="007600"/>
              </a:buClr>
              <a:buSzPts val="1600"/>
              <a:buChar char="■"/>
            </a:pPr>
            <a:r>
              <a:rPr lang="en-US" sz="1600"/>
              <a:t>Then display the results to the user.</a:t>
            </a:r>
            <a:endParaRPr/>
          </a:p>
          <a:p>
            <a:pPr indent="-330200" lvl="1" marL="914400" rtl="0" algn="l">
              <a:lnSpc>
                <a:spcPct val="100000"/>
              </a:lnSpc>
              <a:spcBef>
                <a:spcPts val="960"/>
              </a:spcBef>
              <a:spcAft>
                <a:spcPts val="0"/>
              </a:spcAft>
              <a:buClr>
                <a:srgbClr val="007600"/>
              </a:buClr>
              <a:buSzPts val="1600"/>
              <a:buChar char="■"/>
            </a:pPr>
            <a:r>
              <a:rPr lang="en-US" sz="1600"/>
              <a:t>If the user rolled a double, print it to the screen.  </a:t>
            </a:r>
            <a:endParaRPr/>
          </a:p>
          <a:p>
            <a:pPr indent="-330200" lvl="1" marL="914400" rtl="0" algn="l">
              <a:lnSpc>
                <a:spcPct val="100000"/>
              </a:lnSpc>
              <a:spcBef>
                <a:spcPts val="960"/>
              </a:spcBef>
              <a:spcAft>
                <a:spcPts val="0"/>
              </a:spcAft>
              <a:buClr>
                <a:srgbClr val="007600"/>
              </a:buClr>
              <a:buSzPts val="1600"/>
              <a:buFont typeface="Noto Sans"/>
              <a:buChar char="■"/>
            </a:pPr>
            <a:r>
              <a:rPr lang="en-US" sz="1600"/>
              <a:t>Ensure that in each roll, each number between 1 and 6 has an equal chance (as possible) of being rolled (AKA fair 6-sided dice). You may use Math library freely in the solution.</a:t>
            </a:r>
            <a:endParaRPr/>
          </a:p>
          <a:p>
            <a:pPr indent="-228600" lvl="1" marL="914400" rtl="0" algn="l">
              <a:lnSpc>
                <a:spcPct val="100000"/>
              </a:lnSpc>
              <a:spcBef>
                <a:spcPts val="960"/>
              </a:spcBef>
              <a:spcAft>
                <a:spcPts val="0"/>
              </a:spcAft>
              <a:buClr>
                <a:srgbClr val="007600"/>
              </a:buClr>
              <a:buSzPts val="1600"/>
              <a:buNone/>
            </a:pPr>
            <a:r>
              <a:t/>
            </a:r>
            <a:endParaRPr sz="1600"/>
          </a:p>
        </p:txBody>
      </p:sp>
      <p:sp>
        <p:nvSpPr>
          <p:cNvPr id="103" name="Google Shape;103;g1e8113b6d05_0_63"/>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862855f622_0_443"/>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1 – Solution</a:t>
            </a:r>
            <a:endParaRPr/>
          </a:p>
        </p:txBody>
      </p:sp>
      <p:sp>
        <p:nvSpPr>
          <p:cNvPr id="110" name="Google Shape;110;g2862855f622_0_443"/>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1" name="Google Shape;111;g2862855f622_0_443"/>
          <p:cNvSpPr txBox="1"/>
          <p:nvPr>
            <p:ph idx="4294967295" type="body"/>
          </p:nvPr>
        </p:nvSpPr>
        <p:spPr>
          <a:xfrm>
            <a:off x="228600" y="838200"/>
            <a:ext cx="8763000" cy="4345800"/>
          </a:xfrm>
          <a:prstGeom prst="rect">
            <a:avLst/>
          </a:prstGeom>
          <a:solidFill>
            <a:srgbClr val="DBD8D8"/>
          </a:solidFill>
          <a:ln cap="flat" cmpd="sng" w="19050">
            <a:solidFill>
              <a:schemeClr val="dk1"/>
            </a:solidFill>
            <a:prstDash val="solid"/>
            <a:round/>
            <a:headEnd len="sm" w="sm" type="none"/>
            <a:tailEnd len="sm" w="sm" type="none"/>
          </a:ln>
        </p:spPr>
        <p:txBody>
          <a:bodyPr anchorCtr="0" anchor="t" bIns="46025" lIns="92075" spcFirstLastPara="1" rIns="92075" wrap="square" tIns="46025">
            <a:noAutofit/>
          </a:bodyPr>
          <a:lstStyle/>
          <a:p>
            <a:pPr indent="-342900" lvl="0" marL="342900" rtl="0" algn="l">
              <a:lnSpc>
                <a:spcPct val="90000"/>
              </a:lnSpc>
              <a:spcBef>
                <a:spcPts val="960"/>
              </a:spcBef>
              <a:spcAft>
                <a:spcPts val="0"/>
              </a:spcAft>
              <a:buClr>
                <a:schemeClr val="dk1"/>
              </a:buClr>
              <a:buSzPts val="1100"/>
              <a:buFont typeface="Arial"/>
              <a:buNone/>
            </a:pPr>
            <a:r>
              <a:rPr b="1" lang="en-US" sz="1600">
                <a:solidFill>
                  <a:srgbClr val="7F0055"/>
                </a:solidFill>
                <a:latin typeface="Consolas"/>
                <a:ea typeface="Consolas"/>
                <a:cs typeface="Consolas"/>
                <a:sym typeface="Consolas"/>
              </a:rPr>
              <a:t> public class </a:t>
            </a:r>
            <a:r>
              <a:rPr lang="en-US" sz="1600">
                <a:latin typeface="Consolas"/>
                <a:ea typeface="Consolas"/>
                <a:cs typeface="Consolas"/>
                <a:sym typeface="Consolas"/>
              </a:rPr>
              <a:t>DoubleDiceRoll {</a:t>
            </a:r>
            <a:endParaRPr b="1" sz="1600">
              <a:solidFill>
                <a:srgbClr val="7F0055"/>
              </a:solidFill>
              <a:latin typeface="Consolas"/>
              <a:ea typeface="Consolas"/>
              <a:cs typeface="Consolas"/>
              <a:sym typeface="Consolas"/>
            </a:endParaRPr>
          </a:p>
          <a:p>
            <a:pPr indent="-342900" lvl="0" marL="800100" rtl="0" algn="l">
              <a:lnSpc>
                <a:spcPct val="90000"/>
              </a:lnSpc>
              <a:spcBef>
                <a:spcPts val="960"/>
              </a:spcBef>
              <a:spcAft>
                <a:spcPts val="0"/>
              </a:spcAft>
              <a:buClr>
                <a:schemeClr val="dk1"/>
              </a:buClr>
              <a:buSzPts val="1100"/>
              <a:buFont typeface="Arial"/>
              <a:buNone/>
            </a:pPr>
            <a:r>
              <a:rPr b="1" lang="en-US" sz="1600">
                <a:solidFill>
                  <a:srgbClr val="7F0055"/>
                </a:solidFill>
                <a:latin typeface="Consolas"/>
                <a:ea typeface="Consolas"/>
                <a:cs typeface="Consolas"/>
                <a:sym typeface="Consolas"/>
              </a:rPr>
              <a:t>		public</a:t>
            </a:r>
            <a:r>
              <a:rPr lang="en-US" sz="1600">
                <a:latin typeface="Consolas"/>
                <a:ea typeface="Consolas"/>
                <a:cs typeface="Consolas"/>
                <a:sym typeface="Consolas"/>
              </a:rPr>
              <a:t> </a:t>
            </a:r>
            <a:r>
              <a:rPr b="1" lang="en-US" sz="1600">
                <a:solidFill>
                  <a:srgbClr val="7F0055"/>
                </a:solidFill>
                <a:latin typeface="Consolas"/>
                <a:ea typeface="Consolas"/>
                <a:cs typeface="Consolas"/>
                <a:sym typeface="Consolas"/>
              </a:rPr>
              <a:t>static</a:t>
            </a:r>
            <a:r>
              <a:rPr lang="en-US" sz="1600">
                <a:latin typeface="Consolas"/>
                <a:ea typeface="Consolas"/>
                <a:cs typeface="Consolas"/>
                <a:sym typeface="Consolas"/>
              </a:rPr>
              <a:t> </a:t>
            </a:r>
            <a:r>
              <a:rPr b="1" lang="en-US" sz="1600">
                <a:solidFill>
                  <a:srgbClr val="7F0055"/>
                </a:solidFill>
                <a:latin typeface="Consolas"/>
                <a:ea typeface="Consolas"/>
                <a:cs typeface="Consolas"/>
                <a:sym typeface="Consolas"/>
              </a:rPr>
              <a:t>void</a:t>
            </a:r>
            <a:r>
              <a:rPr lang="en-US" sz="1600">
                <a:latin typeface="Consolas"/>
                <a:ea typeface="Consolas"/>
                <a:cs typeface="Consolas"/>
                <a:sym typeface="Consolas"/>
              </a:rPr>
              <a:t> main(String[] args){</a:t>
            </a:r>
            <a:endParaRPr sz="1600">
              <a:latin typeface="Consolas"/>
              <a:ea typeface="Consolas"/>
              <a:cs typeface="Consolas"/>
              <a:sym typeface="Consolas"/>
            </a:endParaRPr>
          </a:p>
          <a:p>
            <a:pPr indent="-342900" lvl="0" marL="8001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a:t>
            </a:r>
            <a:r>
              <a:rPr b="1" lang="en-US" sz="1600">
                <a:solidFill>
                  <a:srgbClr val="7F0055"/>
                </a:solidFill>
                <a:latin typeface="Consolas"/>
                <a:ea typeface="Consolas"/>
                <a:cs typeface="Consolas"/>
                <a:sym typeface="Consolas"/>
              </a:rPr>
              <a:t>int</a:t>
            </a:r>
            <a:r>
              <a:rPr lang="en-US" sz="1600">
                <a:latin typeface="Consolas"/>
                <a:ea typeface="Consolas"/>
                <a:cs typeface="Consolas"/>
                <a:sym typeface="Consolas"/>
              </a:rPr>
              <a:t> dice1 = (</a:t>
            </a:r>
            <a:r>
              <a:rPr b="1" lang="en-US" sz="1600">
                <a:solidFill>
                  <a:srgbClr val="7F0055"/>
                </a:solidFill>
                <a:latin typeface="Consolas"/>
                <a:ea typeface="Consolas"/>
                <a:cs typeface="Consolas"/>
                <a:sym typeface="Consolas"/>
              </a:rPr>
              <a:t>int</a:t>
            </a:r>
            <a:r>
              <a:rPr lang="en-US" sz="1600">
                <a:latin typeface="Consolas"/>
                <a:ea typeface="Consolas"/>
                <a:cs typeface="Consolas"/>
                <a:sym typeface="Consolas"/>
              </a:rPr>
              <a:t>)((Math.</a:t>
            </a:r>
            <a:r>
              <a:rPr i="1" lang="en-US" sz="1600">
                <a:latin typeface="Consolas"/>
                <a:ea typeface="Consolas"/>
                <a:cs typeface="Consolas"/>
                <a:sym typeface="Consolas"/>
              </a:rPr>
              <a:t>random</a:t>
            </a:r>
            <a:r>
              <a:rPr lang="en-US" sz="1600">
                <a:latin typeface="Consolas"/>
                <a:ea typeface="Consolas"/>
                <a:cs typeface="Consolas"/>
                <a:sym typeface="Consolas"/>
              </a:rPr>
              <a:t>() * 6) + 1);</a:t>
            </a:r>
            <a:endParaRPr sz="1600">
              <a:latin typeface="Consolas"/>
              <a:ea typeface="Consolas"/>
              <a:cs typeface="Consolas"/>
              <a:sym typeface="Consolas"/>
            </a:endParaRPr>
          </a:p>
          <a:p>
            <a:pPr indent="-342900" lvl="0" marL="8001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a:t>
            </a:r>
            <a:r>
              <a:rPr b="1" lang="en-US" sz="1600">
                <a:solidFill>
                  <a:srgbClr val="7F0055"/>
                </a:solidFill>
                <a:latin typeface="Consolas"/>
                <a:ea typeface="Consolas"/>
                <a:cs typeface="Consolas"/>
                <a:sym typeface="Consolas"/>
              </a:rPr>
              <a:t>int</a:t>
            </a:r>
            <a:r>
              <a:rPr lang="en-US" sz="1600">
                <a:latin typeface="Consolas"/>
                <a:ea typeface="Consolas"/>
                <a:cs typeface="Consolas"/>
                <a:sym typeface="Consolas"/>
              </a:rPr>
              <a:t> dice2 = (</a:t>
            </a:r>
            <a:r>
              <a:rPr b="1" lang="en-US" sz="1600">
                <a:solidFill>
                  <a:srgbClr val="7F0055"/>
                </a:solidFill>
                <a:latin typeface="Consolas"/>
                <a:ea typeface="Consolas"/>
                <a:cs typeface="Consolas"/>
                <a:sym typeface="Consolas"/>
              </a:rPr>
              <a:t>int</a:t>
            </a:r>
            <a:r>
              <a:rPr lang="en-US" sz="1600">
                <a:latin typeface="Consolas"/>
                <a:ea typeface="Consolas"/>
                <a:cs typeface="Consolas"/>
                <a:sym typeface="Consolas"/>
              </a:rPr>
              <a:t>)((Math.</a:t>
            </a:r>
            <a:r>
              <a:rPr i="1" lang="en-US" sz="1600">
                <a:latin typeface="Consolas"/>
                <a:ea typeface="Consolas"/>
                <a:cs typeface="Consolas"/>
                <a:sym typeface="Consolas"/>
              </a:rPr>
              <a:t>random</a:t>
            </a:r>
            <a:r>
              <a:rPr lang="en-US" sz="1600">
                <a:latin typeface="Consolas"/>
                <a:ea typeface="Consolas"/>
                <a:cs typeface="Consolas"/>
                <a:sym typeface="Consolas"/>
              </a:rPr>
              <a:t>() * 6) + 1);</a:t>
            </a:r>
            <a:endParaRPr sz="1600">
              <a:latin typeface="Consolas"/>
              <a:ea typeface="Consolas"/>
              <a:cs typeface="Consolas"/>
              <a:sym typeface="Consolas"/>
            </a:endParaRPr>
          </a:p>
          <a:p>
            <a:pPr indent="-342900" lvl="0" marL="8001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a:t>
            </a:r>
            <a:r>
              <a:rPr b="1" lang="en-US" sz="1600">
                <a:solidFill>
                  <a:srgbClr val="7F0055"/>
                </a:solidFill>
                <a:latin typeface="Consolas"/>
                <a:ea typeface="Consolas"/>
                <a:cs typeface="Consolas"/>
                <a:sym typeface="Consolas"/>
              </a:rPr>
              <a:t>if</a:t>
            </a:r>
            <a:r>
              <a:rPr lang="en-US" sz="1600">
                <a:latin typeface="Consolas"/>
                <a:ea typeface="Consolas"/>
                <a:cs typeface="Consolas"/>
                <a:sym typeface="Consolas"/>
              </a:rPr>
              <a:t> (dice1 == dice2){</a:t>
            </a:r>
            <a:endParaRPr sz="1600">
              <a:latin typeface="Consolas"/>
              <a:ea typeface="Consolas"/>
              <a:cs typeface="Consolas"/>
              <a:sym typeface="Consolas"/>
            </a:endParaRPr>
          </a:p>
          <a:p>
            <a:pPr indent="-342900" lvl="0" marL="12573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System.</a:t>
            </a:r>
            <a:r>
              <a:rPr i="1" lang="en-US" sz="1600">
                <a:solidFill>
                  <a:srgbClr val="0000C0"/>
                </a:solidFill>
                <a:latin typeface="Consolas"/>
                <a:ea typeface="Consolas"/>
                <a:cs typeface="Consolas"/>
                <a:sym typeface="Consolas"/>
              </a:rPr>
              <a:t>out</a:t>
            </a:r>
            <a:r>
              <a:rPr lang="en-US" sz="1600">
                <a:latin typeface="Consolas"/>
                <a:ea typeface="Consolas"/>
                <a:cs typeface="Consolas"/>
                <a:sym typeface="Consolas"/>
              </a:rPr>
              <a:t>.println("You rolled a double " + dice1 + "!!");</a:t>
            </a:r>
            <a:endParaRPr sz="1600">
              <a:latin typeface="Consolas"/>
              <a:ea typeface="Consolas"/>
              <a:cs typeface="Consolas"/>
              <a:sym typeface="Consolas"/>
            </a:endParaRPr>
          </a:p>
          <a:p>
            <a:pPr indent="-342900" lvl="0" marL="12573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 </a:t>
            </a:r>
            <a:r>
              <a:rPr b="1" lang="en-US" sz="1600">
                <a:solidFill>
                  <a:srgbClr val="7F0055"/>
                </a:solidFill>
                <a:latin typeface="Consolas"/>
                <a:ea typeface="Consolas"/>
                <a:cs typeface="Consolas"/>
                <a:sym typeface="Consolas"/>
              </a:rPr>
              <a:t>else</a:t>
            </a:r>
            <a:r>
              <a:rPr lang="en-US" sz="1600">
                <a:latin typeface="Consolas"/>
                <a:ea typeface="Consolas"/>
                <a:cs typeface="Consolas"/>
                <a:sym typeface="Consolas"/>
              </a:rPr>
              <a:t> { </a:t>
            </a:r>
            <a:endParaRPr/>
          </a:p>
          <a:p>
            <a:pPr indent="-342900" lvl="0" marL="125730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System.</a:t>
            </a:r>
            <a:r>
              <a:rPr i="1" lang="en-US" sz="1600">
                <a:solidFill>
                  <a:srgbClr val="0000C0"/>
                </a:solidFill>
                <a:latin typeface="Consolas"/>
                <a:ea typeface="Consolas"/>
                <a:cs typeface="Consolas"/>
                <a:sym typeface="Consolas"/>
              </a:rPr>
              <a:t>out</a:t>
            </a:r>
            <a:r>
              <a:rPr lang="en-US" sz="1600">
                <a:latin typeface="Consolas"/>
                <a:ea typeface="Consolas"/>
                <a:cs typeface="Consolas"/>
                <a:sym typeface="Consolas"/>
              </a:rPr>
              <a:t>.println("You rolled " + dice1 + " and " + dice2);</a:t>
            </a:r>
            <a:endParaRPr sz="1600">
              <a:latin typeface="Consolas"/>
              <a:ea typeface="Consolas"/>
              <a:cs typeface="Consolas"/>
              <a:sym typeface="Consolas"/>
            </a:endParaRPr>
          </a:p>
          <a:p>
            <a:pPr indent="0" lvl="0" marL="0" rtl="0" algn="l">
              <a:lnSpc>
                <a:spcPct val="90000"/>
              </a:lnSpc>
              <a:spcBef>
                <a:spcPts val="960"/>
              </a:spcBef>
              <a:spcAft>
                <a:spcPts val="0"/>
              </a:spcAft>
              <a:buClr>
                <a:schemeClr val="dk1"/>
              </a:buClr>
              <a:buSzPts val="1100"/>
              <a:buFont typeface="Arial"/>
              <a:buNone/>
            </a:pPr>
            <a:r>
              <a:rPr lang="en-US" sz="1600">
                <a:latin typeface="Consolas"/>
                <a:ea typeface="Consolas"/>
                <a:cs typeface="Consolas"/>
                <a:sym typeface="Consolas"/>
              </a:rPr>
              <a:t>           }</a:t>
            </a:r>
            <a:endParaRPr sz="1600">
              <a:latin typeface="Consolas"/>
              <a:ea typeface="Consolas"/>
              <a:cs typeface="Consolas"/>
              <a:sym typeface="Consolas"/>
            </a:endParaRPr>
          </a:p>
          <a:p>
            <a:pPr indent="-342900" lvl="0" marL="342900" rtl="0" algn="l">
              <a:lnSpc>
                <a:spcPct val="90000"/>
              </a:lnSpc>
              <a:spcBef>
                <a:spcPts val="1080"/>
              </a:spcBef>
              <a:spcAft>
                <a:spcPts val="0"/>
              </a:spcAft>
              <a:buClr>
                <a:schemeClr val="dk1"/>
              </a:buClr>
              <a:buSzPts val="1100"/>
              <a:buFont typeface="Arial"/>
              <a:buNone/>
            </a:pPr>
            <a:r>
              <a:rPr lang="en-US" sz="1600">
                <a:solidFill>
                  <a:srgbClr val="00B050"/>
                </a:solidFill>
                <a:latin typeface="Consolas"/>
                <a:ea typeface="Consolas"/>
                <a:cs typeface="Consolas"/>
                <a:sym typeface="Consolas"/>
              </a:rPr>
              <a:t>		</a:t>
            </a:r>
            <a:r>
              <a:rPr lang="en-US" sz="1600">
                <a:latin typeface="Consolas"/>
                <a:ea typeface="Consolas"/>
                <a:cs typeface="Consolas"/>
                <a:sym typeface="Consolas"/>
              </a:rPr>
              <a:t>}</a:t>
            </a:r>
            <a:endParaRPr sz="1600">
              <a:latin typeface="Consolas"/>
              <a:ea typeface="Consolas"/>
              <a:cs typeface="Consolas"/>
              <a:sym typeface="Consolas"/>
            </a:endParaRPr>
          </a:p>
          <a:p>
            <a:pPr indent="-342900" lvl="0" marL="342900" rtl="0" algn="l">
              <a:lnSpc>
                <a:spcPct val="90000"/>
              </a:lnSpc>
              <a:spcBef>
                <a:spcPts val="1080"/>
              </a:spcBef>
              <a:spcAft>
                <a:spcPts val="0"/>
              </a:spcAft>
              <a:buClr>
                <a:schemeClr val="dk1"/>
              </a:buClr>
              <a:buSzPts val="1100"/>
              <a:buFont typeface="Arial"/>
              <a:buNone/>
            </a:pP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00000"/>
              </a:lnSpc>
              <a:spcBef>
                <a:spcPts val="0"/>
              </a:spcBef>
              <a:spcAft>
                <a:spcPts val="0"/>
              </a:spcAft>
              <a:buClr>
                <a:srgbClr val="000000"/>
              </a:buClr>
              <a:buSzPts val="1600"/>
              <a:buFont typeface="Arial"/>
              <a:buNone/>
            </a:pPr>
            <a:r>
              <a:t/>
            </a:r>
            <a:endParaRPr sz="1600">
              <a:solidFill>
                <a:srgbClr val="000000"/>
              </a:solidFill>
              <a:latin typeface="Consolas"/>
              <a:ea typeface="Consolas"/>
              <a:cs typeface="Consolas"/>
              <a:sym typeface="Consolas"/>
            </a:endParaRPr>
          </a:p>
          <a:p>
            <a:pPr indent="0" lvl="1" marL="457200" rtl="0" algn="l">
              <a:lnSpc>
                <a:spcPct val="200000"/>
              </a:lnSpc>
              <a:spcBef>
                <a:spcPts val="960"/>
              </a:spcBef>
              <a:spcAft>
                <a:spcPts val="0"/>
              </a:spcAft>
              <a:buClr>
                <a:schemeClr val="hlink"/>
              </a:buClr>
              <a:buSzPts val="1200"/>
              <a:buFont typeface="Noto Sans"/>
              <a:buNone/>
            </a:pPr>
            <a:r>
              <a:t/>
            </a:r>
            <a:endParaRPr b="1" sz="1600">
              <a:solidFill>
                <a:srgbClr val="7F0055"/>
              </a:solidFill>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862855f622_0_450"/>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Conditioning</a:t>
            </a:r>
            <a:endParaRPr/>
          </a:p>
        </p:txBody>
      </p:sp>
      <p:sp>
        <p:nvSpPr>
          <p:cNvPr id="118" name="Google Shape;118;g2862855f622_0_450"/>
          <p:cNvSpPr txBox="1"/>
          <p:nvPr>
            <p:ph idx="4294967295" type="body"/>
          </p:nvPr>
        </p:nvSpPr>
        <p:spPr>
          <a:xfrm>
            <a:off x="228600" y="685800"/>
            <a:ext cx="8610600" cy="2971800"/>
          </a:xfrm>
          <a:prstGeom prst="rect">
            <a:avLst/>
          </a:prstGeom>
          <a:noFill/>
          <a:ln>
            <a:noFill/>
          </a:ln>
        </p:spPr>
        <p:txBody>
          <a:bodyPr anchorCtr="0" anchor="t" bIns="46025" lIns="92075" spcFirstLastPara="1" rIns="92075" wrap="square" tIns="46025">
            <a:noAutofit/>
          </a:bodyPr>
          <a:lstStyle/>
          <a:p>
            <a:pPr indent="-342900" lvl="0" marL="342900" rtl="0" algn="l">
              <a:lnSpc>
                <a:spcPct val="100000"/>
              </a:lnSpc>
              <a:spcBef>
                <a:spcPts val="960"/>
              </a:spcBef>
              <a:spcAft>
                <a:spcPts val="0"/>
              </a:spcAft>
              <a:buSzPts val="1600"/>
              <a:buChar char="■"/>
            </a:pPr>
            <a:r>
              <a:rPr lang="en-US" sz="1600"/>
              <a:t>In Israel, we usually grade, assignments and test with a scale between 0-100. But in some places, for example, in the US, the grade system uses letter values. ‘A’ if got 90 or higher, ‘B’ if between 80-89,  ‘C’ if between 70-79, ‘D’ if between 60-69, otherwise ‘F’.</a:t>
            </a:r>
            <a:endParaRPr/>
          </a:p>
          <a:p>
            <a:pPr indent="-342900" lvl="0" marL="342900" rtl="0" algn="l">
              <a:lnSpc>
                <a:spcPct val="100000"/>
              </a:lnSpc>
              <a:spcBef>
                <a:spcPts val="960"/>
              </a:spcBef>
              <a:spcAft>
                <a:spcPts val="0"/>
              </a:spcAft>
              <a:buSzPts val="1600"/>
              <a:buChar char="■"/>
            </a:pPr>
            <a:r>
              <a:rPr lang="en-US" sz="1600"/>
              <a:t>Design a program which does the following:</a:t>
            </a:r>
            <a:endParaRPr/>
          </a:p>
          <a:p>
            <a:pPr indent="-330200" lvl="1" marL="914400" marR="0" rtl="0" algn="l">
              <a:lnSpc>
                <a:spcPct val="100000"/>
              </a:lnSpc>
              <a:spcBef>
                <a:spcPts val="960"/>
              </a:spcBef>
              <a:spcAft>
                <a:spcPts val="0"/>
              </a:spcAft>
              <a:buClr>
                <a:srgbClr val="006600"/>
              </a:buClr>
              <a:buSzPts val="1600"/>
              <a:buChar char="●"/>
            </a:pPr>
            <a:r>
              <a:rPr lang="en-US" sz="1600"/>
              <a:t>Receives a number from the user which represent the numerical grade of the user.</a:t>
            </a:r>
            <a:endParaRPr/>
          </a:p>
          <a:p>
            <a:pPr indent="-330200" lvl="2" marL="1371600" rtl="0" algn="l">
              <a:lnSpc>
                <a:spcPct val="100000"/>
              </a:lnSpc>
              <a:spcBef>
                <a:spcPts val="960"/>
              </a:spcBef>
              <a:spcAft>
                <a:spcPts val="0"/>
              </a:spcAft>
              <a:buClr>
                <a:srgbClr val="006600"/>
              </a:buClr>
              <a:buSzPts val="1600"/>
              <a:buChar char="●"/>
            </a:pPr>
            <a:r>
              <a:rPr lang="en-US" sz="1600"/>
              <a:t>You may assume that the grade in number is within 0-100 range.</a:t>
            </a:r>
            <a:endParaRPr sz="1600"/>
          </a:p>
          <a:p>
            <a:pPr indent="-330200" lvl="1" marL="914400" marR="0" rtl="0" algn="l">
              <a:lnSpc>
                <a:spcPct val="100000"/>
              </a:lnSpc>
              <a:spcBef>
                <a:spcPts val="960"/>
              </a:spcBef>
              <a:spcAft>
                <a:spcPts val="0"/>
              </a:spcAft>
              <a:buClr>
                <a:srgbClr val="006600"/>
              </a:buClr>
              <a:buSzPts val="1600"/>
              <a:buChar char="●"/>
            </a:pPr>
            <a:r>
              <a:rPr lang="en-US" sz="1600"/>
              <a:t>Assign a grade letter for the students (‘A’ if got 90 or higher, ‘B’ if between 80-89,  ‘C’ if between 70-79, ‘D’ if between 60-69, otherwise ‘F’)</a:t>
            </a:r>
            <a:endParaRPr sz="1600"/>
          </a:p>
          <a:p>
            <a:pPr indent="-330200" lvl="1" marL="914400" marR="0" rtl="0" algn="l">
              <a:lnSpc>
                <a:spcPct val="100000"/>
              </a:lnSpc>
              <a:spcBef>
                <a:spcPts val="960"/>
              </a:spcBef>
              <a:spcAft>
                <a:spcPts val="0"/>
              </a:spcAft>
              <a:buClr>
                <a:srgbClr val="006600"/>
              </a:buClr>
              <a:buSzPts val="1600"/>
              <a:buChar char="●"/>
            </a:pPr>
            <a:r>
              <a:rPr lang="en-US" sz="1600"/>
              <a:t>Prints the solution</a:t>
            </a:r>
            <a:endParaRPr sz="1600"/>
          </a:p>
        </p:txBody>
      </p:sp>
      <p:sp>
        <p:nvSpPr>
          <p:cNvPr id="119" name="Google Shape;119;g2862855f622_0_450"/>
          <p:cNvSpPr/>
          <p:nvPr/>
        </p:nvSpPr>
        <p:spPr>
          <a:xfrm>
            <a:off x="152400" y="6652725"/>
            <a:ext cx="5029200" cy="1944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4294967295" type="title"/>
          </p:nvPr>
        </p:nvSpPr>
        <p:spPr>
          <a:xfrm>
            <a:off x="152400" y="76200"/>
            <a:ext cx="8763000" cy="533400"/>
          </a:xfrm>
          <a:prstGeom prst="rect">
            <a:avLst/>
          </a:prstGeom>
          <a:noFill/>
          <a:ln>
            <a:noFill/>
          </a:ln>
        </p:spPr>
        <p:txBody>
          <a:bodyPr anchorCtr="0" anchor="ctr" bIns="46025" lIns="92075" spcFirstLastPara="1" rIns="92075" wrap="square" tIns="46025">
            <a:noAutofit/>
          </a:bodyPr>
          <a:lstStyle/>
          <a:p>
            <a:pPr indent="0" lvl="0" marL="0" rtl="0" algn="l">
              <a:lnSpc>
                <a:spcPct val="100000"/>
              </a:lnSpc>
              <a:spcBef>
                <a:spcPts val="0"/>
              </a:spcBef>
              <a:spcAft>
                <a:spcPts val="0"/>
              </a:spcAft>
              <a:buSzPts val="1400"/>
              <a:buNone/>
            </a:pPr>
            <a:r>
              <a:rPr lang="en-US"/>
              <a:t>Question 2 - Solution </a:t>
            </a:r>
            <a:endParaRPr/>
          </a:p>
        </p:txBody>
      </p:sp>
      <p:sp>
        <p:nvSpPr>
          <p:cNvPr id="126" name="Google Shape;126;p8"/>
          <p:cNvSpPr txBox="1"/>
          <p:nvPr/>
        </p:nvSpPr>
        <p:spPr>
          <a:xfrm>
            <a:off x="533400" y="914400"/>
            <a:ext cx="7516800" cy="5587068"/>
          </a:xfrm>
          <a:prstGeom prst="rect">
            <a:avLst/>
          </a:prstGeom>
          <a:solidFill>
            <a:srgbClr val="DBD8D8"/>
          </a:solidFill>
          <a:ln cap="flat" cmpd="sng" w="19050">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342900" lvl="0" marL="342900" marR="0" rtl="0" algn="l">
              <a:lnSpc>
                <a:spcPct val="75000"/>
              </a:lnSpc>
              <a:spcBef>
                <a:spcPts val="0"/>
              </a:spcBef>
              <a:spcAft>
                <a:spcPts val="0"/>
              </a:spcAft>
              <a:buClr>
                <a:srgbClr val="006600"/>
              </a:buClr>
              <a:buSzPts val="1600"/>
              <a:buFont typeface="Courier New"/>
              <a:buNone/>
            </a:pP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class</a:t>
            </a:r>
            <a:r>
              <a:rPr b="0" i="0" lang="en-US" sz="1600" u="none" cap="none" strike="noStrike">
                <a:solidFill>
                  <a:srgbClr val="000000"/>
                </a:solidFill>
                <a:latin typeface="Consolas"/>
                <a:ea typeface="Consolas"/>
                <a:cs typeface="Consolas"/>
                <a:sym typeface="Consolas"/>
              </a:rPr>
              <a:t> GradeCalc {</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6600"/>
              </a:buClr>
              <a:buSzPts val="1600"/>
              <a:buFont typeface="Courier New"/>
              <a:buNone/>
            </a:pPr>
            <a:r>
              <a:rPr b="1"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public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static</a:t>
            </a: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void</a:t>
            </a:r>
            <a:r>
              <a:rPr b="0" i="0" lang="en-US" sz="1600" u="none" cap="none" strike="noStrike">
                <a:solidFill>
                  <a:srgbClr val="000000"/>
                </a:solidFill>
                <a:latin typeface="Consolas"/>
                <a:ea typeface="Consolas"/>
                <a:cs typeface="Consolas"/>
                <a:sym typeface="Consolas"/>
              </a:rPr>
              <a:t> main(String[] args){</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int</a:t>
            </a:r>
            <a:r>
              <a:rPr b="0" i="0" lang="en-US" sz="1600" u="none" cap="none" strike="noStrike">
                <a:solidFill>
                  <a:srgbClr val="000000"/>
                </a:solidFill>
                <a:latin typeface="Consolas"/>
                <a:ea typeface="Consolas"/>
                <a:cs typeface="Consolas"/>
                <a:sym typeface="Consolas"/>
              </a:rPr>
              <a:t> score = Integer.parseInt(args[0]);         </a:t>
            </a:r>
            <a:endParaRPr b="0" i="0" sz="1600" u="none" cap="none" strike="noStrike">
              <a:solidFill>
                <a:srgbClr val="00B05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char</a:t>
            </a:r>
            <a:r>
              <a:rPr b="0" i="0" lang="en-US" sz="1600" u="none" cap="none" strike="noStrike">
                <a:solidFill>
                  <a:srgbClr val="000000"/>
                </a:solidFill>
                <a:latin typeface="Consolas"/>
                <a:ea typeface="Consolas"/>
                <a:cs typeface="Consolas"/>
                <a:sym typeface="Consolas"/>
              </a:rPr>
              <a:t> grade = ‘0’;		      </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if </a:t>
            </a:r>
            <a:r>
              <a:rPr b="0" i="0" lang="en-US" sz="1600" u="none" cap="none" strike="noStrike">
                <a:solidFill>
                  <a:schemeClr val="dk1"/>
                </a:solidFill>
                <a:latin typeface="Consolas"/>
                <a:ea typeface="Consolas"/>
                <a:cs typeface="Consolas"/>
                <a:sym typeface="Consolas"/>
              </a:rPr>
              <a:t>(score &gt;= 90){</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	  	grade = ‘A’;</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 else if </a:t>
            </a:r>
            <a:r>
              <a:rPr b="0" i="0" lang="en-US" sz="1600" u="none" cap="none" strike="noStrike">
                <a:solidFill>
                  <a:schemeClr val="dk1"/>
                </a:solidFill>
                <a:latin typeface="Consolas"/>
                <a:ea typeface="Consolas"/>
                <a:cs typeface="Consolas"/>
                <a:sym typeface="Consolas"/>
              </a:rPr>
              <a:t>(score &gt;= 80){</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grade = ‘B’;</a:t>
            </a:r>
            <a:endParaRPr b="0" i="0" sz="1600" u="none" cap="none" strike="noStrike">
              <a:solidFill>
                <a:srgbClr val="00B05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r>
              <a:rPr b="1" i="0" lang="en-US" sz="1600" u="none" cap="none" strike="noStrike">
                <a:solidFill>
                  <a:srgbClr val="7F0055"/>
                </a:solidFill>
                <a:latin typeface="Consolas"/>
                <a:ea typeface="Consolas"/>
                <a:cs typeface="Consolas"/>
                <a:sym typeface="Consolas"/>
              </a:rPr>
              <a:t> else if </a:t>
            </a:r>
            <a:r>
              <a:rPr b="0" i="0" lang="en-US" sz="1600" u="none" cap="none" strike="noStrike">
                <a:solidFill>
                  <a:schemeClr val="dk1"/>
                </a:solidFill>
                <a:latin typeface="Consolas"/>
                <a:ea typeface="Consolas"/>
                <a:cs typeface="Consolas"/>
                <a:sym typeface="Consolas"/>
              </a:rPr>
              <a:t>(score &gt;= 70){</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grade = ‘C’;</a:t>
            </a:r>
            <a:endParaRPr b="0" i="0" sz="1600" u="none" cap="none" strike="noStrike">
              <a:solidFill>
                <a:srgbClr val="00B05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 </a:t>
            </a:r>
            <a:r>
              <a:rPr b="1" i="0" lang="en-US" sz="1600" u="none" cap="none" strike="noStrike">
                <a:solidFill>
                  <a:srgbClr val="7F0055"/>
                </a:solidFill>
                <a:latin typeface="Consolas"/>
                <a:ea typeface="Consolas"/>
                <a:cs typeface="Consolas"/>
                <a:sym typeface="Consolas"/>
              </a:rPr>
              <a:t>else if </a:t>
            </a:r>
            <a:r>
              <a:rPr b="0" i="0" lang="en-US" sz="1600" u="none" cap="none" strike="noStrike">
                <a:solidFill>
                  <a:schemeClr val="dk1"/>
                </a:solidFill>
                <a:latin typeface="Consolas"/>
                <a:ea typeface="Consolas"/>
                <a:cs typeface="Consolas"/>
                <a:sym typeface="Consolas"/>
              </a:rPr>
              <a:t>(score &gt;= 60){</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grade = ‘D’;</a:t>
            </a:r>
            <a:endParaRPr b="0" i="0" sz="1600" u="none" cap="none" strike="noStrike">
              <a:solidFill>
                <a:srgbClr val="00B05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 </a:t>
            </a:r>
            <a:r>
              <a:rPr b="1" i="0" lang="en-US" sz="1600" u="none" cap="none" strike="noStrike">
                <a:solidFill>
                  <a:srgbClr val="7F0055"/>
                </a:solidFill>
                <a:latin typeface="Consolas"/>
                <a:ea typeface="Consolas"/>
                <a:cs typeface="Consolas"/>
                <a:sym typeface="Consolas"/>
              </a:rPr>
              <a:t>else </a:t>
            </a:r>
            <a:r>
              <a:rPr b="0" i="0" lang="en-US" sz="1600" u="none" cap="none" strike="noStrike">
                <a:solidFill>
                  <a:schemeClr val="dk1"/>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grade = ‘F’;</a:t>
            </a:r>
            <a:endParaRPr b="0" i="0" sz="1600" u="none" cap="none" strike="noStrike">
              <a:solidFill>
                <a:srgbClr val="00B05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0000"/>
              </a:buClr>
              <a:buSzPts val="1600"/>
              <a:buFont typeface="Arial"/>
              <a:buNone/>
            </a:pPr>
            <a:r>
              <a:rPr b="0" i="0" lang="en-US" sz="1600" u="none" cap="none" strike="noStrike">
                <a:solidFill>
                  <a:srgbClr val="000000"/>
                </a:solidFill>
                <a:latin typeface="Consolas"/>
                <a:ea typeface="Consolas"/>
                <a:cs typeface="Consolas"/>
                <a:sym typeface="Consolas"/>
              </a:rPr>
              <a:t>	  System.out.println(“Grade = “ + grade);</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	}</a:t>
            </a:r>
            <a:endParaRPr b="0" i="0" sz="1400" u="none" cap="none" strike="noStrike">
              <a:solidFill>
                <a:srgbClr val="000000"/>
              </a:solidFill>
              <a:latin typeface="Consolas"/>
              <a:ea typeface="Consolas"/>
              <a:cs typeface="Consolas"/>
              <a:sym typeface="Consolas"/>
            </a:endParaRPr>
          </a:p>
          <a:p>
            <a:pPr indent="-342900" lvl="0" marL="342900" marR="0" rtl="0" algn="l">
              <a:lnSpc>
                <a:spcPct val="75000"/>
              </a:lnSpc>
              <a:spcBef>
                <a:spcPts val="960"/>
              </a:spcBef>
              <a:spcAft>
                <a:spcPts val="0"/>
              </a:spcAft>
              <a:buClr>
                <a:srgbClr val="006600"/>
              </a:buClr>
              <a:buSzPts val="1600"/>
              <a:buFont typeface="Courier New"/>
              <a:buNone/>
            </a:pPr>
            <a:r>
              <a:rPr b="0" i="0" lang="en-US" sz="1600" u="none" cap="none" strike="noStrike">
                <a:solidFill>
                  <a:srgbClr val="000000"/>
                </a:solidFill>
                <a:latin typeface="Consolas"/>
                <a:ea typeface="Consolas"/>
                <a:cs typeface="Consolas"/>
                <a:sym typeface="Consolas"/>
              </a:rPr>
              <a:t>}</a:t>
            </a:r>
            <a:endParaRPr b="0" i="0" sz="1600" u="none" cap="none" strike="noStrike">
              <a:solidFill>
                <a:srgbClr val="000000"/>
              </a:solidFill>
              <a:latin typeface="Consolas"/>
              <a:ea typeface="Consolas"/>
              <a:cs typeface="Consolas"/>
              <a:sym typeface="Consolas"/>
            </a:endParaRPr>
          </a:p>
        </p:txBody>
      </p:sp>
      <p:sp>
        <p:nvSpPr>
          <p:cNvPr id="127" name="Google Shape;127;p8"/>
          <p:cNvSpPr/>
          <p:nvPr/>
        </p:nvSpPr>
        <p:spPr>
          <a:xfrm>
            <a:off x="152400" y="6663614"/>
            <a:ext cx="5029200" cy="194386"/>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debarb">
  <a:themeElements>
    <a:clrScheme name="sidebarb 9">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000099"/>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