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  <p:ext uri="GoogleSlidesCustomDataVersion2">
      <go:slidesCustomData xmlns:go="http://customooxmlschemas.google.com/" r:id="rId48" roundtripDataSignature="AMtx7miUBp6OKeR2sBVJlTGwodVobBjR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6240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9" name="Google Shape;299;p19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3" name="Google Shape;343;p21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4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25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5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26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1" name="Google Shape;411;p26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50" lIns="87925" spcFirstLastPara="1" rIns="87925" wrap="square" tIns="43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27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8" name="Google Shape;428;p27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50" lIns="87925" spcFirstLastPara="1" rIns="87925" wrap="square" tIns="43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28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8" name="Google Shape;448;p28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29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8" name="Google Shape;458;p29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3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7" name="Google Shape;477;p3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3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6" name="Google Shape;486;p3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33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3" name="Google Shape;493;p33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3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2" name="Google Shape;522;p3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3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2" name="Google Shape;542;p3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p38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1" name="Google Shape;551;p38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39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8" name="Google Shape;568;p39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4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8" name="Google Shape;578;p4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2" name="Google Shape;592;p4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3" name="Google Shape;593;p4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1" name="Google Shape;601;p4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2" name="Google Shape;602;p4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7" name="Google Shape;617;p43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8" name="Google Shape;618;p43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p4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0" name="Google Shape;640;p4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8" name="Google Shape;648;p4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9" name="Google Shape;649;p4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5" name="Google Shape;665;p4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6" name="Google Shape;666;p4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48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5" name="Google Shape;675;p48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4" name="Google Shape;684;p5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5" name="Google Shape;685;p5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3" name="Google Shape;693;p5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4" name="Google Shape;694;p5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53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5" name="Google Shape;705;p53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0" name="Google Shape;720;p5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1" name="Google Shape;721;p5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7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6"/>
          <p:cNvSpPr txBox="1"/>
          <p:nvPr>
            <p:ph idx="1" type="body"/>
          </p:nvPr>
        </p:nvSpPr>
        <p:spPr>
          <a:xfrm rot="5400000">
            <a:off x="1828800" y="-304800"/>
            <a:ext cx="54102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5" name="Google Shape;55;p66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7"/>
          <p:cNvSpPr txBox="1"/>
          <p:nvPr>
            <p:ph type="title"/>
          </p:nvPr>
        </p:nvSpPr>
        <p:spPr>
          <a:xfrm rot="5400000">
            <a:off x="4914900" y="20955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7"/>
          <p:cNvSpPr txBox="1"/>
          <p:nvPr>
            <p:ph idx="1" type="body"/>
          </p:nvPr>
        </p:nvSpPr>
        <p:spPr>
          <a:xfrm rot="5400000">
            <a:off x="266700" y="-1143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67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/>
            </a:lvl3pPr>
            <a:lvl4pPr lvl="3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5pPr>
            <a:lvl6pPr lvl="5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6pPr>
            <a:lvl7pPr lvl="6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7pPr>
            <a:lvl8pPr lvl="7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8pPr>
            <a:lvl9pPr lvl="8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8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19" name="Google Shape;19;p58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body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3" name="Google Shape;23;p59"/>
          <p:cNvSpPr txBox="1"/>
          <p:nvPr>
            <p:ph idx="2" type="body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4" name="Google Shape;24;p59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0"/>
          <p:cNvCxnSpPr/>
          <p:nvPr/>
        </p:nvCxnSpPr>
        <p:spPr>
          <a:xfrm>
            <a:off x="0" y="1708150"/>
            <a:ext cx="9147175" cy="0"/>
          </a:xfrm>
          <a:prstGeom prst="straightConnector1">
            <a:avLst/>
          </a:prstGeom>
          <a:noFill/>
          <a:ln cap="sq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60"/>
          <p:cNvSpPr txBox="1"/>
          <p:nvPr>
            <p:ph type="ctrTitle"/>
          </p:nvPr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folHlink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000"/>
            </a:lvl1pPr>
            <a:lvl2pPr indent="-22860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280"/>
              <a:buFont typeface="Comic Sans MS"/>
              <a:buNone/>
              <a:defRPr sz="1600"/>
            </a:lvl3pPr>
            <a:lvl4pPr indent="-228600" lvl="3" marL="1828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5pPr>
            <a:lvl6pPr indent="-228600" lvl="5" marL="2743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6pPr>
            <a:lvl7pPr indent="-228600" lvl="6" marL="32004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7pPr>
            <a:lvl8pPr indent="-228600" lvl="7" marL="36576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8pPr>
            <a:lvl9pPr indent="-228600" lvl="8" marL="4114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31" name="Google Shape;31;p61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5" name="Google Shape;35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6" name="Google Shape;36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7" name="Google Shape;37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8" name="Google Shape;38;p62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3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317500" lvl="1" marL="9144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50519" lvl="2" marL="1371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920"/>
              <a:buFont typeface="Comic Sans MS"/>
              <a:buChar char="–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🖉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5pPr>
            <a:lvl6pPr indent="-3556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6pPr>
            <a:lvl7pPr indent="-3556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7pPr>
            <a:lvl8pPr indent="-3556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8pPr>
            <a:lvl9pPr indent="-3556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9pPr>
          </a:lstStyle>
          <a:p/>
        </p:txBody>
      </p:sp>
      <p:sp>
        <p:nvSpPr>
          <p:cNvPr id="45" name="Google Shape;45;p6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46" name="Google Shape;46;p64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51" name="Google Shape;51;p65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2" name="Google Shape;12;p56"/>
          <p:cNvCxnSpPr/>
          <p:nvPr/>
        </p:nvCxnSpPr>
        <p:spPr>
          <a:xfrm flipH="1" rot="10800000">
            <a:off x="596672" y="596626"/>
            <a:ext cx="7841976" cy="17047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56"/>
          <p:cNvSpPr txBox="1"/>
          <p:nvPr/>
        </p:nvSpPr>
        <p:spPr>
          <a:xfrm>
            <a:off x="391160" y="6531196"/>
            <a:ext cx="7962248" cy="19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 to CS / RUNI / lecture 3-1                                                                                                                                                                 slide </a:t>
            </a: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27.png"/><Relationship Id="rId13" Type="http://schemas.openxmlformats.org/officeDocument/2006/relationships/image" Target="../media/image36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4.jpg"/><Relationship Id="rId9" Type="http://schemas.openxmlformats.org/officeDocument/2006/relationships/image" Target="../media/image32.png"/><Relationship Id="rId15" Type="http://schemas.openxmlformats.org/officeDocument/2006/relationships/image" Target="../media/image49.png"/><Relationship Id="rId14" Type="http://schemas.openxmlformats.org/officeDocument/2006/relationships/image" Target="../media/image45.png"/><Relationship Id="rId16" Type="http://schemas.openxmlformats.org/officeDocument/2006/relationships/image" Target="../media/image43.png"/><Relationship Id="rId5" Type="http://schemas.openxmlformats.org/officeDocument/2006/relationships/image" Target="../media/image24.png"/><Relationship Id="rId6" Type="http://schemas.openxmlformats.org/officeDocument/2006/relationships/image" Target="../media/image33.png"/><Relationship Id="rId7" Type="http://schemas.openxmlformats.org/officeDocument/2006/relationships/image" Target="../media/image22.png"/><Relationship Id="rId8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jpg"/><Relationship Id="rId4" Type="http://schemas.openxmlformats.org/officeDocument/2006/relationships/image" Target="../media/image50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jpg"/><Relationship Id="rId4" Type="http://schemas.openxmlformats.org/officeDocument/2006/relationships/image" Target="../media/image52.png"/><Relationship Id="rId5" Type="http://schemas.openxmlformats.org/officeDocument/2006/relationships/image" Target="../media/image50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jpg"/><Relationship Id="rId4" Type="http://schemas.openxmlformats.org/officeDocument/2006/relationships/image" Target="../media/image52.png"/><Relationship Id="rId9" Type="http://schemas.openxmlformats.org/officeDocument/2006/relationships/image" Target="../media/image37.png"/><Relationship Id="rId5" Type="http://schemas.openxmlformats.org/officeDocument/2006/relationships/image" Target="../media/image74.png"/><Relationship Id="rId6" Type="http://schemas.openxmlformats.org/officeDocument/2006/relationships/image" Target="../media/image50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jpg"/><Relationship Id="rId4" Type="http://schemas.openxmlformats.org/officeDocument/2006/relationships/image" Target="../media/image52.png"/><Relationship Id="rId9" Type="http://schemas.openxmlformats.org/officeDocument/2006/relationships/image" Target="../media/image39.png"/><Relationship Id="rId5" Type="http://schemas.openxmlformats.org/officeDocument/2006/relationships/image" Target="../media/image74.png"/><Relationship Id="rId6" Type="http://schemas.openxmlformats.org/officeDocument/2006/relationships/image" Target="../media/image51.png"/><Relationship Id="rId7" Type="http://schemas.openxmlformats.org/officeDocument/2006/relationships/image" Target="../media/image50.png"/><Relationship Id="rId8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Relationship Id="rId5" Type="http://schemas.openxmlformats.org/officeDocument/2006/relationships/image" Target="../media/image73.png"/><Relationship Id="rId6" Type="http://schemas.openxmlformats.org/officeDocument/2006/relationships/image" Target="../media/image59.png"/><Relationship Id="rId7" Type="http://schemas.openxmlformats.org/officeDocument/2006/relationships/image" Target="../media/image58.png"/><Relationship Id="rId8" Type="http://schemas.openxmlformats.org/officeDocument/2006/relationships/image" Target="../media/image6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3.png"/><Relationship Id="rId4" Type="http://schemas.openxmlformats.org/officeDocument/2006/relationships/image" Target="../media/image77.png"/><Relationship Id="rId5" Type="http://schemas.openxmlformats.org/officeDocument/2006/relationships/image" Target="../media/image14.png"/><Relationship Id="rId6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4.png"/><Relationship Id="rId4" Type="http://schemas.openxmlformats.org/officeDocument/2006/relationships/image" Target="../media/image6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6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5.png"/><Relationship Id="rId4" Type="http://schemas.openxmlformats.org/officeDocument/2006/relationships/image" Target="../media/image72.png"/><Relationship Id="rId5" Type="http://schemas.openxmlformats.org/officeDocument/2006/relationships/image" Target="../media/image67.png"/><Relationship Id="rId6" Type="http://schemas.openxmlformats.org/officeDocument/2006/relationships/image" Target="../media/image7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9.png"/><Relationship Id="rId4" Type="http://schemas.openxmlformats.org/officeDocument/2006/relationships/image" Target="../media/image7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jpg"/><Relationship Id="rId4" Type="http://schemas.openxmlformats.org/officeDocument/2006/relationships/image" Target="../media/image17.png"/><Relationship Id="rId9" Type="http://schemas.openxmlformats.org/officeDocument/2006/relationships/image" Target="../media/image30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/>
          <p:nvPr/>
        </p:nvSpPr>
        <p:spPr>
          <a:xfrm>
            <a:off x="3287152" y="1740285"/>
            <a:ext cx="240978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3-1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373942" y="2273685"/>
            <a:ext cx="62362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 Algorithms</a:t>
            </a:r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7798" y="3035685"/>
            <a:ext cx="3993586" cy="224944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Bi-section search: Calculus intuition</a:t>
            </a:r>
            <a:endParaRPr sz="1800"/>
          </a:p>
        </p:txBody>
      </p:sp>
      <p:sp>
        <p:nvSpPr>
          <p:cNvPr id="238" name="Google Shape;238;p15"/>
          <p:cNvSpPr/>
          <p:nvPr/>
        </p:nvSpPr>
        <p:spPr>
          <a:xfrm>
            <a:off x="526840" y="671783"/>
            <a:ext cx="8264948" cy="849982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stretch>
              <a:fillRect b="-28983" l="-15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4">
            <a:alphaModFix/>
          </a:blip>
          <a:srcRect b="15892" l="14484" r="12972" t="29086"/>
          <a:stretch/>
        </p:blipFill>
        <p:spPr>
          <a:xfrm>
            <a:off x="1459910" y="1855450"/>
            <a:ext cx="4114633" cy="3002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15"/>
          <p:cNvCxnSpPr/>
          <p:nvPr/>
        </p:nvCxnSpPr>
        <p:spPr>
          <a:xfrm>
            <a:off x="1701800" y="3975100"/>
            <a:ext cx="4191000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41" name="Google Shape;241;p15"/>
          <p:cNvCxnSpPr/>
          <p:nvPr/>
        </p:nvCxnSpPr>
        <p:spPr>
          <a:xfrm rot="10800000">
            <a:off x="5286442" y="3878209"/>
            <a:ext cx="0" cy="193781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5"/>
          <p:cNvSpPr txBox="1"/>
          <p:nvPr/>
        </p:nvSpPr>
        <p:spPr>
          <a:xfrm>
            <a:off x="5122135" y="3498047"/>
            <a:ext cx="32861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185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cxnSp>
        <p:nvCxnSpPr>
          <p:cNvPr id="243" name="Google Shape;243;p15"/>
          <p:cNvCxnSpPr/>
          <p:nvPr/>
        </p:nvCxnSpPr>
        <p:spPr>
          <a:xfrm rot="10800000">
            <a:off x="2238442" y="3878209"/>
            <a:ext cx="0" cy="193781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5"/>
          <p:cNvSpPr txBox="1"/>
          <p:nvPr/>
        </p:nvSpPr>
        <p:spPr>
          <a:xfrm>
            <a:off x="2074135" y="3498047"/>
            <a:ext cx="32861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74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cxnSp>
        <p:nvCxnSpPr>
          <p:cNvPr id="245" name="Google Shape;245;p15"/>
          <p:cNvCxnSpPr/>
          <p:nvPr/>
        </p:nvCxnSpPr>
        <p:spPr>
          <a:xfrm rot="10800000">
            <a:off x="3844594" y="3878209"/>
            <a:ext cx="0" cy="193781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5"/>
          <p:cNvSpPr txBox="1"/>
          <p:nvPr/>
        </p:nvSpPr>
        <p:spPr>
          <a:xfrm>
            <a:off x="3680287" y="3498047"/>
            <a:ext cx="32861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6" l="0" r="-148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1944526" y="4493625"/>
            <a:ext cx="58782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902" l="-4253" r="-638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5336347" y="1761903"/>
            <a:ext cx="58782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332" l="-4254" r="-1063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cxnSp>
        <p:nvCxnSpPr>
          <p:cNvPr id="249" name="Google Shape;249;p15"/>
          <p:cNvCxnSpPr/>
          <p:nvPr/>
        </p:nvCxnSpPr>
        <p:spPr>
          <a:xfrm rot="10800000">
            <a:off x="5285265" y="1855450"/>
            <a:ext cx="0" cy="1642597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0" name="Google Shape;250;p15"/>
          <p:cNvCxnSpPr>
            <a:stCxn id="247" idx="0"/>
          </p:cNvCxnSpPr>
          <p:nvPr/>
        </p:nvCxnSpPr>
        <p:spPr>
          <a:xfrm rot="10800000">
            <a:off x="2238441" y="3881625"/>
            <a:ext cx="0" cy="61200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1" name="Google Shape;251;p15"/>
          <p:cNvCxnSpPr/>
          <p:nvPr/>
        </p:nvCxnSpPr>
        <p:spPr>
          <a:xfrm rot="10800000">
            <a:off x="4632613" y="3878209"/>
            <a:ext cx="0" cy="193781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15"/>
          <p:cNvSpPr txBox="1"/>
          <p:nvPr/>
        </p:nvSpPr>
        <p:spPr>
          <a:xfrm>
            <a:off x="4419634" y="4046989"/>
            <a:ext cx="328613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666" l="0" r="-1153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53" name="Google Shape;253;p15"/>
          <p:cNvSpPr txBox="1"/>
          <p:nvPr/>
        </p:nvSpPr>
        <p:spPr>
          <a:xfrm>
            <a:off x="3697012" y="4068648"/>
            <a:ext cx="328613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111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5142256" y="4095434"/>
            <a:ext cx="328613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-192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cxnSp>
        <p:nvCxnSpPr>
          <p:cNvPr id="255" name="Google Shape;255;p15"/>
          <p:cNvCxnSpPr/>
          <p:nvPr/>
        </p:nvCxnSpPr>
        <p:spPr>
          <a:xfrm rot="10800000">
            <a:off x="4294359" y="3901653"/>
            <a:ext cx="0" cy="193781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15"/>
          <p:cNvSpPr txBox="1"/>
          <p:nvPr/>
        </p:nvSpPr>
        <p:spPr>
          <a:xfrm>
            <a:off x="4419634" y="4487073"/>
            <a:ext cx="328613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-2307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3697011" y="4487073"/>
            <a:ext cx="328613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-111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58" name="Google Shape;258;p15"/>
          <p:cNvSpPr txBox="1"/>
          <p:nvPr/>
        </p:nvSpPr>
        <p:spPr>
          <a:xfrm>
            <a:off x="4101377" y="4464766"/>
            <a:ext cx="328613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9998" l="0" r="-1538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59" name="Google Shape;259;p15"/>
          <p:cNvSpPr txBox="1"/>
          <p:nvPr/>
        </p:nvSpPr>
        <p:spPr>
          <a:xfrm>
            <a:off x="6003868" y="3535839"/>
            <a:ext cx="1293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0</a:t>
            </a:r>
            <a:endParaRPr/>
          </a:p>
        </p:txBody>
      </p:sp>
      <p:sp>
        <p:nvSpPr>
          <p:cNvPr id="260" name="Google Shape;260;p15"/>
          <p:cNvSpPr txBox="1"/>
          <p:nvPr/>
        </p:nvSpPr>
        <p:spPr>
          <a:xfrm>
            <a:off x="6024307" y="4095434"/>
            <a:ext cx="1293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1</a:t>
            </a:r>
            <a:endParaRPr/>
          </a:p>
        </p:txBody>
      </p:sp>
      <p:sp>
        <p:nvSpPr>
          <p:cNvPr id="261" name="Google Shape;261;p15"/>
          <p:cNvSpPr txBox="1"/>
          <p:nvPr/>
        </p:nvSpPr>
        <p:spPr>
          <a:xfrm>
            <a:off x="6036855" y="4495543"/>
            <a:ext cx="1293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2</a:t>
            </a:r>
            <a:endParaRPr/>
          </a:p>
        </p:txBody>
      </p:sp>
      <p:sp>
        <p:nvSpPr>
          <p:cNvPr id="262" name="Google Shape;262;p15"/>
          <p:cNvSpPr txBox="1"/>
          <p:nvPr/>
        </p:nvSpPr>
        <p:spPr>
          <a:xfrm>
            <a:off x="6036854" y="4834098"/>
            <a:ext cx="1293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etc...</a:t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500139" y="5275943"/>
            <a:ext cx="8562380" cy="1209456"/>
          </a:xfrm>
          <a:prstGeom prst="roundRect">
            <a:avLst>
              <a:gd fmla="val 16667" name="adj"/>
            </a:avLst>
          </a:prstGeom>
          <a:blipFill rotWithShape="1">
            <a:blip r:embed="rId16">
              <a:alphaModFix/>
            </a:blip>
            <a:stretch>
              <a:fillRect b="-5207" l="0" r="-6813" t="-218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Newton</a:t>
            </a:r>
            <a:r>
              <a:rPr lang="en-US" sz="800"/>
              <a:t> </a:t>
            </a:r>
            <a:r>
              <a:rPr lang="en-US"/>
              <a:t>–</a:t>
            </a:r>
            <a:r>
              <a:rPr lang="en-US" sz="800"/>
              <a:t> </a:t>
            </a:r>
            <a:r>
              <a:rPr lang="en-US"/>
              <a:t>Raphson</a:t>
            </a:r>
            <a:endParaRPr sz="1800"/>
          </a:p>
        </p:txBody>
      </p:sp>
      <p:pic>
        <p:nvPicPr>
          <p:cNvPr id="270" name="Google Shape;270;p17"/>
          <p:cNvPicPr preferRelativeResize="0"/>
          <p:nvPr/>
        </p:nvPicPr>
        <p:blipFill rotWithShape="1">
          <a:blip r:embed="rId3">
            <a:alphaModFix/>
          </a:blip>
          <a:srcRect b="15892" l="14484" r="12972" t="29086"/>
          <a:stretch/>
        </p:blipFill>
        <p:spPr>
          <a:xfrm>
            <a:off x="677385" y="1566992"/>
            <a:ext cx="4630020" cy="337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17"/>
          <p:cNvCxnSpPr/>
          <p:nvPr/>
        </p:nvCxnSpPr>
        <p:spPr>
          <a:xfrm>
            <a:off x="1011501" y="4312566"/>
            <a:ext cx="4289528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72" name="Google Shape;272;p17"/>
          <p:cNvCxnSpPr/>
          <p:nvPr/>
        </p:nvCxnSpPr>
        <p:spPr>
          <a:xfrm>
            <a:off x="1419027" y="1579656"/>
            <a:ext cx="0" cy="3378125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73" name="Google Shape;273;p17"/>
          <p:cNvSpPr txBox="1"/>
          <p:nvPr/>
        </p:nvSpPr>
        <p:spPr>
          <a:xfrm>
            <a:off x="5250740" y="4120595"/>
            <a:ext cx="58782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74" name="Google Shape;274;p17"/>
          <p:cNvSpPr txBox="1"/>
          <p:nvPr/>
        </p:nvSpPr>
        <p:spPr>
          <a:xfrm>
            <a:off x="4221714" y="1589381"/>
            <a:ext cx="58782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32" l="-42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pic>
        <p:nvPicPr>
          <p:cNvPr id="275" name="Google Shape;275;p17"/>
          <p:cNvPicPr preferRelativeResize="0"/>
          <p:nvPr/>
        </p:nvPicPr>
        <p:blipFill rotWithShape="1">
          <a:blip r:embed="rId6">
            <a:alphaModFix/>
          </a:blip>
          <a:srcRect b="2165" l="0" r="49258" t="1763"/>
          <a:stretch/>
        </p:blipFill>
        <p:spPr>
          <a:xfrm>
            <a:off x="6501936" y="2203625"/>
            <a:ext cx="1406873" cy="182803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7"/>
          <p:cNvSpPr/>
          <p:nvPr/>
        </p:nvSpPr>
        <p:spPr>
          <a:xfrm>
            <a:off x="6727561" y="4087510"/>
            <a:ext cx="162584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Isaac Newton</a:t>
            </a:r>
            <a:br>
              <a:rPr b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(1643 - 1727)</a:t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67570" y="614780"/>
            <a:ext cx="8466117" cy="816659"/>
          </a:xfrm>
          <a:prstGeom prst="roundRect">
            <a:avLst>
              <a:gd fmla="val 16667" name="adj"/>
            </a:avLst>
          </a:prstGeom>
          <a:blipFill rotWithShape="1">
            <a:blip r:embed="rId7">
              <a:alphaModFix/>
            </a:blip>
            <a:stretch>
              <a:fillRect b="-615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Newton</a:t>
            </a:r>
            <a:r>
              <a:rPr lang="en-US" sz="800"/>
              <a:t> </a:t>
            </a:r>
            <a:r>
              <a:rPr lang="en-US"/>
              <a:t>–</a:t>
            </a:r>
            <a:r>
              <a:rPr lang="en-US" sz="800"/>
              <a:t> </a:t>
            </a:r>
            <a:r>
              <a:rPr lang="en-US"/>
              <a:t>Raphson</a:t>
            </a:r>
            <a:endParaRPr sz="1800"/>
          </a:p>
        </p:txBody>
      </p:sp>
      <p:pic>
        <p:nvPicPr>
          <p:cNvPr id="284" name="Google Shape;284;p18"/>
          <p:cNvPicPr preferRelativeResize="0"/>
          <p:nvPr/>
        </p:nvPicPr>
        <p:blipFill rotWithShape="1">
          <a:blip r:embed="rId3">
            <a:alphaModFix/>
          </a:blip>
          <a:srcRect b="15892" l="14484" r="12972" t="29086"/>
          <a:stretch/>
        </p:blipFill>
        <p:spPr>
          <a:xfrm>
            <a:off x="677385" y="1566992"/>
            <a:ext cx="4630020" cy="337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18"/>
          <p:cNvCxnSpPr/>
          <p:nvPr/>
        </p:nvCxnSpPr>
        <p:spPr>
          <a:xfrm>
            <a:off x="1011501" y="4312566"/>
            <a:ext cx="4289528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86" name="Google Shape;286;p18"/>
          <p:cNvCxnSpPr/>
          <p:nvPr/>
        </p:nvCxnSpPr>
        <p:spPr>
          <a:xfrm>
            <a:off x="1419027" y="1579656"/>
            <a:ext cx="0" cy="3378125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4733596" y="1859377"/>
            <a:ext cx="328613" cy="2793358"/>
            <a:chOff x="4733596" y="1859377"/>
            <a:chExt cx="328613" cy="2793358"/>
          </a:xfrm>
        </p:grpSpPr>
        <p:cxnSp>
          <p:nvCxnSpPr>
            <p:cNvPr id="288" name="Google Shape;288;p18"/>
            <p:cNvCxnSpPr/>
            <p:nvPr/>
          </p:nvCxnSpPr>
          <p:spPr>
            <a:xfrm>
              <a:off x="4926156" y="1859377"/>
              <a:ext cx="0" cy="2453189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89" name="Google Shape;289;p18"/>
            <p:cNvSpPr txBox="1"/>
            <p:nvPr/>
          </p:nvSpPr>
          <p:spPr>
            <a:xfrm>
              <a:off x="4733596" y="4283403"/>
              <a:ext cx="328613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6666" l="0" r="-1481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/>
            </a:p>
          </p:txBody>
        </p:sp>
      </p:grpSp>
      <p:sp>
        <p:nvSpPr>
          <p:cNvPr id="290" name="Google Shape;290;p18"/>
          <p:cNvSpPr txBox="1"/>
          <p:nvPr/>
        </p:nvSpPr>
        <p:spPr>
          <a:xfrm>
            <a:off x="5250740" y="4120595"/>
            <a:ext cx="58782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4221714" y="1589381"/>
            <a:ext cx="58782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332" l="-42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grpSp>
        <p:nvGrpSpPr>
          <p:cNvPr id="292" name="Google Shape;292;p18"/>
          <p:cNvGrpSpPr/>
          <p:nvPr/>
        </p:nvGrpSpPr>
        <p:grpSpPr>
          <a:xfrm>
            <a:off x="4274155" y="1431439"/>
            <a:ext cx="769303" cy="3221295"/>
            <a:chOff x="4274155" y="1431439"/>
            <a:chExt cx="769303" cy="3221295"/>
          </a:xfrm>
        </p:grpSpPr>
        <p:cxnSp>
          <p:nvCxnSpPr>
            <p:cNvPr id="293" name="Google Shape;293;p18"/>
            <p:cNvCxnSpPr/>
            <p:nvPr/>
          </p:nvCxnSpPr>
          <p:spPr>
            <a:xfrm flipH="1">
              <a:off x="4274155" y="1431439"/>
              <a:ext cx="769303" cy="3221295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" name="Google Shape;294;p18"/>
            <p:cNvSpPr txBox="1"/>
            <p:nvPr/>
          </p:nvSpPr>
          <p:spPr>
            <a:xfrm>
              <a:off x="4274155" y="4280424"/>
              <a:ext cx="328613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6450" l="0" r="-1110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/>
            </a:p>
          </p:txBody>
        </p:sp>
      </p:grpSp>
      <p:sp>
        <p:nvSpPr>
          <p:cNvPr id="295" name="Google Shape;295;p18"/>
          <p:cNvSpPr/>
          <p:nvPr/>
        </p:nvSpPr>
        <p:spPr>
          <a:xfrm>
            <a:off x="467570" y="614780"/>
            <a:ext cx="8466117" cy="816659"/>
          </a:xfrm>
          <a:prstGeom prst="roundRect">
            <a:avLst>
              <a:gd fmla="val 16667" name="adj"/>
            </a:avLst>
          </a:prstGeom>
          <a:blipFill rotWithShape="1">
            <a:blip r:embed="rId8">
              <a:alphaModFix/>
            </a:blip>
            <a:stretch>
              <a:fillRect b="-615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Newton</a:t>
            </a:r>
            <a:r>
              <a:rPr lang="en-US" sz="800"/>
              <a:t> </a:t>
            </a:r>
            <a:r>
              <a:rPr lang="en-US"/>
              <a:t>–</a:t>
            </a:r>
            <a:r>
              <a:rPr lang="en-US" sz="800"/>
              <a:t> </a:t>
            </a:r>
            <a:r>
              <a:rPr lang="en-US"/>
              <a:t>Raphson</a:t>
            </a:r>
            <a:endParaRPr sz="1800"/>
          </a:p>
        </p:txBody>
      </p:sp>
      <p:pic>
        <p:nvPicPr>
          <p:cNvPr id="302" name="Google Shape;302;p19"/>
          <p:cNvPicPr preferRelativeResize="0"/>
          <p:nvPr/>
        </p:nvPicPr>
        <p:blipFill rotWithShape="1">
          <a:blip r:embed="rId3">
            <a:alphaModFix/>
          </a:blip>
          <a:srcRect b="15892" l="14484" r="12972" t="29086"/>
          <a:stretch/>
        </p:blipFill>
        <p:spPr>
          <a:xfrm>
            <a:off x="677385" y="1566992"/>
            <a:ext cx="4630020" cy="337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19"/>
          <p:cNvCxnSpPr/>
          <p:nvPr/>
        </p:nvCxnSpPr>
        <p:spPr>
          <a:xfrm>
            <a:off x="1011501" y="4312566"/>
            <a:ext cx="4289528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04" name="Google Shape;304;p19"/>
          <p:cNvCxnSpPr/>
          <p:nvPr/>
        </p:nvCxnSpPr>
        <p:spPr>
          <a:xfrm>
            <a:off x="1419027" y="1579656"/>
            <a:ext cx="0" cy="3378125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05" name="Google Shape;305;p19"/>
          <p:cNvCxnSpPr/>
          <p:nvPr/>
        </p:nvCxnSpPr>
        <p:spPr>
          <a:xfrm>
            <a:off x="4926156" y="1859377"/>
            <a:ext cx="0" cy="2453189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6" name="Google Shape;306;p19"/>
          <p:cNvCxnSpPr/>
          <p:nvPr/>
        </p:nvCxnSpPr>
        <p:spPr>
          <a:xfrm flipH="1">
            <a:off x="4274155" y="1431439"/>
            <a:ext cx="769303" cy="3221295"/>
          </a:xfrm>
          <a:prstGeom prst="straightConnector1">
            <a:avLst/>
          </a:prstGeom>
          <a:solidFill>
            <a:schemeClr val="dk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19"/>
          <p:cNvCxnSpPr/>
          <p:nvPr/>
        </p:nvCxnSpPr>
        <p:spPr>
          <a:xfrm>
            <a:off x="4356259" y="3334244"/>
            <a:ext cx="0" cy="978322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8" name="Google Shape;308;p19"/>
          <p:cNvSpPr txBox="1"/>
          <p:nvPr/>
        </p:nvSpPr>
        <p:spPr>
          <a:xfrm>
            <a:off x="4733596" y="4283403"/>
            <a:ext cx="32861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666" l="0" r="-148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grpSp>
        <p:nvGrpSpPr>
          <p:cNvPr id="309" name="Google Shape;309;p19"/>
          <p:cNvGrpSpPr/>
          <p:nvPr/>
        </p:nvGrpSpPr>
        <p:grpSpPr>
          <a:xfrm>
            <a:off x="3463748" y="1859376"/>
            <a:ext cx="1865350" cy="2793358"/>
            <a:chOff x="3463748" y="1859376"/>
            <a:chExt cx="1865350" cy="2793358"/>
          </a:xfrm>
        </p:grpSpPr>
        <p:cxnSp>
          <p:nvCxnSpPr>
            <p:cNvPr id="310" name="Google Shape;310;p19"/>
            <p:cNvCxnSpPr/>
            <p:nvPr/>
          </p:nvCxnSpPr>
          <p:spPr>
            <a:xfrm flipH="1">
              <a:off x="3463748" y="1859376"/>
              <a:ext cx="1865350" cy="2793358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" name="Google Shape;311;p19"/>
            <p:cNvSpPr txBox="1"/>
            <p:nvPr/>
          </p:nvSpPr>
          <p:spPr>
            <a:xfrm>
              <a:off x="3560579" y="4257756"/>
              <a:ext cx="328613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666" l="0" r="-1110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/>
            </a:p>
          </p:txBody>
        </p:sp>
      </p:grpSp>
      <p:sp>
        <p:nvSpPr>
          <p:cNvPr id="312" name="Google Shape;312;p19"/>
          <p:cNvSpPr txBox="1"/>
          <p:nvPr/>
        </p:nvSpPr>
        <p:spPr>
          <a:xfrm>
            <a:off x="5250740" y="4120595"/>
            <a:ext cx="58782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4221714" y="1589381"/>
            <a:ext cx="58782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332" l="-42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4274155" y="4280424"/>
            <a:ext cx="32861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450" l="0" r="-111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467570" y="614780"/>
            <a:ext cx="8466117" cy="816659"/>
          </a:xfrm>
          <a:prstGeom prst="roundRect">
            <a:avLst>
              <a:gd fmla="val 16667" name="adj"/>
            </a:avLst>
          </a:prstGeom>
          <a:blipFill rotWithShape="1">
            <a:blip r:embed="rId9">
              <a:alphaModFix/>
            </a:blip>
            <a:stretch>
              <a:fillRect b="-615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Newton</a:t>
            </a:r>
            <a:r>
              <a:rPr lang="en-US" sz="800"/>
              <a:t> </a:t>
            </a:r>
            <a:r>
              <a:rPr lang="en-US"/>
              <a:t>–</a:t>
            </a:r>
            <a:r>
              <a:rPr lang="en-US" sz="800"/>
              <a:t> </a:t>
            </a:r>
            <a:r>
              <a:rPr lang="en-US"/>
              <a:t>Raphson</a:t>
            </a:r>
            <a:endParaRPr sz="1800"/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b="15892" l="14484" r="12972" t="29086"/>
          <a:stretch/>
        </p:blipFill>
        <p:spPr>
          <a:xfrm>
            <a:off x="677385" y="1566992"/>
            <a:ext cx="4630020" cy="337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0"/>
          <p:cNvCxnSpPr/>
          <p:nvPr/>
        </p:nvCxnSpPr>
        <p:spPr>
          <a:xfrm>
            <a:off x="1011501" y="4312566"/>
            <a:ext cx="4289528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24" name="Google Shape;324;p20"/>
          <p:cNvCxnSpPr/>
          <p:nvPr/>
        </p:nvCxnSpPr>
        <p:spPr>
          <a:xfrm>
            <a:off x="1419027" y="1579656"/>
            <a:ext cx="0" cy="3378125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25" name="Google Shape;325;p20"/>
          <p:cNvCxnSpPr/>
          <p:nvPr/>
        </p:nvCxnSpPr>
        <p:spPr>
          <a:xfrm>
            <a:off x="4926156" y="1859377"/>
            <a:ext cx="0" cy="2453189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26" name="Google Shape;326;p20"/>
          <p:cNvCxnSpPr/>
          <p:nvPr/>
        </p:nvCxnSpPr>
        <p:spPr>
          <a:xfrm flipH="1">
            <a:off x="4274155" y="1431439"/>
            <a:ext cx="769303" cy="3221295"/>
          </a:xfrm>
          <a:prstGeom prst="straightConnector1">
            <a:avLst/>
          </a:prstGeom>
          <a:solidFill>
            <a:schemeClr val="dk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0"/>
          <p:cNvCxnSpPr/>
          <p:nvPr/>
        </p:nvCxnSpPr>
        <p:spPr>
          <a:xfrm>
            <a:off x="4356259" y="3334244"/>
            <a:ext cx="0" cy="978322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28" name="Google Shape;328;p20"/>
          <p:cNvCxnSpPr/>
          <p:nvPr/>
        </p:nvCxnSpPr>
        <p:spPr>
          <a:xfrm flipH="1">
            <a:off x="3463748" y="1859376"/>
            <a:ext cx="1865350" cy="2793358"/>
          </a:xfrm>
          <a:prstGeom prst="straightConnector1">
            <a:avLst/>
          </a:prstGeom>
          <a:solidFill>
            <a:schemeClr val="dk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0"/>
          <p:cNvCxnSpPr/>
          <p:nvPr/>
        </p:nvCxnSpPr>
        <p:spPr>
          <a:xfrm>
            <a:off x="3707374" y="3905300"/>
            <a:ext cx="0" cy="407266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30" name="Google Shape;330;p20"/>
          <p:cNvSpPr txBox="1"/>
          <p:nvPr/>
        </p:nvSpPr>
        <p:spPr>
          <a:xfrm>
            <a:off x="4733596" y="4283403"/>
            <a:ext cx="32861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666" l="0" r="-148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3560579" y="4257756"/>
            <a:ext cx="32861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66" l="0" r="-111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grpSp>
        <p:nvGrpSpPr>
          <p:cNvPr id="332" name="Google Shape;332;p20"/>
          <p:cNvGrpSpPr/>
          <p:nvPr/>
        </p:nvGrpSpPr>
        <p:grpSpPr>
          <a:xfrm>
            <a:off x="2633188" y="2979388"/>
            <a:ext cx="2486704" cy="1673346"/>
            <a:chOff x="2633188" y="2979388"/>
            <a:chExt cx="2486704" cy="1673346"/>
          </a:xfrm>
        </p:grpSpPr>
        <p:cxnSp>
          <p:nvCxnSpPr>
            <p:cNvPr id="333" name="Google Shape;333;p20"/>
            <p:cNvCxnSpPr/>
            <p:nvPr/>
          </p:nvCxnSpPr>
          <p:spPr>
            <a:xfrm flipH="1">
              <a:off x="2633188" y="2979388"/>
              <a:ext cx="2486704" cy="1673346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p20"/>
            <p:cNvSpPr txBox="1"/>
            <p:nvPr/>
          </p:nvSpPr>
          <p:spPr>
            <a:xfrm>
              <a:off x="2942940" y="4265054"/>
              <a:ext cx="328613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0344" l="0" r="-1481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/>
            </a:p>
          </p:txBody>
        </p:sp>
      </p:grpSp>
      <p:sp>
        <p:nvSpPr>
          <p:cNvPr id="335" name="Google Shape;335;p20"/>
          <p:cNvSpPr txBox="1"/>
          <p:nvPr/>
        </p:nvSpPr>
        <p:spPr>
          <a:xfrm>
            <a:off x="5250740" y="4120595"/>
            <a:ext cx="58782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4221714" y="1589381"/>
            <a:ext cx="58782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32" l="-42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4274155" y="4280424"/>
            <a:ext cx="328613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450" l="0" r="-111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467570" y="5289511"/>
            <a:ext cx="8466117" cy="136495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insights led to the discovery of such concepts as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derivative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(נגזרת),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tangent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(שיפוע),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(התכנסות),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(גבול), ..., and the invention / discovery of modern Calculus.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467570" y="614780"/>
            <a:ext cx="8466117" cy="816659"/>
          </a:xfrm>
          <a:prstGeom prst="roundRect">
            <a:avLst>
              <a:gd fmla="val 16667" name="adj"/>
            </a:avLst>
          </a:prstGeom>
          <a:blipFill rotWithShape="1">
            <a:blip r:embed="rId10">
              <a:alphaModFix/>
            </a:blip>
            <a:stretch>
              <a:fillRect b="-615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500537" y="5083589"/>
            <a:ext cx="8466117" cy="591896"/>
          </a:xfrm>
          <a:prstGeom prst="roundRect">
            <a:avLst>
              <a:gd fmla="val 16667" name="adj"/>
            </a:avLst>
          </a:prstGeom>
          <a:blipFill rotWithShape="1">
            <a:blip r:embed="rId11">
              <a:alphaModFix/>
            </a:blip>
            <a:stretch>
              <a:fillRect b="0" l="-2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Newton</a:t>
            </a:r>
            <a:r>
              <a:rPr lang="en-US" sz="800"/>
              <a:t> </a:t>
            </a:r>
            <a:r>
              <a:rPr lang="en-US"/>
              <a:t>–</a:t>
            </a:r>
            <a:r>
              <a:rPr lang="en-US" sz="800"/>
              <a:t> </a:t>
            </a:r>
            <a:r>
              <a:rPr lang="en-US"/>
              <a:t>Raphson</a:t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485860" y="660738"/>
            <a:ext cx="8264948" cy="1141422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485860" y="1802160"/>
            <a:ext cx="8264948" cy="1141422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grpSp>
        <p:nvGrpSpPr>
          <p:cNvPr id="349" name="Google Shape;349;p21"/>
          <p:cNvGrpSpPr/>
          <p:nvPr/>
        </p:nvGrpSpPr>
        <p:grpSpPr>
          <a:xfrm>
            <a:off x="-106306" y="3003744"/>
            <a:ext cx="8963993" cy="2840008"/>
            <a:chOff x="-106306" y="3003744"/>
            <a:chExt cx="8963993" cy="2840008"/>
          </a:xfrm>
        </p:grpSpPr>
        <p:sp>
          <p:nvSpPr>
            <p:cNvPr id="350" name="Google Shape;350;p21"/>
            <p:cNvSpPr/>
            <p:nvPr/>
          </p:nvSpPr>
          <p:spPr>
            <a:xfrm>
              <a:off x="592739" y="3003744"/>
              <a:ext cx="8264948" cy="322477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Algorithm</a:t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92740" y="3427481"/>
              <a:ext cx="3590378" cy="24162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-106306" y="4878555"/>
              <a:ext cx="5047065" cy="425641"/>
            </a:xfrm>
            <a:prstGeom prst="roundRect">
              <a:avLst>
                <a:gd fmla="val 16667" name="adj"/>
              </a:avLst>
            </a:prstGeom>
            <a:blipFill rotWithShape="1">
              <a:blip r:embed="rId6">
                <a:alphaModFix/>
              </a:blip>
              <a:stretch>
                <a:fillRect b="-588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/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1242149" y="4527805"/>
              <a:ext cx="2291560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23330" l="-2197" r="-548" t="-666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/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678501" y="4120746"/>
              <a:ext cx="2291560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6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/>
          <p:nvPr/>
        </p:nvSpPr>
        <p:spPr>
          <a:xfrm>
            <a:off x="562392" y="783027"/>
            <a:ext cx="6540936" cy="353497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72000" lIns="182875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Uses Newton-Raphson search to approximate sqrt(x).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Sqrt3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x = 16;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epsilon = 0.01;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stepCounter = 0;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 / 2;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while (Math.abs(g * g - x) &gt; epsilon)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System.out.println("Step " + stepCounter + ": g = " + g);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stepCounter++;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System.out.println("Square root (approx.) = " + g);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2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Newton</a:t>
            </a:r>
            <a:r>
              <a:rPr lang="en-US" sz="800"/>
              <a:t> </a:t>
            </a:r>
            <a:r>
              <a:rPr lang="en-US"/>
              <a:t>–</a:t>
            </a:r>
            <a:r>
              <a:rPr lang="en-US" sz="800"/>
              <a:t> </a:t>
            </a:r>
            <a:r>
              <a:rPr lang="en-US"/>
              <a:t>Raphson</a:t>
            </a:r>
            <a:endParaRPr sz="1800"/>
          </a:p>
        </p:txBody>
      </p:sp>
      <p:sp>
        <p:nvSpPr>
          <p:cNvPr id="362" name="Google Shape;362;p22"/>
          <p:cNvSpPr/>
          <p:nvPr/>
        </p:nvSpPr>
        <p:spPr>
          <a:xfrm>
            <a:off x="1226658" y="4047683"/>
            <a:ext cx="3832039" cy="1181662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0" lIns="144000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Sqrt3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(x = 16)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Step 0: g = 5.0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Step 1: g = 4.1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Step 2: g = 4.001219512195122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 root (approx.) = 4.001219512195122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3" name="Google Shape;363;p22"/>
          <p:cNvGrpSpPr/>
          <p:nvPr/>
        </p:nvGrpSpPr>
        <p:grpSpPr>
          <a:xfrm>
            <a:off x="4897736" y="3175171"/>
            <a:ext cx="3832039" cy="3240377"/>
            <a:chOff x="4897736" y="3175171"/>
            <a:chExt cx="3832039" cy="3240377"/>
          </a:xfrm>
        </p:grpSpPr>
        <p:sp>
          <p:nvSpPr>
            <p:cNvPr id="364" name="Google Shape;364;p22"/>
            <p:cNvSpPr/>
            <p:nvPr/>
          </p:nvSpPr>
          <p:spPr>
            <a:xfrm>
              <a:off x="4897736" y="4809857"/>
              <a:ext cx="3832039" cy="1605691"/>
            </a:xfrm>
            <a:prstGeom prst="rect">
              <a:avLst/>
            </a:prstGeom>
            <a:solidFill>
              <a:srgbClr val="F2F2F2"/>
            </a:solidFill>
            <a:ln cap="flat" cmpd="sng" w="1587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  <p:txBody>
            <a:bodyPr anchorCtr="0" anchor="t" bIns="0" lIns="144000" spcFirstLastPara="1" rIns="0" wrap="square" tIns="72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Sqrt3</a:t>
              </a: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200">
                  <a:solidFill>
                    <a:srgbClr val="3F7F5F"/>
                  </a:solidFill>
                  <a:latin typeface="Consolas"/>
                  <a:ea typeface="Consolas"/>
                  <a:cs typeface="Consolas"/>
                  <a:sym typeface="Consolas"/>
                </a:rPr>
                <a:t>(x = 105)</a:t>
              </a:r>
              <a:endParaRPr b="1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Step 0: g = 27.25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Step 1: g = 15.551605504587156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Step 2: g = 11.151659989960418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Step 3: g = 10.283649283522411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Step 4: g = 10.247016247636102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Square root (approx.) = 10.247016247636102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365" name="Google Shape;365;p22"/>
            <p:cNvGrpSpPr/>
            <p:nvPr/>
          </p:nvGrpSpPr>
          <p:grpSpPr>
            <a:xfrm>
              <a:off x="7305396" y="3175171"/>
              <a:ext cx="1223892" cy="1388757"/>
              <a:chOff x="7228243" y="2040243"/>
              <a:chExt cx="1223892" cy="1388757"/>
            </a:xfrm>
          </p:grpSpPr>
          <p:pic>
            <p:nvPicPr>
              <p:cNvPr id="366" name="Google Shape;366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228243" y="2630823"/>
                <a:ext cx="892302" cy="7981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7" name="Google Shape;367;p22"/>
              <p:cNvSpPr/>
              <p:nvPr/>
            </p:nvSpPr>
            <p:spPr>
              <a:xfrm>
                <a:off x="7788954" y="2040243"/>
                <a:ext cx="663181" cy="344652"/>
              </a:xfrm>
              <a:prstGeom prst="wedgeRoundRectCallout">
                <a:avLst>
                  <a:gd fmla="val -35183" name="adj1"/>
                  <a:gd fmla="val 102271" name="adj2"/>
                  <a:gd fmla="val 16667" name="adj3"/>
                </a:avLst>
              </a:prstGeom>
              <a:solidFill>
                <a:srgbClr val="FFE9C4"/>
              </a:solidFill>
              <a:ln>
                <a:noFill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Wow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Approximation algorithms</a:t>
            </a:r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924773" y="1035760"/>
            <a:ext cx="6436148" cy="4633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86" r="0" t="-5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pic>
        <p:nvPicPr>
          <p:cNvPr id="374" name="Google Shape;3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372" y="5108122"/>
            <a:ext cx="502427" cy="44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5270" y="3689546"/>
            <a:ext cx="836718" cy="43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48685" y="2311356"/>
            <a:ext cx="502427" cy="52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Newton</a:t>
            </a:r>
            <a:r>
              <a:rPr lang="en-US" sz="800"/>
              <a:t> </a:t>
            </a:r>
            <a:r>
              <a:rPr lang="en-US"/>
              <a:t>–</a:t>
            </a:r>
            <a:r>
              <a:rPr lang="en-US" sz="800"/>
              <a:t> </a:t>
            </a:r>
            <a:r>
              <a:rPr lang="en-US"/>
              <a:t>Raphson: proof </a:t>
            </a:r>
            <a:r>
              <a:rPr lang="en-US" sz="1600">
                <a:solidFill>
                  <a:srgbClr val="7F7F7F"/>
                </a:solidFill>
              </a:rPr>
              <a:t>(informal)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82" name="Google Shape;382;p24"/>
          <p:cNvSpPr txBox="1"/>
          <p:nvPr>
            <p:ph idx="1" type="body"/>
          </p:nvPr>
        </p:nvSpPr>
        <p:spPr>
          <a:xfrm>
            <a:off x="485860" y="955790"/>
            <a:ext cx="8423031" cy="49464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06" r="0" t="-768"/>
            </a:stretch>
          </a:blip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descr="NRIteration" id="383" name="Google Shape;3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3822" y="3789922"/>
            <a:ext cx="4278550" cy="306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389" name="Google Shape;3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3287152" y="1740285"/>
            <a:ext cx="240978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3-1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2951258" y="2144746"/>
            <a:ext cx="29532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grpSp>
        <p:nvGrpSpPr>
          <p:cNvPr id="393" name="Google Shape;393;p25"/>
          <p:cNvGrpSpPr/>
          <p:nvPr/>
        </p:nvGrpSpPr>
        <p:grpSpPr>
          <a:xfrm>
            <a:off x="2043390" y="2935074"/>
            <a:ext cx="5057220" cy="1590481"/>
            <a:chOff x="1721810" y="3236709"/>
            <a:chExt cx="5993366" cy="2080048"/>
          </a:xfrm>
        </p:grpSpPr>
        <p:pic>
          <p:nvPicPr>
            <p:cNvPr id="394" name="Google Shape;394;p25"/>
            <p:cNvPicPr preferRelativeResize="0"/>
            <p:nvPr/>
          </p:nvPicPr>
          <p:blipFill rotWithShape="1">
            <a:blip r:embed="rId4">
              <a:alphaModFix/>
            </a:blip>
            <a:srcRect b="22596" l="0" r="0" t="-1"/>
            <a:stretch/>
          </p:blipFill>
          <p:spPr>
            <a:xfrm>
              <a:off x="3347264" y="3237114"/>
              <a:ext cx="2204828" cy="1705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25"/>
            <p:cNvSpPr/>
            <p:nvPr/>
          </p:nvSpPr>
          <p:spPr>
            <a:xfrm rot="617349">
              <a:off x="4057086" y="4049668"/>
              <a:ext cx="255357" cy="604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f</a:t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1721810" y="3236709"/>
              <a:ext cx="1625454" cy="17059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5552092" y="3236709"/>
              <a:ext cx="2163084" cy="17059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98" name="Google Shape;398;p25"/>
            <p:cNvCxnSpPr/>
            <p:nvPr/>
          </p:nvCxnSpPr>
          <p:spPr>
            <a:xfrm>
              <a:off x="2328409" y="4446390"/>
              <a:ext cx="69823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9" name="Google Shape;399;p25"/>
            <p:cNvCxnSpPr/>
            <p:nvPr/>
          </p:nvCxnSpPr>
          <p:spPr>
            <a:xfrm>
              <a:off x="2328409" y="4090070"/>
              <a:ext cx="69982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0" name="Google Shape;400;p25"/>
            <p:cNvCxnSpPr/>
            <p:nvPr/>
          </p:nvCxnSpPr>
          <p:spPr>
            <a:xfrm>
              <a:off x="2328409" y="3740004"/>
              <a:ext cx="70776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1" name="Google Shape;401;p25"/>
            <p:cNvSpPr/>
            <p:nvPr/>
          </p:nvSpPr>
          <p:spPr>
            <a:xfrm>
              <a:off x="1956423" y="3470369"/>
              <a:ext cx="405059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x</a:t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1958011" y="3798210"/>
              <a:ext cx="405059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y</a:t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1975473" y="4186280"/>
              <a:ext cx="388227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z</a:t>
              </a:r>
              <a:endParaRPr/>
            </a:p>
          </p:txBody>
        </p:sp>
        <p:cxnSp>
          <p:nvCxnSpPr>
            <p:cNvPr id="404" name="Google Shape;404;p25"/>
            <p:cNvCxnSpPr>
              <a:stCxn id="394" idx="3"/>
            </p:cNvCxnSpPr>
            <p:nvPr/>
          </p:nvCxnSpPr>
          <p:spPr>
            <a:xfrm>
              <a:off x="5552092" y="4090070"/>
              <a:ext cx="576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5" name="Google Shape;405;p25"/>
            <p:cNvSpPr/>
            <p:nvPr/>
          </p:nvSpPr>
          <p:spPr>
            <a:xfrm>
              <a:off x="6217519" y="3804430"/>
              <a:ext cx="1350492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f </a:t>
              </a:r>
              <a:r>
                <a:rPr lang="en-US"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(</a:t>
              </a:r>
              <a:r>
                <a:rPr i="1" lang="en-US"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x, y, z</a:t>
              </a:r>
              <a:r>
                <a:rPr lang="en-US"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)</a:t>
              </a:r>
              <a:endParaRPr i="1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1721810" y="4943026"/>
              <a:ext cx="5993366" cy="3737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07" name="Google Shape;407;p25"/>
          <p:cNvSpPr txBox="1"/>
          <p:nvPr/>
        </p:nvSpPr>
        <p:spPr>
          <a:xfrm>
            <a:off x="1926695" y="4640985"/>
            <a:ext cx="5192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(Functions in programming are related to,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quite different from, mathematical functions)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Approximation algorithms</a:t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485860" y="1086629"/>
            <a:ext cx="8331689" cy="18435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08" r="0" t="-13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485860" y="676509"/>
            <a:ext cx="6628172" cy="4015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1872" l="-954" r="0" t="-156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5860" y="2951637"/>
            <a:ext cx="6425579" cy="140343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01" l="-39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92738" y="4466129"/>
            <a:ext cx="2571131" cy="19644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3698649" y="4718377"/>
            <a:ext cx="4290921" cy="171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113" lvl="0" marL="11113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Relevant algorithms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search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Bisection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 - Raphson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3466420" y="5197087"/>
            <a:ext cx="464457" cy="3773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3832225" y="2590800"/>
            <a:ext cx="115093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322881" y="4191000"/>
            <a:ext cx="208548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2573986" y="3124200"/>
            <a:ext cx="3757387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graphics, sound, and images</a:t>
            </a:r>
            <a:endParaRPr/>
          </a:p>
        </p:txBody>
      </p:sp>
      <p:sp>
        <p:nvSpPr>
          <p:cNvPr id="417" name="Google Shape;417;p26"/>
          <p:cNvSpPr/>
          <p:nvPr/>
        </p:nvSpPr>
        <p:spPr>
          <a:xfrm>
            <a:off x="3676332" y="3657600"/>
            <a:ext cx="1378585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</p:txBody>
      </p:sp>
      <p:sp>
        <p:nvSpPr>
          <p:cNvPr id="418" name="Google Shape;418;p26"/>
          <p:cNvSpPr/>
          <p:nvPr/>
        </p:nvSpPr>
        <p:spPr>
          <a:xfrm>
            <a:off x="2917825" y="4724400"/>
            <a:ext cx="2895600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conditionals and loops</a:t>
            </a: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3222625" y="5257800"/>
            <a:ext cx="1139825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4362450" y="5257800"/>
            <a:ext cx="115093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I/O</a:t>
            </a: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4365625" y="5791200"/>
            <a:ext cx="2051051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</a:t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2161008" y="5791200"/>
            <a:ext cx="2201442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data types</a:t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1129228" y="838200"/>
            <a:ext cx="6776093" cy="1752600"/>
          </a:xfrm>
          <a:prstGeom prst="ellipse">
            <a:avLst/>
          </a:prstGeom>
          <a:solidFill>
            <a:srgbClr val="C0C0C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program you may want to write</a:t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>
            <a:off x="152400" y="838200"/>
            <a:ext cx="8839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3832225" y="2590800"/>
            <a:ext cx="115093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3322881" y="4191000"/>
            <a:ext cx="208548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2573986" y="3124200"/>
            <a:ext cx="3757387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graphics, sound, and images</a:t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3676332" y="3657600"/>
            <a:ext cx="1378585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2917825" y="4724400"/>
            <a:ext cx="2895600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conditionals and loops</a:t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3222625" y="5257800"/>
            <a:ext cx="1139825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4362450" y="5257800"/>
            <a:ext cx="1150938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I/O</a:t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4365625" y="5791200"/>
            <a:ext cx="2051051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</a:t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2161008" y="5791200"/>
            <a:ext cx="2201442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data types</a:t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1129228" y="838200"/>
            <a:ext cx="6776093" cy="1752600"/>
          </a:xfrm>
          <a:prstGeom prst="ellipse">
            <a:avLst/>
          </a:prstGeom>
          <a:solidFill>
            <a:srgbClr val="C0C0C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program you may want to write</a:t>
            </a:r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5805026" y="4191000"/>
            <a:ext cx="2433051" cy="369332"/>
            <a:chOff x="5438347" y="4783824"/>
            <a:chExt cx="2598812" cy="369332"/>
          </a:xfrm>
        </p:grpSpPr>
        <p:sp>
          <p:nvSpPr>
            <p:cNvPr id="442" name="Google Shape;442;p27"/>
            <p:cNvSpPr/>
            <p:nvPr/>
          </p:nvSpPr>
          <p:spPr>
            <a:xfrm>
              <a:off x="6288747" y="4783824"/>
              <a:ext cx="1748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lecture</a:t>
              </a:r>
              <a:endParaRPr/>
            </a:p>
          </p:txBody>
        </p:sp>
        <p:cxnSp>
          <p:nvCxnSpPr>
            <p:cNvPr id="443" name="Google Shape;443;p27"/>
            <p:cNvCxnSpPr/>
            <p:nvPr/>
          </p:nvCxnSpPr>
          <p:spPr>
            <a:xfrm rot="10800000">
              <a:off x="5438347" y="5015875"/>
              <a:ext cx="765835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444" name="Google Shape;444;p27"/>
          <p:cNvSpPr/>
          <p:nvPr/>
        </p:nvSpPr>
        <p:spPr>
          <a:xfrm>
            <a:off x="152400" y="838200"/>
            <a:ext cx="8839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 sz="1800"/>
          </a:p>
        </p:txBody>
      </p:sp>
      <p:sp>
        <p:nvSpPr>
          <p:cNvPr id="451" name="Google Shape;451;p28"/>
          <p:cNvSpPr/>
          <p:nvPr/>
        </p:nvSpPr>
        <p:spPr>
          <a:xfrm>
            <a:off x="562393" y="783027"/>
            <a:ext cx="5097628" cy="250658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72000" lIns="182875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Sqrt3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x = Double.parseDouble(args[0]);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epsilon = 0.01;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System.out.println("Square root (approx.) = " +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52" name="Google Shape;452;p28"/>
          <p:cNvGrpSpPr/>
          <p:nvPr/>
        </p:nvGrpSpPr>
        <p:grpSpPr>
          <a:xfrm>
            <a:off x="516687" y="3429000"/>
            <a:ext cx="7092803" cy="2837664"/>
            <a:chOff x="516687" y="3429000"/>
            <a:chExt cx="7092803" cy="2837664"/>
          </a:xfrm>
        </p:grpSpPr>
        <p:sp>
          <p:nvSpPr>
            <p:cNvPr id="453" name="Google Shape;453;p28"/>
            <p:cNvSpPr txBox="1"/>
            <p:nvPr/>
          </p:nvSpPr>
          <p:spPr>
            <a:xfrm>
              <a:off x="516688" y="3429000"/>
              <a:ext cx="606441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Question</a:t>
              </a:r>
              <a:endParaRPr/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can we make this computation accessible to </a:t>
              </a: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any program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needs to compute square roots? </a:t>
              </a:r>
              <a:endParaRPr/>
            </a:p>
          </p:txBody>
        </p:sp>
        <p:sp>
          <p:nvSpPr>
            <p:cNvPr id="454" name="Google Shape;454;p28"/>
            <p:cNvSpPr txBox="1"/>
            <p:nvPr/>
          </p:nvSpPr>
          <p:spPr>
            <a:xfrm>
              <a:off x="516687" y="4758559"/>
              <a:ext cx="7092803" cy="150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Answer</a:t>
              </a:r>
              <a:endParaRPr/>
            </a:p>
            <a:p>
              <a:pPr indent="-285750" lvl="0" marL="285750" marR="0" rtl="0" algn="l"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 can turn this computation into a reusable, stand-alone,  </a:t>
              </a: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function.</a:t>
              </a:r>
              <a:endParaRPr/>
            </a:p>
            <a:p>
              <a:pPr indent="-285750" lvl="0" marL="285750" marR="0" rtl="0" algn="l"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We’ll put this function, along with other mathematical functions,</a:t>
              </a:r>
              <a:b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a library named, say, </a:t>
              </a: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MyMath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 sz="1800"/>
          </a:p>
        </p:txBody>
      </p:sp>
      <p:sp>
        <p:nvSpPr>
          <p:cNvPr id="461" name="Google Shape;461;p29"/>
          <p:cNvSpPr/>
          <p:nvPr/>
        </p:nvSpPr>
        <p:spPr>
          <a:xfrm>
            <a:off x="613175" y="933687"/>
            <a:ext cx="5997832" cy="375392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72000" lIns="182875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sqrt(x)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sqrt(x)</a:t>
            </a:r>
            <a:endParaRPr sz="14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return g;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// Other library functions come here</a:t>
            </a:r>
            <a:endParaRPr sz="1400">
              <a:solidFill>
                <a:srgbClr val="0008B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6231358" y="2611071"/>
            <a:ext cx="1691473" cy="278601"/>
          </a:xfrm>
          <a:prstGeom prst="wedgeRoundRectCallout">
            <a:avLst>
              <a:gd fmla="val -16301" name="adj1"/>
              <a:gd fmla="val 41909" name="adj2"/>
              <a:gd fmla="val 16667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1" marL="793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other class</a:t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4847945" y="2886016"/>
            <a:ext cx="3074886" cy="163735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72000" lIns="108000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Foo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main(...)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 =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MyMath.sqrt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(719);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4" name="Google Shape;464;p29"/>
          <p:cNvGrpSpPr/>
          <p:nvPr/>
        </p:nvGrpSpPr>
        <p:grpSpPr>
          <a:xfrm>
            <a:off x="2183681" y="1618285"/>
            <a:ext cx="6423598" cy="2327417"/>
            <a:chOff x="2183681" y="1618285"/>
            <a:chExt cx="6423598" cy="2327417"/>
          </a:xfrm>
        </p:grpSpPr>
        <p:sp>
          <p:nvSpPr>
            <p:cNvPr id="465" name="Google Shape;465;p29"/>
            <p:cNvSpPr/>
            <p:nvPr/>
          </p:nvSpPr>
          <p:spPr>
            <a:xfrm>
              <a:off x="4618258" y="2354272"/>
              <a:ext cx="1541511" cy="344857"/>
            </a:xfrm>
            <a:prstGeom prst="wedgeRoundRectCallout">
              <a:avLst>
                <a:gd fmla="val -40551" name="adj1"/>
                <a:gd fmla="val 23663" name="adj2"/>
                <a:gd fmla="val 16667" name="adj3"/>
              </a:avLst>
            </a:prstGeom>
            <a:solidFill>
              <a:schemeClr val="lt1"/>
            </a:solidFill>
            <a:ln cap="flat" cmpd="sng" w="190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0" spcFirstLastPara="1" rIns="0" wrap="square" tIns="36000">
              <a:noAutofit/>
            </a:bodyPr>
            <a:lstStyle/>
            <a:p>
              <a:pPr indent="0" lvl="1" marL="7938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 declaration</a:t>
              </a:r>
              <a:endParaRPr/>
            </a:p>
          </p:txBody>
        </p:sp>
        <p:cxnSp>
          <p:nvCxnSpPr>
            <p:cNvPr id="466" name="Google Shape;466;p29"/>
            <p:cNvCxnSpPr/>
            <p:nvPr/>
          </p:nvCxnSpPr>
          <p:spPr>
            <a:xfrm rot="10800000">
              <a:off x="3728308" y="1762812"/>
              <a:ext cx="297154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467" name="Google Shape;467;p29"/>
            <p:cNvCxnSpPr/>
            <p:nvPr/>
          </p:nvCxnSpPr>
          <p:spPr>
            <a:xfrm rot="10800000">
              <a:off x="4268630" y="2542568"/>
              <a:ext cx="346364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468" name="Google Shape;468;p29"/>
            <p:cNvSpPr/>
            <p:nvPr/>
          </p:nvSpPr>
          <p:spPr>
            <a:xfrm>
              <a:off x="2533310" y="3654770"/>
              <a:ext cx="1194998" cy="290932"/>
            </a:xfrm>
            <a:prstGeom prst="wedgeRoundRectCallout">
              <a:avLst>
                <a:gd fmla="val -40551" name="adj1"/>
                <a:gd fmla="val 23663" name="adj2"/>
                <a:gd fmla="val 16667" name="adj3"/>
              </a:avLst>
            </a:prstGeom>
            <a:solidFill>
              <a:schemeClr val="lt1"/>
            </a:solidFill>
            <a:ln cap="flat" cmpd="sng" w="190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1" marL="7938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 value</a:t>
              </a:r>
              <a:endParaRPr/>
            </a:p>
          </p:txBody>
        </p:sp>
        <p:cxnSp>
          <p:nvCxnSpPr>
            <p:cNvPr id="469" name="Google Shape;469;p29"/>
            <p:cNvCxnSpPr/>
            <p:nvPr/>
          </p:nvCxnSpPr>
          <p:spPr>
            <a:xfrm rot="10800000">
              <a:off x="2183681" y="3802753"/>
              <a:ext cx="346364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470" name="Google Shape;470;p29"/>
            <p:cNvSpPr/>
            <p:nvPr/>
          </p:nvSpPr>
          <p:spPr>
            <a:xfrm>
              <a:off x="4057688" y="1618285"/>
              <a:ext cx="1060852" cy="278601"/>
            </a:xfrm>
            <a:prstGeom prst="wedgeRoundRectCallout">
              <a:avLst>
                <a:gd fmla="val -16301" name="adj1"/>
                <a:gd fmla="val 41909" name="adj2"/>
                <a:gd fmla="val 16667" name="adj3"/>
              </a:avLst>
            </a:prstGeom>
            <a:solidFill>
              <a:schemeClr val="lt1"/>
            </a:solidFill>
            <a:ln cap="flat" cmpd="sng" w="190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0" spcFirstLastPara="1" rIns="0" wrap="square" tIns="36000">
              <a:noAutofit/>
            </a:bodyPr>
            <a:lstStyle/>
            <a:p>
              <a:pPr indent="0" lvl="1" marL="7938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 call</a:t>
              </a:r>
              <a:endParaRPr/>
            </a:p>
          </p:txBody>
        </p:sp>
        <p:cxnSp>
          <p:nvCxnSpPr>
            <p:cNvPr id="471" name="Google Shape;471;p29"/>
            <p:cNvCxnSpPr/>
            <p:nvPr/>
          </p:nvCxnSpPr>
          <p:spPr>
            <a:xfrm rot="10800000">
              <a:off x="7294584" y="3717810"/>
              <a:ext cx="251843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472" name="Google Shape;472;p29"/>
            <p:cNvSpPr/>
            <p:nvPr/>
          </p:nvSpPr>
          <p:spPr>
            <a:xfrm>
              <a:off x="7546427" y="3578509"/>
              <a:ext cx="1060852" cy="278601"/>
            </a:xfrm>
            <a:prstGeom prst="wedgeRoundRectCallout">
              <a:avLst>
                <a:gd fmla="val -16301" name="adj1"/>
                <a:gd fmla="val 41909" name="adj2"/>
                <a:gd fmla="val 16667" name="adj3"/>
              </a:avLst>
            </a:prstGeom>
            <a:solidFill>
              <a:schemeClr val="lt1"/>
            </a:solidFill>
            <a:ln cap="flat" cmpd="sng" w="190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0" spcFirstLastPara="1" rIns="0" wrap="square" tIns="36000">
              <a:noAutofit/>
            </a:bodyPr>
            <a:lstStyle/>
            <a:p>
              <a:pPr indent="0" lvl="1" marL="7938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 call</a:t>
              </a:r>
              <a:endParaRPr/>
            </a:p>
          </p:txBody>
        </p:sp>
      </p:grpSp>
      <p:sp>
        <p:nvSpPr>
          <p:cNvPr id="473" name="Google Shape;473;p29"/>
          <p:cNvSpPr txBox="1"/>
          <p:nvPr/>
        </p:nvSpPr>
        <p:spPr>
          <a:xfrm>
            <a:off x="613175" y="4835597"/>
            <a:ext cx="843623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7325" lvl="0" marL="187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Java program normally consists of several classes</a:t>
            </a:r>
            <a:endParaRPr/>
          </a:p>
          <a:p>
            <a:pPr indent="-187325" lvl="0" marL="187325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method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called by any class</a:t>
            </a:r>
            <a:endParaRPr/>
          </a:p>
          <a:p>
            <a:pPr indent="-187325" lvl="0" marL="187325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class like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MyMath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serves as a library of functions, a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is not required</a:t>
            </a:r>
            <a:endParaRPr/>
          </a:p>
          <a:p>
            <a:pPr indent="-187325" lvl="0" marL="187325" marR="0" rtl="0" algn="l">
              <a:spcBef>
                <a:spcPts val="1200"/>
              </a:spcBef>
              <a:spcAft>
                <a:spcPts val="0"/>
              </a:spcAft>
              <a:buClr>
                <a:srgbClr val="0008B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8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library classes often feature a </a:t>
            </a:r>
            <a:r>
              <a:rPr lang="en-US" sz="14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0008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designed to test / illustrate the library’s functions.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 sz="1800"/>
          </a:p>
        </p:txBody>
      </p:sp>
      <p:sp>
        <p:nvSpPr>
          <p:cNvPr id="480" name="Google Shape;480;p31"/>
          <p:cNvSpPr/>
          <p:nvPr/>
        </p:nvSpPr>
        <p:spPr>
          <a:xfrm>
            <a:off x="594306" y="777138"/>
            <a:ext cx="5424529" cy="484642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  <a:endParaRPr/>
          </a:p>
          <a:p>
            <a:pPr indent="0" lvl="0" marL="0" marR="0" rtl="0" algn="l">
              <a:lnSpc>
                <a:spcPct val="12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Tests the square root function with various precisions:</a:t>
            </a:r>
            <a:endParaRPr/>
          </a:p>
          <a:p>
            <a:pPr indent="0" lvl="0" marL="0" marR="0" rtl="0" algn="l">
              <a:lnSpc>
                <a:spcPct val="12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System.out.println(Math.sqrt(2));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benchmark value</a:t>
            </a:r>
            <a:endParaRPr sz="12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System.out.println(sqrt(2, 0.5));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System.out.println(sqrt(2, 0.1)); 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System.out.println(sqrt(2, 0.001));</a:t>
            </a:r>
            <a:endParaRPr/>
          </a:p>
          <a:p>
            <a:pPr indent="0" lvl="0" marL="0" marR="0" rtl="0" algn="l">
              <a:lnSpc>
                <a:spcPct val="12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System.out.println(sqrt(2, 1e-7));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0.00000001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Computes square root with precision epsilon */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x, double epsilon)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 (x &lt; 0) return Double.NaN;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(Math.abs(g * g - x) &gt; epsilon)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return g;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0008B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More MyMath functions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6417319" y="1466268"/>
            <a:ext cx="1936089" cy="1722087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183600" lIns="108000" spcFirstLastPara="1" rIns="182875" wrap="square" tIns="93600">
            <a:noAutofit/>
          </a:bodyPr>
          <a:lstStyle/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 MyMath</a:t>
            </a:r>
            <a:endParaRPr/>
          </a:p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1.4142135623730951</a:t>
            </a:r>
            <a:endParaRPr/>
          </a:p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.5</a:t>
            </a:r>
            <a:endParaRPr/>
          </a:p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1.41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66666666666665</a:t>
            </a:r>
            <a:endParaRPr/>
          </a:p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1.41421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56862745097</a:t>
            </a:r>
            <a:endParaRPr/>
          </a:p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1.41421356237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46899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6142988" y="3847046"/>
            <a:ext cx="2622640" cy="890053"/>
          </a:xfrm>
          <a:prstGeom prst="wedgeRoundRectCallout">
            <a:avLst>
              <a:gd fmla="val -40145" name="adj1"/>
              <a:gd fmla="val -5344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1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version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takes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epsilon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parameter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anatomy</a:t>
            </a:r>
            <a:endParaRPr sz="1800"/>
          </a:p>
        </p:txBody>
      </p:sp>
      <p:sp>
        <p:nvSpPr>
          <p:cNvPr id="489" name="Google Shape;489;p32"/>
          <p:cNvSpPr/>
          <p:nvPr/>
        </p:nvSpPr>
        <p:spPr>
          <a:xfrm>
            <a:off x="1654440" y="1536991"/>
            <a:ext cx="5621062" cy="258026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288000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x, double epsilon)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&lt; 0) return Double.NaN;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double g = x;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(Math.abs(g * g - x) &gt; epsilon)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g = g - (g * g - x) / (2 * g);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g;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anatomy</a:t>
            </a:r>
            <a:endParaRPr sz="1800"/>
          </a:p>
        </p:txBody>
      </p:sp>
      <p:sp>
        <p:nvSpPr>
          <p:cNvPr id="496" name="Google Shape;496;p33"/>
          <p:cNvSpPr/>
          <p:nvPr/>
        </p:nvSpPr>
        <p:spPr>
          <a:xfrm>
            <a:off x="1654440" y="1536991"/>
            <a:ext cx="5621062" cy="258026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288000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x, double epsilon)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&lt; 0) return Double.NaN;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double g = x;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(Math.abs(g * g - x) &gt; epsilon)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g = g - (g * g - x) / (2 * g);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g;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97" name="Google Shape;497;p33"/>
          <p:cNvGrpSpPr/>
          <p:nvPr/>
        </p:nvGrpSpPr>
        <p:grpSpPr>
          <a:xfrm>
            <a:off x="787078" y="2181446"/>
            <a:ext cx="1207152" cy="1743789"/>
            <a:chOff x="787078" y="2181446"/>
            <a:chExt cx="1207152" cy="1743789"/>
          </a:xfrm>
        </p:grpSpPr>
        <p:sp>
          <p:nvSpPr>
            <p:cNvPr id="498" name="Google Shape;498;p33"/>
            <p:cNvSpPr/>
            <p:nvPr/>
          </p:nvSpPr>
          <p:spPr>
            <a:xfrm>
              <a:off x="787078" y="2684990"/>
              <a:ext cx="1207152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86146" y="-84665"/>
                  </a:moveTo>
                  <a:lnTo>
                    <a:pt x="86960" y="-786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body</a:t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rot="10800000">
              <a:off x="1709896" y="2181446"/>
              <a:ext cx="284334" cy="1743789"/>
            </a:xfrm>
            <a:prstGeom prst="rightBrace">
              <a:avLst>
                <a:gd fmla="val 33331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00" name="Google Shape;500;p33"/>
          <p:cNvGrpSpPr/>
          <p:nvPr/>
        </p:nvGrpSpPr>
        <p:grpSpPr>
          <a:xfrm>
            <a:off x="2493925" y="659361"/>
            <a:ext cx="4108967" cy="1155002"/>
            <a:chOff x="2493925" y="659361"/>
            <a:chExt cx="4108967" cy="1155002"/>
          </a:xfrm>
        </p:grpSpPr>
        <p:sp>
          <p:nvSpPr>
            <p:cNvPr id="501" name="Google Shape;501;p33"/>
            <p:cNvSpPr/>
            <p:nvPr/>
          </p:nvSpPr>
          <p:spPr>
            <a:xfrm>
              <a:off x="2493925" y="691192"/>
              <a:ext cx="1119231" cy="508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120744"/>
                  </a:moveTo>
                  <a:lnTo>
                    <a:pt x="184070" y="2410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of return value</a:t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528979" y="681859"/>
              <a:ext cx="1175129" cy="508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1402" y="120744"/>
                  </a:moveTo>
                  <a:lnTo>
                    <a:pt x="59305" y="2439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parameter</a:t>
              </a:r>
              <a:b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5503896" y="659361"/>
              <a:ext cx="1098996" cy="508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4248" y="122191"/>
                  </a:moveTo>
                  <a:lnTo>
                    <a:pt x="-33694" y="2468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parameter name</a:t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637146" y="704357"/>
              <a:ext cx="980075" cy="508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120744"/>
                  </a:moveTo>
                  <a:lnTo>
                    <a:pt x="129012" y="2424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b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/>
            </a:p>
          </p:txBody>
        </p:sp>
        <p:cxnSp>
          <p:nvCxnSpPr>
            <p:cNvPr id="505" name="Google Shape;505;p33"/>
            <p:cNvCxnSpPr/>
            <p:nvPr/>
          </p:nvCxnSpPr>
          <p:spPr>
            <a:xfrm>
              <a:off x="4009935" y="1271241"/>
              <a:ext cx="261425" cy="530168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6" name="Google Shape;506;p33"/>
            <p:cNvCxnSpPr/>
            <p:nvPr/>
          </p:nvCxnSpPr>
          <p:spPr>
            <a:xfrm>
              <a:off x="3091554" y="1271241"/>
              <a:ext cx="392189" cy="530168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7" name="Google Shape;507;p33"/>
            <p:cNvCxnSpPr/>
            <p:nvPr/>
          </p:nvCxnSpPr>
          <p:spPr>
            <a:xfrm>
              <a:off x="4816952" y="1271241"/>
              <a:ext cx="0" cy="54312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8" name="Google Shape;508;p33"/>
            <p:cNvCxnSpPr/>
            <p:nvPr/>
          </p:nvCxnSpPr>
          <p:spPr>
            <a:xfrm flipH="1">
              <a:off x="5224445" y="1235305"/>
              <a:ext cx="435814" cy="566104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09" name="Google Shape;509;p33"/>
          <p:cNvGrpSpPr/>
          <p:nvPr/>
        </p:nvGrpSpPr>
        <p:grpSpPr>
          <a:xfrm>
            <a:off x="326178" y="1536991"/>
            <a:ext cx="1525884" cy="736700"/>
            <a:chOff x="326178" y="1536991"/>
            <a:chExt cx="1525884" cy="736700"/>
          </a:xfrm>
        </p:grpSpPr>
        <p:sp>
          <p:nvSpPr>
            <p:cNvPr id="510" name="Google Shape;510;p33"/>
            <p:cNvSpPr/>
            <p:nvPr/>
          </p:nvSpPr>
          <p:spPr>
            <a:xfrm>
              <a:off x="326178" y="1536991"/>
              <a:ext cx="1207152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119693" y="55650"/>
                  </a:moveTo>
                  <a:lnTo>
                    <a:pt x="167298" y="775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b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declaration</a:t>
              </a:r>
              <a:endParaRPr/>
            </a:p>
          </p:txBody>
        </p:sp>
        <p:cxnSp>
          <p:nvCxnSpPr>
            <p:cNvPr id="511" name="Google Shape;511;p33"/>
            <p:cNvCxnSpPr/>
            <p:nvPr/>
          </p:nvCxnSpPr>
          <p:spPr>
            <a:xfrm>
              <a:off x="1258750" y="1961093"/>
              <a:ext cx="593312" cy="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12" name="Google Shape;512;p33"/>
          <p:cNvGrpSpPr/>
          <p:nvPr/>
        </p:nvGrpSpPr>
        <p:grpSpPr>
          <a:xfrm>
            <a:off x="2493925" y="3641773"/>
            <a:ext cx="1207152" cy="1224577"/>
            <a:chOff x="2493925" y="3641773"/>
            <a:chExt cx="1207152" cy="1224577"/>
          </a:xfrm>
        </p:grpSpPr>
        <p:sp>
          <p:nvSpPr>
            <p:cNvPr id="513" name="Google Shape;513;p33"/>
            <p:cNvSpPr/>
            <p:nvPr/>
          </p:nvSpPr>
          <p:spPr>
            <a:xfrm>
              <a:off x="2493925" y="4129650"/>
              <a:ext cx="1207152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26045" y="-1162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 value</a:t>
              </a:r>
              <a:endParaRPr/>
            </a:p>
          </p:txBody>
        </p:sp>
        <p:cxnSp>
          <p:nvCxnSpPr>
            <p:cNvPr id="514" name="Google Shape;514;p33"/>
            <p:cNvCxnSpPr/>
            <p:nvPr/>
          </p:nvCxnSpPr>
          <p:spPr>
            <a:xfrm rot="10800000">
              <a:off x="3076165" y="3641773"/>
              <a:ext cx="0" cy="68490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15" name="Google Shape;515;p33"/>
          <p:cNvGrpSpPr/>
          <p:nvPr/>
        </p:nvGrpSpPr>
        <p:grpSpPr>
          <a:xfrm>
            <a:off x="3701079" y="2124388"/>
            <a:ext cx="4940177" cy="736700"/>
            <a:chOff x="3701079" y="2124388"/>
            <a:chExt cx="4940177" cy="736700"/>
          </a:xfrm>
        </p:grpSpPr>
        <p:sp>
          <p:nvSpPr>
            <p:cNvPr id="516" name="Google Shape;516;p33"/>
            <p:cNvSpPr/>
            <p:nvPr/>
          </p:nvSpPr>
          <p:spPr>
            <a:xfrm>
              <a:off x="7434104" y="2124388"/>
              <a:ext cx="1207152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119693" y="55650"/>
                  </a:moveTo>
                  <a:lnTo>
                    <a:pt x="167298" y="775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variable (</a:t>
              </a: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517" name="Google Shape;517;p33"/>
            <p:cNvCxnSpPr/>
            <p:nvPr/>
          </p:nvCxnSpPr>
          <p:spPr>
            <a:xfrm rot="10800000">
              <a:off x="3701079" y="2443907"/>
              <a:ext cx="3717574" cy="14868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18" name="Google Shape;518;p33"/>
          <p:cNvSpPr txBox="1"/>
          <p:nvPr/>
        </p:nvSpPr>
        <p:spPr>
          <a:xfrm>
            <a:off x="574819" y="4649132"/>
            <a:ext cx="8084804" cy="161471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zero, one, or more inputs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(“arguments”)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value, which may be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the type of the returned value.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613622" y="919756"/>
            <a:ext cx="5046492" cy="545564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and prints a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 distance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*/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d =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hypot(2,1,5,4);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d);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8B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the Euclidean distance between (x1,x2) and (y1,y1)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hypot(double x1, double y1,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		         double x2, double y2)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return sqrt(dx*dx + dy*dy);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0008B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/**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sqrt(x) */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return g;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functions come here</a:t>
            </a:r>
            <a:endParaRPr sz="12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25" name="Google Shape;525;p3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examples</a:t>
            </a:r>
            <a:endParaRPr sz="1800"/>
          </a:p>
        </p:txBody>
      </p:sp>
      <p:grpSp>
        <p:nvGrpSpPr>
          <p:cNvPr id="526" name="Google Shape;526;p35"/>
          <p:cNvGrpSpPr/>
          <p:nvPr/>
        </p:nvGrpSpPr>
        <p:grpSpPr>
          <a:xfrm>
            <a:off x="5851034" y="203538"/>
            <a:ext cx="3034788" cy="2635391"/>
            <a:chOff x="4576793" y="344148"/>
            <a:chExt cx="3479241" cy="2781725"/>
          </a:xfrm>
        </p:grpSpPr>
        <p:pic>
          <p:nvPicPr>
            <p:cNvPr id="527" name="Google Shape;527;p35"/>
            <p:cNvPicPr preferRelativeResize="0"/>
            <p:nvPr/>
          </p:nvPicPr>
          <p:blipFill rotWithShape="1">
            <a:blip r:embed="rId3">
              <a:alphaModFix/>
            </a:blip>
            <a:srcRect b="36479" l="34124" r="0" t="0"/>
            <a:stretch/>
          </p:blipFill>
          <p:spPr>
            <a:xfrm>
              <a:off x="4576793" y="344148"/>
              <a:ext cx="3187165" cy="2364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8" name="Google Shape;528;p35"/>
            <p:cNvSpPr/>
            <p:nvPr/>
          </p:nvSpPr>
          <p:spPr>
            <a:xfrm>
              <a:off x="5610571" y="1735634"/>
              <a:ext cx="145997" cy="15895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496341" y="967371"/>
              <a:ext cx="145997" cy="15895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30" name="Google Shape;530;p35"/>
            <p:cNvCxnSpPr/>
            <p:nvPr/>
          </p:nvCxnSpPr>
          <p:spPr>
            <a:xfrm flipH="1" rot="10800000">
              <a:off x="5756568" y="1126327"/>
              <a:ext cx="739774" cy="609307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35"/>
            <p:cNvCxnSpPr/>
            <p:nvPr/>
          </p:nvCxnSpPr>
          <p:spPr>
            <a:xfrm flipH="1" rot="10800000">
              <a:off x="5756568" y="1819295"/>
              <a:ext cx="807877" cy="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35"/>
            <p:cNvCxnSpPr/>
            <p:nvPr/>
          </p:nvCxnSpPr>
          <p:spPr>
            <a:xfrm rot="10800000">
              <a:off x="6564445" y="1126328"/>
              <a:ext cx="0" cy="692967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533" name="Google Shape;533;p35"/>
            <p:cNvSpPr txBox="1"/>
            <p:nvPr/>
          </p:nvSpPr>
          <p:spPr>
            <a:xfrm>
              <a:off x="5530150" y="1117508"/>
              <a:ext cx="739774" cy="324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hypot</a:t>
              </a:r>
              <a:endParaRPr/>
            </a:p>
          </p:txBody>
        </p:sp>
        <p:sp>
          <p:nvSpPr>
            <p:cNvPr id="534" name="Google Shape;534;p35"/>
            <p:cNvSpPr txBox="1"/>
            <p:nvPr/>
          </p:nvSpPr>
          <p:spPr>
            <a:xfrm>
              <a:off x="5228643" y="2512619"/>
              <a:ext cx="2827391" cy="6132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2764" l="-205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/>
            </a:p>
          </p:txBody>
        </p:sp>
      </p:grpSp>
      <p:sp>
        <p:nvSpPr>
          <p:cNvPr id="535" name="Google Shape;535;p35"/>
          <p:cNvSpPr txBox="1"/>
          <p:nvPr/>
        </p:nvSpPr>
        <p:spPr>
          <a:xfrm>
            <a:off x="6271034" y="1221254"/>
            <a:ext cx="83629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536" name="Google Shape;536;p35"/>
          <p:cNvSpPr txBox="1"/>
          <p:nvPr/>
        </p:nvSpPr>
        <p:spPr>
          <a:xfrm>
            <a:off x="6880100" y="595815"/>
            <a:ext cx="836292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54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3667645" y="5425658"/>
            <a:ext cx="1808709" cy="787856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182875" spcFirstLastPara="1" rIns="182875" wrap="square" tIns="0">
            <a:noAutofit/>
          </a:bodyPr>
          <a:lstStyle/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MyMath</a:t>
            </a:r>
            <a:endParaRPr/>
          </a:p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4.242642472890547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5851034" y="3495779"/>
            <a:ext cx="3171780" cy="1555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0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 distance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Widely used; Therefore, it makes sense to have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computes it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6"/>
          <p:cNvSpPr/>
          <p:nvPr/>
        </p:nvSpPr>
        <p:spPr>
          <a:xfrm>
            <a:off x="613622" y="919756"/>
            <a:ext cx="5046492" cy="545564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and prints a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 distance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*/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d =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hypot(2,1,5,4);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d);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8B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the Euclidean distance between (x1,x2) and (y1,y1)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hypot(double x1, double y1,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		         double x2, double y2)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return sqrt(dx*dx + dy*dy);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0008B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/**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sqrt(x) */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return g;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functions come here</a:t>
            </a:r>
            <a:endParaRPr sz="12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45" name="Google Shape;545;p3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examples</a:t>
            </a:r>
            <a:endParaRPr sz="1800"/>
          </a:p>
        </p:txBody>
      </p:sp>
      <p:sp>
        <p:nvSpPr>
          <p:cNvPr id="546" name="Google Shape;546;p36"/>
          <p:cNvSpPr txBox="1"/>
          <p:nvPr/>
        </p:nvSpPr>
        <p:spPr>
          <a:xfrm>
            <a:off x="5800234" y="2283922"/>
            <a:ext cx="3059283" cy="1555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0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 A collection of one or more methods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particular class: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library of common math functions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is often used to test/demo the other methods in the class.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36"/>
          <p:cNvSpPr/>
          <p:nvPr/>
        </p:nvSpPr>
        <p:spPr>
          <a:xfrm>
            <a:off x="3667645" y="5425658"/>
            <a:ext cx="1808709" cy="787856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182875" spcFirstLastPara="1" rIns="182875" wrap="square" tIns="0">
            <a:noAutofit/>
          </a:bodyPr>
          <a:lstStyle/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MyMath</a:t>
            </a:r>
            <a:endParaRPr/>
          </a:p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4.242642472890547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8"/>
          <p:cNvSpPr/>
          <p:nvPr/>
        </p:nvSpPr>
        <p:spPr>
          <a:xfrm>
            <a:off x="609600" y="747389"/>
            <a:ext cx="5127134" cy="54413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	   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 = hypot(2,1,5,4);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hypot(double x1, double y1,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double x2, double y2)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sqrt(dx*dx + dy*dy);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g;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54" name="Google Shape;554;p3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Calling a function</a:t>
            </a:r>
            <a:endParaRPr sz="1800"/>
          </a:p>
        </p:txBody>
      </p:sp>
      <p:grpSp>
        <p:nvGrpSpPr>
          <p:cNvPr id="555" name="Google Shape;555;p38"/>
          <p:cNvGrpSpPr/>
          <p:nvPr/>
        </p:nvGrpSpPr>
        <p:grpSpPr>
          <a:xfrm>
            <a:off x="5736734" y="884095"/>
            <a:ext cx="3203981" cy="3646113"/>
            <a:chOff x="5736734" y="884095"/>
            <a:chExt cx="3203981" cy="3646113"/>
          </a:xfrm>
        </p:grpSpPr>
        <p:sp>
          <p:nvSpPr>
            <p:cNvPr id="556" name="Google Shape;556;p38"/>
            <p:cNvSpPr txBox="1"/>
            <p:nvPr/>
          </p:nvSpPr>
          <p:spPr>
            <a:xfrm>
              <a:off x="5736734" y="2208274"/>
              <a:ext cx="3203981" cy="2321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sng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Calling a function:</a:t>
              </a:r>
              <a:endParaRPr/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caller passes arguments</a:t>
              </a:r>
              <a:b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the callee</a:t>
              </a:r>
              <a:endParaRPr/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caller suspends its execution, and waits for the callee to terminate</a:t>
              </a:r>
              <a:endParaRPr/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transfers to the callee, which starts executing.</a:t>
              </a:r>
              <a:endParaRPr/>
            </a:p>
          </p:txBody>
        </p:sp>
        <p:sp>
          <p:nvSpPr>
            <p:cNvPr id="557" name="Google Shape;557;p38"/>
            <p:cNvSpPr txBox="1"/>
            <p:nvPr/>
          </p:nvSpPr>
          <p:spPr>
            <a:xfrm>
              <a:off x="5736734" y="884095"/>
              <a:ext cx="3203981" cy="1100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sng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Terminology</a:t>
              </a:r>
              <a:endParaRPr/>
            </a:p>
            <a:p>
              <a:pPr indent="0" lvl="1" marL="1143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calling function = </a:t>
              </a:r>
              <a:r>
                <a:rPr b="0" i="1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caller</a:t>
              </a:r>
              <a:endParaRPr/>
            </a:p>
            <a:p>
              <a:pPr indent="0" lvl="1" marL="1143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called function = </a:t>
              </a:r>
              <a:r>
                <a:rPr b="0" i="1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callee</a:t>
              </a:r>
              <a:endParaRPr/>
            </a:p>
          </p:txBody>
        </p:sp>
      </p:grpSp>
      <p:grpSp>
        <p:nvGrpSpPr>
          <p:cNvPr id="558" name="Google Shape;558;p38"/>
          <p:cNvGrpSpPr/>
          <p:nvPr/>
        </p:nvGrpSpPr>
        <p:grpSpPr>
          <a:xfrm>
            <a:off x="2721148" y="1315883"/>
            <a:ext cx="2577904" cy="3123867"/>
            <a:chOff x="2721148" y="1315883"/>
            <a:chExt cx="2577904" cy="3123867"/>
          </a:xfrm>
        </p:grpSpPr>
        <p:sp>
          <p:nvSpPr>
            <p:cNvPr id="559" name="Google Shape;559;p38"/>
            <p:cNvSpPr/>
            <p:nvPr/>
          </p:nvSpPr>
          <p:spPr>
            <a:xfrm>
              <a:off x="4059559" y="1315883"/>
              <a:ext cx="987004" cy="506765"/>
            </a:xfrm>
            <a:prstGeom prst="roundRect">
              <a:avLst>
                <a:gd fmla="val 16667" name="adj"/>
              </a:avLst>
            </a:prstGeom>
            <a:solidFill>
              <a:srgbClr val="FFE9C4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calls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hypot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4117434" y="3019191"/>
              <a:ext cx="987004" cy="506765"/>
            </a:xfrm>
            <a:prstGeom prst="roundRect">
              <a:avLst>
                <a:gd fmla="val 16667" name="adj"/>
              </a:avLst>
            </a:prstGeom>
            <a:solidFill>
              <a:srgbClr val="FFE9C4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hypot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calls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4312048" y="3841067"/>
              <a:ext cx="987004" cy="506765"/>
            </a:xfrm>
            <a:prstGeom prst="roundRect">
              <a:avLst>
                <a:gd fmla="val 16667" name="adj"/>
              </a:avLst>
            </a:prstGeom>
            <a:solidFill>
              <a:srgbClr val="FFE9C4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calls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Math.abs</a:t>
              </a:r>
              <a:endParaRPr/>
            </a:p>
          </p:txBody>
        </p:sp>
        <p:cxnSp>
          <p:nvCxnSpPr>
            <p:cNvPr id="562" name="Google Shape;562;p38"/>
            <p:cNvCxnSpPr>
              <a:stCxn id="559" idx="1"/>
            </p:cNvCxnSpPr>
            <p:nvPr/>
          </p:nvCxnSpPr>
          <p:spPr>
            <a:xfrm rot="10800000">
              <a:off x="3613459" y="1569266"/>
              <a:ext cx="446100" cy="0"/>
            </a:xfrm>
            <a:prstGeom prst="straightConnector1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63" name="Google Shape;563;p38"/>
            <p:cNvCxnSpPr>
              <a:stCxn id="561" idx="1"/>
            </p:cNvCxnSpPr>
            <p:nvPr/>
          </p:nvCxnSpPr>
          <p:spPr>
            <a:xfrm flipH="1">
              <a:off x="2721148" y="4094450"/>
              <a:ext cx="1590900" cy="345300"/>
            </a:xfrm>
            <a:prstGeom prst="straightConnector1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64" name="Google Shape;564;p38"/>
            <p:cNvCxnSpPr/>
            <p:nvPr/>
          </p:nvCxnSpPr>
          <p:spPr>
            <a:xfrm rot="10800000">
              <a:off x="3777063" y="3240867"/>
              <a:ext cx="340370" cy="0"/>
            </a:xfrm>
            <a:prstGeom prst="straightConnector1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Sequential search</a:t>
            </a:r>
            <a:r>
              <a:rPr lang="en-US" sz="1400"/>
              <a:t> (“brute force”)</a:t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485860" y="4939239"/>
            <a:ext cx="7409201" cy="153197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  <a:p>
            <a:pPr indent="-171450" lvl="0" marL="1714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smaller is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epsilon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more accurate is the answer</a:t>
            </a:r>
            <a:endParaRPr/>
          </a:p>
          <a:p>
            <a:pPr indent="-171450" lvl="0" marL="1714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smaller is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slower is the computation</a:t>
            </a:r>
            <a:endParaRPr/>
          </a:p>
          <a:p>
            <a:pPr indent="-171450" lvl="0" marL="1714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Less than 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iterations.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537376" y="2331186"/>
            <a:ext cx="6912906" cy="1071571"/>
            <a:chOff x="537376" y="2407386"/>
            <a:chExt cx="6912906" cy="1071571"/>
          </a:xfrm>
        </p:grpSpPr>
        <p:sp>
          <p:nvSpPr>
            <p:cNvPr id="91" name="Google Shape;91;p3"/>
            <p:cNvSpPr txBox="1"/>
            <p:nvPr/>
          </p:nvSpPr>
          <p:spPr>
            <a:xfrm>
              <a:off x="537376" y="2407386"/>
              <a:ext cx="6576655" cy="401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Itr. 1: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 = g + 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increment      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increment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a small number, like 0.001)</a:t>
              </a:r>
              <a:endParaRPr/>
            </a:p>
            <a:p>
              <a:pPr indent="-342900" lvl="0" marL="342900" marR="0" rtl="0" algn="l">
                <a:lnSpc>
                  <a:spcPct val="108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" name="Google Shape;92;p3"/>
            <p:cNvCxnSpPr/>
            <p:nvPr/>
          </p:nvCxnSpPr>
          <p:spPr>
            <a:xfrm>
              <a:off x="1591056" y="3221111"/>
              <a:ext cx="5859226" cy="4539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93" name="Google Shape;93;p3"/>
            <p:cNvSpPr txBox="1"/>
            <p:nvPr/>
          </p:nvSpPr>
          <p:spPr>
            <a:xfrm>
              <a:off x="6805698" y="2719881"/>
              <a:ext cx="4675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1978360" y="2768102"/>
              <a:ext cx="4675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95" name="Google Shape;95;p3"/>
            <p:cNvSpPr txBox="1"/>
            <p:nvPr/>
          </p:nvSpPr>
          <p:spPr>
            <a:xfrm>
              <a:off x="2234392" y="2722923"/>
              <a:ext cx="9751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aseline="-25000" i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100349" y="3221111"/>
              <a:ext cx="4847359" cy="107190"/>
            </a:xfrm>
            <a:prstGeom prst="rect">
              <a:avLst/>
            </a:prstGeom>
            <a:solidFill>
              <a:srgbClr val="92D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97" name="Google Shape;97;p3"/>
            <p:cNvCxnSpPr/>
            <p:nvPr/>
          </p:nvCxnSpPr>
          <p:spPr>
            <a:xfrm>
              <a:off x="2379033" y="3104885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2098617" y="3098789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6947708" y="3098789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>
            <a:off x="631198" y="3490859"/>
            <a:ext cx="6819084" cy="1003005"/>
            <a:chOff x="631198" y="3567059"/>
            <a:chExt cx="6819084" cy="1003005"/>
          </a:xfrm>
        </p:grpSpPr>
        <p:cxnSp>
          <p:nvCxnSpPr>
            <p:cNvPr id="101" name="Google Shape;101;p3"/>
            <p:cNvCxnSpPr/>
            <p:nvPr/>
          </p:nvCxnSpPr>
          <p:spPr>
            <a:xfrm>
              <a:off x="1591056" y="4376932"/>
              <a:ext cx="5859226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02" name="Google Shape;102;p3"/>
            <p:cNvSpPr txBox="1"/>
            <p:nvPr/>
          </p:nvSpPr>
          <p:spPr>
            <a:xfrm>
              <a:off x="6845531" y="3839232"/>
              <a:ext cx="4675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2021438" y="3861606"/>
              <a:ext cx="4675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2612553" y="3814030"/>
              <a:ext cx="9751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140182" y="4312218"/>
              <a:ext cx="4847359" cy="107190"/>
            </a:xfrm>
            <a:prstGeom prst="rect">
              <a:avLst/>
            </a:prstGeom>
            <a:solidFill>
              <a:srgbClr val="92D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06" name="Google Shape;106;p3"/>
            <p:cNvCxnSpPr/>
            <p:nvPr/>
          </p:nvCxnSpPr>
          <p:spPr>
            <a:xfrm>
              <a:off x="2757194" y="4195992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2460142" y="4195796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2138450" y="4189896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6987541" y="4189896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3"/>
            <p:cNvSpPr txBox="1"/>
            <p:nvPr/>
          </p:nvSpPr>
          <p:spPr>
            <a:xfrm>
              <a:off x="631198" y="3567059"/>
              <a:ext cx="2368034" cy="401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Itr. 2: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 = g + 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increment</a:t>
              </a:r>
              <a:endParaRPr/>
            </a:p>
            <a:p>
              <a:pPr indent="-342900" lvl="0" marL="342900" marR="0" rtl="0" algn="l">
                <a:lnSpc>
                  <a:spcPct val="108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537376" y="1056215"/>
            <a:ext cx="6978991" cy="1345843"/>
            <a:chOff x="537376" y="1132415"/>
            <a:chExt cx="6978991" cy="1345843"/>
          </a:xfrm>
        </p:grpSpPr>
        <p:cxnSp>
          <p:nvCxnSpPr>
            <p:cNvPr id="112" name="Google Shape;112;p3"/>
            <p:cNvCxnSpPr/>
            <p:nvPr/>
          </p:nvCxnSpPr>
          <p:spPr>
            <a:xfrm>
              <a:off x="1591056" y="1991465"/>
              <a:ext cx="5817787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13" name="Google Shape;113;p3"/>
            <p:cNvSpPr txBox="1"/>
            <p:nvPr/>
          </p:nvSpPr>
          <p:spPr>
            <a:xfrm>
              <a:off x="6805698" y="2139704"/>
              <a:ext cx="4675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978361" y="1428563"/>
              <a:ext cx="4675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aseline="-25000" i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100350" y="1926751"/>
              <a:ext cx="4847359" cy="107190"/>
            </a:xfrm>
            <a:prstGeom prst="rect">
              <a:avLst/>
            </a:prstGeom>
            <a:solidFill>
              <a:srgbClr val="92D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537376" y="1132415"/>
              <a:ext cx="6978991" cy="401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Itr. 0: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square root of 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must be between 1 and 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so let’s start with 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1:</a:t>
              </a:r>
              <a:endParaRPr i="1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" name="Google Shape;117;p3"/>
            <p:cNvCxnSpPr/>
            <p:nvPr/>
          </p:nvCxnSpPr>
          <p:spPr>
            <a:xfrm>
              <a:off x="2098618" y="1804429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6947709" y="1804429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3"/>
            <p:cNvSpPr txBox="1"/>
            <p:nvPr/>
          </p:nvSpPr>
          <p:spPr>
            <a:xfrm>
              <a:off x="1978360" y="2117971"/>
              <a:ext cx="4675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>
            <a:off x="558858" y="4643824"/>
            <a:ext cx="4572000" cy="3520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688" l="-83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3375751" y="1469408"/>
            <a:ext cx="2411729" cy="3520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137" l="-104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3419960" y="2772267"/>
            <a:ext cx="2411729" cy="3520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0688" l="-1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3461415" y="3805971"/>
            <a:ext cx="2411729" cy="3520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137" l="-104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485860" y="676509"/>
            <a:ext cx="6628172" cy="4015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872" l="-954" r="0" t="-156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/>
          <p:nvPr/>
        </p:nvSpPr>
        <p:spPr>
          <a:xfrm>
            <a:off x="609600" y="747389"/>
            <a:ext cx="5127134" cy="54413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	   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 = hypot(2,1,5,4);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hypot(double x1, double y1,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double x2, double y2)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sqrt(dx*dx + dy*dy);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g;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71" name="Google Shape;571;p3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Calling a function</a:t>
            </a:r>
            <a:endParaRPr sz="1800"/>
          </a:p>
        </p:txBody>
      </p:sp>
      <p:sp>
        <p:nvSpPr>
          <p:cNvPr id="572" name="Google Shape;572;p39"/>
          <p:cNvSpPr/>
          <p:nvPr/>
        </p:nvSpPr>
        <p:spPr>
          <a:xfrm>
            <a:off x="6124678" y="1677546"/>
            <a:ext cx="2409722" cy="665074"/>
          </a:xfrm>
          <a:prstGeom prst="wedgeRoundRectCallout">
            <a:avLst>
              <a:gd fmla="val -84149" name="adj1"/>
              <a:gd fmla="val 42725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72000" spcFirstLastPara="1" rIns="0" wrap="square" tIns="36000">
            <a:noAutofit/>
          </a:bodyPr>
          <a:lstStyle/>
          <a:p>
            <a:pPr indent="0" lvl="1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initialized to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respectively</a:t>
            </a:r>
            <a:endParaRPr/>
          </a:p>
        </p:txBody>
      </p:sp>
      <p:sp>
        <p:nvSpPr>
          <p:cNvPr id="573" name="Google Shape;573;p39"/>
          <p:cNvSpPr/>
          <p:nvPr/>
        </p:nvSpPr>
        <p:spPr>
          <a:xfrm>
            <a:off x="5142121" y="3331316"/>
            <a:ext cx="2142914" cy="575697"/>
          </a:xfrm>
          <a:prstGeom prst="wedgeRoundRectCallout">
            <a:avLst>
              <a:gd fmla="val -102199" name="adj1"/>
              <a:gd fmla="val 12094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80000" spcFirstLastPara="1" rIns="0" wrap="square" tIns="36000">
            <a:noAutofit/>
          </a:bodyPr>
          <a:lstStyle/>
          <a:p>
            <a:pPr indent="0" lvl="1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initialized to the value of</a:t>
            </a:r>
            <a:b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dx*dx + dy*dy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39"/>
          <p:cNvSpPr txBox="1"/>
          <p:nvPr/>
        </p:nvSpPr>
        <p:spPr>
          <a:xfrm>
            <a:off x="5739874" y="4154498"/>
            <a:ext cx="3404126" cy="17867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Terminology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that the caller passes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local variables; initialized by the arguments supplied by the caller.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"/>
          <p:cNvSpPr/>
          <p:nvPr/>
        </p:nvSpPr>
        <p:spPr>
          <a:xfrm>
            <a:off x="609600" y="747389"/>
            <a:ext cx="5127134" cy="54413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	   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 = hypot(2,1,5,4);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hypot(double x1, double y1,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double x2, double y2)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sqrt(dx*dx + dy*dy);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g;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81" name="Google Shape;581;p4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Returning from a function call</a:t>
            </a:r>
            <a:endParaRPr sz="1800"/>
          </a:p>
        </p:txBody>
      </p:sp>
      <p:grpSp>
        <p:nvGrpSpPr>
          <p:cNvPr id="582" name="Google Shape;582;p40"/>
          <p:cNvGrpSpPr/>
          <p:nvPr/>
        </p:nvGrpSpPr>
        <p:grpSpPr>
          <a:xfrm>
            <a:off x="2766448" y="1315883"/>
            <a:ext cx="2532604" cy="3032067"/>
            <a:chOff x="2766448" y="1315883"/>
            <a:chExt cx="2532604" cy="3032067"/>
          </a:xfrm>
        </p:grpSpPr>
        <p:sp>
          <p:nvSpPr>
            <p:cNvPr id="583" name="Google Shape;583;p40"/>
            <p:cNvSpPr/>
            <p:nvPr/>
          </p:nvSpPr>
          <p:spPr>
            <a:xfrm>
              <a:off x="4059559" y="1315883"/>
              <a:ext cx="987004" cy="506765"/>
            </a:xfrm>
            <a:prstGeom prst="roundRect">
              <a:avLst>
                <a:gd fmla="val 16667" name="adj"/>
              </a:avLst>
            </a:prstGeom>
            <a:solidFill>
              <a:srgbClr val="FFE9C4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calls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hypot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4117434" y="3019191"/>
              <a:ext cx="987004" cy="506765"/>
            </a:xfrm>
            <a:prstGeom prst="roundRect">
              <a:avLst>
                <a:gd fmla="val 16667" name="adj"/>
              </a:avLst>
            </a:prstGeom>
            <a:solidFill>
              <a:srgbClr val="FFE9C4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hypot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calls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312048" y="3841067"/>
              <a:ext cx="987004" cy="506765"/>
            </a:xfrm>
            <a:prstGeom prst="roundRect">
              <a:avLst>
                <a:gd fmla="val 16667" name="adj"/>
              </a:avLst>
            </a:prstGeom>
            <a:solidFill>
              <a:srgbClr val="FFE9C4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calls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Math.abs</a:t>
              </a:r>
              <a:endParaRPr/>
            </a:p>
          </p:txBody>
        </p:sp>
        <p:cxnSp>
          <p:nvCxnSpPr>
            <p:cNvPr id="586" name="Google Shape;586;p40"/>
            <p:cNvCxnSpPr>
              <a:stCxn id="583" idx="1"/>
            </p:cNvCxnSpPr>
            <p:nvPr/>
          </p:nvCxnSpPr>
          <p:spPr>
            <a:xfrm rot="10800000">
              <a:off x="3753859" y="1569266"/>
              <a:ext cx="305700" cy="0"/>
            </a:xfrm>
            <a:prstGeom prst="straightConnector1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med" w="med" type="none"/>
              <a:tailEnd len="lg" w="lg" type="oval"/>
            </a:ln>
          </p:spPr>
        </p:cxnSp>
        <p:cxnSp>
          <p:nvCxnSpPr>
            <p:cNvPr id="587" name="Google Shape;587;p40"/>
            <p:cNvCxnSpPr>
              <a:stCxn id="585" idx="1"/>
            </p:cNvCxnSpPr>
            <p:nvPr/>
          </p:nvCxnSpPr>
          <p:spPr>
            <a:xfrm flipH="1">
              <a:off x="2766448" y="4094450"/>
              <a:ext cx="1545600" cy="253500"/>
            </a:xfrm>
            <a:prstGeom prst="straightConnector1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med" w="med" type="none"/>
              <a:tailEnd len="lg" w="lg" type="oval"/>
            </a:ln>
          </p:spPr>
        </p:cxnSp>
        <p:cxnSp>
          <p:nvCxnSpPr>
            <p:cNvPr id="588" name="Google Shape;588;p40"/>
            <p:cNvCxnSpPr/>
            <p:nvPr/>
          </p:nvCxnSpPr>
          <p:spPr>
            <a:xfrm rot="10800000">
              <a:off x="3777063" y="3240867"/>
              <a:ext cx="340370" cy="0"/>
            </a:xfrm>
            <a:prstGeom prst="straightConnector1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med" w="med" type="none"/>
              <a:tailEnd len="lg" w="lg" type="oval"/>
            </a:ln>
          </p:spPr>
        </p:cxnSp>
      </p:grpSp>
      <p:sp>
        <p:nvSpPr>
          <p:cNvPr id="589" name="Google Shape;589;p40"/>
          <p:cNvSpPr txBox="1"/>
          <p:nvPr/>
        </p:nvSpPr>
        <p:spPr>
          <a:xfrm>
            <a:off x="5833736" y="1904327"/>
            <a:ext cx="2681536" cy="11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callee returns:</a:t>
            </a:r>
            <a:endParaRPr b="0" i="0" sz="18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 value replaces the function call in the caller’s code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caller continues its execution.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"/>
          <p:cNvSpPr/>
          <p:nvPr/>
        </p:nvSpPr>
        <p:spPr>
          <a:xfrm>
            <a:off x="609600" y="747389"/>
            <a:ext cx="5127134" cy="54413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	   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 = hypot(2,1,5,4);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system.Out.println(d);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hypot(double x1, double y1,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double x2, double y2)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sqrt(dx*dx + dy*dy);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g;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96" name="Google Shape;596;p4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call and return: simulation</a:t>
            </a:r>
            <a:endParaRPr sz="1600"/>
          </a:p>
        </p:txBody>
      </p:sp>
      <p:sp>
        <p:nvSpPr>
          <p:cNvPr id="597" name="Google Shape;597;p41"/>
          <p:cNvSpPr/>
          <p:nvPr/>
        </p:nvSpPr>
        <p:spPr>
          <a:xfrm>
            <a:off x="3062160" y="5615819"/>
            <a:ext cx="2108349" cy="769293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182875" wrap="square" tIns="0">
            <a:noAutofit/>
          </a:bodyPr>
          <a:lstStyle/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java MyMath</a:t>
            </a:r>
            <a:endParaRPr/>
          </a:p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4.242642472890547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41"/>
          <p:cNvSpPr txBox="1"/>
          <p:nvPr/>
        </p:nvSpPr>
        <p:spPr>
          <a:xfrm>
            <a:off x="-403412" y="38996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2"/>
          <p:cNvSpPr/>
          <p:nvPr/>
        </p:nvSpPr>
        <p:spPr>
          <a:xfrm>
            <a:off x="609600" y="747389"/>
            <a:ext cx="5127134" cy="54413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	   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 = hypot(2,1,5,4);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system.Out.println(d);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hypot(double x1, double y1,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double x2, double y2)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sqrt(dx*dx + dy*dy);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g;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05" name="Google Shape;605;p4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call and return: simulation</a:t>
            </a:r>
            <a:endParaRPr sz="1600"/>
          </a:p>
        </p:txBody>
      </p:sp>
      <p:sp>
        <p:nvSpPr>
          <p:cNvPr id="606" name="Google Shape;606;p42"/>
          <p:cNvSpPr/>
          <p:nvPr/>
        </p:nvSpPr>
        <p:spPr>
          <a:xfrm>
            <a:off x="3062160" y="5615819"/>
            <a:ext cx="2108349" cy="769293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182875" wrap="square" tIns="0">
            <a:noAutofit/>
          </a:bodyPr>
          <a:lstStyle/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java MyMath</a:t>
            </a:r>
            <a:endParaRPr/>
          </a:p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4.242642472890547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-403412" y="38996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3631074" y="1421187"/>
            <a:ext cx="30329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9" name="Google Shape;609;p42"/>
          <p:cNvSpPr/>
          <p:nvPr/>
        </p:nvSpPr>
        <p:spPr>
          <a:xfrm>
            <a:off x="2041421" y="3362325"/>
            <a:ext cx="30329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572000" y="5731952"/>
            <a:ext cx="30329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11" name="Google Shape;611;p42"/>
          <p:cNvSpPr txBox="1"/>
          <p:nvPr/>
        </p:nvSpPr>
        <p:spPr>
          <a:xfrm>
            <a:off x="5971782" y="1047995"/>
            <a:ext cx="3302573" cy="49587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MyMath.main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running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calls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8588" lvl="0" marL="3127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suspends its execution</a:t>
            </a:r>
            <a:endParaRPr/>
          </a:p>
          <a:p>
            <a:pPr indent="-128588" lvl="0" marL="312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running</a:t>
            </a:r>
            <a:endParaRPr/>
          </a:p>
          <a:p>
            <a:pPr indent="-1270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calls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8588" lvl="0" marL="3127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suspends its execution</a:t>
            </a:r>
            <a:endParaRPr/>
          </a:p>
          <a:p>
            <a:pPr indent="-128588" lvl="0" marL="312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running </a:t>
            </a:r>
            <a:endParaRPr/>
          </a:p>
          <a:p>
            <a:pPr indent="-1270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5956094" y="1116588"/>
            <a:ext cx="24884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13" name="Google Shape;613;p42"/>
          <p:cNvSpPr/>
          <p:nvPr/>
        </p:nvSpPr>
        <p:spPr>
          <a:xfrm>
            <a:off x="5956093" y="1500086"/>
            <a:ext cx="24884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>
            <a:off x="5971782" y="2387122"/>
            <a:ext cx="24884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"/>
          <p:cNvSpPr/>
          <p:nvPr/>
        </p:nvSpPr>
        <p:spPr>
          <a:xfrm>
            <a:off x="609600" y="747389"/>
            <a:ext cx="5127134" cy="54413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	   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 = hypot(2,1,5,4);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system.Out.println(d);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hypot(double x1, double y1,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double x2, double y2)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sqrt(dx*dx + dy*dy);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g;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21" name="Google Shape;621;p4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call and return: simulation</a:t>
            </a:r>
            <a:endParaRPr sz="1600"/>
          </a:p>
        </p:txBody>
      </p:sp>
      <p:sp>
        <p:nvSpPr>
          <p:cNvPr id="622" name="Google Shape;622;p43"/>
          <p:cNvSpPr/>
          <p:nvPr/>
        </p:nvSpPr>
        <p:spPr>
          <a:xfrm>
            <a:off x="1036160" y="5021040"/>
            <a:ext cx="303299" cy="265365"/>
          </a:xfrm>
          <a:prstGeom prst="ellipse">
            <a:avLst/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3" name="Google Shape;623;p43"/>
          <p:cNvSpPr/>
          <p:nvPr/>
        </p:nvSpPr>
        <p:spPr>
          <a:xfrm>
            <a:off x="1036160" y="3071559"/>
            <a:ext cx="303299" cy="265365"/>
          </a:xfrm>
          <a:prstGeom prst="ellipse">
            <a:avLst/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4" name="Google Shape;624;p43"/>
          <p:cNvSpPr/>
          <p:nvPr/>
        </p:nvSpPr>
        <p:spPr>
          <a:xfrm>
            <a:off x="1036159" y="1571595"/>
            <a:ext cx="303299" cy="265365"/>
          </a:xfrm>
          <a:prstGeom prst="ellipse">
            <a:avLst/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5" name="Google Shape;625;p43"/>
          <p:cNvSpPr/>
          <p:nvPr/>
        </p:nvSpPr>
        <p:spPr>
          <a:xfrm>
            <a:off x="3062160" y="5615819"/>
            <a:ext cx="2108349" cy="769293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182875" wrap="square" tIns="0">
            <a:noAutofit/>
          </a:bodyPr>
          <a:lstStyle/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java MyMath</a:t>
            </a:r>
            <a:endParaRPr/>
          </a:p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4.242642472890547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43"/>
          <p:cNvSpPr txBox="1"/>
          <p:nvPr/>
        </p:nvSpPr>
        <p:spPr>
          <a:xfrm>
            <a:off x="-403412" y="38996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7" name="Google Shape;627;p43"/>
          <p:cNvSpPr/>
          <p:nvPr/>
        </p:nvSpPr>
        <p:spPr>
          <a:xfrm>
            <a:off x="3631074" y="1421187"/>
            <a:ext cx="30329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8" name="Google Shape;628;p43"/>
          <p:cNvSpPr/>
          <p:nvPr/>
        </p:nvSpPr>
        <p:spPr>
          <a:xfrm>
            <a:off x="3706520" y="3071559"/>
            <a:ext cx="30329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5971782" y="1047995"/>
            <a:ext cx="3302573" cy="49587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MyMath.main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running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calls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8588" lvl="0" marL="3127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suspends its execution</a:t>
            </a:r>
            <a:endParaRPr/>
          </a:p>
          <a:p>
            <a:pPr indent="-128588" lvl="0" marL="312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running</a:t>
            </a:r>
            <a:endParaRPr/>
          </a:p>
          <a:p>
            <a:pPr indent="-1270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calls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8588" lvl="0" marL="3127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suspends its execution</a:t>
            </a:r>
            <a:endParaRPr/>
          </a:p>
          <a:p>
            <a:pPr indent="-128588" lvl="0" marL="312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running </a:t>
            </a:r>
            <a:endParaRPr/>
          </a:p>
          <a:p>
            <a:pPr indent="-1270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sqrt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</a:t>
            </a:r>
            <a:endParaRPr/>
          </a:p>
          <a:p>
            <a:pPr indent="-128588" lvl="0" marL="3127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resumes its execution</a:t>
            </a:r>
            <a:endParaRPr/>
          </a:p>
          <a:p>
            <a:pPr indent="-128588" lvl="0" marL="3127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executed instruction:</a:t>
            </a:r>
            <a:b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that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returned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</a:t>
            </a:r>
            <a:endParaRPr/>
          </a:p>
          <a:p>
            <a:pPr indent="-128588" lvl="0" marL="3127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resumes its execution</a:t>
            </a:r>
            <a:endParaRPr/>
          </a:p>
          <a:p>
            <a:pPr indent="-128588" lvl="0" marL="3127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executed instruction:</a:t>
            </a:r>
            <a:b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that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returned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MyMath.main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prints, and then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returns; the program terminates.</a:t>
            </a:r>
            <a:endParaRPr/>
          </a:p>
          <a:p>
            <a:pPr indent="-1270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43"/>
          <p:cNvSpPr/>
          <p:nvPr/>
        </p:nvSpPr>
        <p:spPr>
          <a:xfrm>
            <a:off x="4572000" y="5731952"/>
            <a:ext cx="30329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31" name="Google Shape;631;p43"/>
          <p:cNvSpPr/>
          <p:nvPr/>
        </p:nvSpPr>
        <p:spPr>
          <a:xfrm>
            <a:off x="5956094" y="1116588"/>
            <a:ext cx="24884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32" name="Google Shape;632;p43"/>
          <p:cNvSpPr/>
          <p:nvPr/>
        </p:nvSpPr>
        <p:spPr>
          <a:xfrm>
            <a:off x="5956093" y="1500086"/>
            <a:ext cx="24884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633" name="Google Shape;633;p43"/>
          <p:cNvSpPr/>
          <p:nvPr/>
        </p:nvSpPr>
        <p:spPr>
          <a:xfrm>
            <a:off x="5971782" y="2387122"/>
            <a:ext cx="248849" cy="265365"/>
          </a:xfrm>
          <a:prstGeom prst="ellipse">
            <a:avLst/>
          </a:prstGeom>
          <a:solidFill>
            <a:srgbClr val="000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5971782" y="3228786"/>
            <a:ext cx="248849" cy="265365"/>
          </a:xfrm>
          <a:prstGeom prst="ellipse">
            <a:avLst/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5" name="Google Shape;635;p43"/>
          <p:cNvSpPr/>
          <p:nvPr/>
        </p:nvSpPr>
        <p:spPr>
          <a:xfrm>
            <a:off x="5962485" y="4346028"/>
            <a:ext cx="248849" cy="265365"/>
          </a:xfrm>
          <a:prstGeom prst="ellipse">
            <a:avLst/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5962485" y="5470350"/>
            <a:ext cx="248849" cy="265365"/>
          </a:xfrm>
          <a:prstGeom prst="ellipse">
            <a:avLst/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0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</a:t>
            </a:r>
            <a:endParaRPr sz="1800"/>
          </a:p>
        </p:txBody>
      </p:sp>
      <p:sp>
        <p:nvSpPr>
          <p:cNvPr id="643" name="Google Shape;643;p45"/>
          <p:cNvSpPr/>
          <p:nvPr/>
        </p:nvSpPr>
        <p:spPr>
          <a:xfrm>
            <a:off x="583549" y="737084"/>
            <a:ext cx="5012717" cy="476898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System.out.println(sqrt(2, 0.1));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System.out.println(sqrt(2, 0.001));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System.out.println(sqrt(2));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Square root of x with precision epsilon */</a:t>
            </a:r>
            <a:endParaRPr sz="12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x, double epsilon)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 (x &lt; 0) return Double.</a:t>
            </a:r>
            <a:r>
              <a:rPr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(Math.</a:t>
            </a:r>
            <a:r>
              <a:rPr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(g * g - x) &gt; epsilon)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return g;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44" name="Google Shape;644;p45"/>
          <p:cNvSpPr/>
          <p:nvPr/>
        </p:nvSpPr>
        <p:spPr>
          <a:xfrm>
            <a:off x="3857824" y="2000827"/>
            <a:ext cx="586017" cy="276262"/>
          </a:xfrm>
          <a:prstGeom prst="wedgeRoundRectCallout">
            <a:avLst>
              <a:gd fmla="val -84264" name="adj1"/>
              <a:gd fmla="val -52582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72000" spcFirstLastPara="1" rIns="0" wrap="square" tIns="36000">
            <a:noAutofit/>
          </a:bodyPr>
          <a:lstStyle/>
          <a:p>
            <a:pPr indent="0" lvl="1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Huh?</a:t>
            </a:r>
            <a:endParaRPr/>
          </a:p>
        </p:txBody>
      </p:sp>
      <p:sp>
        <p:nvSpPr>
          <p:cNvPr id="645" name="Google Shape;645;p45"/>
          <p:cNvSpPr/>
          <p:nvPr/>
        </p:nvSpPr>
        <p:spPr>
          <a:xfrm>
            <a:off x="5204434" y="1101757"/>
            <a:ext cx="1936089" cy="1175332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183600" lIns="108000" spcFirstLastPara="1" rIns="182875" wrap="square" tIns="93600">
            <a:noAutofit/>
          </a:bodyPr>
          <a:lstStyle/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 MyMath</a:t>
            </a:r>
            <a:endParaRPr/>
          </a:p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1.41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66666666666665</a:t>
            </a:r>
            <a:endParaRPr/>
          </a:p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1.41421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56862745097</a:t>
            </a:r>
            <a:endParaRPr/>
          </a:p>
          <a:p>
            <a:pPr indent="0" lvl="0" marL="0" marR="0" rtl="0" algn="l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1.41421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56862745097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</a:t>
            </a:r>
            <a:endParaRPr sz="1800"/>
          </a:p>
        </p:txBody>
      </p:sp>
      <p:grpSp>
        <p:nvGrpSpPr>
          <p:cNvPr id="652" name="Google Shape;652;p46"/>
          <p:cNvGrpSpPr/>
          <p:nvPr/>
        </p:nvGrpSpPr>
        <p:grpSpPr>
          <a:xfrm>
            <a:off x="891866" y="2762506"/>
            <a:ext cx="4444063" cy="2099474"/>
            <a:chOff x="880800" y="2911438"/>
            <a:chExt cx="4444063" cy="2099474"/>
          </a:xfrm>
        </p:grpSpPr>
        <p:sp>
          <p:nvSpPr>
            <p:cNvPr id="653" name="Google Shape;653;p46"/>
            <p:cNvSpPr/>
            <p:nvPr/>
          </p:nvSpPr>
          <p:spPr>
            <a:xfrm>
              <a:off x="880800" y="2911438"/>
              <a:ext cx="4444063" cy="236868"/>
            </a:xfrm>
            <a:prstGeom prst="rect">
              <a:avLst/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880800" y="4773168"/>
              <a:ext cx="3074989" cy="237744"/>
            </a:xfrm>
            <a:prstGeom prst="rect">
              <a:avLst/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655" name="Google Shape;655;p46"/>
          <p:cNvSpPr/>
          <p:nvPr/>
        </p:nvSpPr>
        <p:spPr>
          <a:xfrm>
            <a:off x="583549" y="737084"/>
            <a:ext cx="5012717" cy="476898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System.out.println(sqrt(2, 0.1));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System.out.println(sqrt(2, 0.001));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System.out.println(sqrt(2));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Square root of x with precision epsilon */</a:t>
            </a:r>
            <a:endParaRPr sz="12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x, double epsilon)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 (x &lt; 0) return Double.</a:t>
            </a:r>
            <a:r>
              <a:rPr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(Math.</a:t>
            </a:r>
            <a:r>
              <a:rPr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(g * g - x) &gt; epsilon)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return g;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Square root of x with default precision 0.001 */</a:t>
            </a:r>
            <a:endParaRPr sz="12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x)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i="1"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(x, 0.001);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56" name="Google Shape;656;p46"/>
          <p:cNvSpPr/>
          <p:nvPr/>
        </p:nvSpPr>
        <p:spPr>
          <a:xfrm>
            <a:off x="956346" y="2752678"/>
            <a:ext cx="4379583" cy="23686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7" name="Google Shape;657;p46"/>
          <p:cNvSpPr/>
          <p:nvPr/>
        </p:nvSpPr>
        <p:spPr>
          <a:xfrm>
            <a:off x="943598" y="4617245"/>
            <a:ext cx="3074989" cy="237744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8" name="Google Shape;658;p46"/>
          <p:cNvSpPr txBox="1"/>
          <p:nvPr/>
        </p:nvSpPr>
        <p:spPr>
          <a:xfrm>
            <a:off x="5660746" y="2657317"/>
            <a:ext cx="3532817" cy="20397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0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functions that have the same name, but different signatures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These are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functions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9" name="Google Shape;659;p46"/>
          <p:cNvGrpSpPr/>
          <p:nvPr/>
        </p:nvGrpSpPr>
        <p:grpSpPr>
          <a:xfrm>
            <a:off x="485860" y="4354530"/>
            <a:ext cx="8707703" cy="2039726"/>
            <a:chOff x="485860" y="4354530"/>
            <a:chExt cx="8707703" cy="2039726"/>
          </a:xfrm>
        </p:grpSpPr>
        <p:sp>
          <p:nvSpPr>
            <p:cNvPr id="660" name="Google Shape;660;p46"/>
            <p:cNvSpPr txBox="1"/>
            <p:nvPr/>
          </p:nvSpPr>
          <p:spPr>
            <a:xfrm>
              <a:off x="5660746" y="4354530"/>
              <a:ext cx="3532817" cy="20397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6025" lIns="92075" spcFirstLastPara="1" rIns="0" wrap="square" tIns="46025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Usage</a:t>
              </a:r>
              <a:endParaRPr/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Overloading is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widely used</a:t>
              </a:r>
              <a:endParaRPr/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Supports many different needs</a:t>
              </a:r>
              <a:endParaRPr/>
            </a:p>
          </p:txBody>
        </p:sp>
        <p:sp>
          <p:nvSpPr>
            <p:cNvPr id="661" name="Google Shape;661;p46"/>
            <p:cNvSpPr txBox="1"/>
            <p:nvPr/>
          </p:nvSpPr>
          <p:spPr>
            <a:xfrm>
              <a:off x="485860" y="5717473"/>
              <a:ext cx="7531751" cy="5401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6025" lIns="92075" spcFirstLastPara="1" rIns="0" wrap="square" tIns="46025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20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this example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Overloading is used to implement a computation 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that has both a default precision, and a user-defined precision.</a:t>
              </a:r>
              <a:endPara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11430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62" name="Google Shape;662;p46"/>
          <p:cNvSpPr/>
          <p:nvPr/>
        </p:nvSpPr>
        <p:spPr>
          <a:xfrm>
            <a:off x="5212619" y="913693"/>
            <a:ext cx="3700153" cy="1341517"/>
          </a:xfrm>
          <a:prstGeom prst="wedgeRoundRectCallout">
            <a:avLst>
              <a:gd fmla="val -64387" name="adj1"/>
              <a:gd fmla="val 79736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signature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of: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function’s parameters;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function’s parameters.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Overloading: Example 2</a:t>
            </a:r>
            <a:endParaRPr sz="1800"/>
          </a:p>
        </p:txBody>
      </p:sp>
      <p:sp>
        <p:nvSpPr>
          <p:cNvPr id="669" name="Google Shape;669;p47"/>
          <p:cNvSpPr txBox="1"/>
          <p:nvPr/>
        </p:nvSpPr>
        <p:spPr>
          <a:xfrm>
            <a:off x="5685166" y="1758150"/>
            <a:ext cx="3149438" cy="39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(Java’s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API)</a:t>
            </a:r>
            <a:endParaRPr/>
          </a:p>
        </p:txBody>
      </p:sp>
      <p:sp>
        <p:nvSpPr>
          <p:cNvPr id="670" name="Google Shape;670;p47"/>
          <p:cNvSpPr txBox="1"/>
          <p:nvPr/>
        </p:nvSpPr>
        <p:spPr>
          <a:xfrm>
            <a:off x="5685166" y="2952286"/>
            <a:ext cx="31494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overloading is used to create a printing service that can be used to print many different data types using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same”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47"/>
          <p:cNvSpPr txBox="1"/>
          <p:nvPr/>
        </p:nvSpPr>
        <p:spPr>
          <a:xfrm>
            <a:off x="716900" y="1376325"/>
            <a:ext cx="35907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List of println method overloads in Java: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Terminates the current line by writing the line separator string.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println(boolean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Prints a boolean and then terminates the line.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println(char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Prints a character and then terminates the line.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println(char[]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Prints an array of characters and then terminates the line.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println(double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Prints a double and then terminates the line.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println(float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Prints a float and then terminates the line.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println(int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Prints an integer and then terminates the line.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println(long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Prints a long and then terminates the line.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println(Object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Prints an Object and then terminates the line.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void println(String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Prints a String and then terminates the line.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Overloading: Example 3</a:t>
            </a:r>
            <a:endParaRPr sz="1800"/>
          </a:p>
        </p:txBody>
      </p:sp>
      <p:sp>
        <p:nvSpPr>
          <p:cNvPr id="678" name="Google Shape;678;p48"/>
          <p:cNvSpPr/>
          <p:nvPr/>
        </p:nvSpPr>
        <p:spPr>
          <a:xfrm>
            <a:off x="602853" y="3601402"/>
            <a:ext cx="4923713" cy="145673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 = "It was the best of time";	</a:t>
            </a:r>
            <a:endParaRPr/>
          </a:p>
          <a:p>
            <a:pPr indent="0" lvl="0" marL="0" marR="0" rtl="0" algn="l">
              <a:lnSpc>
                <a:spcPct val="1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System.out.println(str.indexOf('t')); 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1</a:t>
            </a:r>
            <a:endParaRPr/>
          </a:p>
          <a:p>
            <a:pPr indent="0" lvl="0" marL="0" marR="0" rtl="0" algn="l">
              <a:lnSpc>
                <a:spcPct val="1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System.out.println(str.indexOf('t',3));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7</a:t>
            </a:r>
            <a:endParaRPr/>
          </a:p>
          <a:p>
            <a:pPr indent="0" lvl="0" marL="0" marR="0" rtl="0" algn="l">
              <a:lnSpc>
                <a:spcPct val="1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System.out.println(str.indexOf("best"));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11</a:t>
            </a:r>
            <a:endParaRPr sz="120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9" name="Google Shape;679;p48"/>
          <p:cNvSpPr txBox="1"/>
          <p:nvPr/>
        </p:nvSpPr>
        <p:spPr>
          <a:xfrm>
            <a:off x="6966428" y="1423400"/>
            <a:ext cx="1574719" cy="39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113" lvl="0" marL="1111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(Java’s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API)</a:t>
            </a:r>
            <a:endParaRPr/>
          </a:p>
        </p:txBody>
      </p:sp>
      <p:sp>
        <p:nvSpPr>
          <p:cNvPr id="680" name="Google Shape;680;p48"/>
          <p:cNvSpPr txBox="1"/>
          <p:nvPr/>
        </p:nvSpPr>
        <p:spPr>
          <a:xfrm>
            <a:off x="5794460" y="3729606"/>
            <a:ext cx="31040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overloading is used to feature different variants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“the same”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774625" y="1020000"/>
            <a:ext cx="66501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List of indexOf method overloads in Java: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int indexOf(int ch)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Returns the index within this string of the first occurrence of the specified character.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int indexOf(int ch, int fromIndex)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Returns the index within this string of the first occurrence of the specified character,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starting the search at the specified index.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int indexOf(String str)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Returns the index within this string of the first occurrence of the specified substring.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int indexOf(String str, int fromIndex)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Returns the index within this string of the first occurrence of the specified substring,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// starting at the specified index.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Modularity</a:t>
            </a:r>
            <a:endParaRPr sz="1800"/>
          </a:p>
        </p:txBody>
      </p:sp>
      <p:sp>
        <p:nvSpPr>
          <p:cNvPr id="688" name="Google Shape;688;p51"/>
          <p:cNvSpPr txBox="1"/>
          <p:nvPr/>
        </p:nvSpPr>
        <p:spPr>
          <a:xfrm>
            <a:off x="5409136" y="2151579"/>
            <a:ext cx="3591181" cy="34924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0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Reduces:</a:t>
            </a:r>
            <a:endParaRPr/>
          </a:p>
          <a:p>
            <a:pPr indent="-166687" lvl="2" marL="6270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complexity</a:t>
            </a:r>
            <a:endParaRPr/>
          </a:p>
          <a:p>
            <a:pPr indent="-166687" lvl="2" marL="6270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code (errors)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Enables:</a:t>
            </a:r>
            <a:endParaRPr/>
          </a:p>
          <a:p>
            <a:pPr indent="-166687" lvl="2" marL="6270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reuse</a:t>
            </a:r>
            <a:endParaRPr/>
          </a:p>
          <a:p>
            <a:pPr indent="-166687" lvl="2" marL="6270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/>
          </a:p>
          <a:p>
            <a:pPr indent="-166687" lvl="2" marL="6270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</a:t>
            </a:r>
            <a:endParaRPr/>
          </a:p>
          <a:p>
            <a:pPr indent="-166687" lvl="2" marL="6270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development.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51"/>
          <p:cNvSpPr/>
          <p:nvPr/>
        </p:nvSpPr>
        <p:spPr>
          <a:xfrm>
            <a:off x="714376" y="1261740"/>
            <a:ext cx="4326194" cy="49199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36000">
            <a:noAutofit/>
          </a:bodyPr>
          <a:lstStyle/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d =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hypot(2,1,5,4);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d);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Euclidean distance between (x1,x2) and (y1,y1) */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hypot(double x1, double y1,</a:t>
            </a:r>
            <a:b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double x2, double y2) {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sqrt(dx*dx + dy*dy);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sqrt(x)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return g;</a:t>
            </a:r>
            <a:endParaRPr/>
          </a:p>
          <a:p>
            <a:pPr indent="0" lvl="0" marL="0" marR="0" rtl="0" algn="l">
              <a:lnSpc>
                <a:spcPct val="8190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8190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190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90" name="Google Shape;690;p51"/>
          <p:cNvSpPr txBox="1"/>
          <p:nvPr/>
        </p:nvSpPr>
        <p:spPr>
          <a:xfrm>
            <a:off x="458123" y="732468"/>
            <a:ext cx="71904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Dividing a program into several modules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>
            <a:off x="583549" y="737083"/>
            <a:ext cx="5879573" cy="389067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an approximate square root by sequential search</a:t>
            </a:r>
            <a:endParaRPr sz="1400">
              <a:solidFill>
                <a:srgbClr val="7F00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public class Sqrt1 {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      double x = 16;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find the (approx.) square root of x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double epsilon = 0.01, increment = 0.0001;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      double g = 1.0;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      int stepCounter = 0;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while (Math.abs(g * g - x) &gt;= epsilon) {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g += increment;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stepCounter++;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System.out.println("Square root (approx.) = " + g);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System.out.println("Number of iterations = " + stepCounter);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5353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535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Sequential search</a:t>
            </a:r>
            <a:r>
              <a:rPr lang="en-US" sz="1400"/>
              <a:t> (“brute force”)</a:t>
            </a:r>
            <a:endParaRPr sz="1800"/>
          </a:p>
        </p:txBody>
      </p:sp>
      <p:sp>
        <p:nvSpPr>
          <p:cNvPr id="132" name="Google Shape;132;p6"/>
          <p:cNvSpPr/>
          <p:nvPr/>
        </p:nvSpPr>
        <p:spPr>
          <a:xfrm>
            <a:off x="4546427" y="4224696"/>
            <a:ext cx="3833389" cy="2490781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0" lIns="180000" spcFirstLastPara="1" rIns="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Sqrt1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(x = 16)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Square root (approx.) = 3.998800000004108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of iterations = 29988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Sqrt1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(x = 100)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Square root (approx.) = 9.999499999990128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of iterations = 89995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Sqrt1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(x = 105)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Square root (approx.) = 10.246499999989553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of iterations = 92465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6702594" y="2587245"/>
            <a:ext cx="1839298" cy="1393179"/>
            <a:chOff x="6423170" y="5265915"/>
            <a:chExt cx="1839298" cy="1393179"/>
          </a:xfrm>
        </p:grpSpPr>
        <p:pic>
          <p:nvPicPr>
            <p:cNvPr id="134" name="Google Shape;13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23170" y="5724441"/>
              <a:ext cx="889952" cy="9346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6"/>
            <p:cNvSpPr/>
            <p:nvPr/>
          </p:nvSpPr>
          <p:spPr>
            <a:xfrm>
              <a:off x="7272838" y="5265915"/>
              <a:ext cx="989630" cy="336390"/>
            </a:xfrm>
            <a:prstGeom prst="wedgeRoundRectCallout">
              <a:avLst>
                <a:gd fmla="val -64598" name="adj1"/>
                <a:gd fmla="val 102087" name="adj2"/>
                <a:gd fmla="val 16667" name="adj3"/>
              </a:avLst>
            </a:prstGeom>
            <a:solidFill>
              <a:srgbClr val="FFE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Slow…</a:t>
              </a:r>
              <a:endParaRPr/>
            </a:p>
          </p:txBody>
        </p:sp>
      </p:grpSp>
      <p:sp>
        <p:nvSpPr>
          <p:cNvPr id="136" name="Google Shape;136;p6"/>
          <p:cNvSpPr/>
          <p:nvPr/>
        </p:nvSpPr>
        <p:spPr>
          <a:xfrm>
            <a:off x="583549" y="4704101"/>
            <a:ext cx="3620151" cy="153197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(nasty)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too large, we can miss the answer, and get into an infinite loop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Modularity</a:t>
            </a:r>
            <a:endParaRPr sz="1800"/>
          </a:p>
        </p:txBody>
      </p:sp>
      <p:sp>
        <p:nvSpPr>
          <p:cNvPr id="697" name="Google Shape;697;p52"/>
          <p:cNvSpPr/>
          <p:nvPr/>
        </p:nvSpPr>
        <p:spPr>
          <a:xfrm>
            <a:off x="714376" y="1261740"/>
            <a:ext cx="4326194" cy="49199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36000">
            <a:noAutofit/>
          </a:bodyPr>
          <a:lstStyle/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d =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hypot(2,1,5,4);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d);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Euclidean distance between (x1,x2) and (y1,y1) */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hypot(double x1, double y1,</a:t>
            </a:r>
            <a:b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double x2, double y2) {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dx = x2 - x1;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dy = y2 - y1;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sqrt(dx*dx + dy*dy);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sqrt(x)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epsilon = 0.01;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x;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(Math.abs(g * g - x) &gt; epsilon)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g = g - (g * g - x) / (2 * g);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return g;</a:t>
            </a:r>
            <a:endParaRPr/>
          </a:p>
          <a:p>
            <a:pPr indent="0" lvl="0" marL="0" marR="0" rtl="0" algn="l">
              <a:lnSpc>
                <a:spcPct val="8190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8190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190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98" name="Google Shape;698;p52"/>
          <p:cNvSpPr txBox="1"/>
          <p:nvPr/>
        </p:nvSpPr>
        <p:spPr>
          <a:xfrm>
            <a:off x="458123" y="732468"/>
            <a:ext cx="71904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Dividing a program into several modules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9" name="Google Shape;699;p52"/>
          <p:cNvSpPr/>
          <p:nvPr/>
        </p:nvSpPr>
        <p:spPr>
          <a:xfrm>
            <a:off x="4808749" y="3541212"/>
            <a:ext cx="3544659" cy="15899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Foo {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MyMath.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hypot(2,1,5,4));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double q = MyMath.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sqrt(54267);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00" name="Google Shape;700;p52"/>
          <p:cNvSpPr txBox="1"/>
          <p:nvPr/>
        </p:nvSpPr>
        <p:spPr>
          <a:xfrm>
            <a:off x="2181379" y="5450556"/>
            <a:ext cx="6461483" cy="1050526"/>
          </a:xfrm>
          <a:prstGeom prst="rect">
            <a:avLst/>
          </a:prstGeom>
          <a:solidFill>
            <a:srgbClr val="FFF8E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calling syntax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callee is in the same class:                      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functionName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 list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callee is in a different class:  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ClassName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functionName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 list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52"/>
          <p:cNvSpPr txBox="1"/>
          <p:nvPr/>
        </p:nvSpPr>
        <p:spPr>
          <a:xfrm>
            <a:off x="5138694" y="2822210"/>
            <a:ext cx="3290930" cy="719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0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in one class can call public methods in other classes:</a:t>
            </a:r>
            <a:endParaRPr/>
          </a:p>
          <a:p>
            <a:pPr indent="-1301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</a:t>
            </a:r>
            <a:endParaRPr sz="1200"/>
          </a:p>
        </p:txBody>
      </p:sp>
      <p:grpSp>
        <p:nvGrpSpPr>
          <p:cNvPr id="708" name="Google Shape;708;p53"/>
          <p:cNvGrpSpPr/>
          <p:nvPr/>
        </p:nvGrpSpPr>
        <p:grpSpPr>
          <a:xfrm>
            <a:off x="660211" y="1085850"/>
            <a:ext cx="3009092" cy="1696060"/>
            <a:chOff x="595296" y="955737"/>
            <a:chExt cx="3009092" cy="1696060"/>
          </a:xfrm>
        </p:grpSpPr>
        <p:sp>
          <p:nvSpPr>
            <p:cNvPr id="709" name="Google Shape;709;p53"/>
            <p:cNvSpPr/>
            <p:nvPr/>
          </p:nvSpPr>
          <p:spPr>
            <a:xfrm>
              <a:off x="595296" y="955737"/>
              <a:ext cx="3009092" cy="169606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75600" lIns="108000" spcFirstLastPara="1" rIns="0" wrap="square" tIns="86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2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Foo {</a:t>
              </a:r>
              <a:endParaRPr/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...</a:t>
              </a:r>
              <a:endParaRPr i="1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3F7F5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lang="en-US" sz="12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s = str.substring(3,5);</a:t>
              </a:r>
              <a:endParaRPr/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...</a:t>
              </a:r>
              <a:endParaRPr/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710" name="Google Shape;710;p53"/>
            <p:cNvGrpSpPr/>
            <p:nvPr/>
          </p:nvGrpSpPr>
          <p:grpSpPr>
            <a:xfrm>
              <a:off x="2011726" y="1865376"/>
              <a:ext cx="1590101" cy="761477"/>
              <a:chOff x="4105401" y="2854957"/>
              <a:chExt cx="1590101" cy="761477"/>
            </a:xfrm>
          </p:grpSpPr>
          <p:pic>
            <p:nvPicPr>
              <p:cNvPr id="711" name="Google Shape;711;p53"/>
              <p:cNvPicPr preferRelativeResize="0"/>
              <p:nvPr/>
            </p:nvPicPr>
            <p:blipFill rotWithShape="1">
              <a:blip r:embed="rId3">
                <a:alphaModFix/>
              </a:blip>
              <a:srcRect b="22597" l="0" r="0" t="12280"/>
              <a:stretch/>
            </p:blipFill>
            <p:spPr>
              <a:xfrm>
                <a:off x="4105401" y="2854957"/>
                <a:ext cx="1014945" cy="6139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2" name="Google Shape;712;p53"/>
              <p:cNvSpPr/>
              <p:nvPr/>
            </p:nvSpPr>
            <p:spPr>
              <a:xfrm rot="850674">
                <a:off x="4116764" y="3180757"/>
                <a:ext cx="1572454" cy="246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substring</a:t>
                </a:r>
                <a:endParaRPr/>
              </a:p>
            </p:txBody>
          </p:sp>
        </p:grpSp>
      </p:grpSp>
      <p:sp>
        <p:nvSpPr>
          <p:cNvPr id="713" name="Google Shape;713;p53"/>
          <p:cNvSpPr txBox="1"/>
          <p:nvPr/>
        </p:nvSpPr>
        <p:spPr>
          <a:xfrm>
            <a:off x="485859" y="3117778"/>
            <a:ext cx="3802361" cy="289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caller’s perspective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 call a function: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view and use the function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black box abstraction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don’t care how it is implemented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care only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use it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 need is the function’s API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use a search engine / chatbot to review the “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class Java Oracle API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</p:txBody>
      </p:sp>
      <p:sp>
        <p:nvSpPr>
          <p:cNvPr id="714" name="Google Shape;714;p53"/>
          <p:cNvSpPr/>
          <p:nvPr/>
        </p:nvSpPr>
        <p:spPr>
          <a:xfrm>
            <a:off x="4008585" y="3532353"/>
            <a:ext cx="4725937" cy="1247132"/>
          </a:xfrm>
          <a:prstGeom prst="wedgeRoundRectCallout">
            <a:avLst>
              <a:gd fmla="val -26053" name="adj1"/>
              <a:gd fmla="val -50435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0" spcFirstLastPara="1" rIns="0" wrap="square" tIns="46800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“Application Programming Interface”:</a:t>
            </a:r>
            <a:endParaRPr/>
          </a:p>
          <a:p>
            <a:pPr indent="-219075" lvl="1" marL="4476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function’s interface</a:t>
            </a:r>
            <a:endParaRPr/>
          </a:p>
          <a:p>
            <a:pPr indent="-219075" lvl="1" marL="4476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use the function</a:t>
            </a:r>
            <a:endParaRPr/>
          </a:p>
          <a:p>
            <a:pPr indent="-219075" lvl="1" marL="4476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the caller’s perspective</a:t>
            </a:r>
            <a:endParaRPr/>
          </a:p>
          <a:p>
            <a:pPr indent="-219075" lvl="1" marL="4476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by the function’s developer / architect.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15" name="Google Shape;715;p53"/>
          <p:cNvGrpSpPr/>
          <p:nvPr/>
        </p:nvGrpSpPr>
        <p:grpSpPr>
          <a:xfrm>
            <a:off x="3685240" y="797728"/>
            <a:ext cx="5049282" cy="2045791"/>
            <a:chOff x="3685240" y="797728"/>
            <a:chExt cx="5049282" cy="2045791"/>
          </a:xfrm>
        </p:grpSpPr>
        <p:sp>
          <p:nvSpPr>
            <p:cNvPr id="716" name="Google Shape;716;p53"/>
            <p:cNvSpPr txBox="1"/>
            <p:nvPr/>
          </p:nvSpPr>
          <p:spPr>
            <a:xfrm>
              <a:off x="3685240" y="797728"/>
              <a:ext cx="5049282" cy="891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231775" lvl="1" marL="3460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Substring API:</a:t>
              </a:r>
              <a:endParaRPr/>
            </a:p>
          </p:txBody>
        </p:sp>
        <p:pic>
          <p:nvPicPr>
            <p:cNvPr id="717" name="Google Shape;717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65347" y="1147459"/>
              <a:ext cx="4097412" cy="16960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4"/>
          <p:cNvSpPr/>
          <p:nvPr/>
        </p:nvSpPr>
        <p:spPr>
          <a:xfrm>
            <a:off x="606543" y="966942"/>
            <a:ext cx="4208205" cy="34684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MyMath {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 {	    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d =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hypot(2,1,5,4);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d);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Euclidean distance between (x1,x2) and (y1,y1) */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hypot(double x1, double y1,</a:t>
            </a:r>
            <a:b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double x2, double y2) {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0;</a:t>
            </a:r>
            <a:endParaRPr/>
          </a:p>
          <a:p>
            <a:pPr indent="0" lvl="0" marL="0" marR="0" rtl="0" algn="l">
              <a:lnSpc>
                <a:spcPct val="156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sqrt(x)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double sqrt(double x)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0;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24" name="Google Shape;724;p5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roles in software development</a:t>
            </a:r>
            <a:endParaRPr sz="1800"/>
          </a:p>
        </p:txBody>
      </p:sp>
      <p:sp>
        <p:nvSpPr>
          <p:cNvPr id="725" name="Google Shape;725;p54"/>
          <p:cNvSpPr txBox="1"/>
          <p:nvPr/>
        </p:nvSpPr>
        <p:spPr>
          <a:xfrm>
            <a:off x="5198379" y="2799710"/>
            <a:ext cx="3500379" cy="36868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0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class skeletons: 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signatures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documentation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tests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the functions,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adds more tests, as needed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Testers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everything.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54"/>
          <p:cNvSpPr txBox="1"/>
          <p:nvPr/>
        </p:nvSpPr>
        <p:spPr>
          <a:xfrm>
            <a:off x="526870" y="599348"/>
            <a:ext cx="3253268" cy="39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113" lvl="0" marL="11113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skeleton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54"/>
          <p:cNvSpPr txBox="1"/>
          <p:nvPr/>
        </p:nvSpPr>
        <p:spPr>
          <a:xfrm>
            <a:off x="445242" y="4501864"/>
            <a:ext cx="4956472" cy="13440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0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examples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(approx. / initial product)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Chrome: 100 developers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Slack: 20 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Whatsapp: 30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Minecraft: 1</a:t>
            </a:r>
            <a:endParaRPr/>
          </a:p>
          <a:p>
            <a:pPr indent="-231775" lvl="1" marL="346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Linux: 1 architect, thousands developers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woman placing sticky notes on wall" id="728" name="Google Shape;7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2896" y="371475"/>
            <a:ext cx="3521525" cy="234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Sequential search</a:t>
            </a:r>
            <a:r>
              <a:rPr lang="en-US" sz="1400"/>
              <a:t> (“brute force”)</a:t>
            </a:r>
            <a:endParaRPr sz="1800"/>
          </a:p>
        </p:txBody>
      </p:sp>
      <p:sp>
        <p:nvSpPr>
          <p:cNvPr id="143" name="Google Shape;143;p7"/>
          <p:cNvSpPr/>
          <p:nvPr/>
        </p:nvSpPr>
        <p:spPr>
          <a:xfrm rot="850674">
            <a:off x="6499316" y="2261491"/>
            <a:ext cx="598559" cy="3699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83549" y="737083"/>
            <a:ext cx="5879573" cy="467311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an approximate square root by sequential search</a:t>
            </a:r>
            <a:endParaRPr sz="1400">
              <a:solidFill>
                <a:srgbClr val="7F00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Sqrt1 {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x = 16; // </a:t>
            </a:r>
            <a:r>
              <a:rPr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find the (approx.) square root of x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 epsilon = 0.01, increment = 0.0001;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1.0;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stepCounter = 0;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while ((Math.abs(g * g - x) &gt;= epsilon) </a:t>
            </a:r>
            <a:r>
              <a:rPr lang="en-US" sz="1200" u="sng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&amp;&amp; (g &lt;= x)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g += increment;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stepCounter++;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 (g &gt; x) {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System.out.println("Use a smaller increment");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else {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System.out.println("Square root (approx.) = " + 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2861781" y="5486545"/>
            <a:ext cx="1323107" cy="79488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 fixed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Bi-section search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1133772" y="7083814"/>
            <a:ext cx="6316510" cy="42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5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that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565441" y="2613615"/>
            <a:ext cx="7263246" cy="810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48" r="0" t="-15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1636776" y="3239828"/>
            <a:ext cx="6191911" cy="771986"/>
            <a:chOff x="1636776" y="3239828"/>
            <a:chExt cx="6191911" cy="771986"/>
          </a:xfrm>
        </p:grpSpPr>
        <p:cxnSp>
          <p:nvCxnSpPr>
            <p:cNvPr id="155" name="Google Shape;155;p9"/>
            <p:cNvCxnSpPr/>
            <p:nvPr/>
          </p:nvCxnSpPr>
          <p:spPr>
            <a:xfrm>
              <a:off x="1636776" y="3824778"/>
              <a:ext cx="6191911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6" name="Google Shape;156;p9"/>
            <p:cNvCxnSpPr/>
            <p:nvPr/>
          </p:nvCxnSpPr>
          <p:spPr>
            <a:xfrm>
              <a:off x="2293897" y="3637742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9"/>
            <p:cNvCxnSpPr/>
            <p:nvPr/>
          </p:nvCxnSpPr>
          <p:spPr>
            <a:xfrm>
              <a:off x="7142988" y="3637742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9"/>
            <p:cNvCxnSpPr/>
            <p:nvPr/>
          </p:nvCxnSpPr>
          <p:spPr>
            <a:xfrm>
              <a:off x="4735761" y="3637742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9"/>
            <p:cNvSpPr/>
            <p:nvPr/>
          </p:nvSpPr>
          <p:spPr>
            <a:xfrm>
              <a:off x="2293898" y="3751134"/>
              <a:ext cx="2441864" cy="114662"/>
            </a:xfrm>
            <a:prstGeom prst="rect">
              <a:avLst/>
            </a:prstGeom>
            <a:solidFill>
              <a:srgbClr val="92D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60" name="Google Shape;160;p9"/>
            <p:cNvCxnSpPr/>
            <p:nvPr/>
          </p:nvCxnSpPr>
          <p:spPr>
            <a:xfrm>
              <a:off x="3445556" y="3637742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9"/>
            <p:cNvSpPr txBox="1"/>
            <p:nvPr/>
          </p:nvSpPr>
          <p:spPr>
            <a:xfrm>
              <a:off x="6997722" y="3276444"/>
              <a:ext cx="4675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62" name="Google Shape;162;p9"/>
            <p:cNvSpPr txBox="1"/>
            <p:nvPr/>
          </p:nvSpPr>
          <p:spPr>
            <a:xfrm>
              <a:off x="3310337" y="3239828"/>
              <a:ext cx="4675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aseline="-25000" i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9"/>
            <p:cNvSpPr txBox="1"/>
            <p:nvPr/>
          </p:nvSpPr>
          <p:spPr>
            <a:xfrm>
              <a:off x="2065803" y="3295949"/>
              <a:ext cx="7759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L</a:t>
              </a:r>
              <a:endParaRPr/>
            </a:p>
          </p:txBody>
        </p:sp>
        <p:sp>
          <p:nvSpPr>
            <p:cNvPr id="164" name="Google Shape;164;p9"/>
            <p:cNvSpPr txBox="1"/>
            <p:nvPr/>
          </p:nvSpPr>
          <p:spPr>
            <a:xfrm>
              <a:off x="4466102" y="3264128"/>
              <a:ext cx="7759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H</a:t>
              </a: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1554480" y="5094401"/>
            <a:ext cx="6274207" cy="791223"/>
            <a:chOff x="1554480" y="5005193"/>
            <a:chExt cx="6274207" cy="791223"/>
          </a:xfrm>
        </p:grpSpPr>
        <p:cxnSp>
          <p:nvCxnSpPr>
            <p:cNvPr id="166" name="Google Shape;166;p9"/>
            <p:cNvCxnSpPr/>
            <p:nvPr/>
          </p:nvCxnSpPr>
          <p:spPr>
            <a:xfrm>
              <a:off x="1554480" y="5600903"/>
              <a:ext cx="6274207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2290642" y="5413867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139733" y="5413867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4732506" y="5413867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9"/>
            <p:cNvSpPr/>
            <p:nvPr/>
          </p:nvSpPr>
          <p:spPr>
            <a:xfrm>
              <a:off x="3442301" y="5541939"/>
              <a:ext cx="1290206" cy="112486"/>
            </a:xfrm>
            <a:prstGeom prst="rect">
              <a:avLst/>
            </a:prstGeom>
            <a:solidFill>
              <a:srgbClr val="92D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71" name="Google Shape;171;p9"/>
            <p:cNvCxnSpPr/>
            <p:nvPr/>
          </p:nvCxnSpPr>
          <p:spPr>
            <a:xfrm>
              <a:off x="3442301" y="5413867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4114246" y="5422344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9"/>
            <p:cNvSpPr txBox="1"/>
            <p:nvPr/>
          </p:nvSpPr>
          <p:spPr>
            <a:xfrm>
              <a:off x="3960997" y="5005193"/>
              <a:ext cx="4675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aseline="-25000" i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3156155" y="5045720"/>
              <a:ext cx="7759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L</a:t>
              </a:r>
              <a:endParaRPr/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4466102" y="5039002"/>
              <a:ext cx="7759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H</a:t>
              </a:r>
              <a:endParaRPr/>
            </a:p>
          </p:txBody>
        </p:sp>
        <p:sp>
          <p:nvSpPr>
            <p:cNvPr id="176" name="Google Shape;176;p9"/>
            <p:cNvSpPr txBox="1"/>
            <p:nvPr/>
          </p:nvSpPr>
          <p:spPr>
            <a:xfrm>
              <a:off x="6997722" y="5035957"/>
              <a:ext cx="4675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77" name="Google Shape;177;p9"/>
            <p:cNvSpPr txBox="1"/>
            <p:nvPr/>
          </p:nvSpPr>
          <p:spPr>
            <a:xfrm>
              <a:off x="2162799" y="5072073"/>
              <a:ext cx="4675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78" name="Google Shape;178;p9"/>
          <p:cNvGrpSpPr/>
          <p:nvPr/>
        </p:nvGrpSpPr>
        <p:grpSpPr>
          <a:xfrm>
            <a:off x="555756" y="1115333"/>
            <a:ext cx="7197188" cy="1355354"/>
            <a:chOff x="555756" y="1115333"/>
            <a:chExt cx="7197188" cy="1355354"/>
          </a:xfrm>
        </p:grpSpPr>
        <p:cxnSp>
          <p:nvCxnSpPr>
            <p:cNvPr id="179" name="Google Shape;179;p9"/>
            <p:cNvCxnSpPr/>
            <p:nvPr/>
          </p:nvCxnSpPr>
          <p:spPr>
            <a:xfrm>
              <a:off x="1636776" y="1985987"/>
              <a:ext cx="6089904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80" name="Google Shape;180;p9"/>
            <p:cNvCxnSpPr/>
            <p:nvPr/>
          </p:nvCxnSpPr>
          <p:spPr>
            <a:xfrm>
              <a:off x="2290642" y="1798951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9"/>
            <p:cNvCxnSpPr/>
            <p:nvPr/>
          </p:nvCxnSpPr>
          <p:spPr>
            <a:xfrm>
              <a:off x="7139733" y="1798951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9"/>
            <p:cNvSpPr txBox="1"/>
            <p:nvPr/>
          </p:nvSpPr>
          <p:spPr>
            <a:xfrm>
              <a:off x="6997723" y="2143070"/>
              <a:ext cx="4675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2170385" y="2162910"/>
              <a:ext cx="4675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84" name="Google Shape;184;p9"/>
            <p:cNvSpPr txBox="1"/>
            <p:nvPr/>
          </p:nvSpPr>
          <p:spPr>
            <a:xfrm>
              <a:off x="4590497" y="1433414"/>
              <a:ext cx="4675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aseline="-25000" i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2292374" y="1921273"/>
              <a:ext cx="4847359" cy="107190"/>
            </a:xfrm>
            <a:prstGeom prst="rect">
              <a:avLst/>
            </a:prstGeom>
            <a:solidFill>
              <a:srgbClr val="92D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86" name="Google Shape;186;p9"/>
            <p:cNvCxnSpPr/>
            <p:nvPr/>
          </p:nvCxnSpPr>
          <p:spPr>
            <a:xfrm>
              <a:off x="4732506" y="1798951"/>
              <a:ext cx="0" cy="374072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9"/>
            <p:cNvSpPr txBox="1"/>
            <p:nvPr/>
          </p:nvSpPr>
          <p:spPr>
            <a:xfrm>
              <a:off x="2158567" y="1489535"/>
              <a:ext cx="7759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6976990" y="1457714"/>
              <a:ext cx="7759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55756" y="1115333"/>
              <a:ext cx="5250683" cy="352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Itr. 0: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Initialize 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1, 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 g = (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/ 2:</a:t>
              </a:r>
              <a:endPara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0" name="Google Shape;190;p9"/>
          <p:cNvSpPr/>
          <p:nvPr/>
        </p:nvSpPr>
        <p:spPr>
          <a:xfrm>
            <a:off x="577146" y="5972752"/>
            <a:ext cx="4572000" cy="3520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0688" l="-5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643699" y="4412663"/>
            <a:ext cx="7588445" cy="8100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332" r="0" t="-15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485860" y="676509"/>
            <a:ext cx="6628172" cy="4015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624" l="-764" r="0" t="-62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Bi-section search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1133772" y="7083814"/>
            <a:ext cx="6316510" cy="42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5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that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875" y="1019771"/>
            <a:ext cx="3881699" cy="208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/>
          <p:nvPr/>
        </p:nvSpPr>
        <p:spPr>
          <a:xfrm>
            <a:off x="568155" y="1153950"/>
            <a:ext cx="3382053" cy="17854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itr. 0, search space: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itr. 1, search space: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2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itr. 2, search space: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4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itr. 3, search space: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8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itr.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search space: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2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568155" y="3334538"/>
            <a:ext cx="8264948" cy="1710428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Bi-section search</a:t>
            </a:r>
            <a:endParaRPr sz="1800"/>
          </a:p>
        </p:txBody>
      </p:sp>
      <p:sp>
        <p:nvSpPr>
          <p:cNvPr id="209" name="Google Shape;209;p12"/>
          <p:cNvSpPr/>
          <p:nvPr/>
        </p:nvSpPr>
        <p:spPr>
          <a:xfrm rot="850674">
            <a:off x="6499316" y="2508379"/>
            <a:ext cx="598559" cy="3699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583550" y="805552"/>
            <a:ext cx="6372836" cy="436861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1425" lIns="18287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Computes an approximate square root by bi-section search</a:t>
            </a:r>
            <a:endParaRPr sz="12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Sqrt2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x = 16;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epsilon = 0.01, L = 1.0, H = x;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double g = (L + H) / 2.0;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stepCounter = 0;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while (Math.abs(g * g - x) &gt;= epsilon)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if (g * g &lt; x)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   L = g;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else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   H = g;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g = (L + H) / 2;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   stepCounter++;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8B2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System.out.println("Square root (approx.) = " + g);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System.out.println("Number of iterations = " + stepCounter);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3782697" y="4790820"/>
            <a:ext cx="3847784" cy="1797881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0" lIns="182875" spcFirstLastPara="1" rIns="182875" wrap="square" tIns="14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Sqrt2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(x = 16)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Square root (approx.) = 3.999267578125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of iterations = 11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Sqrt2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(x = 105)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Square root (approx.) = 10.2469482421875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of iterations = 15</a:t>
            </a:r>
            <a:endParaRPr/>
          </a:p>
        </p:txBody>
      </p:sp>
      <p:grpSp>
        <p:nvGrpSpPr>
          <p:cNvPr id="212" name="Google Shape;212;p12"/>
          <p:cNvGrpSpPr/>
          <p:nvPr/>
        </p:nvGrpSpPr>
        <p:grpSpPr>
          <a:xfrm>
            <a:off x="930919" y="5462852"/>
            <a:ext cx="2366929" cy="783076"/>
            <a:chOff x="5341463" y="3319272"/>
            <a:chExt cx="2366929" cy="783076"/>
          </a:xfrm>
        </p:grpSpPr>
        <p:pic>
          <p:nvPicPr>
            <p:cNvPr id="213" name="Google Shape;21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41463" y="3459460"/>
              <a:ext cx="1234186" cy="642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2"/>
            <p:cNvSpPr/>
            <p:nvPr/>
          </p:nvSpPr>
          <p:spPr>
            <a:xfrm>
              <a:off x="6667792" y="3319272"/>
              <a:ext cx="1040600" cy="453818"/>
            </a:xfrm>
            <a:prstGeom prst="wedgeRoundRectCallout">
              <a:avLst>
                <a:gd fmla="val -76148" name="adj1"/>
                <a:gd fmla="val 37906" name="adj2"/>
                <a:gd fmla="val 16667" name="adj3"/>
              </a:avLst>
            </a:prstGeom>
            <a:solidFill>
              <a:srgbClr val="FFE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Fast!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Bi-section search: Calculus intuition</a:t>
            </a:r>
            <a:endParaRPr sz="1800"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b="15892" l="14484" r="12972" t="29086"/>
          <a:stretch/>
        </p:blipFill>
        <p:spPr>
          <a:xfrm>
            <a:off x="1459910" y="1855450"/>
            <a:ext cx="4114633" cy="3002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4"/>
          <p:cNvCxnSpPr/>
          <p:nvPr/>
        </p:nvCxnSpPr>
        <p:spPr>
          <a:xfrm>
            <a:off x="1701800" y="3975100"/>
            <a:ext cx="4191000" cy="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3" name="Google Shape;223;p14"/>
          <p:cNvSpPr txBox="1"/>
          <p:nvPr/>
        </p:nvSpPr>
        <p:spPr>
          <a:xfrm>
            <a:off x="1944526" y="4493625"/>
            <a:ext cx="58782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902" l="-42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5336347" y="1761903"/>
            <a:ext cx="58782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32" l="-42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cxnSp>
        <p:nvCxnSpPr>
          <p:cNvPr id="225" name="Google Shape;225;p14"/>
          <p:cNvCxnSpPr>
            <a:stCxn id="226" idx="0"/>
          </p:cNvCxnSpPr>
          <p:nvPr/>
        </p:nvCxnSpPr>
        <p:spPr>
          <a:xfrm rot="10800000">
            <a:off x="5285242" y="1855547"/>
            <a:ext cx="1200" cy="164250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7" name="Google Shape;227;p14"/>
          <p:cNvSpPr txBox="1"/>
          <p:nvPr/>
        </p:nvSpPr>
        <p:spPr>
          <a:xfrm>
            <a:off x="3797300" y="3558995"/>
            <a:ext cx="58782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526840" y="671783"/>
            <a:ext cx="8264948" cy="849982"/>
          </a:xfrm>
          <a:prstGeom prst="roundRect">
            <a:avLst>
              <a:gd fmla="val 16667" name="adj"/>
            </a:avLst>
          </a:prstGeom>
          <a:blipFill rotWithShape="1">
            <a:blip r:embed="rId7">
              <a:alphaModFix/>
            </a:blip>
            <a:stretch>
              <a:fillRect b="-28983" l="-15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5122135" y="3498047"/>
            <a:ext cx="32861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37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2074135" y="3498047"/>
            <a:ext cx="328613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/>
          </a:p>
        </p:txBody>
      </p:sp>
      <p:cxnSp>
        <p:nvCxnSpPr>
          <p:cNvPr id="230" name="Google Shape;230;p14"/>
          <p:cNvCxnSpPr/>
          <p:nvPr/>
        </p:nvCxnSpPr>
        <p:spPr>
          <a:xfrm rot="10800000">
            <a:off x="5286442" y="3878209"/>
            <a:ext cx="0" cy="193781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4"/>
          <p:cNvCxnSpPr/>
          <p:nvPr/>
        </p:nvCxnSpPr>
        <p:spPr>
          <a:xfrm rot="10800000">
            <a:off x="2238440" y="3881550"/>
            <a:ext cx="1" cy="612075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2010-03-25T13:24:56Z</dcterms:created>
  <dc:creator>Kevin Wayne</dc:creator>
</cp:coreProperties>
</file>