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  <p:ext uri="GoogleSlidesCustomDataVersion2">
      <go:slidesCustomData xmlns:go="http://customooxmlschemas.google.com/" r:id="rId29" roundtripDataSignature="AMtx7mi431OsmW045iCbhgYjhTLlfz9V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C19E5D-B0D9-4496-8A2C-1D0BAB8312A6}">
  <a:tblStyle styleId="{97C19E5D-B0D9-4496-8A2C-1D0BAB8312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6240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Atoms and molecules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24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2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2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0" name="Google Shape;390;p2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29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0" name="Google Shape;400;p29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3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1" name="Google Shape;411;p3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2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32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" type="body"/>
          </p:nvPr>
        </p:nvSpPr>
        <p:spPr>
          <a:xfrm rot="5400000">
            <a:off x="1828800" y="-304800"/>
            <a:ext cx="54102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4"/>
          <p:cNvSpPr txBox="1"/>
          <p:nvPr>
            <p:ph type="title"/>
          </p:nvPr>
        </p:nvSpPr>
        <p:spPr>
          <a:xfrm rot="5400000">
            <a:off x="4914900" y="20955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" type="body"/>
          </p:nvPr>
        </p:nvSpPr>
        <p:spPr>
          <a:xfrm rot="5400000">
            <a:off x="266700" y="-1143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/>
            </a:lvl3pPr>
            <a:lvl4pPr lvl="3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5pPr>
            <a:lvl6pPr lvl="5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6pPr>
            <a:lvl7pPr lvl="6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7pPr>
            <a:lvl8pPr lvl="7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8pPr>
            <a:lvl9pPr lvl="8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2" name="Google Shape;22;p36"/>
          <p:cNvSpPr txBox="1"/>
          <p:nvPr>
            <p:ph idx="2" type="body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3" name="Google Shape;23;p36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37"/>
          <p:cNvCxnSpPr/>
          <p:nvPr/>
        </p:nvCxnSpPr>
        <p:spPr>
          <a:xfrm>
            <a:off x="0" y="1708150"/>
            <a:ext cx="9147175" cy="0"/>
          </a:xfrm>
          <a:prstGeom prst="straightConnector1">
            <a:avLst/>
          </a:prstGeom>
          <a:noFill/>
          <a:ln cap="sq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7"/>
          <p:cNvSpPr txBox="1"/>
          <p:nvPr>
            <p:ph type="ctrTitle"/>
          </p:nvPr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folHlink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000"/>
            </a:lvl1pPr>
            <a:lvl2pPr indent="-22860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280"/>
              <a:buFont typeface="Comic Sans MS"/>
              <a:buNone/>
              <a:defRPr sz="1600"/>
            </a:lvl3pPr>
            <a:lvl4pPr indent="-228600" lvl="3" marL="1828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5pPr>
            <a:lvl6pPr indent="-228600" lvl="5" marL="2743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6pPr>
            <a:lvl7pPr indent="-228600" lvl="6" marL="32004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7pPr>
            <a:lvl8pPr indent="-228600" lvl="7" marL="36576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8pPr>
            <a:lvl9pPr indent="-228600" lvl="8" marL="4114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4" name="Google Shape;34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5" name="Google Shape;35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6" name="Google Shape;36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7" name="Google Shape;37;p39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317500" lvl="1" marL="9144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50519" lvl="2" marL="1371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920"/>
              <a:buFont typeface="Comic Sans MS"/>
              <a:buChar char="–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🖉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5pPr>
            <a:lvl6pPr indent="-3556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6pPr>
            <a:lvl7pPr indent="-3556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7pPr>
            <a:lvl8pPr indent="-3556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8pPr>
            <a:lvl9pPr indent="-3556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9pPr>
          </a:lstStyle>
          <a:p/>
        </p:txBody>
      </p:sp>
      <p:sp>
        <p:nvSpPr>
          <p:cNvPr id="44" name="Google Shape;44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45" name="Google Shape;45;p41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50" name="Google Shape;50;p42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8575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0039" lvl="2" marL="1371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2" name="Google Shape;12;p33"/>
          <p:cNvCxnSpPr/>
          <p:nvPr/>
        </p:nvCxnSpPr>
        <p:spPr>
          <a:xfrm flipH="1" rot="10800000">
            <a:off x="596672" y="596626"/>
            <a:ext cx="7841976" cy="17047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33"/>
          <p:cNvSpPr txBox="1"/>
          <p:nvPr/>
        </p:nvSpPr>
        <p:spPr>
          <a:xfrm>
            <a:off x="391160" y="6531196"/>
            <a:ext cx="7962248" cy="19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 to CS / RUNI / lecture 3-2                                                                                                                                                                 slide </a:t>
            </a: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3-2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Characters and Text</a:t>
            </a:r>
            <a:endParaRPr/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9151" y="3296171"/>
            <a:ext cx="3243360" cy="306317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Characters in action</a:t>
            </a:r>
            <a:endParaRPr sz="2000"/>
          </a:p>
        </p:txBody>
      </p:sp>
      <p:grpSp>
        <p:nvGrpSpPr>
          <p:cNvPr id="169" name="Google Shape;169;p10"/>
          <p:cNvGrpSpPr/>
          <p:nvPr/>
        </p:nvGrpSpPr>
        <p:grpSpPr>
          <a:xfrm>
            <a:off x="5664205" y="746523"/>
            <a:ext cx="3012154" cy="5710720"/>
            <a:chOff x="5860976" y="746523"/>
            <a:chExt cx="3012154" cy="5710720"/>
          </a:xfrm>
        </p:grpSpPr>
        <p:pic>
          <p:nvPicPr>
            <p:cNvPr descr="better_ascii_table" id="170" name="Google Shape;170;p10"/>
            <p:cNvPicPr preferRelativeResize="0"/>
            <p:nvPr/>
          </p:nvPicPr>
          <p:blipFill rotWithShape="1">
            <a:blip r:embed="rId3">
              <a:alphaModFix/>
            </a:blip>
            <a:srcRect b="0" l="52374" r="0" t="0"/>
            <a:stretch/>
          </p:blipFill>
          <p:spPr>
            <a:xfrm>
              <a:off x="5860976" y="807884"/>
              <a:ext cx="3012154" cy="55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0"/>
            <p:cNvSpPr/>
            <p:nvPr/>
          </p:nvSpPr>
          <p:spPr>
            <a:xfrm>
              <a:off x="6634924" y="746524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7677959" y="746523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73" name="Google Shape;173;p10"/>
          <p:cNvGrpSpPr/>
          <p:nvPr/>
        </p:nvGrpSpPr>
        <p:grpSpPr>
          <a:xfrm>
            <a:off x="5562600" y="1821182"/>
            <a:ext cx="3175000" cy="2721166"/>
            <a:chOff x="5562600" y="1821182"/>
            <a:chExt cx="3175000" cy="2721166"/>
          </a:xfrm>
        </p:grpSpPr>
        <p:cxnSp>
          <p:nvCxnSpPr>
            <p:cNvPr id="174" name="Google Shape;174;p10"/>
            <p:cNvCxnSpPr/>
            <p:nvPr/>
          </p:nvCxnSpPr>
          <p:spPr>
            <a:xfrm>
              <a:off x="7823200" y="2506064"/>
              <a:ext cx="914400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10"/>
            <p:cNvCxnSpPr/>
            <p:nvPr/>
          </p:nvCxnSpPr>
          <p:spPr>
            <a:xfrm>
              <a:off x="7823200" y="1821182"/>
              <a:ext cx="914400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10"/>
            <p:cNvCxnSpPr/>
            <p:nvPr/>
          </p:nvCxnSpPr>
          <p:spPr>
            <a:xfrm>
              <a:off x="7823200" y="4542348"/>
              <a:ext cx="914400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10"/>
            <p:cNvCxnSpPr/>
            <p:nvPr/>
          </p:nvCxnSpPr>
          <p:spPr>
            <a:xfrm>
              <a:off x="5562600" y="4386276"/>
              <a:ext cx="875553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10"/>
            <p:cNvCxnSpPr/>
            <p:nvPr/>
          </p:nvCxnSpPr>
          <p:spPr>
            <a:xfrm>
              <a:off x="6739467" y="1821182"/>
              <a:ext cx="804333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9" name="Google Shape;179;p10"/>
          <p:cNvSpPr/>
          <p:nvPr/>
        </p:nvSpPr>
        <p:spPr>
          <a:xfrm>
            <a:off x="311278" y="698020"/>
            <a:ext cx="4971922" cy="575921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80000" spcFirstLastPara="1" rIns="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CharDemo.java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System.out.println(3);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4168990" y="1069871"/>
            <a:ext cx="837282" cy="3701666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21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4254769" y="772259"/>
            <a:ext cx="23337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Characters in action</a:t>
            </a:r>
            <a:endParaRPr sz="2000"/>
          </a:p>
        </p:txBody>
      </p:sp>
      <p:sp>
        <p:nvSpPr>
          <p:cNvPr id="188" name="Google Shape;188;p11"/>
          <p:cNvSpPr/>
          <p:nvPr/>
        </p:nvSpPr>
        <p:spPr>
          <a:xfrm>
            <a:off x="311278" y="698020"/>
            <a:ext cx="4971922" cy="575921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80000" spcFirstLastPara="1" rIns="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CharDemo.java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System.out.println(3);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System.out.println(3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1);</a:t>
            </a:r>
            <a:endParaRPr sz="12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1);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casts to 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= 8096;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sets c to some arbitrary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System.out.println(c);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'h'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'h'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1);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Converts to uppercase: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System.out.println(c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32);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casts to 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System.out.println((</a:t>
            </a:r>
            <a:r>
              <a:rPr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32));</a:t>
            </a:r>
            <a:endParaRPr sz="12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'K'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Converts to lowercase: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You do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't'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Checks if c is a lowercase letter: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System.out.println((c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97) &amp;&amp; (c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122));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System.out.println((c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&amp;&amp; (c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more readable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1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'7'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Checks if c is a digit: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You do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4168990" y="1069871"/>
            <a:ext cx="837282" cy="3701666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21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ᾠ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103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0" name="Google Shape;190;p11"/>
          <p:cNvGrpSpPr/>
          <p:nvPr/>
        </p:nvGrpSpPr>
        <p:grpSpPr>
          <a:xfrm>
            <a:off x="5664205" y="746523"/>
            <a:ext cx="3012154" cy="5710720"/>
            <a:chOff x="5860976" y="746523"/>
            <a:chExt cx="3012154" cy="5710720"/>
          </a:xfrm>
        </p:grpSpPr>
        <p:pic>
          <p:nvPicPr>
            <p:cNvPr descr="better_ascii_table" id="191" name="Google Shape;191;p11"/>
            <p:cNvPicPr preferRelativeResize="0"/>
            <p:nvPr/>
          </p:nvPicPr>
          <p:blipFill rotWithShape="1">
            <a:blip r:embed="rId3">
              <a:alphaModFix/>
            </a:blip>
            <a:srcRect b="0" l="52374" r="0" t="0"/>
            <a:stretch/>
          </p:blipFill>
          <p:spPr>
            <a:xfrm>
              <a:off x="5860976" y="807884"/>
              <a:ext cx="3012154" cy="55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11"/>
            <p:cNvSpPr/>
            <p:nvPr/>
          </p:nvSpPr>
          <p:spPr>
            <a:xfrm>
              <a:off x="6634924" y="746524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7677959" y="746523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5562600" y="1821182"/>
            <a:ext cx="3175000" cy="2721166"/>
            <a:chOff x="5562600" y="1821182"/>
            <a:chExt cx="3175000" cy="2721166"/>
          </a:xfrm>
        </p:grpSpPr>
        <p:cxnSp>
          <p:nvCxnSpPr>
            <p:cNvPr id="195" name="Google Shape;195;p11"/>
            <p:cNvCxnSpPr/>
            <p:nvPr/>
          </p:nvCxnSpPr>
          <p:spPr>
            <a:xfrm>
              <a:off x="7823200" y="2506064"/>
              <a:ext cx="914400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>
              <a:off x="7823200" y="1821182"/>
              <a:ext cx="914400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>
              <a:off x="7823200" y="4542348"/>
              <a:ext cx="914400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>
              <a:off x="5562600" y="4386276"/>
              <a:ext cx="875553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>
              <a:off x="6739467" y="1821182"/>
              <a:ext cx="804333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0" name="Google Shape;200;p11"/>
          <p:cNvSpPr txBox="1"/>
          <p:nvPr/>
        </p:nvSpPr>
        <p:spPr>
          <a:xfrm>
            <a:off x="4254769" y="772259"/>
            <a:ext cx="23337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peek into how computers work</a:t>
            </a:r>
            <a:r>
              <a:rPr lang="en-US" sz="1800"/>
              <a:t> </a:t>
            </a:r>
            <a:r>
              <a:rPr lang="en-US" sz="1400"/>
              <a:t>(sneak preview)</a:t>
            </a:r>
            <a:endParaRPr sz="2000"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485860" y="3041330"/>
            <a:ext cx="8169702" cy="3454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Anatomy of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System.out.println(x)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6213" lvl="0" marL="1762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converts the code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00000000000000000000000001100001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decimal; The result is 97</a:t>
            </a:r>
            <a:endParaRPr/>
          </a:p>
          <a:p>
            <a:pPr indent="-176213" lvl="0" marL="1762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enters a loop that iterates through all the digits of 97, left to right: first the 9, then the 7</a:t>
            </a:r>
            <a:endParaRPr/>
          </a:p>
          <a:p>
            <a:pPr indent="-285750" lvl="0" marL="596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looks up the ASCII / Unicode table, and finds that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'9'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represented as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57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596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tells the OS “display the image of ASCII code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57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285750" lvl="0" marL="596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 looks up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57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current font table, and sees that it is represented by a matrix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pixels that creates the image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it displays this image on the screen</a:t>
            </a:r>
            <a:endParaRPr/>
          </a:p>
          <a:p>
            <a:pPr indent="-285750" lvl="0" marL="596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Continues to do the same with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'7'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6213" lvl="0" marL="1762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sees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97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screen, completely unaware of the underlying drama.</a:t>
            </a:r>
            <a:endParaRPr/>
          </a:p>
        </p:txBody>
      </p:sp>
      <p:grpSp>
        <p:nvGrpSpPr>
          <p:cNvPr id="208" name="Google Shape;208;p12"/>
          <p:cNvGrpSpPr/>
          <p:nvPr/>
        </p:nvGrpSpPr>
        <p:grpSpPr>
          <a:xfrm>
            <a:off x="3175023" y="977968"/>
            <a:ext cx="1848389" cy="1838689"/>
            <a:chOff x="5906648" y="783401"/>
            <a:chExt cx="2169846" cy="2133600"/>
          </a:xfrm>
        </p:grpSpPr>
        <p:pic>
          <p:nvPicPr>
            <p:cNvPr descr="monitor" id="209" name="Google Shape;20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06648" y="783401"/>
              <a:ext cx="2169846" cy="21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2"/>
            <p:cNvSpPr/>
            <p:nvPr/>
          </p:nvSpPr>
          <p:spPr>
            <a:xfrm>
              <a:off x="6183419" y="1050154"/>
              <a:ext cx="1668746" cy="864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14288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3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97</a:t>
              </a:r>
              <a:endParaRPr/>
            </a:p>
          </p:txBody>
        </p:sp>
      </p:grpSp>
      <p:sp>
        <p:nvSpPr>
          <p:cNvPr id="211" name="Google Shape;211;p12"/>
          <p:cNvSpPr/>
          <p:nvPr/>
        </p:nvSpPr>
        <p:spPr>
          <a:xfrm>
            <a:off x="761348" y="1038181"/>
            <a:ext cx="2123709" cy="8591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08000" lIns="144000" spcFirstLastPara="1" rIns="36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97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5129334" y="767189"/>
            <a:ext cx="3526228" cy="145271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view: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memory,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the 32-bit, binary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97, which happens to be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00000000000000000000000001100001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</a:t>
            </a:r>
            <a:endParaRPr sz="1600"/>
          </a:p>
        </p:txBody>
      </p:sp>
      <p:grpSp>
        <p:nvGrpSpPr>
          <p:cNvPr id="219" name="Google Shape;219;p13"/>
          <p:cNvGrpSpPr/>
          <p:nvPr/>
        </p:nvGrpSpPr>
        <p:grpSpPr>
          <a:xfrm>
            <a:off x="586364" y="859022"/>
            <a:ext cx="5334000" cy="908748"/>
            <a:chOff x="409660" y="997176"/>
            <a:chExt cx="5334000" cy="908748"/>
          </a:xfrm>
        </p:grpSpPr>
        <p:sp>
          <p:nvSpPr>
            <p:cNvPr id="220" name="Google Shape;220;p13"/>
            <p:cNvSpPr/>
            <p:nvPr/>
          </p:nvSpPr>
          <p:spPr>
            <a:xfrm>
              <a:off x="485860" y="1372524"/>
              <a:ext cx="4929338" cy="53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62800" lIns="252000" spcFirstLastPara="1" rIns="57600" wrap="square" tIns="2268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System.</a:t>
              </a:r>
              <a:r>
                <a:rPr lang="en-US" sz="1200">
                  <a:solidFill>
                    <a:srgbClr val="0226CC"/>
                  </a:solidFill>
                  <a:latin typeface="Consolas"/>
                  <a:ea typeface="Consolas"/>
                  <a:cs typeface="Consolas"/>
                  <a:sym typeface="Consolas"/>
                </a:rPr>
                <a:t>out</a:t>
              </a: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.println(</a:t>
              </a:r>
              <a:r>
                <a:rPr lang="en-US" sz="1200">
                  <a:solidFill>
                    <a:srgbClr val="3933FF"/>
                  </a:solidFill>
                  <a:latin typeface="Consolas"/>
                  <a:ea typeface="Consolas"/>
                  <a:cs typeface="Consolas"/>
                  <a:sym typeface="Consolas"/>
                </a:rPr>
                <a:t>"I don\'t like\nthe word \"no\""</a:t>
              </a: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409660" y="997176"/>
              <a:ext cx="5334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example:</a:t>
              </a:r>
              <a:endParaRPr/>
            </a:p>
          </p:txBody>
        </p:sp>
      </p:grpSp>
      <p:sp>
        <p:nvSpPr>
          <p:cNvPr id="222" name="Google Shape;222;p13"/>
          <p:cNvSpPr/>
          <p:nvPr/>
        </p:nvSpPr>
        <p:spPr>
          <a:xfrm>
            <a:off x="5920364" y="1122808"/>
            <a:ext cx="1593095" cy="756523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187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don't like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word "no"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3" name="Google Shape;223;p13"/>
          <p:cNvGrpSpPr/>
          <p:nvPr/>
        </p:nvGrpSpPr>
        <p:grpSpPr>
          <a:xfrm>
            <a:off x="485860" y="2127665"/>
            <a:ext cx="8218302" cy="4042464"/>
            <a:chOff x="485860" y="2127665"/>
            <a:chExt cx="8218302" cy="4042464"/>
          </a:xfrm>
        </p:grpSpPr>
        <p:pic>
          <p:nvPicPr>
            <p:cNvPr id="224" name="Google Shape;22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5860" y="2127665"/>
              <a:ext cx="6696781" cy="3528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3"/>
            <p:cNvSpPr/>
            <p:nvPr/>
          </p:nvSpPr>
          <p:spPr>
            <a:xfrm>
              <a:off x="586364" y="5637989"/>
              <a:ext cx="8117798" cy="53214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Patterns that begin with a backslash (</a:t>
              </a: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\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are called </a:t>
              </a: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escape sequences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231" name="Google Shape;231;p14"/>
          <p:cNvSpPr txBox="1"/>
          <p:nvPr>
            <p:ph idx="1" type="body"/>
          </p:nvPr>
        </p:nvSpPr>
        <p:spPr>
          <a:xfrm>
            <a:off x="916897" y="1132865"/>
            <a:ext cx="5889599" cy="38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74638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/ Unicode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processing examples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2" name="Google Shape;232;p14"/>
          <p:cNvSpPr/>
          <p:nvPr/>
        </p:nvSpPr>
        <p:spPr>
          <a:xfrm>
            <a:off x="782441" y="2220409"/>
            <a:ext cx="464457" cy="3773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3" name="Google Shape;233;p14"/>
          <p:cNvPicPr preferRelativeResize="0"/>
          <p:nvPr/>
        </p:nvPicPr>
        <p:blipFill rotWithShape="1">
          <a:blip r:embed="rId3">
            <a:alphaModFix/>
          </a:blip>
          <a:srcRect b="0" l="24869" r="17797" t="0"/>
          <a:stretch/>
        </p:blipFill>
        <p:spPr>
          <a:xfrm>
            <a:off x="979532" y="1202233"/>
            <a:ext cx="318991" cy="31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 b="0" l="24869" r="17797" t="0"/>
          <a:stretch/>
        </p:blipFill>
        <p:spPr>
          <a:xfrm>
            <a:off x="1015964" y="1751166"/>
            <a:ext cx="318991" cy="3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</a:t>
            </a:r>
            <a:endParaRPr sz="2000"/>
          </a:p>
        </p:txBody>
      </p:sp>
      <p:sp>
        <p:nvSpPr>
          <p:cNvPr id="241" name="Google Shape;241;p15"/>
          <p:cNvSpPr/>
          <p:nvPr/>
        </p:nvSpPr>
        <p:spPr>
          <a:xfrm>
            <a:off x="597412" y="759997"/>
            <a:ext cx="3863122" cy="23168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46800">
            <a:noAutofit/>
          </a:bodyPr>
          <a:lstStyle/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"As easy 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242" name="Google Shape;242;p15"/>
          <p:cNvGrpSpPr/>
          <p:nvPr/>
        </p:nvGrpSpPr>
        <p:grpSpPr>
          <a:xfrm>
            <a:off x="819785" y="3405168"/>
            <a:ext cx="4199765" cy="871475"/>
            <a:chOff x="819785" y="3405168"/>
            <a:chExt cx="4199765" cy="871475"/>
          </a:xfrm>
        </p:grpSpPr>
        <p:grpSp>
          <p:nvGrpSpPr>
            <p:cNvPr id="243" name="Google Shape;243;p15"/>
            <p:cNvGrpSpPr/>
            <p:nvPr/>
          </p:nvGrpSpPr>
          <p:grpSpPr>
            <a:xfrm>
              <a:off x="819785" y="3405168"/>
              <a:ext cx="3289267" cy="553998"/>
              <a:chOff x="819785" y="3405168"/>
              <a:chExt cx="3289267" cy="553998"/>
            </a:xfrm>
          </p:grpSpPr>
          <p:sp>
            <p:nvSpPr>
              <p:cNvPr id="244" name="Google Shape;244;p15"/>
              <p:cNvSpPr txBox="1"/>
              <p:nvPr/>
            </p:nvSpPr>
            <p:spPr>
              <a:xfrm>
                <a:off x="1306720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/>
              </a:p>
            </p:txBody>
          </p:sp>
          <p:sp>
            <p:nvSpPr>
              <p:cNvPr id="245" name="Google Shape;245;p15"/>
              <p:cNvSpPr txBox="1"/>
              <p:nvPr/>
            </p:nvSpPr>
            <p:spPr>
              <a:xfrm>
                <a:off x="1656969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</a:t>
                </a:r>
                <a:endParaRPr/>
              </a:p>
            </p:txBody>
          </p:sp>
          <p:sp>
            <p:nvSpPr>
              <p:cNvPr id="246" name="Google Shape;246;p15"/>
              <p:cNvSpPr txBox="1"/>
              <p:nvPr/>
            </p:nvSpPr>
            <p:spPr>
              <a:xfrm>
                <a:off x="2007286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47" name="Google Shape;247;p15"/>
              <p:cNvSpPr txBox="1"/>
              <p:nvPr/>
            </p:nvSpPr>
            <p:spPr>
              <a:xfrm>
                <a:off x="2357535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endParaRPr/>
              </a:p>
            </p:txBody>
          </p:sp>
          <p:sp>
            <p:nvSpPr>
              <p:cNvPr id="248" name="Google Shape;248;p15"/>
              <p:cNvSpPr txBox="1"/>
              <p:nvPr/>
            </p:nvSpPr>
            <p:spPr>
              <a:xfrm>
                <a:off x="2707852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/>
              </a:p>
            </p:txBody>
          </p:sp>
          <p:sp>
            <p:nvSpPr>
              <p:cNvPr id="249" name="Google Shape;249;p15"/>
              <p:cNvSpPr txBox="1"/>
              <p:nvPr/>
            </p:nvSpPr>
            <p:spPr>
              <a:xfrm>
                <a:off x="3058101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</a:t>
                </a:r>
                <a:endParaRPr/>
              </a:p>
            </p:txBody>
          </p:sp>
          <p:sp>
            <p:nvSpPr>
              <p:cNvPr id="250" name="Google Shape;250;p15"/>
              <p:cNvSpPr txBox="1"/>
              <p:nvPr/>
            </p:nvSpPr>
            <p:spPr>
              <a:xfrm>
                <a:off x="3408418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y</a:t>
                </a:r>
                <a:endParaRPr/>
              </a:p>
            </p:txBody>
          </p:sp>
          <p:sp>
            <p:nvSpPr>
              <p:cNvPr id="251" name="Google Shape;251;p15"/>
              <p:cNvSpPr txBox="1"/>
              <p:nvPr/>
            </p:nvSpPr>
            <p:spPr>
              <a:xfrm>
                <a:off x="1306720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252" name="Google Shape;252;p15"/>
              <p:cNvSpPr txBox="1"/>
              <p:nvPr/>
            </p:nvSpPr>
            <p:spPr>
              <a:xfrm>
                <a:off x="1656969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253" name="Google Shape;253;p15"/>
              <p:cNvSpPr txBox="1"/>
              <p:nvPr/>
            </p:nvSpPr>
            <p:spPr>
              <a:xfrm>
                <a:off x="2007286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sp>
            <p:nvSpPr>
              <p:cNvPr id="254" name="Google Shape;254;p15"/>
              <p:cNvSpPr txBox="1"/>
              <p:nvPr/>
            </p:nvSpPr>
            <p:spPr>
              <a:xfrm>
                <a:off x="2357535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sp>
            <p:nvSpPr>
              <p:cNvPr id="255" name="Google Shape;255;p15"/>
              <p:cNvSpPr txBox="1"/>
              <p:nvPr/>
            </p:nvSpPr>
            <p:spPr>
              <a:xfrm>
                <a:off x="2707852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/>
              </a:p>
            </p:txBody>
          </p:sp>
          <p:sp>
            <p:nvSpPr>
              <p:cNvPr id="256" name="Google Shape;256;p15"/>
              <p:cNvSpPr txBox="1"/>
              <p:nvPr/>
            </p:nvSpPr>
            <p:spPr>
              <a:xfrm>
                <a:off x="3058101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57" name="Google Shape;257;p15"/>
              <p:cNvSpPr txBox="1"/>
              <p:nvPr/>
            </p:nvSpPr>
            <p:spPr>
              <a:xfrm>
                <a:off x="3408418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/>
              </a:p>
            </p:txBody>
          </p:sp>
          <p:sp>
            <p:nvSpPr>
              <p:cNvPr id="258" name="Google Shape;258;p15"/>
              <p:cNvSpPr txBox="1"/>
              <p:nvPr/>
            </p:nvSpPr>
            <p:spPr>
              <a:xfrm>
                <a:off x="819785" y="3678787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s1:</a:t>
                </a:r>
                <a:endParaRPr/>
              </a:p>
            </p:txBody>
          </p:sp>
          <p:sp>
            <p:nvSpPr>
              <p:cNvPr id="259" name="Google Shape;259;p15"/>
              <p:cNvSpPr txBox="1"/>
              <p:nvPr/>
            </p:nvSpPr>
            <p:spPr>
              <a:xfrm>
                <a:off x="3758735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60" name="Google Shape;260;p15"/>
              <p:cNvSpPr txBox="1"/>
              <p:nvPr/>
            </p:nvSpPr>
            <p:spPr>
              <a:xfrm>
                <a:off x="3758735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/>
              </a:p>
            </p:txBody>
          </p:sp>
        </p:grpSp>
        <p:sp>
          <p:nvSpPr>
            <p:cNvPr id="261" name="Google Shape;261;p15"/>
            <p:cNvSpPr txBox="1"/>
            <p:nvPr/>
          </p:nvSpPr>
          <p:spPr>
            <a:xfrm>
              <a:off x="4279456" y="3445646"/>
              <a:ext cx="7400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high-level view</a:t>
              </a:r>
              <a:endParaRPr/>
            </a:p>
          </p:txBody>
        </p:sp>
      </p:grpSp>
      <p:grpSp>
        <p:nvGrpSpPr>
          <p:cNvPr id="262" name="Google Shape;262;p15"/>
          <p:cNvGrpSpPr/>
          <p:nvPr/>
        </p:nvGrpSpPr>
        <p:grpSpPr>
          <a:xfrm>
            <a:off x="819785" y="-535672"/>
            <a:ext cx="6850103" cy="7408239"/>
            <a:chOff x="819785" y="-535672"/>
            <a:chExt cx="6850103" cy="7408239"/>
          </a:xfrm>
        </p:grpSpPr>
        <p:grpSp>
          <p:nvGrpSpPr>
            <p:cNvPr id="263" name="Google Shape;263;p15"/>
            <p:cNvGrpSpPr/>
            <p:nvPr/>
          </p:nvGrpSpPr>
          <p:grpSpPr>
            <a:xfrm>
              <a:off x="5073911" y="-535672"/>
              <a:ext cx="2595977" cy="7408239"/>
              <a:chOff x="5636887" y="-549465"/>
              <a:chExt cx="2595977" cy="7408239"/>
            </a:xfrm>
          </p:grpSpPr>
          <p:grpSp>
            <p:nvGrpSpPr>
              <p:cNvPr id="264" name="Google Shape;264;p15"/>
              <p:cNvGrpSpPr/>
              <p:nvPr/>
            </p:nvGrpSpPr>
            <p:grpSpPr>
              <a:xfrm>
                <a:off x="6019825" y="-549465"/>
                <a:ext cx="2213039" cy="7099138"/>
                <a:chOff x="6019825" y="-549465"/>
                <a:chExt cx="2213039" cy="7099138"/>
              </a:xfrm>
            </p:grpSpPr>
            <p:pic>
              <p:nvPicPr>
                <p:cNvPr descr="better_ascii_table" id="265" name="Google Shape;265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2075" l="51879" r="35840" t="-1272"/>
                <a:stretch/>
              </p:blipFill>
              <p:spPr>
                <a:xfrm>
                  <a:off x="6019825" y="660739"/>
                  <a:ext cx="995684" cy="58889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better_ascii_table" id="266" name="Google Shape;266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8163" l="87820" r="-1176" t="-18163"/>
                <a:stretch/>
              </p:blipFill>
              <p:spPr>
                <a:xfrm>
                  <a:off x="7159732" y="-549465"/>
                  <a:ext cx="1073132" cy="70991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7" name="Google Shape;267;p15"/>
              <p:cNvGrpSpPr/>
              <p:nvPr/>
            </p:nvGrpSpPr>
            <p:grpSpPr>
              <a:xfrm>
                <a:off x="5636887" y="991993"/>
                <a:ext cx="2293022" cy="5866781"/>
                <a:chOff x="5625128" y="991993"/>
                <a:chExt cx="2293022" cy="5866781"/>
              </a:xfrm>
            </p:grpSpPr>
            <p:sp>
              <p:nvSpPr>
                <p:cNvPr id="268" name="Google Shape;268;p15"/>
                <p:cNvSpPr/>
                <p:nvPr/>
              </p:nvSpPr>
              <p:spPr>
                <a:xfrm>
                  <a:off x="5625128" y="991993"/>
                  <a:ext cx="487947" cy="571071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omic Sans MS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69" name="Google Shape;269;p15"/>
                <p:cNvSpPr/>
                <p:nvPr/>
              </p:nvSpPr>
              <p:spPr>
                <a:xfrm>
                  <a:off x="6089350" y="6391153"/>
                  <a:ext cx="1828800" cy="4676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noAutofit/>
                </a:bodyPr>
                <a:lstStyle/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6600"/>
                    </a:buClr>
                    <a:buSzPts val="2000"/>
                    <a:buFont typeface="Noto Sans Symbols"/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...</a:t>
                  </a:r>
                  <a:endParaRPr/>
                </a:p>
              </p:txBody>
            </p:sp>
            <p:sp>
              <p:nvSpPr>
                <p:cNvPr id="270" name="Google Shape;270;p15"/>
                <p:cNvSpPr/>
                <p:nvPr/>
              </p:nvSpPr>
              <p:spPr>
                <a:xfrm>
                  <a:off x="7193978" y="6377359"/>
                  <a:ext cx="724172" cy="4676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noAutofit/>
                </a:bodyPr>
                <a:lstStyle/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6600"/>
                    </a:buClr>
                    <a:buSzPts val="2000"/>
                    <a:buFont typeface="Noto Sans Symbols"/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...</a:t>
                  </a:r>
                  <a:endParaRPr/>
                </a:p>
              </p:txBody>
            </p:sp>
          </p:grpSp>
        </p:grpSp>
        <p:grpSp>
          <p:nvGrpSpPr>
            <p:cNvPr id="271" name="Google Shape;271;p15"/>
            <p:cNvGrpSpPr/>
            <p:nvPr/>
          </p:nvGrpSpPr>
          <p:grpSpPr>
            <a:xfrm>
              <a:off x="819785" y="4726364"/>
              <a:ext cx="3289267" cy="553998"/>
              <a:chOff x="819785" y="3405168"/>
              <a:chExt cx="3289267" cy="553998"/>
            </a:xfrm>
          </p:grpSpPr>
          <p:sp>
            <p:nvSpPr>
              <p:cNvPr id="272" name="Google Shape;272;p15"/>
              <p:cNvSpPr txBox="1"/>
              <p:nvPr/>
            </p:nvSpPr>
            <p:spPr>
              <a:xfrm>
                <a:off x="1306720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65</a:t>
                </a:r>
                <a:endParaRPr/>
              </a:p>
            </p:txBody>
          </p:sp>
          <p:sp>
            <p:nvSpPr>
              <p:cNvPr id="273" name="Google Shape;273;p15"/>
              <p:cNvSpPr txBox="1"/>
              <p:nvPr/>
            </p:nvSpPr>
            <p:spPr>
              <a:xfrm>
                <a:off x="1656969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115</a:t>
                </a:r>
                <a:endParaRPr/>
              </a:p>
            </p:txBody>
          </p:sp>
          <p:sp>
            <p:nvSpPr>
              <p:cNvPr id="274" name="Google Shape;274;p15"/>
              <p:cNvSpPr txBox="1"/>
              <p:nvPr/>
            </p:nvSpPr>
            <p:spPr>
              <a:xfrm>
                <a:off x="2007286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32</a:t>
                </a:r>
                <a:endParaRPr/>
              </a:p>
            </p:txBody>
          </p:sp>
          <p:sp>
            <p:nvSpPr>
              <p:cNvPr id="275" name="Google Shape;275;p15"/>
              <p:cNvSpPr txBox="1"/>
              <p:nvPr/>
            </p:nvSpPr>
            <p:spPr>
              <a:xfrm>
                <a:off x="2357535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</a:t>
                </a:r>
                <a:endParaRPr/>
              </a:p>
            </p:txBody>
          </p:sp>
          <p:sp>
            <p:nvSpPr>
              <p:cNvPr id="276" name="Google Shape;276;p15"/>
              <p:cNvSpPr txBox="1"/>
              <p:nvPr/>
            </p:nvSpPr>
            <p:spPr>
              <a:xfrm>
                <a:off x="2707852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97</a:t>
                </a:r>
                <a:endParaRPr/>
              </a:p>
            </p:txBody>
          </p:sp>
          <p:sp>
            <p:nvSpPr>
              <p:cNvPr id="277" name="Google Shape;277;p15"/>
              <p:cNvSpPr txBox="1"/>
              <p:nvPr/>
            </p:nvSpPr>
            <p:spPr>
              <a:xfrm>
                <a:off x="3058101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115</a:t>
                </a:r>
                <a:endParaRPr/>
              </a:p>
            </p:txBody>
          </p:sp>
          <p:sp>
            <p:nvSpPr>
              <p:cNvPr id="278" name="Google Shape;278;p15"/>
              <p:cNvSpPr txBox="1"/>
              <p:nvPr/>
            </p:nvSpPr>
            <p:spPr>
              <a:xfrm>
                <a:off x="3408418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121</a:t>
                </a:r>
                <a:endParaRPr/>
              </a:p>
            </p:txBody>
          </p:sp>
          <p:sp>
            <p:nvSpPr>
              <p:cNvPr id="279" name="Google Shape;279;p15"/>
              <p:cNvSpPr txBox="1"/>
              <p:nvPr/>
            </p:nvSpPr>
            <p:spPr>
              <a:xfrm>
                <a:off x="1306720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280" name="Google Shape;280;p15"/>
              <p:cNvSpPr txBox="1"/>
              <p:nvPr/>
            </p:nvSpPr>
            <p:spPr>
              <a:xfrm>
                <a:off x="1656969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281" name="Google Shape;281;p15"/>
              <p:cNvSpPr txBox="1"/>
              <p:nvPr/>
            </p:nvSpPr>
            <p:spPr>
              <a:xfrm>
                <a:off x="2007286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sp>
            <p:nvSpPr>
              <p:cNvPr id="282" name="Google Shape;282;p15"/>
              <p:cNvSpPr txBox="1"/>
              <p:nvPr/>
            </p:nvSpPr>
            <p:spPr>
              <a:xfrm>
                <a:off x="2357535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sp>
            <p:nvSpPr>
              <p:cNvPr id="283" name="Google Shape;283;p15"/>
              <p:cNvSpPr txBox="1"/>
              <p:nvPr/>
            </p:nvSpPr>
            <p:spPr>
              <a:xfrm>
                <a:off x="2707852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/>
              </a:p>
            </p:txBody>
          </p:sp>
          <p:sp>
            <p:nvSpPr>
              <p:cNvPr id="284" name="Google Shape;284;p15"/>
              <p:cNvSpPr txBox="1"/>
              <p:nvPr/>
            </p:nvSpPr>
            <p:spPr>
              <a:xfrm>
                <a:off x="3058101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285" name="Google Shape;285;p15"/>
              <p:cNvSpPr txBox="1"/>
              <p:nvPr/>
            </p:nvSpPr>
            <p:spPr>
              <a:xfrm>
                <a:off x="3408418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/>
              </a:p>
            </p:txBody>
          </p:sp>
          <p:sp>
            <p:nvSpPr>
              <p:cNvPr id="286" name="Google Shape;286;p15"/>
              <p:cNvSpPr txBox="1"/>
              <p:nvPr/>
            </p:nvSpPr>
            <p:spPr>
              <a:xfrm>
                <a:off x="819785" y="3678787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s1:</a:t>
                </a:r>
                <a:endParaRPr/>
              </a:p>
            </p:txBody>
          </p:sp>
          <p:sp>
            <p:nvSpPr>
              <p:cNvPr id="287" name="Google Shape;287;p15"/>
              <p:cNvSpPr txBox="1"/>
              <p:nvPr/>
            </p:nvSpPr>
            <p:spPr>
              <a:xfrm>
                <a:off x="3758735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32</a:t>
                </a:r>
                <a:endParaRPr/>
              </a:p>
            </p:txBody>
          </p:sp>
          <p:sp>
            <p:nvSpPr>
              <p:cNvPr id="288" name="Google Shape;288;p15"/>
              <p:cNvSpPr txBox="1"/>
              <p:nvPr/>
            </p:nvSpPr>
            <p:spPr>
              <a:xfrm>
                <a:off x="3758735" y="3405168"/>
                <a:ext cx="3503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72000" spcFirstLastPara="1" rIns="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/>
              </a:p>
            </p:txBody>
          </p:sp>
        </p:grpSp>
        <p:sp>
          <p:nvSpPr>
            <p:cNvPr id="289" name="Google Shape;289;p15"/>
            <p:cNvSpPr txBox="1"/>
            <p:nvPr/>
          </p:nvSpPr>
          <p:spPr>
            <a:xfrm>
              <a:off x="4284152" y="4726364"/>
              <a:ext cx="7400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low-level view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</a:t>
            </a:r>
            <a:endParaRPr sz="2000"/>
          </a:p>
        </p:txBody>
      </p:sp>
      <p:sp>
        <p:nvSpPr>
          <p:cNvPr id="296" name="Google Shape;296;p21"/>
          <p:cNvSpPr txBox="1"/>
          <p:nvPr/>
        </p:nvSpPr>
        <p:spPr>
          <a:xfrm>
            <a:off x="1306720" y="3682167"/>
            <a:ext cx="350317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1656969" y="3682167"/>
            <a:ext cx="350317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2007286" y="3682167"/>
            <a:ext cx="350317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2357535" y="3682167"/>
            <a:ext cx="350317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2707852" y="3682167"/>
            <a:ext cx="350317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3058101" y="3682167"/>
            <a:ext cx="350317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3408418" y="3682167"/>
            <a:ext cx="350317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1306720" y="3405168"/>
            <a:ext cx="350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1656969" y="3405168"/>
            <a:ext cx="350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305" name="Google Shape;305;p21"/>
          <p:cNvSpPr txBox="1"/>
          <p:nvPr/>
        </p:nvSpPr>
        <p:spPr>
          <a:xfrm>
            <a:off x="2007286" y="3405168"/>
            <a:ext cx="350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2357535" y="3405168"/>
            <a:ext cx="350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2707852" y="3405168"/>
            <a:ext cx="350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3058101" y="3405168"/>
            <a:ext cx="350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309" name="Google Shape;309;p21"/>
          <p:cNvSpPr txBox="1"/>
          <p:nvPr/>
        </p:nvSpPr>
        <p:spPr>
          <a:xfrm>
            <a:off x="3408418" y="3405168"/>
            <a:ext cx="350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310" name="Google Shape;310;p21"/>
          <p:cNvSpPr txBox="1"/>
          <p:nvPr/>
        </p:nvSpPr>
        <p:spPr>
          <a:xfrm>
            <a:off x="819785" y="3678787"/>
            <a:ext cx="350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s1:</a:t>
            </a:r>
            <a:endParaRPr/>
          </a:p>
        </p:txBody>
      </p:sp>
      <p:grpSp>
        <p:nvGrpSpPr>
          <p:cNvPr id="311" name="Google Shape;311;p21"/>
          <p:cNvGrpSpPr/>
          <p:nvPr/>
        </p:nvGrpSpPr>
        <p:grpSpPr>
          <a:xfrm>
            <a:off x="856276" y="4163408"/>
            <a:ext cx="2552210" cy="553998"/>
            <a:chOff x="856276" y="4163408"/>
            <a:chExt cx="2552210" cy="553998"/>
          </a:xfrm>
        </p:grpSpPr>
        <p:sp>
          <p:nvSpPr>
            <p:cNvPr id="312" name="Google Shape;312;p21"/>
            <p:cNvSpPr txBox="1"/>
            <p:nvPr/>
          </p:nvSpPr>
          <p:spPr>
            <a:xfrm>
              <a:off x="1306788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/>
            </a:p>
          </p:txBody>
        </p:sp>
        <p:sp>
          <p:nvSpPr>
            <p:cNvPr id="313" name="Google Shape;313;p21"/>
            <p:cNvSpPr txBox="1"/>
            <p:nvPr/>
          </p:nvSpPr>
          <p:spPr>
            <a:xfrm>
              <a:off x="1657037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endParaRPr/>
            </a:p>
          </p:txBody>
        </p:sp>
        <p:sp>
          <p:nvSpPr>
            <p:cNvPr id="314" name="Google Shape;314;p21"/>
            <p:cNvSpPr txBox="1"/>
            <p:nvPr/>
          </p:nvSpPr>
          <p:spPr>
            <a:xfrm>
              <a:off x="2007354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5" name="Google Shape;315;p21"/>
            <p:cNvSpPr txBox="1"/>
            <p:nvPr/>
          </p:nvSpPr>
          <p:spPr>
            <a:xfrm>
              <a:off x="2357603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316" name="Google Shape;316;p21"/>
            <p:cNvSpPr txBox="1"/>
            <p:nvPr/>
          </p:nvSpPr>
          <p:spPr>
            <a:xfrm>
              <a:off x="2707920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17" name="Google Shape;317;p21"/>
            <p:cNvSpPr txBox="1"/>
            <p:nvPr/>
          </p:nvSpPr>
          <p:spPr>
            <a:xfrm>
              <a:off x="3058169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18" name="Google Shape;318;p21"/>
            <p:cNvSpPr txBox="1"/>
            <p:nvPr/>
          </p:nvSpPr>
          <p:spPr>
            <a:xfrm>
              <a:off x="1306788" y="416340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319" name="Google Shape;319;p21"/>
            <p:cNvSpPr txBox="1"/>
            <p:nvPr/>
          </p:nvSpPr>
          <p:spPr>
            <a:xfrm>
              <a:off x="1657037" y="416340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320" name="Google Shape;320;p21"/>
            <p:cNvSpPr txBox="1"/>
            <p:nvPr/>
          </p:nvSpPr>
          <p:spPr>
            <a:xfrm>
              <a:off x="2007354" y="416340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2357603" y="416340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22" name="Google Shape;322;p21"/>
            <p:cNvSpPr txBox="1"/>
            <p:nvPr/>
          </p:nvSpPr>
          <p:spPr>
            <a:xfrm>
              <a:off x="2707920" y="416340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323" name="Google Shape;323;p21"/>
            <p:cNvSpPr txBox="1"/>
            <p:nvPr/>
          </p:nvSpPr>
          <p:spPr>
            <a:xfrm>
              <a:off x="3058169" y="416340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856276" y="4435953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s2:</a:t>
              </a:r>
              <a:endParaRPr/>
            </a:p>
          </p:txBody>
        </p:sp>
      </p:grpSp>
      <p:grpSp>
        <p:nvGrpSpPr>
          <p:cNvPr id="325" name="Google Shape;325;p21"/>
          <p:cNvGrpSpPr/>
          <p:nvPr/>
        </p:nvGrpSpPr>
        <p:grpSpPr>
          <a:xfrm>
            <a:off x="884128" y="4886048"/>
            <a:ext cx="5327855" cy="553998"/>
            <a:chOff x="884128" y="4886048"/>
            <a:chExt cx="5327855" cy="553998"/>
          </a:xfrm>
        </p:grpSpPr>
        <p:sp>
          <p:nvSpPr>
            <p:cNvPr id="326" name="Google Shape;326;p21"/>
            <p:cNvSpPr txBox="1"/>
            <p:nvPr/>
          </p:nvSpPr>
          <p:spPr>
            <a:xfrm>
              <a:off x="130685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/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165710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endParaRPr/>
            </a:p>
          </p:txBody>
        </p:sp>
        <p:sp>
          <p:nvSpPr>
            <p:cNvPr id="328" name="Google Shape;328;p21"/>
            <p:cNvSpPr txBox="1"/>
            <p:nvPr/>
          </p:nvSpPr>
          <p:spPr>
            <a:xfrm>
              <a:off x="2007422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9" name="Google Shape;329;p21"/>
            <p:cNvSpPr txBox="1"/>
            <p:nvPr/>
          </p:nvSpPr>
          <p:spPr>
            <a:xfrm>
              <a:off x="235767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2707988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305823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endParaRPr/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340855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/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3758803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411028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/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446053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endParaRPr/>
            </a:p>
          </p:txBody>
        </p:sp>
        <p:sp>
          <p:nvSpPr>
            <p:cNvPr id="336" name="Google Shape;336;p21"/>
            <p:cNvSpPr txBox="1"/>
            <p:nvPr/>
          </p:nvSpPr>
          <p:spPr>
            <a:xfrm>
              <a:off x="481085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5161100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338" name="Google Shape;338;p21"/>
            <p:cNvSpPr txBox="1"/>
            <p:nvPr/>
          </p:nvSpPr>
          <p:spPr>
            <a:xfrm>
              <a:off x="551141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586166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40" name="Google Shape;340;p21"/>
            <p:cNvSpPr txBox="1"/>
            <p:nvPr/>
          </p:nvSpPr>
          <p:spPr>
            <a:xfrm>
              <a:off x="1306856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1657105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342" name="Google Shape;342;p21"/>
            <p:cNvSpPr txBox="1"/>
            <p:nvPr/>
          </p:nvSpPr>
          <p:spPr>
            <a:xfrm>
              <a:off x="2007422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43" name="Google Shape;343;p21"/>
            <p:cNvSpPr txBox="1"/>
            <p:nvPr/>
          </p:nvSpPr>
          <p:spPr>
            <a:xfrm>
              <a:off x="2357671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2707988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345" name="Google Shape;345;p21"/>
            <p:cNvSpPr txBox="1"/>
            <p:nvPr/>
          </p:nvSpPr>
          <p:spPr>
            <a:xfrm>
              <a:off x="3058237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46" name="Google Shape;346;p21"/>
            <p:cNvSpPr txBox="1"/>
            <p:nvPr/>
          </p:nvSpPr>
          <p:spPr>
            <a:xfrm>
              <a:off x="3408554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3758803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348" name="Google Shape;348;p21"/>
            <p:cNvSpPr txBox="1"/>
            <p:nvPr/>
          </p:nvSpPr>
          <p:spPr>
            <a:xfrm>
              <a:off x="4110285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349" name="Google Shape;349;p21"/>
            <p:cNvSpPr txBox="1"/>
            <p:nvPr/>
          </p:nvSpPr>
          <p:spPr>
            <a:xfrm>
              <a:off x="4460534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350" name="Google Shape;350;p21"/>
            <p:cNvSpPr txBox="1"/>
            <p:nvPr/>
          </p:nvSpPr>
          <p:spPr>
            <a:xfrm>
              <a:off x="4810851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5161100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511417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5861666" y="4886048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884128" y="5163047"/>
              <a:ext cx="35031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s3:</a:t>
              </a:r>
              <a:endParaRPr/>
            </a:p>
          </p:txBody>
        </p:sp>
      </p:grpSp>
      <p:sp>
        <p:nvSpPr>
          <p:cNvPr id="355" name="Google Shape;355;p21"/>
          <p:cNvSpPr txBox="1"/>
          <p:nvPr/>
        </p:nvSpPr>
        <p:spPr>
          <a:xfrm>
            <a:off x="3758735" y="3682167"/>
            <a:ext cx="350317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597412" y="759997"/>
            <a:ext cx="3863122" cy="23168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46800">
            <a:noAutofit/>
          </a:bodyPr>
          <a:lstStyle/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"As easy 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"as 123"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.length());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.charAt(3));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.substring(1,5));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2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s3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.indexOf(</a:t>
            </a:r>
            <a:r>
              <a:rPr lang="en-US" sz="12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3758735" y="3405168"/>
            <a:ext cx="3503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4125311" y="1597236"/>
            <a:ext cx="672287" cy="13258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44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 ea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21"/>
          <p:cNvSpPr txBox="1"/>
          <p:nvPr>
            <p:ph idx="1" type="body"/>
          </p:nvPr>
        </p:nvSpPr>
        <p:spPr>
          <a:xfrm>
            <a:off x="4898742" y="790398"/>
            <a:ext cx="4104146" cy="247613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80975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similar to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  <a:p>
            <a:pPr indent="-180975" lvl="0" marL="180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functions, methods operate on objects</a:t>
            </a:r>
            <a:endParaRPr/>
          </a:p>
          <a:p>
            <a:pPr indent="-180975" lvl="0" marL="1809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particular, string methods operate on string objects</a:t>
            </a:r>
            <a:endParaRPr/>
          </a:p>
          <a:p>
            <a:pPr indent="-180975" lvl="0" marL="1809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writing:  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charAt(s1,3)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write:                 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s1.charAt(3)</a:t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5043804" y="2970512"/>
            <a:ext cx="3485189" cy="710934"/>
          </a:xfrm>
          <a:prstGeom prst="wedgeRoundRectCallout">
            <a:avLst>
              <a:gd fmla="val -24793" name="adj1"/>
              <a:gd fmla="val -84663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 more about objects and methods: Second half of the course.</a:t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058102" y="989060"/>
            <a:ext cx="1169341" cy="399641"/>
          </a:xfrm>
          <a:prstGeom prst="wedgeRoundRectCallout">
            <a:avLst>
              <a:gd fmla="val -50004" name="adj1"/>
              <a:gd fmla="val 112700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calls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Upcase</a:t>
            </a:r>
            <a:endParaRPr sz="1600"/>
          </a:p>
        </p:txBody>
      </p:sp>
      <p:sp>
        <p:nvSpPr>
          <p:cNvPr id="368" name="Google Shape;368;p24"/>
          <p:cNvSpPr/>
          <p:nvPr/>
        </p:nvSpPr>
        <p:spPr>
          <a:xfrm>
            <a:off x="570015" y="811320"/>
            <a:ext cx="5217275" cy="46089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/** A library of string functions. */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MyString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System.</a:t>
            </a:r>
            <a:r>
              <a:rPr lang="en-US" sz="11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.println(upCase(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[0])); 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3F5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Capitalizes the first letter in every word in the string. */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upCase(String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String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(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(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.charAt(0) - 32);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.length())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.charAt(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1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(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(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.charAt(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+ 1) - 32);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5080460" y="3974126"/>
            <a:ext cx="3535525" cy="1319853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MyString "it was the best of time"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 Was The Best Of Time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MyString "2 apples and 3 pears"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Apples and  0ears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531530" y="5518539"/>
            <a:ext cx="5020650" cy="946625"/>
          </a:xfrm>
          <a:prstGeom prst="wedgeRoundRectCallout">
            <a:avLst>
              <a:gd fmla="val -35551" name="adj1"/>
              <a:gd fmla="val -93961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with this version of </a:t>
            </a:r>
            <a:r>
              <a:rPr lang="en-US" sz="1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upCase</a:t>
            </a:r>
            <a:endParaRPr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43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naïve assumptions about the input</a:t>
            </a:r>
            <a:endParaRPr/>
          </a:p>
          <a:p>
            <a:pPr indent="-285750" lvl="0" marL="285750" marR="0" rtl="0" algn="l">
              <a:spcBef>
                <a:spcPts val="43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handle white space and non-letter characters.</a:t>
            </a:r>
            <a:endParaRPr/>
          </a:p>
        </p:txBody>
      </p:sp>
      <p:grpSp>
        <p:nvGrpSpPr>
          <p:cNvPr id="371" name="Google Shape;371;p24"/>
          <p:cNvGrpSpPr/>
          <p:nvPr/>
        </p:nvGrpSpPr>
        <p:grpSpPr>
          <a:xfrm>
            <a:off x="6233462" y="106606"/>
            <a:ext cx="2519270" cy="3735742"/>
            <a:chOff x="1920364" y="660738"/>
            <a:chExt cx="3562073" cy="4875914"/>
          </a:xfrm>
        </p:grpSpPr>
        <p:pic>
          <p:nvPicPr>
            <p:cNvPr descr="better_ascii_table" id="372" name="Google Shape;372;p24"/>
            <p:cNvPicPr preferRelativeResize="0"/>
            <p:nvPr/>
          </p:nvPicPr>
          <p:blipFill rotWithShape="1">
            <a:blip r:embed="rId3">
              <a:alphaModFix/>
            </a:blip>
            <a:srcRect b="14555" l="52511" r="0" t="0"/>
            <a:stretch/>
          </p:blipFill>
          <p:spPr>
            <a:xfrm>
              <a:off x="2478967" y="762000"/>
              <a:ext cx="3003470" cy="477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24"/>
            <p:cNvSpPr/>
            <p:nvPr/>
          </p:nvSpPr>
          <p:spPr>
            <a:xfrm>
              <a:off x="1920364" y="762572"/>
              <a:ext cx="561502" cy="46529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3243618" y="660738"/>
              <a:ext cx="415202" cy="48759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4289676" y="762001"/>
              <a:ext cx="415202" cy="47746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76" name="Google Shape;376;p24"/>
          <p:cNvSpPr txBox="1"/>
          <p:nvPr/>
        </p:nvSpPr>
        <p:spPr>
          <a:xfrm>
            <a:off x="13114116" y="-405114"/>
            <a:ext cx="184731" cy="369332"/>
          </a:xfrm>
          <a:prstGeom prst="rect">
            <a:avLst/>
          </a:prstGeom>
          <a:solidFill>
            <a:srgbClr val="FFF2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/>
          <p:nvPr/>
        </p:nvSpPr>
        <p:spPr>
          <a:xfrm>
            <a:off x="5781737" y="4465119"/>
            <a:ext cx="2216976" cy="18368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44000" spcFirstLastPara="1" rIns="0" wrap="square" tIns="14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 Parse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T5A12C432G3</a:t>
            </a:r>
            <a:endParaRPr b="1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83" name="Google Shape;383;p2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Parsing</a:t>
            </a:r>
            <a:endParaRPr sz="1800"/>
          </a:p>
        </p:txBody>
      </p:sp>
      <p:sp>
        <p:nvSpPr>
          <p:cNvPr id="384" name="Google Shape;384;p26"/>
          <p:cNvSpPr/>
          <p:nvPr/>
        </p:nvSpPr>
        <p:spPr>
          <a:xfrm>
            <a:off x="6589941" y="5138071"/>
            <a:ext cx="1998324" cy="846206"/>
          </a:xfrm>
          <a:prstGeom prst="wedgeRoundRectCallout">
            <a:avLst>
              <a:gd fmla="val -48673" name="adj1"/>
              <a:gd fmla="val -24004" name="adj2"/>
              <a:gd fmla="val 16667" name="adj3"/>
            </a:avLst>
          </a:prstGeom>
          <a:solidFill>
            <a:srgbClr val="FFF2B5"/>
          </a:solidFill>
          <a:ln>
            <a:noFill/>
          </a:ln>
        </p:spPr>
        <p:txBody>
          <a:bodyPr anchorCtr="0" anchor="t" bIns="45700" lIns="72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“tokenizes” the string, printing each token in a separate line.</a:t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5670897" y="3005268"/>
            <a:ext cx="3164171" cy="19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4000" spcFirstLastPara="1" rIns="0" wrap="square" tIns="14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 Parse a string that has the following semantics: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468736" y="781607"/>
            <a:ext cx="7529977" cy="1974589"/>
          </a:xfrm>
          <a:prstGeom prst="wedgeRoundRectCallout">
            <a:avLst>
              <a:gd fmla="val -35551" name="adj1"/>
              <a:gd fmla="val -93961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Tokenizing</a:t>
            </a:r>
            <a:endParaRPr/>
          </a:p>
          <a:p>
            <a:pPr indent="-285750" lvl="0" marL="285750" marR="0" rtl="0" algn="l">
              <a:spcBef>
                <a:spcPts val="43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turning a stream of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a stream of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</a:t>
            </a:r>
            <a:endParaRPr/>
          </a:p>
          <a:p>
            <a:pPr indent="-285750" lvl="0" marL="285750" marR="0" rtl="0" algn="l">
              <a:spcBef>
                <a:spcPts val="43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definition of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varies from one application to another</a:t>
            </a:r>
            <a:endParaRPr/>
          </a:p>
          <a:p>
            <a:pPr indent="-285750" lvl="0" marL="285750" marR="0" rtl="0" algn="l">
              <a:spcBef>
                <a:spcPts val="43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Comes up in numerous applications</a:t>
            </a:r>
            <a:endParaRPr/>
          </a:p>
          <a:p>
            <a:pPr indent="0" lvl="0" marL="0" marR="0" rtl="0" algn="l">
              <a:spcBef>
                <a:spcPts val="432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32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Tokenizer</a:t>
            </a:r>
            <a:endParaRPr/>
          </a:p>
          <a:p>
            <a:pPr indent="0" lvl="0" marL="0" marR="0" rtl="0" algn="l">
              <a:spcBef>
                <a:spcPts val="432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that provides tokenizing services.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/>
          <p:nvPr/>
        </p:nvSpPr>
        <p:spPr>
          <a:xfrm>
            <a:off x="1375926" y="3593771"/>
            <a:ext cx="4609238" cy="294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08000" lIns="144000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tokenizer. Returns the next token in a given string.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Tokenizer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Initializes the Tokenizer to the given string (str).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public static void init(String str)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true if the string has more characters to process,</a:t>
            </a:r>
            <a:endParaRPr sz="1100">
              <a:solidFill>
                <a:srgbClr val="4F76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   * 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otherwise.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public static boolean hasMoreChars()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next character in the string.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public static char nextChar()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next int value in the string.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public static int nextInt()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More tokenizer functions...</a:t>
            </a:r>
            <a:endParaRPr sz="11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93" name="Google Shape;393;p2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Parsing</a:t>
            </a:r>
            <a:endParaRPr sz="1800"/>
          </a:p>
        </p:txBody>
      </p:sp>
      <p:sp>
        <p:nvSpPr>
          <p:cNvPr id="394" name="Google Shape;394;p27"/>
          <p:cNvSpPr/>
          <p:nvPr/>
        </p:nvSpPr>
        <p:spPr>
          <a:xfrm>
            <a:off x="468736" y="781607"/>
            <a:ext cx="7529977" cy="1974589"/>
          </a:xfrm>
          <a:prstGeom prst="wedgeRoundRectCallout">
            <a:avLst>
              <a:gd fmla="val -35551" name="adj1"/>
              <a:gd fmla="val -93961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Tokenizing</a:t>
            </a:r>
            <a:endParaRPr/>
          </a:p>
          <a:p>
            <a:pPr indent="-285750" lvl="0" marL="285750" marR="0" rtl="0" algn="l">
              <a:spcBef>
                <a:spcPts val="43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turning a stream of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a stream of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</a:t>
            </a:r>
            <a:endParaRPr/>
          </a:p>
          <a:p>
            <a:pPr indent="-285750" lvl="0" marL="285750" marR="0" rtl="0" algn="l">
              <a:spcBef>
                <a:spcPts val="43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definition of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varies from one application to another</a:t>
            </a:r>
            <a:endParaRPr/>
          </a:p>
          <a:p>
            <a:pPr indent="-285750" lvl="0" marL="285750" marR="0" rtl="0" algn="l">
              <a:spcBef>
                <a:spcPts val="43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Comes up in numerous applications</a:t>
            </a:r>
            <a:endParaRPr/>
          </a:p>
          <a:p>
            <a:pPr indent="0" lvl="0" marL="0" marR="0" rtl="0" algn="l">
              <a:spcBef>
                <a:spcPts val="432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32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Tokenizer</a:t>
            </a:r>
            <a:endParaRPr/>
          </a:p>
          <a:p>
            <a:pPr indent="0" lvl="0" marL="0" marR="0" rtl="0" algn="l">
              <a:spcBef>
                <a:spcPts val="432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that provides tokenizing services.</a:t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5781737" y="4465119"/>
            <a:ext cx="2216976" cy="18368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44000" spcFirstLastPara="1" rIns="0" wrap="square" tIns="14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 Parse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T5A12C432G3</a:t>
            </a:r>
            <a:endParaRPr b="1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209796" y="4593731"/>
            <a:ext cx="1056513" cy="554335"/>
          </a:xfrm>
          <a:prstGeom prst="wedgeRoundRectCallout">
            <a:avLst>
              <a:gd fmla="val -44924" name="adj1"/>
              <a:gd fmla="val 128450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TokenizerAPI: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Textual data</a:t>
            </a:r>
            <a:endParaRPr sz="1400"/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273" y="962628"/>
            <a:ext cx="4335933" cy="25178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2"/>
          <p:cNvGrpSpPr/>
          <p:nvPr/>
        </p:nvGrpSpPr>
        <p:grpSpPr>
          <a:xfrm>
            <a:off x="597495" y="705496"/>
            <a:ext cx="7831243" cy="5643960"/>
            <a:chOff x="597495" y="705496"/>
            <a:chExt cx="7831243" cy="5643960"/>
          </a:xfrm>
        </p:grpSpPr>
        <p:pic>
          <p:nvPicPr>
            <p:cNvPr id="80" name="Google Shape;8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26880" y="705496"/>
              <a:ext cx="3001858" cy="29523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2"/>
            <p:cNvPicPr preferRelativeResize="0"/>
            <p:nvPr/>
          </p:nvPicPr>
          <p:blipFill rotWithShape="1">
            <a:blip r:embed="rId5">
              <a:alphaModFix/>
            </a:blip>
            <a:srcRect b="0" l="0" r="11078" t="0"/>
            <a:stretch/>
          </p:blipFill>
          <p:spPr>
            <a:xfrm>
              <a:off x="597495" y="3763695"/>
              <a:ext cx="3171271" cy="2585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33830" y="3879675"/>
              <a:ext cx="3541629" cy="2353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2"/>
          <p:cNvSpPr/>
          <p:nvPr/>
        </p:nvSpPr>
        <p:spPr>
          <a:xfrm>
            <a:off x="1747315" y="2926921"/>
            <a:ext cx="5554030" cy="1390298"/>
          </a:xfrm>
          <a:prstGeom prst="roundRect">
            <a:avLst>
              <a:gd fmla="val 16667" name="adj"/>
            </a:avLst>
          </a:prstGeom>
          <a:solidFill>
            <a:srgbClr val="FFF2B5"/>
          </a:solidFill>
          <a:ln>
            <a:noFill/>
          </a:ln>
        </p:spPr>
        <p:txBody>
          <a:bodyPr anchorCtr="0" anchor="ctr" bIns="0" lIns="216000" spcFirstLastPara="1" rIns="0" wrap="square" tIns="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 a stream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1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character is represented by a numeric code;</a:t>
            </a:r>
            <a:endParaRPr/>
          </a:p>
          <a:p>
            <a:pPr indent="0" lvl="1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these codes are handled by the data type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/>
          <p:nvPr/>
        </p:nvSpPr>
        <p:spPr>
          <a:xfrm>
            <a:off x="590947" y="716578"/>
            <a:ext cx="6146029" cy="33526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8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Illustrates using the Tokenizer class. This code can appear in any class.</a:t>
            </a:r>
            <a:endParaRPr/>
          </a:p>
          <a:p>
            <a:pPr indent="0" lvl="0" marL="0" marR="0" rtl="0" algn="l">
              <a:lnSpc>
                <a:spcPct val="111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Assumes that the data is a string of pairs, each consisting of a </a:t>
            </a:r>
            <a:r>
              <a:rPr b="1" i="1" lang="en-US" sz="1200">
                <a:solidFill>
                  <a:srgbClr val="006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</a:t>
            </a:r>
            <a:r>
              <a:rPr b="1" lang="en-US" sz="1200">
                <a:solidFill>
                  <a:srgbClr val="006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</a:t>
            </a:r>
            <a:r>
              <a:rPr b="1" i="1" lang="en-US" sz="1200">
                <a:solidFill>
                  <a:srgbClr val="006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digits</a:t>
            </a:r>
            <a:endParaRPr b="1" sz="12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1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4E907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1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The data typically comes from a file. Here we assume it comes from the command-line. </a:t>
            </a:r>
            <a:endParaRPr/>
          </a:p>
          <a:p>
            <a:pPr indent="0" lvl="0" marL="0" marR="0" rtl="0" algn="l">
              <a:lnSpc>
                <a:spcPct val="111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Puts the data in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parses and prints each token in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separate line.</a:t>
            </a:r>
            <a:endParaRPr/>
          </a:p>
          <a:p>
            <a:pPr indent="0" lvl="0" marL="0" marR="0" rtl="0" algn="l">
              <a:lnSpc>
                <a:spcPct val="121818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s = args[0];</a:t>
            </a:r>
            <a:endParaRPr/>
          </a:p>
          <a:p>
            <a:pPr indent="0" lvl="0" marL="0" marR="0" rtl="0" algn="l">
              <a:lnSpc>
                <a:spcPct val="111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Initializes the Tokenizer to the given string</a:t>
            </a:r>
            <a:endParaRPr sz="11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1818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Tokenizer.init(</a:t>
            </a:r>
            <a:r>
              <a:rPr lang="en-US" sz="11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11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E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>
                <a:solidFill>
                  <a:srgbClr val="006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Parses and prints the tokens</a:t>
            </a:r>
            <a:endParaRPr sz="1100">
              <a:solidFill>
                <a:srgbClr val="4E907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1818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(Tokenizer.hasMoreChars()) {</a:t>
            </a:r>
            <a:endParaRPr/>
          </a:p>
          <a:p>
            <a:pPr indent="0" lvl="0" marL="0" marR="0" rtl="0" algn="l">
              <a:lnSpc>
                <a:spcPct val="121818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System.out.println(Tokenizer.nextChar());</a:t>
            </a:r>
            <a:endParaRPr/>
          </a:p>
          <a:p>
            <a:pPr indent="0" lvl="0" marL="0" marR="0" rtl="0" algn="l">
              <a:lnSpc>
                <a:spcPct val="111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the character, there must be an int value</a:t>
            </a:r>
            <a:endParaRPr sz="11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1818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System.out.println(Tokenizer.nextInt());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1818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lnSpc>
                <a:spcPct val="121818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2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Parsing</a:t>
            </a:r>
            <a:endParaRPr sz="1800"/>
          </a:p>
        </p:txBody>
      </p:sp>
      <p:sp>
        <p:nvSpPr>
          <p:cNvPr id="404" name="Google Shape;404;p29"/>
          <p:cNvSpPr/>
          <p:nvPr/>
        </p:nvSpPr>
        <p:spPr>
          <a:xfrm>
            <a:off x="5011816" y="2141519"/>
            <a:ext cx="3450320" cy="1056316"/>
          </a:xfrm>
          <a:prstGeom prst="wedgeRoundRectCallout">
            <a:avLst>
              <a:gd fmla="val -24680" name="adj1"/>
              <a:gd fmla="val 42023" name="adj2"/>
              <a:gd fmla="val 16667" name="adj3"/>
            </a:avLst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code uses the </a:t>
            </a:r>
            <a:r>
              <a:rPr lang="en-US" sz="12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Tokenizer</a:t>
            </a: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as “black box abstractions”;</a:t>
            </a:r>
            <a:b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doesn’t know how they are implemented. It just knows the API.</a:t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209796" y="4593731"/>
            <a:ext cx="1056513" cy="554335"/>
          </a:xfrm>
          <a:prstGeom prst="wedgeRoundRectCallout">
            <a:avLst>
              <a:gd fmla="val -44924" name="adj1"/>
              <a:gd fmla="val 128450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TokenizerAPI:</a:t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1375926" y="3593771"/>
            <a:ext cx="4609238" cy="294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08000" lIns="144000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tokenizer. Returns the next token in a given string.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Tokenizer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Initializes the Tokenizer to the given string (str).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public static void init(String str)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true if the string has more characters to process,</a:t>
            </a:r>
            <a:endParaRPr sz="1100">
              <a:solidFill>
                <a:srgbClr val="4F76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   * 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otherwise.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public static boolean hasMoreChars()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next character in the string.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public static char nextChar()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next int value in the string.</a:t>
            </a:r>
            <a:r>
              <a:rPr lang="en-US" sz="11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public static int nextInt()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More tokenizer functions...</a:t>
            </a:r>
            <a:endParaRPr sz="11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5781737" y="4465119"/>
            <a:ext cx="2216976" cy="18368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44000" spcFirstLastPara="1" rIns="0" wrap="square" tIns="14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 Parse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T5A12C432G3</a:t>
            </a:r>
            <a:endParaRPr b="1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/>
          <p:nvPr/>
        </p:nvSpPr>
        <p:spPr>
          <a:xfrm>
            <a:off x="593681" y="660738"/>
            <a:ext cx="4838931" cy="58879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44000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1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tokenizer. Returns the next token in a given string. </a:t>
            </a:r>
            <a:r>
              <a:rPr lang="en-US" sz="105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Tokenizer {</a:t>
            </a:r>
            <a:endParaRPr sz="1000">
              <a:solidFill>
                <a:srgbClr val="931A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String str; </a:t>
            </a: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 to parse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int N;      </a:t>
            </a: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length (number of characters)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int cursor;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position in the string</a:t>
            </a:r>
            <a:endParaRPr sz="1000">
              <a:solidFill>
                <a:srgbClr val="4E907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0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Initializes the Tokenizer to the given string (str).</a:t>
            </a:r>
            <a:r>
              <a:rPr lang="en-US" sz="9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000">
              <a:solidFill>
                <a:srgbClr val="4F76C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init(String 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 =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 = str.length();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cursor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0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true if the string has more character to process, false otherwise.</a:t>
            </a:r>
            <a:r>
              <a:rPr lang="en-US" sz="9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000">
              <a:solidFill>
                <a:srgbClr val="4F76C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boolean hasMoreChars()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put your code here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F76C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   /** </a:t>
            </a:r>
            <a:r>
              <a:rPr lang="en-US" sz="10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next character in the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    *  </a:t>
            </a:r>
            <a:r>
              <a:rPr lang="en-US" sz="10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called only if hasMoreChars() is true. </a:t>
            </a:r>
            <a:r>
              <a:rPr lang="en-US" sz="10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effect: advances the cursor just beyond the character.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char nextChar()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put your code here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F76C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0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next int value in the string. </a:t>
            </a:r>
            <a:endParaRPr sz="1000">
              <a:solidFill>
                <a:srgbClr val="4F76C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     *  </a:t>
            </a:r>
            <a:r>
              <a:rPr lang="en-US" sz="1000">
                <a:solidFill>
                  <a:srgbClr val="4F76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called only if hasMoreChars() is true. </a:t>
            </a:r>
            <a:r>
              <a:rPr lang="en-US" sz="100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effect: advances the cursor just beyond the integer.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 nextInt()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put your code here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true if the given character is a digit, false otherwise.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boolean isDigit(char c)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31A6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>
                <a:solidFill>
                  <a:srgbClr val="4E907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000">
                <a:solidFill>
                  <a:srgbClr val="4E90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put your code here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4" name="Google Shape;414;p3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Tokenizing</a:t>
            </a:r>
            <a:endParaRPr sz="1800"/>
          </a:p>
        </p:txBody>
      </p:sp>
      <p:sp>
        <p:nvSpPr>
          <p:cNvPr id="415" name="Google Shape;415;p31"/>
          <p:cNvSpPr txBox="1"/>
          <p:nvPr>
            <p:ph idx="1" type="body"/>
          </p:nvPr>
        </p:nvSpPr>
        <p:spPr>
          <a:xfrm>
            <a:off x="5766958" y="2338364"/>
            <a:ext cx="3377042" cy="30393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members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variables and methods are sometimes called “class members”.</a:t>
            </a:r>
            <a:endParaRPr/>
          </a:p>
          <a:p>
            <a:pPr indent="-258763" lvl="0" marL="2714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accessed by members of any class; documented by the class API</a:t>
            </a:r>
            <a:endParaRPr/>
          </a:p>
          <a:p>
            <a:pPr indent="-258763" lvl="0" marL="2714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Accessed only by members of this class. Called “helpers”, since they help implement other class members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763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(Notice the different documentation style of private and public members)</a:t>
            </a:r>
            <a:endParaRPr/>
          </a:p>
          <a:p>
            <a:pPr indent="-12700" lvl="0" marL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6" name="Google Shape;416;p31"/>
          <p:cNvGrpSpPr/>
          <p:nvPr/>
        </p:nvGrpSpPr>
        <p:grpSpPr>
          <a:xfrm>
            <a:off x="4995401" y="1024965"/>
            <a:ext cx="2842162" cy="910554"/>
            <a:chOff x="4955060" y="1159675"/>
            <a:chExt cx="2842162" cy="910554"/>
          </a:xfrm>
        </p:grpSpPr>
        <p:sp>
          <p:nvSpPr>
            <p:cNvPr id="417" name="Google Shape;417;p31"/>
            <p:cNvSpPr/>
            <p:nvPr/>
          </p:nvSpPr>
          <p:spPr>
            <a:xfrm>
              <a:off x="4955060" y="1344613"/>
              <a:ext cx="131639" cy="540678"/>
            </a:xfrm>
            <a:prstGeom prst="rightBrace">
              <a:avLst>
                <a:gd fmla="val 4748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726617" y="1159675"/>
              <a:ext cx="2070605" cy="91055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08000" spcFirstLastPara="1" rIns="360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variables: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be accessed by any function in the class</a:t>
              </a:r>
              <a:endParaRPr/>
            </a:p>
          </p:txBody>
        </p:sp>
        <p:cxnSp>
          <p:nvCxnSpPr>
            <p:cNvPr id="419" name="Google Shape;419;p31"/>
            <p:cNvCxnSpPr/>
            <p:nvPr/>
          </p:nvCxnSpPr>
          <p:spPr>
            <a:xfrm rot="10800000">
              <a:off x="5193068" y="1614952"/>
              <a:ext cx="533549" cy="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sp>
        <p:nvSpPr>
          <p:cNvPr id="420" name="Google Shape;420;p31"/>
          <p:cNvSpPr txBox="1"/>
          <p:nvPr/>
        </p:nvSpPr>
        <p:spPr>
          <a:xfrm>
            <a:off x="5890054" y="5755403"/>
            <a:ext cx="3377042" cy="69153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Completing the Tokenizer code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270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it a try.</a:t>
            </a:r>
            <a:endParaRPr/>
          </a:p>
          <a:p>
            <a:pPr indent="-1270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426" name="Google Shape;4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2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Shimon Schocken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IDC Herzliya</a:t>
            </a:r>
            <a:endParaRPr/>
          </a:p>
        </p:txBody>
      </p:sp>
      <p:sp>
        <p:nvSpPr>
          <p:cNvPr id="428" name="Google Shape;428;p32"/>
          <p:cNvSpPr/>
          <p:nvPr/>
        </p:nvSpPr>
        <p:spPr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3-2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9" name="Google Shape;429;p32"/>
          <p:cNvGrpSpPr/>
          <p:nvPr/>
        </p:nvGrpSpPr>
        <p:grpSpPr>
          <a:xfrm>
            <a:off x="2895134" y="3513289"/>
            <a:ext cx="3479274" cy="2510857"/>
            <a:chOff x="2200266" y="1613667"/>
            <a:chExt cx="4600971" cy="3384591"/>
          </a:xfrm>
        </p:grpSpPr>
        <p:pic>
          <p:nvPicPr>
            <p:cNvPr id="430" name="Google Shape;430;p32"/>
            <p:cNvPicPr preferRelativeResize="0"/>
            <p:nvPr/>
          </p:nvPicPr>
          <p:blipFill rotWithShape="1">
            <a:blip r:embed="rId4">
              <a:alphaModFix/>
            </a:blip>
            <a:srcRect b="59794" l="0" r="0" t="5703"/>
            <a:stretch/>
          </p:blipFill>
          <p:spPr>
            <a:xfrm>
              <a:off x="2200266" y="1613667"/>
              <a:ext cx="4600971" cy="16668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32"/>
            <p:cNvPicPr preferRelativeResize="0"/>
            <p:nvPr/>
          </p:nvPicPr>
          <p:blipFill rotWithShape="1">
            <a:blip r:embed="rId4">
              <a:alphaModFix/>
            </a:blip>
            <a:srcRect b="0" l="0" r="0" t="57199"/>
            <a:stretch/>
          </p:blipFill>
          <p:spPr>
            <a:xfrm>
              <a:off x="2200266" y="3280552"/>
              <a:ext cx="4600971" cy="17177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" name="Google Shape;432;p32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Characters and 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/>
              <a:t> data type</a:t>
            </a:r>
            <a:endParaRPr sz="1400"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1003758" y="4078507"/>
            <a:ext cx="7040647" cy="165026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1600" u="sng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 values are integers</a:t>
            </a:r>
            <a:endParaRPr/>
          </a:p>
          <a:p>
            <a:pPr indent="-176213" lvl="1" marL="1762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When we say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print('k')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the computer displays an image that looks like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6213" lvl="1" marL="1762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But, the letter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'k'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is actually represented by the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character code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107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1912" lvl="1" marL="1762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1" name="Google Shape;91;p3"/>
          <p:cNvGraphicFramePr/>
          <p:nvPr/>
        </p:nvGraphicFramePr>
        <p:xfrm>
          <a:off x="1434533" y="947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{97C19E5D-B0D9-4496-8A2C-1D0BAB8312A6}</a:tableStyleId>
              </a:tblPr>
              <a:tblGrid>
                <a:gridCol w="687700"/>
                <a:gridCol w="600475"/>
                <a:gridCol w="2125675"/>
              </a:tblGrid>
              <a:tr h="29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range of values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FF"/>
                    </a:solidFill>
                  </a:tcPr>
                </a:tc>
              </a:tr>
              <a:tr h="50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-128 ... 127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-32,768 ... 32,767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0 ... 65,535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32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-2,147,483,648 ...</a:t>
                      </a:r>
                      <a:b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</a:b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2,147,483,647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roid Sans Mono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&lt; -9 x 10</a:t>
                      </a: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18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...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roid Sans Mono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&gt; 9 x 10</a:t>
                      </a:r>
                      <a:r>
                        <a:rPr b="0" baseline="30000" i="0" lang="en-US" sz="1200" u="none" cap="none" strike="noStrike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3"/>
          <p:cNvSpPr txBox="1"/>
          <p:nvPr/>
        </p:nvSpPr>
        <p:spPr>
          <a:xfrm>
            <a:off x="-1005086" y="260387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-1069046" y="256732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3"/>
          <p:cNvSpPr/>
          <p:nvPr/>
        </p:nvSpPr>
        <p:spPr>
          <a:xfrm rot="10800000">
            <a:off x="475132" y="2238601"/>
            <a:ext cx="895441" cy="48422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5012459" y="1299990"/>
            <a:ext cx="2876808" cy="2492032"/>
            <a:chOff x="5012459" y="1299990"/>
            <a:chExt cx="2876808" cy="2492032"/>
          </a:xfrm>
        </p:grpSpPr>
        <p:sp>
          <p:nvSpPr>
            <p:cNvPr id="96" name="Google Shape;96;p3"/>
            <p:cNvSpPr/>
            <p:nvPr/>
          </p:nvSpPr>
          <p:spPr>
            <a:xfrm>
              <a:off x="5475167" y="2122920"/>
              <a:ext cx="2414100" cy="71558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t" bIns="108000" lIns="91425" spcFirstLastPara="1" rIns="0" wrap="square" tIns="108000">
              <a:no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 data types for representing integers</a:t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012459" y="1299990"/>
              <a:ext cx="462708" cy="2492032"/>
            </a:xfrm>
            <a:prstGeom prst="rightBrace">
              <a:avLst>
                <a:gd fmla="val 63095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codes: ASCII</a:t>
            </a:r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-142276" y="660738"/>
            <a:ext cx="6553200" cy="5812552"/>
            <a:chOff x="1524000" y="660738"/>
            <a:chExt cx="6553200" cy="5812552"/>
          </a:xfrm>
        </p:grpSpPr>
        <p:pic>
          <p:nvPicPr>
            <p:cNvPr descr="better_ascii_table" id="105" name="Google Shape;10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52600" y="762000"/>
              <a:ext cx="6324600" cy="55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4"/>
            <p:cNvSpPr/>
            <p:nvPr/>
          </p:nvSpPr>
          <p:spPr>
            <a:xfrm>
              <a:off x="1524000" y="762000"/>
              <a:ext cx="561501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2227" y="762571"/>
              <a:ext cx="561501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811288" y="660738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913074" y="762000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10" name="Google Shape;110;p4"/>
          <p:cNvSpPr txBox="1"/>
          <p:nvPr/>
        </p:nvSpPr>
        <p:spPr>
          <a:xfrm>
            <a:off x="6552803" y="2926140"/>
            <a:ext cx="2504873" cy="37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900"/>
              <a:buFont typeface="Noto Sans Symbols"/>
              <a:buNone/>
            </a:pP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9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8-bit code character set for representing western alphabets (a standard formed in 1963):</a:t>
            </a:r>
            <a:endParaRPr/>
          </a:p>
          <a:p>
            <a:pPr indent="-182563" lvl="0" marL="182563" marR="0" rtl="0" algn="l">
              <a:lnSpc>
                <a:spcPct val="10375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0-31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characters</a:t>
            </a:r>
            <a:endParaRPr/>
          </a:p>
          <a:p>
            <a:pPr indent="-182563" lvl="0" marL="182563" marR="0" rtl="0" algn="l">
              <a:lnSpc>
                <a:spcPct val="10375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32-127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western characters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6547757" y="771708"/>
            <a:ext cx="2596243" cy="25946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set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characters,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their codes;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character is represented by an agreed-upon numeric code.</a:t>
            </a:r>
            <a:endParaRPr/>
          </a:p>
          <a:p>
            <a:pPr indent="-68263" lvl="0" marL="1825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codes: ASCII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2441" r="5860" t="3736"/>
          <a:stretch/>
        </p:blipFill>
        <p:spPr>
          <a:xfrm>
            <a:off x="565782" y="1381125"/>
            <a:ext cx="5859919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6547757" y="771708"/>
            <a:ext cx="2596243" cy="25946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set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characters,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their codes;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character is represented by an agreed-upon numeric code.</a:t>
            </a:r>
            <a:endParaRPr/>
          </a:p>
          <a:p>
            <a:pPr indent="-68263" lvl="0" marL="1825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6552803" y="2926140"/>
            <a:ext cx="2504873" cy="37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900"/>
              <a:buFont typeface="Noto Sans Symbols"/>
              <a:buNone/>
            </a:pP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900"/>
              <a:buFont typeface="Noto Sans Symbols"/>
              <a:buNone/>
            </a:pPr>
            <a:r>
              <a:rPr lang="en-US" sz="18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8-bit code character set for representing western alphabets (a standard formed in 1963):</a:t>
            </a:r>
            <a:endParaRPr/>
          </a:p>
          <a:p>
            <a:pPr indent="-182563" lvl="0" marL="182563" marR="0" rtl="0" algn="l">
              <a:lnSpc>
                <a:spcPct val="103750"/>
              </a:lnSpc>
              <a:spcBef>
                <a:spcPts val="12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0-31</a:t>
            </a:r>
            <a:r>
              <a:rPr lang="en-US" sz="16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characters</a:t>
            </a:r>
            <a:endParaRPr/>
          </a:p>
          <a:p>
            <a:pPr indent="-182563" lvl="0" marL="182563" marR="0" rtl="0" algn="l">
              <a:lnSpc>
                <a:spcPct val="103750"/>
              </a:lnSpc>
              <a:spcBef>
                <a:spcPts val="12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32-127</a:t>
            </a:r>
            <a:r>
              <a:rPr lang="en-US" sz="16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western characters</a:t>
            </a:r>
            <a:endParaRPr/>
          </a:p>
          <a:p>
            <a:pPr indent="-182563" lvl="0" marL="182563" marR="0" rtl="0" algn="l">
              <a:lnSpc>
                <a:spcPct val="10375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128-255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characters, mostly graphics primitives</a:t>
            </a:r>
            <a:endParaRPr/>
          </a:p>
          <a:p>
            <a:pPr indent="-68263" lvl="0" marL="1825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codes: Unicode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576146" y="1062002"/>
            <a:ext cx="8311376" cy="462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(1963): an 8-bit code that represents  2</a:t>
            </a:r>
            <a:r>
              <a:rPr baseline="30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256  characters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Unicode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(1991): a 16-bit code that can represent  2</a:t>
            </a:r>
            <a:r>
              <a:rPr baseline="30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65536  characters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uses Unicode.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is embedded within Unicode.  For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1" marL="317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ASCII:                   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0110001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97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decimal)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17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Unicode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000000000110001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97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decimal).</a:t>
            </a:r>
            <a:endParaRPr/>
          </a:p>
          <a:p>
            <a:pPr indent="0" lvl="1" marL="317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-524763" y="187883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916897" y="1132865"/>
            <a:ext cx="5889599" cy="38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74638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/ Unicode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processing examples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" name="Google Shape;134;p7"/>
          <p:cNvSpPr/>
          <p:nvPr/>
        </p:nvSpPr>
        <p:spPr>
          <a:xfrm>
            <a:off x="848543" y="1702944"/>
            <a:ext cx="464457" cy="3773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24869" r="17797" t="0"/>
          <a:stretch/>
        </p:blipFill>
        <p:spPr>
          <a:xfrm>
            <a:off x="979532" y="1202233"/>
            <a:ext cx="318991" cy="3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Characters in action</a:t>
            </a:r>
            <a:endParaRPr sz="2000"/>
          </a:p>
        </p:txBody>
      </p:sp>
      <p:grpSp>
        <p:nvGrpSpPr>
          <p:cNvPr id="142" name="Google Shape;142;p8"/>
          <p:cNvGrpSpPr/>
          <p:nvPr/>
        </p:nvGrpSpPr>
        <p:grpSpPr>
          <a:xfrm>
            <a:off x="5664205" y="746523"/>
            <a:ext cx="3012154" cy="5710720"/>
            <a:chOff x="5860976" y="746523"/>
            <a:chExt cx="3012154" cy="5710720"/>
          </a:xfrm>
        </p:grpSpPr>
        <p:pic>
          <p:nvPicPr>
            <p:cNvPr descr="better_ascii_table" id="143" name="Google Shape;143;p8"/>
            <p:cNvPicPr preferRelativeResize="0"/>
            <p:nvPr/>
          </p:nvPicPr>
          <p:blipFill rotWithShape="1">
            <a:blip r:embed="rId3">
              <a:alphaModFix/>
            </a:blip>
            <a:srcRect b="0" l="52374" r="0" t="0"/>
            <a:stretch/>
          </p:blipFill>
          <p:spPr>
            <a:xfrm>
              <a:off x="5860976" y="807884"/>
              <a:ext cx="3012154" cy="55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8"/>
            <p:cNvSpPr/>
            <p:nvPr/>
          </p:nvSpPr>
          <p:spPr>
            <a:xfrm>
              <a:off x="6634924" y="746524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7677959" y="746523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Characters in action</a:t>
            </a:r>
            <a:endParaRPr sz="200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5664205" y="746523"/>
            <a:ext cx="3012154" cy="5710720"/>
            <a:chOff x="5860976" y="746523"/>
            <a:chExt cx="3012154" cy="5710720"/>
          </a:xfrm>
        </p:grpSpPr>
        <p:pic>
          <p:nvPicPr>
            <p:cNvPr descr="better_ascii_table" id="153" name="Google Shape;153;p9"/>
            <p:cNvPicPr preferRelativeResize="0"/>
            <p:nvPr/>
          </p:nvPicPr>
          <p:blipFill rotWithShape="1">
            <a:blip r:embed="rId3">
              <a:alphaModFix/>
            </a:blip>
            <a:srcRect b="0" l="52374" r="0" t="0"/>
            <a:stretch/>
          </p:blipFill>
          <p:spPr>
            <a:xfrm>
              <a:off x="5860976" y="807884"/>
              <a:ext cx="3012154" cy="55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9"/>
            <p:cNvSpPr/>
            <p:nvPr/>
          </p:nvSpPr>
          <p:spPr>
            <a:xfrm>
              <a:off x="6634924" y="746524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7677959" y="746523"/>
              <a:ext cx="415202" cy="5710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5562600" y="1821182"/>
            <a:ext cx="3175000" cy="2721166"/>
            <a:chOff x="5562600" y="1821182"/>
            <a:chExt cx="3175000" cy="2721166"/>
          </a:xfrm>
        </p:grpSpPr>
        <p:cxnSp>
          <p:nvCxnSpPr>
            <p:cNvPr id="157" name="Google Shape;157;p9"/>
            <p:cNvCxnSpPr/>
            <p:nvPr/>
          </p:nvCxnSpPr>
          <p:spPr>
            <a:xfrm>
              <a:off x="7823200" y="2506064"/>
              <a:ext cx="914400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9"/>
            <p:cNvCxnSpPr/>
            <p:nvPr/>
          </p:nvCxnSpPr>
          <p:spPr>
            <a:xfrm>
              <a:off x="7823200" y="1821182"/>
              <a:ext cx="914400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9"/>
            <p:cNvCxnSpPr/>
            <p:nvPr/>
          </p:nvCxnSpPr>
          <p:spPr>
            <a:xfrm>
              <a:off x="7823200" y="4542348"/>
              <a:ext cx="914400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9"/>
            <p:cNvCxnSpPr/>
            <p:nvPr/>
          </p:nvCxnSpPr>
          <p:spPr>
            <a:xfrm>
              <a:off x="5562600" y="4386276"/>
              <a:ext cx="875553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9"/>
            <p:cNvCxnSpPr/>
            <p:nvPr/>
          </p:nvCxnSpPr>
          <p:spPr>
            <a:xfrm>
              <a:off x="6739467" y="1821182"/>
              <a:ext cx="804333" cy="0"/>
            </a:xfrm>
            <a:prstGeom prst="straightConnector1">
              <a:avLst/>
            </a:prstGeom>
            <a:solidFill>
              <a:schemeClr val="dk2"/>
            </a:solidFill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1247610" y="2764677"/>
            <a:ext cx="3351744" cy="140792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show some examples, focusing on this arbitrary subset of selected characters.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17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2010-03-25T13:24:56Z</dcterms:created>
  <dc:creator>Kevin Wayne</dc:creator>
</cp:coreProperties>
</file>