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44" roundtripDataSignature="AMtx7mikB+2VbuVo5LY2tWWg3hfG+kWm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7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7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1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2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2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6" name="Google Shape;406;p2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2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5" name="Google Shape;415;p2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4" name="Google Shape;424;p2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4" name="Google Shape;434;p2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4" name="Google Shape;444;p2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2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2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50" lIns="87925" spcFirstLastPara="1" rIns="87925" wrap="square" tIns="43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30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30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3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32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3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8" name="Google Shape;498;p3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3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6" name="Google Shape;506;p3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9" name="Google Shape;519;p3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0" name="Google Shape;520;p3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3" name="Google Shape;533;p3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4" name="Google Shape;534;p3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39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0" name="Google Shape;580;p39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4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8" name="Google Shape;588;p4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0" name="Google Shape;600;p4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1" name="Google Shape;601;p4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79513" y="695325"/>
            <a:ext cx="4637087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932180" y="4405781"/>
            <a:ext cx="5126990" cy="41817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4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44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4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4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5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8" name="Google Shape;708;p5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1" name="Google Shape;721;p5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2" name="Google Shape;722;p5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9" name="Google Shape;729;p5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30" name="Google Shape;730;p5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54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5" name="Google Shape;745;p54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3" name="Google Shape;753;p5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4" name="Google Shape;754;p5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56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p56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2" name="Google Shape;772;p57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79513" y="695325"/>
            <a:ext cx="4637087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32180" y="4405781"/>
            <a:ext cx="5126990" cy="41817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79513" y="695325"/>
            <a:ext cx="4637087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932180" y="4405781"/>
            <a:ext cx="5126990" cy="41817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9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0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21" name="Google Shape;21;p61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2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62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28" name="Google Shape;28;p63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2" name="Google Shape;32;p6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3" name="Google Shape;33;p6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4" name="Google Shape;34;p6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5" name="Google Shape;35;p64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?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2" name="Google Shape;42;p6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3" name="Google Shape;43;p66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8" name="Google Shape;48;p67"/>
          <p:cNvSpPr txBox="1"/>
          <p:nvPr>
            <p:ph idx="12" type="sldNum"/>
          </p:nvPr>
        </p:nvSpPr>
        <p:spPr>
          <a:xfrm>
            <a:off x="609600" y="6625327"/>
            <a:ext cx="571804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2" name="Google Shape;12;p58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58"/>
          <p:cNvSpPr txBox="1"/>
          <p:nvPr/>
        </p:nvSpPr>
        <p:spPr>
          <a:xfrm>
            <a:off x="391160" y="6531196"/>
            <a:ext cx="7962248" cy="19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4-2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4-1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Arrays, Part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011" y="3100821"/>
            <a:ext cx="5683978" cy="31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315" name="Google Shape;315;p15"/>
          <p:cNvSpPr/>
          <p:nvPr/>
        </p:nvSpPr>
        <p:spPr>
          <a:xfrm>
            <a:off x="714086" y="1566432"/>
            <a:ext cx="6370436" cy="37039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largest sales figure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max = sales[0];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sales.length;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if (sales[i] &gt; max)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max = sales[i];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System.out.println("Largest sale figure: " + max);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4767598" y="5090281"/>
            <a:ext cx="2773744" cy="7545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Largest sales figure: 40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15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318" name="Google Shape;318;p15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342" name="Google Shape;342;p17"/>
          <p:cNvSpPr/>
          <p:nvPr/>
        </p:nvSpPr>
        <p:spPr>
          <a:xfrm>
            <a:off x="714086" y="1566432"/>
            <a:ext cx="7484952" cy="433859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int[] sales = {24, 37, 22, 40, 32, 36};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least sales figure, and its index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min = sales[0];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int minIndex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sales.length;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if (sales[i] &lt; min)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min = sales[i];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minIndex =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System.out.println("Region " + minIndex 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" had the least sales, with " + min + " units sold");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4035684" y="5614219"/>
            <a:ext cx="4528655" cy="76683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44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Region 2 had the least sales, with 22 units sold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17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345" name="Google Shape;345;p17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7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/>
          <p:nvPr/>
        </p:nvSpPr>
        <p:spPr>
          <a:xfrm>
            <a:off x="714085" y="1566432"/>
            <a:ext cx="5050167" cy="40555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Increases all sales by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sales.length;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sales[i] = (int) (sales[i] * 1.1);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all the sales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sales.length;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System.out.print(sales[i] + "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370" name="Google Shape;370;p19"/>
          <p:cNvSpPr/>
          <p:nvPr/>
        </p:nvSpPr>
        <p:spPr>
          <a:xfrm>
            <a:off x="4601133" y="5180131"/>
            <a:ext cx="2326238" cy="88377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26 40 24 44 35 39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19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372" name="Google Shape;372;p19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"/>
          <p:cNvSpPr txBox="1"/>
          <p:nvPr/>
        </p:nvSpPr>
        <p:spPr>
          <a:xfrm>
            <a:off x="5633058" y="811391"/>
            <a:ext cx="3510942" cy="3783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array processing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/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library of array processing functions</a:t>
            </a:r>
            <a:endParaRPr sz="1800"/>
          </a:p>
        </p:txBody>
      </p:sp>
      <p:sp>
        <p:nvSpPr>
          <p:cNvPr id="397" name="Google Shape;397;p20"/>
          <p:cNvSpPr/>
          <p:nvPr/>
        </p:nvSpPr>
        <p:spPr>
          <a:xfrm>
            <a:off x="5633058" y="3170288"/>
            <a:ext cx="2859675" cy="913566"/>
          </a:xfrm>
          <a:prstGeom prst="wedgeRoundRectCallout">
            <a:avLst>
              <a:gd fmla="val -33647" name="adj1"/>
              <a:gd fmla="val -78846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sense to build a library that features these services to any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0"/>
          <p:cNvGrpSpPr/>
          <p:nvPr/>
        </p:nvGrpSpPr>
        <p:grpSpPr>
          <a:xfrm>
            <a:off x="555102" y="700178"/>
            <a:ext cx="6611075" cy="5615662"/>
            <a:chOff x="555102" y="700178"/>
            <a:chExt cx="6611075" cy="5615662"/>
          </a:xfrm>
        </p:grpSpPr>
        <p:grpSp>
          <p:nvGrpSpPr>
            <p:cNvPr id="399" name="Google Shape;399;p20"/>
            <p:cNvGrpSpPr/>
            <p:nvPr/>
          </p:nvGrpSpPr>
          <p:grpSpPr>
            <a:xfrm>
              <a:off x="555102" y="700178"/>
              <a:ext cx="4965642" cy="5615662"/>
              <a:chOff x="555102" y="700178"/>
              <a:chExt cx="4965642" cy="5615662"/>
            </a:xfrm>
          </p:grpSpPr>
          <p:sp>
            <p:nvSpPr>
              <p:cNvPr id="400" name="Google Shape;400;p20"/>
              <p:cNvSpPr/>
              <p:nvPr/>
            </p:nvSpPr>
            <p:spPr>
              <a:xfrm>
                <a:off x="555102" y="700178"/>
                <a:ext cx="4965642" cy="561566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293973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75600" lIns="108000" spcFirstLastPara="1" rIns="0" wrap="square" tIns="864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class MyArrays {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public static void main(String[] args) {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int[] x = {5, 3, 2}; // 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for testing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println(x);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System.out.println(sum(x));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System.out.println(average(x));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028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4D907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b="0" i="0" lang="en-US" sz="1400" u="none" cap="none" strike="noStrike">
                    <a:solidFill>
                      <a:srgbClr val="0226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/** Returns the sum of the elements of the array */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static int sum(int[] arr) 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return 0;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28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en-US" sz="1400" u="none" cap="none" strike="noStrike">
                    <a:solidFill>
                      <a:srgbClr val="0226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/** Returns the average of the elements of the array */</a:t>
                </a:r>
                <a:endParaRPr b="0" i="0" sz="1200" u="none" cap="none" strike="noStrike">
                  <a:solidFill>
                    <a:srgbClr val="0226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static double average(int[] arr) {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   return 0;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0285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4D907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en-US" sz="1400" u="none" cap="none" strike="noStrike">
                    <a:solidFill>
                      <a:srgbClr val="0226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/** Prints the array, and then a new line */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public static void println(int[] arr) {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// More array functions...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}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3666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1195654" y="5323854"/>
                <a:ext cx="2207945" cy="429246"/>
              </a:xfrm>
              <a:prstGeom prst="wedgeRoundRectCallout">
                <a:avLst>
                  <a:gd fmla="val -23147" name="adj1"/>
                  <a:gd fmla="val -43022" name="adj2"/>
                  <a:gd fmla="val 16667" name="adj3"/>
                </a:avLst>
              </a:prstGeom>
              <a:solidFill>
                <a:srgbClr val="FFEF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6800">
                <a:noAutofit/>
              </a:bodyPr>
              <a:lstStyle/>
              <a:p>
                <a:pPr indent="0" lvl="1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Executable class skeleton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2" name="Google Shape;402;p20"/>
            <p:cNvSpPr/>
            <p:nvPr/>
          </p:nvSpPr>
          <p:spPr>
            <a:xfrm>
              <a:off x="5148473" y="4312533"/>
              <a:ext cx="2017704" cy="1311889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82800" lIns="144000" spcFirstLastPara="1" rIns="0" wrap="square" tIns="129600">
              <a:noAutofit/>
            </a:bodyPr>
            <a:lstStyle/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MyArrays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will print nothing)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/>
        </p:nvSpPr>
        <p:spPr>
          <a:xfrm>
            <a:off x="5633058" y="811391"/>
            <a:ext cx="3510942" cy="37836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array processing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/ 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2333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library of array processing functions</a:t>
            </a:r>
            <a:endParaRPr sz="1800"/>
          </a:p>
        </p:txBody>
      </p:sp>
      <p:sp>
        <p:nvSpPr>
          <p:cNvPr id="410" name="Google Shape;410;p21"/>
          <p:cNvSpPr/>
          <p:nvPr/>
        </p:nvSpPr>
        <p:spPr>
          <a:xfrm>
            <a:off x="555102" y="700178"/>
            <a:ext cx="4965642" cy="5615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 // for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System.out.println(sum(x));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System.out.println(average(x));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400" u="none" cap="none" strike="noStrike">
                <a:solidFill>
                  <a:srgbClr val="022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sum of the elements of the array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 sum(int[]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sum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arr.length;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sum = sum +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sum;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22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Returns the average of the elements of the array */</a:t>
            </a:r>
            <a:endParaRPr b="0" i="0" sz="1200" u="none" cap="none" strike="noStrike">
              <a:solidFill>
                <a:srgbClr val="022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double average(int[]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return ((double) sum(arr)) / arr.length);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22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Prints the array, and then a new line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println(int[]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arr.length;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System.out.print(arr[i] + "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System.out.println();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5148473" y="4312533"/>
            <a:ext cx="2017704" cy="131188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44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3333333333333335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418" name="Google Shape;418;p23"/>
          <p:cNvSpPr txBox="1"/>
          <p:nvPr/>
        </p:nvSpPr>
        <p:spPr>
          <a:xfrm>
            <a:off x="1035778" y="1206262"/>
            <a:ext cx="68509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object’s state can be changed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(example: whiteboard)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1035778" y="2829004"/>
            <a:ext cx="66985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state cannot be changed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(example: sent email)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1070373" y="4353004"/>
            <a:ext cx="6698522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programming:</a:t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variables 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some 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it depends both on the variable and on the context in which it is used.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/>
          <p:nvPr/>
        </p:nvSpPr>
        <p:spPr>
          <a:xfrm>
            <a:off x="641972" y="701035"/>
            <a:ext cx="5378684" cy="46220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b="0" i="0" sz="11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100" u="none" cap="none" strike="noStrike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2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Mutable / Immutable</a:t>
            </a:r>
            <a:endParaRPr sz="1800"/>
          </a:p>
        </p:txBody>
      </p:sp>
      <p:grpSp>
        <p:nvGrpSpPr>
          <p:cNvPr id="428" name="Google Shape;428;p24"/>
          <p:cNvGrpSpPr/>
          <p:nvPr/>
        </p:nvGrpSpPr>
        <p:grpSpPr>
          <a:xfrm>
            <a:off x="3902929" y="2341622"/>
            <a:ext cx="2117727" cy="1600438"/>
            <a:chOff x="4140941" y="2940336"/>
            <a:chExt cx="2117727" cy="1600438"/>
          </a:xfrm>
        </p:grpSpPr>
        <p:sp>
          <p:nvSpPr>
            <p:cNvPr id="429" name="Google Shape;429;p24"/>
            <p:cNvSpPr/>
            <p:nvPr/>
          </p:nvSpPr>
          <p:spPr>
            <a:xfrm>
              <a:off x="4140941" y="3037113"/>
              <a:ext cx="328876" cy="1406885"/>
            </a:xfrm>
            <a:prstGeom prst="rightBrace">
              <a:avLst>
                <a:gd fmla="val 41025" name="adj1"/>
                <a:gd fmla="val 50000" name="adj2"/>
              </a:avLst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4656754" y="2940336"/>
              <a:ext cx="1601914" cy="1600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Meaningless functions, designed to demo when a function can,</a:t>
              </a:r>
              <a:b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cannot, change the arguments passed to it</a:t>
              </a:r>
              <a:endPara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641972" y="701035"/>
            <a:ext cx="5378684" cy="46220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b="0" i="0" sz="11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100" u="none" cap="none" strike="noStrike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438" name="Google Shape;438;p25"/>
          <p:cNvSpPr/>
          <p:nvPr/>
        </p:nvSpPr>
        <p:spPr>
          <a:xfrm>
            <a:off x="848290" y="1578427"/>
            <a:ext cx="289931" cy="2453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6259631" y="1982995"/>
            <a:ext cx="2884369" cy="3079914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passing a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variable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function,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being passed is not the variable, but the variable’s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mutate1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no access to the variable; It cannot change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“Call by value”.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4548952" y="2427042"/>
            <a:ext cx="1710679" cy="165557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MutateDemo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(unchanged)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"/>
          <p:cNvSpPr/>
          <p:nvPr/>
        </p:nvSpPr>
        <p:spPr>
          <a:xfrm>
            <a:off x="641972" y="701035"/>
            <a:ext cx="5378684" cy="46220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MutateDemo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   a1 = 'm';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a2 = {'m', '&amp;', 'm'};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System.out.println(a1);  mutate1(a1);  System.out.println(a1);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println(a2);             mutate2(a2);  println(a2);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mutate1(char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 = 'b';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mutate2(char[]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x[0] = 'b'; x[2] = 'b';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Prints the array, and then a new line */</a:t>
            </a:r>
            <a:endParaRPr b="0" i="0" sz="11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println(char[]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See previous slides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100" u="none" cap="none" strike="noStrike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2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Mutable / Immutable</a:t>
            </a:r>
            <a:endParaRPr sz="1800"/>
          </a:p>
        </p:txBody>
      </p:sp>
      <p:sp>
        <p:nvSpPr>
          <p:cNvPr id="448" name="Google Shape;448;p26"/>
          <p:cNvSpPr/>
          <p:nvPr/>
        </p:nvSpPr>
        <p:spPr>
          <a:xfrm>
            <a:off x="859175" y="1816787"/>
            <a:ext cx="289931" cy="2453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4548952" y="2427042"/>
            <a:ext cx="1710679" cy="165557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108000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MutateDemo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(unchanged)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m&amp;m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b&amp;b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b&amp;b  </a:t>
            </a:r>
            <a:r>
              <a:rPr b="0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(changed)</a:t>
            </a:r>
            <a:endParaRPr b="0" i="0" sz="1200" u="none" cap="none" strike="noStrike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6259631" y="1982995"/>
            <a:ext cx="2763915" cy="3079914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passing an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variable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function, what is being passed is the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(base address of the array in memory)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mutate2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access to the array elements;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change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“Call by reference”.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457" name="Google Shape;457;p29"/>
          <p:cNvSpPr/>
          <p:nvPr/>
        </p:nvSpPr>
        <p:spPr>
          <a:xfrm>
            <a:off x="739579" y="811319"/>
            <a:ext cx="7136059" cy="48274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b="0" i="0" sz="12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CharCount1 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bases = {'A','T','G','C'};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int[bases.length];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29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close up of a clock&#10;&#10;Description automatically generated" id="459" name="Google Shape;4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673" y="1419297"/>
            <a:ext cx="1576910" cy="7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9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1378465" y="2316588"/>
            <a:ext cx="3041169" cy="1305507"/>
          </a:xfrm>
          <a:prstGeom prst="wedgeRoundRectCallout">
            <a:avLst>
              <a:gd fmla="val -49095" name="adj1"/>
              <a:gd fmla="val 24787" name="adj2"/>
              <a:gd fmla="val 16667" name="adj3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b="0" i="0" sz="1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str.length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bases.length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4DE8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[i]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-US" sz="1200" u="none" cap="none" strike="noStrike">
                <a:solidFill>
                  <a:srgbClr val="004DE8"/>
                </a:solidFill>
                <a:latin typeface="Consolas"/>
                <a:ea typeface="Consolas"/>
                <a:cs typeface="Consolas"/>
                <a:sym typeface="Consolas"/>
              </a:rPr>
              <a:t>bases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i="0" lang="en-US" sz="1200" u="none" cap="none" strike="noStrike">
                <a:solidFill>
                  <a:srgbClr val="004DE8"/>
                </a:solidFill>
                <a:latin typeface="Consolas"/>
                <a:ea typeface="Consolas"/>
                <a:cs typeface="Consolas"/>
                <a:sym typeface="Consolas"/>
              </a:rPr>
              <a:t>freq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[j]++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3832225" y="2590800"/>
            <a:ext cx="1150938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3322881" y="4191000"/>
            <a:ext cx="2085488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573986" y="3124200"/>
            <a:ext cx="3757387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graphics, sound, and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676332" y="3657600"/>
            <a:ext cx="1378585" cy="53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2917825" y="4724400"/>
            <a:ext cx="2895600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and 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3222625" y="5257800"/>
            <a:ext cx="1139825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362450" y="5257800"/>
            <a:ext cx="1150938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I/O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4365625" y="5791200"/>
            <a:ext cx="2051051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161008" y="5791200"/>
            <a:ext cx="2201442" cy="533400"/>
          </a:xfrm>
          <a:prstGeom prst="rect">
            <a:avLst/>
          </a:prstGeom>
          <a:solidFill>
            <a:srgbClr val="1D3C99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129228" y="838200"/>
            <a:ext cx="6776093" cy="1752600"/>
          </a:xfrm>
          <a:prstGeom prst="ellipse">
            <a:avLst/>
          </a:prstGeom>
          <a:solidFill>
            <a:srgbClr val="A5A5A5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program you may want to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52400" y="838200"/>
            <a:ext cx="88392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5281045" y="3710040"/>
            <a:ext cx="2433051" cy="369332"/>
            <a:chOff x="5438347" y="4783824"/>
            <a:chExt cx="2598812" cy="369332"/>
          </a:xfrm>
        </p:grpSpPr>
        <p:sp>
          <p:nvSpPr>
            <p:cNvPr id="88" name="Google Shape;88;p3"/>
            <p:cNvSpPr/>
            <p:nvPr/>
          </p:nvSpPr>
          <p:spPr>
            <a:xfrm>
              <a:off x="6288747" y="4783824"/>
              <a:ext cx="1748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lecture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" name="Google Shape;89;p3"/>
            <p:cNvCxnSpPr/>
            <p:nvPr/>
          </p:nvCxnSpPr>
          <p:spPr>
            <a:xfrm rot="10800000">
              <a:off x="5438347" y="5015875"/>
              <a:ext cx="765835" cy="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468" name="Google Shape;468;p30"/>
          <p:cNvSpPr/>
          <p:nvPr/>
        </p:nvSpPr>
        <p:spPr>
          <a:xfrm>
            <a:off x="739580" y="811319"/>
            <a:ext cx="7082396" cy="48274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16560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b="0" i="0" sz="12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CharCount1 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char[] bases = {'A','T','G','C'};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int[bases.length];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Scans the string and updates frequency counters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str.length();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for (int j = 0; j &lt; bases.length;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if (str.charAt(i) == bases[j])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freq[j]++;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frequency counters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freq.length;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System.out.println(bases[i] + " appears " + freq[i] + " times");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4810074" y="3451249"/>
            <a:ext cx="3386870" cy="711250"/>
          </a:xfrm>
          <a:prstGeom prst="wedgeRoundRectCallout">
            <a:avLst>
              <a:gd fmla="val -47542" name="adj1"/>
              <a:gd fmla="val -88648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the syntax difference between accessing the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elements of a </a:t>
            </a:r>
            <a:r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accessing the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elements of an </a:t>
            </a:r>
            <a:r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close up of a clock&#10;&#10;Description automatically generated" id="471" name="Google Shape;4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673" y="1419297"/>
            <a:ext cx="1576910" cy="79675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0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479" name="Google Shape;479;p31"/>
          <p:cNvSpPr/>
          <p:nvPr/>
        </p:nvSpPr>
        <p:spPr>
          <a:xfrm>
            <a:off x="739580" y="811319"/>
            <a:ext cx="7223320" cy="38876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b="0" i="0" sz="12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CharCount2 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Scans the string; for each character, if the character​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appears in "ATGC", increments its frequency counter.​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str.length();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freq["ATGC".indexOf(str.charAt(i))]++;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Prints the frequency results (Same as previous slide)​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1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4810073" y="5006562"/>
            <a:ext cx="2642493" cy="1489541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144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CharCount1 AATTTGCATTC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appears 3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 appears 5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appears 1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appears 2 times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2715504" y="4059030"/>
            <a:ext cx="1361196" cy="360570"/>
          </a:xfrm>
          <a:prstGeom prst="wedgeRoundRectCallout">
            <a:avLst>
              <a:gd fmla="val -21501" name="adj1"/>
              <a:gd fmla="val -24676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634351" y="4774862"/>
            <a:ext cx="4422390" cy="1473024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efficiency: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uses a loop)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readable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Letter frequency</a:t>
            </a:r>
            <a:endParaRPr sz="1600"/>
          </a:p>
        </p:txBody>
      </p:sp>
      <p:sp>
        <p:nvSpPr>
          <p:cNvPr id="490" name="Google Shape;490;p32"/>
          <p:cNvSpPr/>
          <p:nvPr/>
        </p:nvSpPr>
        <p:spPr>
          <a:xfrm>
            <a:off x="739580" y="811319"/>
            <a:ext cx="7223320" cy="38876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69200" lIns="2376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the frequency of the characters A, T, G and C in a given DNA string</a:t>
            </a:r>
            <a:endParaRPr b="0" i="0" sz="12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CharCount2 {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str = args[0];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freq = new int[4];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Scans the string; for each character, if the character​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appears in "ATGC", increments its frequency counter.​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str.length();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freq["ATGC".indexOf(str.charAt(i))]++;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 // Prints the frequency results (Same as previous slide)​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-609600" y="296934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2715504" y="4059030"/>
            <a:ext cx="1361196" cy="360570"/>
          </a:xfrm>
          <a:prstGeom prst="wedgeRoundRectCallout">
            <a:avLst>
              <a:gd fmla="val -21501" name="adj1"/>
              <a:gd fmla="val -24676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634351" y="4774862"/>
            <a:ext cx="4422390" cy="1473024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efficiency: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uses a loop)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1" marL="18256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readable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4826000" y="4748948"/>
            <a:ext cx="4136205" cy="1473024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solution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(self exercise)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four counter variables.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(less fancy, more efficient,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readable).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Monte Carlo simulation</a:t>
            </a:r>
            <a:endParaRPr sz="1800"/>
          </a:p>
        </p:txBody>
      </p:sp>
      <p:sp>
        <p:nvSpPr>
          <p:cNvPr id="501" name="Google Shape;501;p34"/>
          <p:cNvSpPr txBox="1"/>
          <p:nvPr/>
        </p:nvSpPr>
        <p:spPr>
          <a:xfrm>
            <a:off x="561914" y="2702961"/>
            <a:ext cx="6879706" cy="2589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Monte Carlo simulation: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pseudo-random values from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given Probability Density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236" y="1156097"/>
            <a:ext cx="3021062" cy="201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Monte Carlo simulation: Example</a:t>
            </a:r>
            <a:endParaRPr sz="1800"/>
          </a:p>
        </p:txBody>
      </p:sp>
      <p:sp>
        <p:nvSpPr>
          <p:cNvPr id="509" name="Google Shape;509;p35"/>
          <p:cNvSpPr/>
          <p:nvPr/>
        </p:nvSpPr>
        <p:spPr>
          <a:xfrm>
            <a:off x="1856109" y="4000266"/>
            <a:ext cx="3533494" cy="169654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62800" lIns="108000" spcFirstLastPara="1" rIns="0" wrap="square" tIns="22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occurred 0.219901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occurred 0.300052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occurred 0.480047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5"/>
          <p:cNvSpPr txBox="1"/>
          <p:nvPr/>
        </p:nvSpPr>
        <p:spPr>
          <a:xfrm>
            <a:off x="835692" y="3510516"/>
            <a:ext cx="7592335" cy="57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Generate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events from this probability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35"/>
          <p:cNvGrpSpPr/>
          <p:nvPr/>
        </p:nvGrpSpPr>
        <p:grpSpPr>
          <a:xfrm>
            <a:off x="2596568" y="985225"/>
            <a:ext cx="5711740" cy="2813822"/>
            <a:chOff x="2913536" y="1673593"/>
            <a:chExt cx="5711740" cy="2813822"/>
          </a:xfrm>
        </p:grpSpPr>
        <p:pic>
          <p:nvPicPr>
            <p:cNvPr id="512" name="Google Shape;51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0317" y="1765461"/>
              <a:ext cx="2407515" cy="2239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35"/>
            <p:cNvSpPr txBox="1"/>
            <p:nvPr/>
          </p:nvSpPr>
          <p:spPr>
            <a:xfrm>
              <a:off x="5827467" y="2107882"/>
              <a:ext cx="2797809" cy="2379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 of three possible events (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happens, randomly: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occurs 0.22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occurs 0.30 of the times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1775" lvl="1" marL="346075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Char char="●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occurs 0.48 of the times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 txBox="1"/>
            <p:nvPr/>
          </p:nvSpPr>
          <p:spPr>
            <a:xfrm>
              <a:off x="3280431" y="1673593"/>
              <a:ext cx="36689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5" name="Google Shape;515;p35"/>
            <p:cNvSpPr txBox="1"/>
            <p:nvPr/>
          </p:nvSpPr>
          <p:spPr>
            <a:xfrm>
              <a:off x="2913536" y="3417196"/>
              <a:ext cx="36689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6" name="Google Shape;516;p35"/>
            <p:cNvSpPr txBox="1"/>
            <p:nvPr/>
          </p:nvSpPr>
          <p:spPr>
            <a:xfrm>
              <a:off x="5280613" y="2514875"/>
              <a:ext cx="366895" cy="457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9525" lvl="0" marL="95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33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Probability Density Functions</a:t>
            </a:r>
            <a:endParaRPr sz="1800"/>
          </a:p>
        </p:txBody>
      </p:sp>
      <p:sp>
        <p:nvSpPr>
          <p:cNvPr id="523" name="Google Shape;523;p36"/>
          <p:cNvSpPr txBox="1"/>
          <p:nvPr/>
        </p:nvSpPr>
        <p:spPr>
          <a:xfrm>
            <a:off x="552237" y="698204"/>
            <a:ext cx="5875045" cy="125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180975" marR="0" rtl="0" algn="l">
              <a:lnSpc>
                <a:spcPct val="14375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and mutually-exclusive events can happen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180975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events are denoted 0, 1, 2, 3, ...,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180975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event occurs with a given 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485860" y="4572178"/>
            <a:ext cx="4963138" cy="171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Cumulative Distribution Function (CDF)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 =                      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or 1) =               .1 + .3 = 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or 1 or 2) =        .1 + .3 + .5 = .9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 or 1 or 2 or 3) = .1 + .3 + .5 + .1 = 1.0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5" name="Google Shape;525;p36"/>
          <p:cNvGrpSpPr/>
          <p:nvPr/>
        </p:nvGrpSpPr>
        <p:grpSpPr>
          <a:xfrm>
            <a:off x="552236" y="2424603"/>
            <a:ext cx="4745121" cy="1970799"/>
            <a:chOff x="552236" y="2424603"/>
            <a:chExt cx="4745121" cy="1970799"/>
          </a:xfrm>
        </p:grpSpPr>
        <p:sp>
          <p:nvSpPr>
            <p:cNvPr id="526" name="Google Shape;526;p36"/>
            <p:cNvSpPr txBox="1"/>
            <p:nvPr/>
          </p:nvSpPr>
          <p:spPr>
            <a:xfrm>
              <a:off x="552236" y="2424603"/>
              <a:ext cx="4745121" cy="197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2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Probability Density Function (PDF)</a:t>
              </a:r>
              <a:endPara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(0) = 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(1) = .3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(2) = .5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4375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(3) = 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36"/>
            <p:cNvGrpSpPr/>
            <p:nvPr/>
          </p:nvGrpSpPr>
          <p:grpSpPr>
            <a:xfrm>
              <a:off x="1625932" y="2977860"/>
              <a:ext cx="2771906" cy="1361865"/>
              <a:chOff x="1625932" y="2977860"/>
              <a:chExt cx="2771906" cy="1361865"/>
            </a:xfrm>
          </p:grpSpPr>
          <p:sp>
            <p:nvSpPr>
              <p:cNvPr id="528" name="Google Shape;528;p36"/>
              <p:cNvSpPr/>
              <p:nvPr/>
            </p:nvSpPr>
            <p:spPr>
              <a:xfrm>
                <a:off x="1625932" y="2977860"/>
                <a:ext cx="224058" cy="1211117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" name="Google Shape;529;p36"/>
              <p:cNvSpPr txBox="1"/>
              <p:nvPr/>
            </p:nvSpPr>
            <p:spPr>
              <a:xfrm>
                <a:off x="1996115" y="3140640"/>
                <a:ext cx="2401723" cy="1199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example of a PDF describing the likelihood of </a:t>
                </a:r>
                <a:r>
                  <a:rPr b="0" i="1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 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4 possible events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0" name="Google Shape;530;p36"/>
          <p:cNvSpPr/>
          <p:nvPr/>
        </p:nvSpPr>
        <p:spPr>
          <a:xfrm>
            <a:off x="5131695" y="4203922"/>
            <a:ext cx="3845600" cy="22448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Creates a CDF from a given PDF */</a:t>
            </a:r>
            <a:endParaRPr b="0" i="0" sz="1200" u="none" cap="none" strike="noStrike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double[] CDF(double[] p)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double[] P = new double[p.length];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P[0] = p[0];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(int i = 1; i &lt; p.length;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P[i] = P[i-1] + p[i];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Generating pseudo-random values from a given distribution</a:t>
            </a:r>
            <a:endParaRPr sz="1800"/>
          </a:p>
        </p:txBody>
      </p:sp>
      <p:sp>
        <p:nvSpPr>
          <p:cNvPr id="537" name="Google Shape;537;p37"/>
          <p:cNvSpPr txBox="1"/>
          <p:nvPr/>
        </p:nvSpPr>
        <p:spPr>
          <a:xfrm>
            <a:off x="531447" y="1132745"/>
            <a:ext cx="8338321" cy="38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 values from {0,1,2,3} where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(0)=.1 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(1)=.3 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(2)=.5 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(3)=.1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542662" y="698648"/>
            <a:ext cx="7592335" cy="41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Generate events that have a given probability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1565702" y="3590568"/>
            <a:ext cx="5522238" cy="73542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Generate a random number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range [0,1)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for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...,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-1:  if  (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P[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])  return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1" sz="1400" u="none" cap="none" strike="noStrike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1632730" y="4467110"/>
            <a:ext cx="5765779" cy="19610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08000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Generates a random integer 0,1,...n-1 from a given CDF of size n.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int rnd(double[] P) {   	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draws a random number in [0,1), and returns where it falls in the CDF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double r = Math.random();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P.length;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if (r &lt;= P[i]) return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0; 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compilation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41" name="Google Shape;541;p37"/>
          <p:cNvGrpSpPr/>
          <p:nvPr/>
        </p:nvGrpSpPr>
        <p:grpSpPr>
          <a:xfrm>
            <a:off x="530654" y="1516790"/>
            <a:ext cx="7592335" cy="2052077"/>
            <a:chOff x="542662" y="1660619"/>
            <a:chExt cx="7592335" cy="2052077"/>
          </a:xfrm>
        </p:grpSpPr>
        <p:sp>
          <p:nvSpPr>
            <p:cNvPr id="542" name="Google Shape;542;p37"/>
            <p:cNvSpPr txBox="1"/>
            <p:nvPr/>
          </p:nvSpPr>
          <p:spPr>
            <a:xfrm>
              <a:off x="542662" y="1851303"/>
              <a:ext cx="7592335" cy="499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3" name="Google Shape;543;p37"/>
            <p:cNvGrpSpPr/>
            <p:nvPr/>
          </p:nvGrpSpPr>
          <p:grpSpPr>
            <a:xfrm>
              <a:off x="1621467" y="2502978"/>
              <a:ext cx="6410029" cy="771192"/>
              <a:chOff x="1246618" y="3530680"/>
              <a:chExt cx="6410029" cy="771192"/>
            </a:xfrm>
          </p:grpSpPr>
          <p:cxnSp>
            <p:nvCxnSpPr>
              <p:cNvPr id="544" name="Google Shape;544;p37"/>
              <p:cNvCxnSpPr/>
              <p:nvPr/>
            </p:nvCxnSpPr>
            <p:spPr>
              <a:xfrm>
                <a:off x="1246618" y="4182895"/>
                <a:ext cx="5715130" cy="8356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37"/>
              <p:cNvCxnSpPr/>
              <p:nvPr/>
            </p:nvCxnSpPr>
            <p:spPr>
              <a:xfrm>
                <a:off x="1251653" y="4084622"/>
                <a:ext cx="0" cy="164736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37"/>
              <p:cNvCxnSpPr/>
              <p:nvPr/>
            </p:nvCxnSpPr>
            <p:spPr>
              <a:xfrm>
                <a:off x="1821826" y="4075268"/>
                <a:ext cx="0" cy="174090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37"/>
              <p:cNvCxnSpPr/>
              <p:nvPr/>
            </p:nvCxnSpPr>
            <p:spPr>
              <a:xfrm flipH="1">
                <a:off x="3300014" y="4084622"/>
                <a:ext cx="1238" cy="164736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37"/>
              <p:cNvCxnSpPr/>
              <p:nvPr/>
            </p:nvCxnSpPr>
            <p:spPr>
              <a:xfrm flipH="1">
                <a:off x="6470777" y="4083624"/>
                <a:ext cx="1" cy="218248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37"/>
              <p:cNvCxnSpPr/>
              <p:nvPr/>
            </p:nvCxnSpPr>
            <p:spPr>
              <a:xfrm flipH="1">
                <a:off x="6961748" y="4086618"/>
                <a:ext cx="1716" cy="162740"/>
              </a:xfrm>
              <a:prstGeom prst="straightConnector1">
                <a:avLst/>
              </a:prstGeom>
              <a:solidFill>
                <a:schemeClr val="dk2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0" name="Google Shape;550;p37"/>
              <p:cNvSpPr txBox="1"/>
              <p:nvPr/>
            </p:nvSpPr>
            <p:spPr>
              <a:xfrm>
                <a:off x="1614456" y="3756448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7"/>
              <p:cNvSpPr txBox="1"/>
              <p:nvPr/>
            </p:nvSpPr>
            <p:spPr>
              <a:xfrm>
                <a:off x="3092645" y="3730917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7"/>
              <p:cNvSpPr txBox="1"/>
              <p:nvPr/>
            </p:nvSpPr>
            <p:spPr>
              <a:xfrm>
                <a:off x="6263408" y="3757214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7"/>
              <p:cNvSpPr txBox="1"/>
              <p:nvPr/>
            </p:nvSpPr>
            <p:spPr>
              <a:xfrm>
                <a:off x="6670828" y="3755985"/>
                <a:ext cx="705664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1.0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7"/>
              <p:cNvSpPr txBox="1"/>
              <p:nvPr/>
            </p:nvSpPr>
            <p:spPr>
              <a:xfrm>
                <a:off x="1325132" y="3530680"/>
                <a:ext cx="5849105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58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</a:t>
                </a:r>
                <a:r>
                  <a:rPr b="0" i="0" lang="en-US" sz="1200" u="none" cap="none" strike="noStrik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0                                1                                                                        2         3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7"/>
              <p:cNvSpPr txBox="1"/>
              <p:nvPr/>
            </p:nvSpPr>
            <p:spPr>
              <a:xfrm>
                <a:off x="7107876" y="3757293"/>
                <a:ext cx="548771" cy="33855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7"/>
              <p:cNvSpPr txBox="1"/>
              <p:nvPr/>
            </p:nvSpPr>
            <p:spPr>
              <a:xfrm>
                <a:off x="7102106" y="3541430"/>
                <a:ext cx="548771" cy="3077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7" name="Google Shape;557;p37"/>
            <p:cNvGrpSpPr/>
            <p:nvPr/>
          </p:nvGrpSpPr>
          <p:grpSpPr>
            <a:xfrm>
              <a:off x="1684985" y="3272462"/>
              <a:ext cx="6369552" cy="440235"/>
              <a:chOff x="1310137" y="4423452"/>
              <a:chExt cx="6369553" cy="440235"/>
            </a:xfrm>
          </p:grpSpPr>
          <p:sp>
            <p:nvSpPr>
              <p:cNvPr id="558" name="Google Shape;558;p37"/>
              <p:cNvSpPr txBox="1"/>
              <p:nvPr/>
            </p:nvSpPr>
            <p:spPr>
              <a:xfrm>
                <a:off x="1318697" y="4502178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7"/>
              <p:cNvSpPr txBox="1"/>
              <p:nvPr/>
            </p:nvSpPr>
            <p:spPr>
              <a:xfrm>
                <a:off x="7130918" y="4510983"/>
                <a:ext cx="548771" cy="2616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 rot="5400000">
                <a:off x="1472843" y="4266660"/>
                <a:ext cx="139661" cy="465074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61" name="Google Shape;561;p37"/>
              <p:cNvSpPr txBox="1"/>
              <p:nvPr/>
            </p:nvSpPr>
            <p:spPr>
              <a:xfrm>
                <a:off x="2379988" y="4519335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 rot="5400000">
                <a:off x="2529306" y="3805883"/>
                <a:ext cx="139661" cy="1404230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63" name="Google Shape;563;p37"/>
              <p:cNvSpPr txBox="1"/>
              <p:nvPr/>
            </p:nvSpPr>
            <p:spPr>
              <a:xfrm>
                <a:off x="4755453" y="4502178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 rot="5400000">
                <a:off x="4794373" y="2998211"/>
                <a:ext cx="177405" cy="3039715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65" name="Google Shape;565;p37"/>
              <p:cNvSpPr txBox="1"/>
              <p:nvPr/>
            </p:nvSpPr>
            <p:spPr>
              <a:xfrm>
                <a:off x="6506950" y="4510983"/>
                <a:ext cx="414739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.1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 rot="5400000">
                <a:off x="6653736" y="4268105"/>
                <a:ext cx="154381" cy="465074"/>
              </a:xfrm>
              <a:prstGeom prst="rightBrace">
                <a:avLst>
                  <a:gd fmla="val 71280" name="adj1"/>
                  <a:gd fmla="val 48874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9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567" name="Google Shape;567;p37"/>
            <p:cNvCxnSpPr/>
            <p:nvPr/>
          </p:nvCxnSpPr>
          <p:spPr>
            <a:xfrm rot="10800000">
              <a:off x="7485832" y="2900458"/>
              <a:ext cx="173639" cy="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8" name="Google Shape;568;p37"/>
            <p:cNvCxnSpPr/>
            <p:nvPr/>
          </p:nvCxnSpPr>
          <p:spPr>
            <a:xfrm rot="10800000">
              <a:off x="7485831" y="3510484"/>
              <a:ext cx="173639" cy="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69" name="Google Shape;569;p37"/>
            <p:cNvSpPr txBox="1"/>
            <p:nvPr/>
          </p:nvSpPr>
          <p:spPr>
            <a:xfrm>
              <a:off x="1565703" y="2247724"/>
              <a:ext cx="5522238" cy="412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Compute the CDF: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0" name="Google Shape;570;p37"/>
            <p:cNvGrpSpPr/>
            <p:nvPr/>
          </p:nvGrpSpPr>
          <p:grpSpPr>
            <a:xfrm>
              <a:off x="1572701" y="1660619"/>
              <a:ext cx="3051832" cy="644450"/>
              <a:chOff x="1577882" y="1396118"/>
              <a:chExt cx="3051832" cy="644450"/>
            </a:xfrm>
          </p:grpSpPr>
          <p:sp>
            <p:nvSpPr>
              <p:cNvPr id="571" name="Google Shape;571;p37"/>
              <p:cNvSpPr txBox="1"/>
              <p:nvPr/>
            </p:nvSpPr>
            <p:spPr>
              <a:xfrm>
                <a:off x="3001432" y="1615129"/>
                <a:ext cx="1628282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.1     .3     .5     .1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7"/>
              <p:cNvSpPr/>
              <p:nvPr/>
            </p:nvSpPr>
            <p:spPr>
              <a:xfrm flipH="1">
                <a:off x="4463188" y="1684953"/>
                <a:ext cx="60667" cy="19046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73" name="Google Shape;573;p37"/>
              <p:cNvSpPr txBox="1"/>
              <p:nvPr/>
            </p:nvSpPr>
            <p:spPr>
              <a:xfrm>
                <a:off x="2999625" y="1396118"/>
                <a:ext cx="1546534" cy="344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en-US" sz="1200" u="none" cap="none" strike="noStrike">
                    <a:solidFill>
                      <a:srgbClr val="8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0       1        2       3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7"/>
              <p:cNvSpPr txBox="1"/>
              <p:nvPr/>
            </p:nvSpPr>
            <p:spPr>
              <a:xfrm>
                <a:off x="2492552" y="1639314"/>
                <a:ext cx="48476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 =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 flipH="1" rot="10800000">
                <a:off x="3011371" y="1698283"/>
                <a:ext cx="60667" cy="190460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76" name="Google Shape;576;p37"/>
              <p:cNvSpPr txBox="1"/>
              <p:nvPr/>
            </p:nvSpPr>
            <p:spPr>
              <a:xfrm>
                <a:off x="1577882" y="1627793"/>
                <a:ext cx="1144355" cy="412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Given: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9"/>
          <p:cNvSpPr/>
          <p:nvPr/>
        </p:nvSpPr>
        <p:spPr>
          <a:xfrm>
            <a:off x="616237" y="660738"/>
            <a:ext cx="7334583" cy="58850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MyRandom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Tests the </a:t>
            </a:r>
            <a:r>
              <a:rPr b="0" i="0" lang="en-US" sz="105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105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by generating events and observing their actual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The array p represents a Probability Density Function (PDF):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p[i] represents the probability that event i occurs.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{.2, .2, .6};</a:t>
            </a:r>
            <a:endParaRPr b="0" i="0" sz="12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b="1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 Rest of </a:t>
            </a:r>
            <a:r>
              <a:rPr b="1" i="0" lang="en-US" sz="105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code... Next slide</a:t>
            </a:r>
            <a:endParaRPr b="1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Creates and returns a Cumulative Distribution Function from a given distribution function. */</a:t>
            </a:r>
            <a:endParaRPr b="0" i="0" sz="1100" u="none" cap="none" strike="noStrike">
              <a:solidFill>
                <a:srgbClr val="00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double[]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(double[] p)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new double[p.length];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P[0] = p[0];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1; i &lt; p.length;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P[i] = P[i-1] + p[i];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Generates a random integer 0,1,...n-1 from a given CDF of size n.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int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(double[] P) {   	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draws a random number in [0,1),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and returns where it falls in the CDF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r = Math.random();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P.length; i++)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if (r &lt;= P[i]) return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0;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compilation requirement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More random functions can come here (serving various needs)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3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Generating pseudo-random values from a given distribution: Testing</a:t>
            </a:r>
            <a:endParaRPr sz="1800"/>
          </a:p>
        </p:txBody>
      </p:sp>
      <p:sp>
        <p:nvSpPr>
          <p:cNvPr id="584" name="Google Shape;584;p39"/>
          <p:cNvSpPr/>
          <p:nvPr/>
        </p:nvSpPr>
        <p:spPr>
          <a:xfrm>
            <a:off x="5590810" y="2880579"/>
            <a:ext cx="3070768" cy="17694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44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100000 trials: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0.200039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0.199882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0.600079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"/>
          <p:cNvSpPr/>
          <p:nvPr/>
        </p:nvSpPr>
        <p:spPr>
          <a:xfrm>
            <a:off x="616237" y="660738"/>
            <a:ext cx="7334583" cy="58850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MyRandom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 args[])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Tests the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CDF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rnd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functions by generating events and observing their actual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The array p represents a Probability Density Function (PDF):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// p[i] represents the probability that event i occurs.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{.2, .2, .6};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Prints the probability distribution</a:t>
            </a:r>
            <a:endParaRPr b="0" i="0" sz="11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System.out.println("Expected distribution:\n");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p.length;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System.out.println(i + " should occur " + p[i] + " of the time");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Number of trials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int T = Integer.parseInt(args[0]);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Stores how many times each event occurred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int[] count = new int[p.length];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the Cumulative Distribution Function of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double[] P = CDF(p);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Generates T random values, and counts how many times each value occurred.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t = 0; t &lt; T; t++)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count[rnd(P)]++;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System.out.println("\nActual distribution after " + T + " trials:\n");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count.length;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System.out.println(i + " occurred " +  ((double) count[i] / T) + " of the time");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Class code continues with the CDF and rnd functions (previous slide)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4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Generating pseudo-random values from a given distribution: Testing</a:t>
            </a:r>
            <a:endParaRPr sz="1800"/>
          </a:p>
        </p:txBody>
      </p:sp>
      <p:sp>
        <p:nvSpPr>
          <p:cNvPr id="592" name="Google Shape;592;p41"/>
          <p:cNvSpPr/>
          <p:nvPr/>
        </p:nvSpPr>
        <p:spPr>
          <a:xfrm>
            <a:off x="5590810" y="2880579"/>
            <a:ext cx="3070768" cy="17694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0" lIns="144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100000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100000 trials: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0.200039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0.199882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0.600079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891555" y="2066278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891555" y="3186031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958714" y="4155207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970260" y="4708740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958714" y="5706920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law of large numbers</a:t>
            </a:r>
            <a:endParaRPr sz="1800"/>
          </a:p>
        </p:txBody>
      </p:sp>
      <p:sp>
        <p:nvSpPr>
          <p:cNvPr id="604" name="Google Shape;604;p42"/>
          <p:cNvSpPr/>
          <p:nvPr/>
        </p:nvSpPr>
        <p:spPr>
          <a:xfrm>
            <a:off x="485861" y="755153"/>
            <a:ext cx="3302232" cy="241572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62800" lIns="108000" spcFirstLastPara="1" rIns="0" wrap="square" tIns="22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10 trials: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4808099" y="755153"/>
            <a:ext cx="3302232" cy="241572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262800" lIns="108000" spcFirstLastPara="1" rIns="0" wrap="square" tIns="22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MyRandom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 distribution: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should occur 0.2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should occur 0.6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Actual distribution after 20 trials: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occurred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0.35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occurred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0.05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occurred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0.6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of the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42"/>
          <p:cNvGrpSpPr/>
          <p:nvPr/>
        </p:nvGrpSpPr>
        <p:grpSpPr>
          <a:xfrm>
            <a:off x="494500" y="3304304"/>
            <a:ext cx="7994211" cy="3160111"/>
            <a:chOff x="494500" y="3304304"/>
            <a:chExt cx="7994211" cy="3160111"/>
          </a:xfrm>
        </p:grpSpPr>
        <p:sp>
          <p:nvSpPr>
            <p:cNvPr id="607" name="Google Shape;607;p42"/>
            <p:cNvSpPr/>
            <p:nvPr/>
          </p:nvSpPr>
          <p:spPr>
            <a:xfrm>
              <a:off x="494501" y="3338719"/>
              <a:ext cx="3302232" cy="232033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62800" lIns="108000" spcFirstLastPara="1" rIns="0" wrap="square" tIns="22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MyRandom </a:t>
              </a:r>
              <a:r>
                <a:rPr b="1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Expected distribution: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should occur 0.2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should occur 0.2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should occur 0.6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Actual distribution after 100 trials: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occurred </a:t>
              </a:r>
              <a:r>
                <a:rPr b="0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0.23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occurred </a:t>
              </a:r>
              <a:r>
                <a:rPr b="0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0.18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occurred </a:t>
              </a:r>
              <a:r>
                <a:rPr b="0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0.59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816739" y="3304304"/>
              <a:ext cx="3302232" cy="2320335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262800" lIns="108000" spcFirstLastPara="1" rIns="0" wrap="square" tIns="22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MyRandom 100000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Expected distribution: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should occur 0.2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should occur 0.2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should occur 0.6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Actual distribution after 100000 trials: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 occurred </a:t>
              </a:r>
              <a:r>
                <a:rPr b="0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0.200039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 occurred </a:t>
              </a:r>
              <a:r>
                <a:rPr b="0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0.199882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 occurred </a:t>
              </a:r>
              <a:r>
                <a:rPr b="0" i="0" lang="en-US" sz="11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0.600079</a:t>
              </a: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of the 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94500" y="5848862"/>
              <a:ext cx="7994211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Law of large numbers: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 we increase the number of independent trials,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        the average of the results gets closer to the expected average.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602000" y="1499502"/>
            <a:ext cx="8161855" cy="466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Storing and processing a 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letters in a DNA segment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1,000 stock prices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100,000 common English words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300 students enrolled in a course</a:t>
            </a:r>
            <a:endParaRPr/>
          </a:p>
          <a:p>
            <a:pPr indent="-231775" lvl="1" marL="3460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Data set of a fixed size, stored in the computer’s main memory (RAM)</a:t>
            </a:r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401446" y="922632"/>
            <a:ext cx="12905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68480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06620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205437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43576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42393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80533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79350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317489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16306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54446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53263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91402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90219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28359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427176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65315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641329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02272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010894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539228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5392287" y="648970"/>
            <a:ext cx="36956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96637" y="945307"/>
            <a:ext cx="369565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616" name="Google Shape;616;p44"/>
          <p:cNvSpPr txBox="1"/>
          <p:nvPr/>
        </p:nvSpPr>
        <p:spPr>
          <a:xfrm>
            <a:off x="1576596" y="3159308"/>
            <a:ext cx="4519404" cy="2584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arr2[0]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arr2[1]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arr2[2]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arr2[i]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arr1[N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1]   (N = arr1.length)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this as long as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7" name="Google Shape;617;p44"/>
          <p:cNvGrpSpPr/>
          <p:nvPr/>
        </p:nvGrpSpPr>
        <p:grpSpPr>
          <a:xfrm>
            <a:off x="865419" y="813593"/>
            <a:ext cx="4514631" cy="578486"/>
            <a:chOff x="865419" y="813593"/>
            <a:chExt cx="4514631" cy="578486"/>
          </a:xfrm>
        </p:grpSpPr>
        <p:sp>
          <p:nvSpPr>
            <p:cNvPr id="618" name="Google Shape;618;p44"/>
            <p:cNvSpPr txBox="1"/>
            <p:nvPr/>
          </p:nvSpPr>
          <p:spPr>
            <a:xfrm>
              <a:off x="1680826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4"/>
            <p:cNvSpPr txBox="1"/>
            <p:nvPr/>
          </p:nvSpPr>
          <p:spPr>
            <a:xfrm>
              <a:off x="865419" y="1115080"/>
              <a:ext cx="885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en-US" sz="1200" u="none" cap="none" strike="noStrike">
                  <a:solidFill>
                    <a:srgbClr val="0C0C0C"/>
                  </a:solidFill>
                  <a:latin typeface="Consolas"/>
                  <a:ea typeface="Consolas"/>
                  <a:cs typeface="Consolas"/>
                  <a:sym typeface="Consolas"/>
                </a:rPr>
                <a:t>arr1: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 txBox="1"/>
            <p:nvPr/>
          </p:nvSpPr>
          <p:spPr>
            <a:xfrm>
              <a:off x="1680826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 txBox="1"/>
            <p:nvPr/>
          </p:nvSpPr>
          <p:spPr>
            <a:xfrm>
              <a:off x="2209933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 txBox="1"/>
            <p:nvPr/>
          </p:nvSpPr>
          <p:spPr>
            <a:xfrm>
              <a:off x="2186415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 txBox="1"/>
            <p:nvPr/>
          </p:nvSpPr>
          <p:spPr>
            <a:xfrm>
              <a:off x="2737220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4"/>
            <p:cNvSpPr txBox="1"/>
            <p:nvPr/>
          </p:nvSpPr>
          <p:spPr>
            <a:xfrm>
              <a:off x="2701943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4"/>
            <p:cNvSpPr txBox="1"/>
            <p:nvPr/>
          </p:nvSpPr>
          <p:spPr>
            <a:xfrm>
              <a:off x="3264507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4"/>
            <p:cNvSpPr txBox="1"/>
            <p:nvPr/>
          </p:nvSpPr>
          <p:spPr>
            <a:xfrm>
              <a:off x="3791794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4"/>
            <p:cNvSpPr txBox="1"/>
            <p:nvPr/>
          </p:nvSpPr>
          <p:spPr>
            <a:xfrm>
              <a:off x="3756517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4"/>
            <p:cNvSpPr txBox="1"/>
            <p:nvPr/>
          </p:nvSpPr>
          <p:spPr>
            <a:xfrm>
              <a:off x="4319081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4"/>
            <p:cNvSpPr txBox="1"/>
            <p:nvPr/>
          </p:nvSpPr>
          <p:spPr>
            <a:xfrm>
              <a:off x="4283804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4"/>
            <p:cNvSpPr txBox="1"/>
            <p:nvPr/>
          </p:nvSpPr>
          <p:spPr>
            <a:xfrm>
              <a:off x="4846368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4"/>
            <p:cNvSpPr txBox="1"/>
            <p:nvPr/>
          </p:nvSpPr>
          <p:spPr>
            <a:xfrm>
              <a:off x="4822850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44"/>
          <p:cNvGrpSpPr/>
          <p:nvPr/>
        </p:nvGrpSpPr>
        <p:grpSpPr>
          <a:xfrm>
            <a:off x="299736" y="2208380"/>
            <a:ext cx="5086709" cy="566581"/>
            <a:chOff x="299736" y="2208380"/>
            <a:chExt cx="5086709" cy="566581"/>
          </a:xfrm>
        </p:grpSpPr>
        <p:sp>
          <p:nvSpPr>
            <p:cNvPr id="633" name="Google Shape;633;p44"/>
            <p:cNvSpPr txBox="1"/>
            <p:nvPr/>
          </p:nvSpPr>
          <p:spPr>
            <a:xfrm>
              <a:off x="1687221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4"/>
            <p:cNvSpPr txBox="1"/>
            <p:nvPr/>
          </p:nvSpPr>
          <p:spPr>
            <a:xfrm>
              <a:off x="1687221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4"/>
            <p:cNvSpPr txBox="1"/>
            <p:nvPr/>
          </p:nvSpPr>
          <p:spPr>
            <a:xfrm>
              <a:off x="2216328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4"/>
            <p:cNvSpPr txBox="1"/>
            <p:nvPr/>
          </p:nvSpPr>
          <p:spPr>
            <a:xfrm>
              <a:off x="2192810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4"/>
            <p:cNvSpPr txBox="1"/>
            <p:nvPr/>
          </p:nvSpPr>
          <p:spPr>
            <a:xfrm>
              <a:off x="2743615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4"/>
            <p:cNvSpPr txBox="1"/>
            <p:nvPr/>
          </p:nvSpPr>
          <p:spPr>
            <a:xfrm>
              <a:off x="2708338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4"/>
            <p:cNvSpPr txBox="1"/>
            <p:nvPr/>
          </p:nvSpPr>
          <p:spPr>
            <a:xfrm>
              <a:off x="3270902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4"/>
            <p:cNvSpPr txBox="1"/>
            <p:nvPr/>
          </p:nvSpPr>
          <p:spPr>
            <a:xfrm>
              <a:off x="3798189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4"/>
            <p:cNvSpPr txBox="1"/>
            <p:nvPr/>
          </p:nvSpPr>
          <p:spPr>
            <a:xfrm>
              <a:off x="3762912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4"/>
            <p:cNvSpPr txBox="1"/>
            <p:nvPr/>
          </p:nvSpPr>
          <p:spPr>
            <a:xfrm>
              <a:off x="4325476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4"/>
            <p:cNvSpPr txBox="1"/>
            <p:nvPr/>
          </p:nvSpPr>
          <p:spPr>
            <a:xfrm>
              <a:off x="4290199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4"/>
            <p:cNvSpPr txBox="1"/>
            <p:nvPr/>
          </p:nvSpPr>
          <p:spPr>
            <a:xfrm>
              <a:off x="4852763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4"/>
            <p:cNvSpPr txBox="1"/>
            <p:nvPr/>
          </p:nvSpPr>
          <p:spPr>
            <a:xfrm>
              <a:off x="4829245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4"/>
            <p:cNvSpPr txBox="1"/>
            <p:nvPr/>
          </p:nvSpPr>
          <p:spPr>
            <a:xfrm>
              <a:off x="299736" y="2313296"/>
              <a:ext cx="15217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arr2 =    reversed(arr1):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7" name="Google Shape;647;p44"/>
          <p:cNvCxnSpPr>
            <a:stCxn id="630" idx="2"/>
            <a:endCxn id="634" idx="0"/>
          </p:cNvCxnSpPr>
          <p:nvPr/>
        </p:nvCxnSpPr>
        <p:spPr>
          <a:xfrm flipH="1">
            <a:off x="1954209" y="1344399"/>
            <a:ext cx="31590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p44"/>
          <p:cNvCxnSpPr>
            <a:stCxn id="628" idx="2"/>
          </p:cNvCxnSpPr>
          <p:nvPr/>
        </p:nvCxnSpPr>
        <p:spPr>
          <a:xfrm flipH="1">
            <a:off x="2460422" y="1344399"/>
            <a:ext cx="2125500" cy="87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9" name="Google Shape;649;p44"/>
          <p:cNvCxnSpPr>
            <a:stCxn id="626" idx="2"/>
            <a:endCxn id="638" idx="0"/>
          </p:cNvCxnSpPr>
          <p:nvPr/>
        </p:nvCxnSpPr>
        <p:spPr>
          <a:xfrm flipH="1">
            <a:off x="2975035" y="1344399"/>
            <a:ext cx="10836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0" name="Google Shape;650;p44"/>
          <p:cNvCxnSpPr>
            <a:stCxn id="618" idx="2"/>
            <a:endCxn id="645" idx="0"/>
          </p:cNvCxnSpPr>
          <p:nvPr/>
        </p:nvCxnSpPr>
        <p:spPr>
          <a:xfrm>
            <a:off x="1947667" y="1344399"/>
            <a:ext cx="3148500" cy="8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1" name="Google Shape;651;p44"/>
          <p:cNvSpPr txBox="1"/>
          <p:nvPr/>
        </p:nvSpPr>
        <p:spPr>
          <a:xfrm>
            <a:off x="3047941" y="1322656"/>
            <a:ext cx="7153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4"/>
          <p:cNvSpPr/>
          <p:nvPr/>
        </p:nvSpPr>
        <p:spPr>
          <a:xfrm>
            <a:off x="5673540" y="2218359"/>
            <a:ext cx="2098860" cy="764653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store the result in a new array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Reversing an array (in place)</a:t>
            </a:r>
            <a:endParaRPr sz="1800"/>
          </a:p>
        </p:txBody>
      </p:sp>
      <p:sp>
        <p:nvSpPr>
          <p:cNvPr id="659" name="Google Shape;659;p45"/>
          <p:cNvSpPr txBox="1"/>
          <p:nvPr/>
        </p:nvSpPr>
        <p:spPr>
          <a:xfrm>
            <a:off x="865419" y="1115080"/>
            <a:ext cx="8855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5"/>
          <p:cNvSpPr txBox="1"/>
          <p:nvPr/>
        </p:nvSpPr>
        <p:spPr>
          <a:xfrm>
            <a:off x="1680826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5"/>
          <p:cNvSpPr txBox="1"/>
          <p:nvPr/>
        </p:nvSpPr>
        <p:spPr>
          <a:xfrm>
            <a:off x="2186415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5"/>
          <p:cNvSpPr txBox="1"/>
          <p:nvPr/>
        </p:nvSpPr>
        <p:spPr>
          <a:xfrm>
            <a:off x="2701943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5"/>
          <p:cNvSpPr txBox="1"/>
          <p:nvPr/>
        </p:nvSpPr>
        <p:spPr>
          <a:xfrm>
            <a:off x="3756517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5"/>
          <p:cNvSpPr txBox="1"/>
          <p:nvPr/>
        </p:nvSpPr>
        <p:spPr>
          <a:xfrm>
            <a:off x="4283804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5"/>
          <p:cNvSpPr txBox="1"/>
          <p:nvPr/>
        </p:nvSpPr>
        <p:spPr>
          <a:xfrm>
            <a:off x="4822850" y="813593"/>
            <a:ext cx="5336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6" name="Google Shape;666;p45"/>
          <p:cNvGrpSpPr/>
          <p:nvPr/>
        </p:nvGrpSpPr>
        <p:grpSpPr>
          <a:xfrm>
            <a:off x="1941831" y="1328643"/>
            <a:ext cx="3177728" cy="893959"/>
            <a:chOff x="1941831" y="1328643"/>
            <a:chExt cx="3177728" cy="1211357"/>
          </a:xfrm>
        </p:grpSpPr>
        <p:sp>
          <p:nvSpPr>
            <p:cNvPr id="667" name="Google Shape;667;p45"/>
            <p:cNvSpPr txBox="1"/>
            <p:nvPr/>
          </p:nvSpPr>
          <p:spPr>
            <a:xfrm>
              <a:off x="3173658" y="1328643"/>
              <a:ext cx="715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8" name="Google Shape;668;p45"/>
            <p:cNvCxnSpPr/>
            <p:nvPr/>
          </p:nvCxnSpPr>
          <p:spPr>
            <a:xfrm>
              <a:off x="1941831" y="1625600"/>
              <a:ext cx="914400" cy="914400"/>
            </a:xfrm>
            <a:prstGeom prst="curvedConnector3">
              <a:avLst>
                <a:gd fmla="val 50000" name="adj1"/>
              </a:avLst>
            </a:pr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45"/>
            <p:cNvCxnSpPr/>
            <p:nvPr/>
          </p:nvCxnSpPr>
          <p:spPr>
            <a:xfrm flipH="1" rot="-5400000">
              <a:off x="3530438" y="-238372"/>
              <a:ext cx="12700" cy="3165542"/>
            </a:xfrm>
            <a:prstGeom prst="curvedConnector3">
              <a:avLst>
                <a:gd fmla="val 1644042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70" name="Google Shape;670;p45"/>
            <p:cNvCxnSpPr/>
            <p:nvPr/>
          </p:nvCxnSpPr>
          <p:spPr>
            <a:xfrm flipH="1" rot="-5400000">
              <a:off x="3531348" y="289825"/>
              <a:ext cx="12700" cy="2109148"/>
            </a:xfrm>
            <a:prstGeom prst="curvedConnector3">
              <a:avLst>
                <a:gd fmla="val 1115229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671" name="Google Shape;671;p45"/>
            <p:cNvCxnSpPr/>
            <p:nvPr/>
          </p:nvCxnSpPr>
          <p:spPr>
            <a:xfrm flipH="1" rot="-5400000">
              <a:off x="3531348" y="817112"/>
              <a:ext cx="12700" cy="1054574"/>
            </a:xfrm>
            <a:prstGeom prst="curvedConnector3">
              <a:avLst>
                <a:gd fmla="val 689242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672" name="Google Shape;672;p45"/>
          <p:cNvSpPr txBox="1"/>
          <p:nvPr/>
        </p:nvSpPr>
        <p:spPr>
          <a:xfrm>
            <a:off x="1500502" y="2846531"/>
            <a:ext cx="5838264" cy="2584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2250" lvl="1" marL="233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arr[0]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arr[1]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arr[8]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arr[2]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the values of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arr[i] 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arr[N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1]   (N = arr.length)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11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this as long as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  i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6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45"/>
          <p:cNvSpPr txBox="1"/>
          <p:nvPr/>
        </p:nvSpPr>
        <p:spPr>
          <a:xfrm>
            <a:off x="814825" y="2481193"/>
            <a:ext cx="8855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5"/>
          <p:cNvSpPr/>
          <p:nvPr/>
        </p:nvSpPr>
        <p:spPr>
          <a:xfrm>
            <a:off x="1567904" y="5206357"/>
            <a:ext cx="3393205" cy="1073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237600" spcFirstLastPara="1" rIns="1656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en-US" sz="1400" u="none" cap="none" strike="noStrike">
                <a:solidFill>
                  <a:srgbClr val="3F7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 the values of array elements: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= arr[i]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arr[i] = arr[j];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arr[j]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45"/>
          <p:cNvGrpSpPr/>
          <p:nvPr/>
        </p:nvGrpSpPr>
        <p:grpSpPr>
          <a:xfrm>
            <a:off x="865419" y="813593"/>
            <a:ext cx="4514631" cy="578486"/>
            <a:chOff x="865419" y="813593"/>
            <a:chExt cx="4514631" cy="578486"/>
          </a:xfrm>
        </p:grpSpPr>
        <p:sp>
          <p:nvSpPr>
            <p:cNvPr id="676" name="Google Shape;676;p45"/>
            <p:cNvSpPr txBox="1"/>
            <p:nvPr/>
          </p:nvSpPr>
          <p:spPr>
            <a:xfrm>
              <a:off x="1680826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5"/>
            <p:cNvSpPr txBox="1"/>
            <p:nvPr/>
          </p:nvSpPr>
          <p:spPr>
            <a:xfrm>
              <a:off x="865419" y="1115080"/>
              <a:ext cx="885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en-US" sz="1200" u="none" cap="none" strike="noStrike">
                  <a:solidFill>
                    <a:srgbClr val="0C0C0C"/>
                  </a:solidFill>
                  <a:latin typeface="Consolas"/>
                  <a:ea typeface="Consolas"/>
                  <a:cs typeface="Consolas"/>
                  <a:sym typeface="Consolas"/>
                </a:rPr>
                <a:t>arr: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5"/>
            <p:cNvSpPr txBox="1"/>
            <p:nvPr/>
          </p:nvSpPr>
          <p:spPr>
            <a:xfrm>
              <a:off x="1680826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5"/>
            <p:cNvSpPr txBox="1"/>
            <p:nvPr/>
          </p:nvSpPr>
          <p:spPr>
            <a:xfrm>
              <a:off x="2209933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5"/>
            <p:cNvSpPr txBox="1"/>
            <p:nvPr/>
          </p:nvSpPr>
          <p:spPr>
            <a:xfrm>
              <a:off x="2186415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5"/>
            <p:cNvSpPr txBox="1"/>
            <p:nvPr/>
          </p:nvSpPr>
          <p:spPr>
            <a:xfrm>
              <a:off x="2737220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5"/>
            <p:cNvSpPr txBox="1"/>
            <p:nvPr/>
          </p:nvSpPr>
          <p:spPr>
            <a:xfrm>
              <a:off x="2701943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5"/>
            <p:cNvSpPr txBox="1"/>
            <p:nvPr/>
          </p:nvSpPr>
          <p:spPr>
            <a:xfrm>
              <a:off x="3264507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5"/>
            <p:cNvSpPr txBox="1"/>
            <p:nvPr/>
          </p:nvSpPr>
          <p:spPr>
            <a:xfrm>
              <a:off x="3791794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5"/>
            <p:cNvSpPr txBox="1"/>
            <p:nvPr/>
          </p:nvSpPr>
          <p:spPr>
            <a:xfrm>
              <a:off x="3756517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5"/>
            <p:cNvSpPr txBox="1"/>
            <p:nvPr/>
          </p:nvSpPr>
          <p:spPr>
            <a:xfrm>
              <a:off x="4319081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5"/>
            <p:cNvSpPr txBox="1"/>
            <p:nvPr/>
          </p:nvSpPr>
          <p:spPr>
            <a:xfrm>
              <a:off x="4283804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5"/>
            <p:cNvSpPr txBox="1"/>
            <p:nvPr/>
          </p:nvSpPr>
          <p:spPr>
            <a:xfrm>
              <a:off x="4846368" y="106740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5"/>
            <p:cNvSpPr txBox="1"/>
            <p:nvPr/>
          </p:nvSpPr>
          <p:spPr>
            <a:xfrm>
              <a:off x="4822850" y="813593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5"/>
          <p:cNvGrpSpPr/>
          <p:nvPr/>
        </p:nvGrpSpPr>
        <p:grpSpPr>
          <a:xfrm>
            <a:off x="1687221" y="2208380"/>
            <a:ext cx="3699224" cy="530806"/>
            <a:chOff x="1687221" y="2208380"/>
            <a:chExt cx="3699224" cy="530806"/>
          </a:xfrm>
        </p:grpSpPr>
        <p:sp>
          <p:nvSpPr>
            <p:cNvPr id="691" name="Google Shape;691;p45"/>
            <p:cNvSpPr txBox="1"/>
            <p:nvPr/>
          </p:nvSpPr>
          <p:spPr>
            <a:xfrm>
              <a:off x="1687221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5"/>
            <p:cNvSpPr txBox="1"/>
            <p:nvPr/>
          </p:nvSpPr>
          <p:spPr>
            <a:xfrm>
              <a:off x="1687221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5"/>
            <p:cNvSpPr txBox="1"/>
            <p:nvPr/>
          </p:nvSpPr>
          <p:spPr>
            <a:xfrm>
              <a:off x="2216328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5"/>
            <p:cNvSpPr txBox="1"/>
            <p:nvPr/>
          </p:nvSpPr>
          <p:spPr>
            <a:xfrm>
              <a:off x="2192810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5"/>
            <p:cNvSpPr txBox="1"/>
            <p:nvPr/>
          </p:nvSpPr>
          <p:spPr>
            <a:xfrm>
              <a:off x="2743615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5"/>
            <p:cNvSpPr txBox="1"/>
            <p:nvPr/>
          </p:nvSpPr>
          <p:spPr>
            <a:xfrm>
              <a:off x="2708338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5"/>
            <p:cNvSpPr txBox="1"/>
            <p:nvPr/>
          </p:nvSpPr>
          <p:spPr>
            <a:xfrm>
              <a:off x="3270902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5"/>
            <p:cNvSpPr txBox="1"/>
            <p:nvPr/>
          </p:nvSpPr>
          <p:spPr>
            <a:xfrm>
              <a:off x="3798189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5"/>
            <p:cNvSpPr txBox="1"/>
            <p:nvPr/>
          </p:nvSpPr>
          <p:spPr>
            <a:xfrm>
              <a:off x="3762912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5"/>
            <p:cNvSpPr txBox="1"/>
            <p:nvPr/>
          </p:nvSpPr>
          <p:spPr>
            <a:xfrm>
              <a:off x="4325476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5"/>
            <p:cNvSpPr txBox="1"/>
            <p:nvPr/>
          </p:nvSpPr>
          <p:spPr>
            <a:xfrm>
              <a:off x="4290199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5"/>
            <p:cNvSpPr txBox="1"/>
            <p:nvPr/>
          </p:nvSpPr>
          <p:spPr>
            <a:xfrm>
              <a:off x="4852763" y="2462187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5"/>
            <p:cNvSpPr txBox="1"/>
            <p:nvPr/>
          </p:nvSpPr>
          <p:spPr>
            <a:xfrm>
              <a:off x="4829245" y="2208380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45"/>
          <p:cNvSpPr/>
          <p:nvPr/>
        </p:nvSpPr>
        <p:spPr>
          <a:xfrm>
            <a:off x="5673540" y="2218359"/>
            <a:ext cx="2338346" cy="764653"/>
          </a:xfrm>
          <a:prstGeom prst="wedgeRoundRectCallout">
            <a:avLst>
              <a:gd fmla="val -22993" name="adj1"/>
              <a:gd fmla="val -45866" name="adj2"/>
              <a:gd fmla="val 16667" name="adj3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store the result in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array</a:t>
            </a:r>
            <a:endParaRPr b="0" i="1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711" name="Google Shape;711;p50"/>
          <p:cNvSpPr/>
          <p:nvPr/>
        </p:nvSpPr>
        <p:spPr>
          <a:xfrm>
            <a:off x="5876513" y="2766951"/>
            <a:ext cx="333808" cy="15200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2" name="Google Shape;712;p50"/>
          <p:cNvSpPr txBox="1"/>
          <p:nvPr/>
        </p:nvSpPr>
        <p:spPr>
          <a:xfrm>
            <a:off x="6317673" y="3092081"/>
            <a:ext cx="223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new array, containing the elements of the given array, reversed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5876513" y="4593772"/>
            <a:ext cx="333808" cy="2165842"/>
          </a:xfrm>
          <a:prstGeom prst="rightBrace">
            <a:avLst>
              <a:gd fmla="val 41025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6353298" y="5384305"/>
            <a:ext cx="13419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given array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1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1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1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void reverseInPlace(int[]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1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US" sz="11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838200" y="2119366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5005240" y="2067010"/>
            <a:ext cx="301625" cy="19266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returns the new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5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Reversing an array</a:t>
            </a:r>
            <a:endParaRPr sz="1800"/>
          </a:p>
        </p:txBody>
      </p:sp>
      <p:sp>
        <p:nvSpPr>
          <p:cNvPr id="726" name="Google Shape;726;p51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3"/>
          <p:cNvSpPr/>
          <p:nvPr/>
        </p:nvSpPr>
        <p:spPr>
          <a:xfrm>
            <a:off x="555102" y="700177"/>
            <a:ext cx="5178434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returns the new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5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Side effects</a:t>
            </a:r>
            <a:r>
              <a:rPr lang="en-US" sz="1800"/>
              <a:t> (same as last slide)</a:t>
            </a:r>
            <a:endParaRPr/>
          </a:p>
        </p:txBody>
      </p:sp>
      <p:grpSp>
        <p:nvGrpSpPr>
          <p:cNvPr id="734" name="Google Shape;734;p53"/>
          <p:cNvGrpSpPr/>
          <p:nvPr/>
        </p:nvGrpSpPr>
        <p:grpSpPr>
          <a:xfrm>
            <a:off x="4068566" y="3079779"/>
            <a:ext cx="3420389" cy="3371559"/>
            <a:chOff x="4068566" y="3079779"/>
            <a:chExt cx="3420389" cy="3371559"/>
          </a:xfrm>
        </p:grpSpPr>
        <p:grpSp>
          <p:nvGrpSpPr>
            <p:cNvPr id="735" name="Google Shape;735;p53"/>
            <p:cNvGrpSpPr/>
            <p:nvPr/>
          </p:nvGrpSpPr>
          <p:grpSpPr>
            <a:xfrm>
              <a:off x="4068566" y="3079779"/>
              <a:ext cx="3339101" cy="578504"/>
              <a:chOff x="3269899" y="4265466"/>
              <a:chExt cx="3339101" cy="578504"/>
            </a:xfrm>
          </p:grpSpPr>
          <p:sp>
            <p:nvSpPr>
              <p:cNvPr id="736" name="Google Shape;736;p53"/>
              <p:cNvSpPr/>
              <p:nvPr/>
            </p:nvSpPr>
            <p:spPr>
              <a:xfrm>
                <a:off x="3770189" y="4265466"/>
                <a:ext cx="2838811" cy="578504"/>
              </a:xfrm>
              <a:prstGeom prst="roundRect">
                <a:avLst>
                  <a:gd fmla="val 16667" name="adj"/>
                </a:avLst>
              </a:prstGeom>
              <a:solidFill>
                <a:srgbClr val="FFE9C4"/>
              </a:solidFill>
              <a:ln>
                <a:noFill/>
              </a:ln>
            </p:spPr>
            <p:txBody>
              <a:bodyPr anchorCtr="0" anchor="ctr" bIns="45700" lIns="72000" spcFirstLastPara="1" rIns="720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This function </a:t>
                </a:r>
                <a:r>
                  <a:rPr b="0" i="1" lang="en-US" sz="1400" u="none" cap="none" strike="noStrike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 no side-effects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7" name="Google Shape;737;p53"/>
              <p:cNvCxnSpPr/>
              <p:nvPr/>
            </p:nvCxnSpPr>
            <p:spPr>
              <a:xfrm rot="10800000">
                <a:off x="3269899" y="4568437"/>
                <a:ext cx="50029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</p:grpSp>
        <p:grpSp>
          <p:nvGrpSpPr>
            <p:cNvPr id="738" name="Google Shape;738;p53"/>
            <p:cNvGrpSpPr/>
            <p:nvPr/>
          </p:nvGrpSpPr>
          <p:grpSpPr>
            <a:xfrm>
              <a:off x="4154327" y="4787176"/>
              <a:ext cx="3334628" cy="1664162"/>
              <a:chOff x="3163069" y="4265466"/>
              <a:chExt cx="3334628" cy="1664162"/>
            </a:xfrm>
          </p:grpSpPr>
          <p:sp>
            <p:nvSpPr>
              <p:cNvPr id="739" name="Google Shape;739;p53"/>
              <p:cNvSpPr/>
              <p:nvPr/>
            </p:nvSpPr>
            <p:spPr>
              <a:xfrm>
                <a:off x="3770189" y="4265466"/>
                <a:ext cx="2727508" cy="1664162"/>
              </a:xfrm>
              <a:prstGeom prst="roundRect">
                <a:avLst>
                  <a:gd fmla="val 16667" name="adj"/>
                </a:avLst>
              </a:prstGeom>
              <a:solidFill>
                <a:srgbClr val="FFE9C4"/>
              </a:solidFill>
              <a:ln>
                <a:noFill/>
              </a:ln>
            </p:spPr>
            <p:txBody>
              <a:bodyPr anchorCtr="0" anchor="ctr" bIns="45700" lIns="72000" spcFirstLastPara="1" rIns="720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This function </a:t>
                </a:r>
                <a:r>
                  <a:rPr b="1" i="1" lang="en-US" sz="1400" u="none" cap="none" strike="noStrike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has a side-effect: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87325" lvl="0" marL="187325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10000"/>
                  </a:buClr>
                  <a:buSzPts val="1400"/>
                  <a:buFont typeface="Arial"/>
                  <a:buChar char="•"/>
                </a:pPr>
                <a:r>
                  <a:rPr b="0" i="0" lang="en-US" sz="1400" u="none" cap="none" strike="noStrike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It changes the given array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87325" lvl="0" marL="187325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10000"/>
                  </a:buClr>
                  <a:buSzPts val="1400"/>
                  <a:buFont typeface="Arial"/>
                  <a:buChar char="•"/>
                </a:pPr>
                <a:r>
                  <a:rPr b="0" i="0" lang="en-US" sz="1400" u="none" cap="none" strike="noStrike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 doing so, it changes the world of the caller (which may well be in another class)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187325" lvl="0" marL="187325" marR="0" rtl="0" algn="l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10000"/>
                  </a:buClr>
                  <a:buSzPts val="1400"/>
                  <a:buFont typeface="Arial"/>
                  <a:buChar char="•"/>
                </a:pPr>
                <a:r>
                  <a:rPr b="1" i="0" lang="en-US" sz="1400" u="none" cap="none" strike="noStrike">
                    <a:solidFill>
                      <a:srgbClr val="01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the caller beware!</a:t>
                </a:r>
                <a:endParaRPr b="0" i="1" sz="1400" u="none" cap="none" strike="noStrike">
                  <a:solidFill>
                    <a:srgbClr val="01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40" name="Google Shape;740;p53"/>
              <p:cNvCxnSpPr/>
              <p:nvPr/>
            </p:nvCxnSpPr>
            <p:spPr>
              <a:xfrm rot="10800000">
                <a:off x="3163069" y="4963908"/>
                <a:ext cx="60712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C00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</p:grpSp>
      </p:grpSp>
      <p:sp>
        <p:nvSpPr>
          <p:cNvPr id="741" name="Google Shape;741;p53"/>
          <p:cNvSpPr/>
          <p:nvPr/>
        </p:nvSpPr>
        <p:spPr>
          <a:xfrm>
            <a:off x="5168753" y="878294"/>
            <a:ext cx="2638815" cy="152928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16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MyArrays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(values of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reversed)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5 3 2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hasn’t changed)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2 3 5 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(original </a:t>
            </a:r>
            <a:r>
              <a:rPr b="0" i="0" lang="en-US" sz="1200" u="none" cap="none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changed</a:t>
            </a:r>
            <a:r>
              <a:rPr b="0" i="0" lang="en-US" sz="1200" u="none" cap="none" strike="noStrik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4"/>
          <p:cNvSpPr/>
          <p:nvPr/>
        </p:nvSpPr>
        <p:spPr>
          <a:xfrm>
            <a:off x="555102" y="700177"/>
            <a:ext cx="4880498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5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Side effects</a:t>
            </a:r>
            <a:endParaRPr sz="1800"/>
          </a:p>
        </p:txBody>
      </p:sp>
      <p:sp>
        <p:nvSpPr>
          <p:cNvPr id="749" name="Google Shape;749;p54"/>
          <p:cNvSpPr txBox="1"/>
          <p:nvPr/>
        </p:nvSpPr>
        <p:spPr>
          <a:xfrm>
            <a:off x="5618074" y="656459"/>
            <a:ext cx="3394324" cy="2772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b="0" i="0" sz="1600" u="sng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mutate variables in their scope (locals and parameters).</a:t>
            </a:r>
            <a:b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normal, and safe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also mutate variables outside their scope (like arrays that are passed as arguments). </a:t>
            </a:r>
            <a:r>
              <a:rPr b="0" i="0" lang="en-US" sz="1400" u="none" cap="none" strike="noStrike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possible, but dangerous.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4"/>
          <p:cNvSpPr txBox="1"/>
          <p:nvPr/>
        </p:nvSpPr>
        <p:spPr>
          <a:xfrm>
            <a:off x="5618074" y="3035831"/>
            <a:ext cx="3394324" cy="32988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</a:t>
            </a:r>
            <a:endParaRPr b="0" i="0" sz="1600" u="sng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unsafe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reverseInPlace</a:t>
            </a:r>
            <a:b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 not really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caller (like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wants to reverse an array (say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it can use the code: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x = reversed(x);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(following this action, </a:t>
            </a:r>
            <a:r>
              <a:rPr b="0" i="0" lang="en-US" sz="12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refer to the address of the new array returned by the function).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Safest 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10000"/>
                </a:solidFill>
                <a:latin typeface="Consolas"/>
                <a:ea typeface="Consolas"/>
                <a:cs typeface="Consolas"/>
                <a:sym typeface="Consolas"/>
              </a:rPr>
              <a:t>int[] y = reversed(x);</a:t>
            </a:r>
            <a:endParaRPr b="0" i="0" sz="1400" u="none" cap="none" strike="noStrike">
              <a:solidFill>
                <a:srgbClr val="01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/>
          <p:nvPr/>
        </p:nvSpPr>
        <p:spPr>
          <a:xfrm>
            <a:off x="555102" y="700177"/>
            <a:ext cx="4880498" cy="60594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108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MyArrays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x = {5, 3, 2};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println(reversed(x));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reverseInPlace(x);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println(x);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Returns an array which is the reverse of the given array */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int[] reversed(int[]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int[] reversed = new int[N];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reversed[i] = arr[N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reversed;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/** Reverses the order of elements in the given array.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    *  Side effect: the original array is mutated.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reverseInPlace(int[] arr)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arr.length;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int temp = arr[i];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arr[i] = arr[N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arr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5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Side effects</a:t>
            </a:r>
            <a:endParaRPr sz="1800"/>
          </a:p>
        </p:txBody>
      </p:sp>
      <p:sp>
        <p:nvSpPr>
          <p:cNvPr id="758" name="Google Shape;758;p55"/>
          <p:cNvSpPr txBox="1"/>
          <p:nvPr/>
        </p:nvSpPr>
        <p:spPr>
          <a:xfrm>
            <a:off x="5618074" y="656459"/>
            <a:ext cx="3394324" cy="2772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b="0" i="0" sz="1600" u="sng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mutate variables in their scope (locals and parameters).</a:t>
            </a:r>
            <a:b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normal, and safe.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can also mutate variables outside their scope (like arrays that are passed as arguments). </a:t>
            </a:r>
            <a:r>
              <a:rPr b="0" i="0" lang="en-US" sz="1400" u="none" cap="none" strike="noStrike">
                <a:solidFill>
                  <a:srgbClr val="004D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practice is possible, but dangerous.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>
            <a:off x="5618074" y="3033861"/>
            <a:ext cx="3394324" cy="27725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avoid using / writing functions that have side effects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have to write a function that has a side-effect</a:t>
            </a:r>
            <a:r>
              <a:rPr b="0" i="0" lang="en-US" sz="14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clearly (in the function API) how the function changes the world of the caller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1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function name that describes / informs about its side effect.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1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765" name="Google Shape;76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6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4-1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56"/>
          <p:cNvSpPr txBox="1"/>
          <p:nvPr/>
        </p:nvSpPr>
        <p:spPr>
          <a:xfrm>
            <a:off x="1664169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Arrays, Part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011" y="3100821"/>
            <a:ext cx="5683978" cy="31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6"/>
          <p:cNvSpPr/>
          <p:nvPr/>
        </p:nvSpPr>
        <p:spPr>
          <a:xfrm>
            <a:off x="162674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variables </a:t>
            </a:r>
            <a:endParaRPr/>
          </a:p>
        </p:txBody>
      </p:sp>
      <p:sp>
        <p:nvSpPr>
          <p:cNvPr id="775" name="Google Shape;775;p57"/>
          <p:cNvSpPr txBox="1"/>
          <p:nvPr/>
        </p:nvSpPr>
        <p:spPr>
          <a:xfrm>
            <a:off x="4817944" y="923747"/>
            <a:ext cx="3190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7"/>
          <p:cNvSpPr txBox="1"/>
          <p:nvPr/>
        </p:nvSpPr>
        <p:spPr>
          <a:xfrm>
            <a:off x="1023140" y="3124336"/>
            <a:ext cx="8280400" cy="2667604"/>
          </a:xfrm>
          <a:prstGeom prst="rect">
            <a:avLst/>
          </a:prstGeom>
          <a:noFill/>
          <a:ln>
            <a:noFill/>
          </a:ln>
        </p:spPr>
        <p:txBody>
          <a:bodyPr anchorCtr="0" anchor="t" bIns="154800" lIns="92075" spcFirstLastPara="1" rIns="92075" wrap="square" tIns="1548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have primitive types (like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store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have array types (like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store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why array variables are sometimes called: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7"/>
          <p:cNvSpPr txBox="1"/>
          <p:nvPr/>
        </p:nvSpPr>
        <p:spPr>
          <a:xfrm>
            <a:off x="1023140" y="904697"/>
            <a:ext cx="2287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(Java)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7"/>
          <p:cNvSpPr/>
          <p:nvPr/>
        </p:nvSpPr>
        <p:spPr>
          <a:xfrm>
            <a:off x="1101391" y="1517988"/>
            <a:ext cx="2879760" cy="1381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237600" spcFirstLastPara="1" rIns="1656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a: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variable</a:t>
            </a:r>
            <a:endParaRPr b="0" i="0" sz="1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arr: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variable</a:t>
            </a:r>
            <a:endParaRPr b="0" i="0" sz="1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{20, 10, 50};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79" name="Google Shape;779;p57"/>
          <p:cNvGrpSpPr/>
          <p:nvPr/>
        </p:nvGrpSpPr>
        <p:grpSpPr>
          <a:xfrm>
            <a:off x="3923243" y="1367485"/>
            <a:ext cx="4430165" cy="1605762"/>
            <a:chOff x="3923243" y="1367485"/>
            <a:chExt cx="4430165" cy="1605762"/>
          </a:xfrm>
        </p:grpSpPr>
        <p:sp>
          <p:nvSpPr>
            <p:cNvPr id="780" name="Google Shape;780;p57"/>
            <p:cNvSpPr txBox="1"/>
            <p:nvPr/>
          </p:nvSpPr>
          <p:spPr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7"/>
            <p:cNvSpPr txBox="1"/>
            <p:nvPr/>
          </p:nvSpPr>
          <p:spPr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7"/>
            <p:cNvSpPr txBox="1"/>
            <p:nvPr/>
          </p:nvSpPr>
          <p:spPr>
            <a:xfrm>
              <a:off x="3923243" y="1975392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7"/>
            <p:cNvSpPr txBox="1"/>
            <p:nvPr/>
          </p:nvSpPr>
          <p:spPr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4" name="Google Shape;784;p57"/>
            <p:cNvSpPr txBox="1"/>
            <p:nvPr/>
          </p:nvSpPr>
          <p:spPr>
            <a:xfrm>
              <a:off x="3923243" y="2280192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5039389" y="1367485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7"/>
            <p:cNvSpPr txBox="1"/>
            <p:nvPr/>
          </p:nvSpPr>
          <p:spPr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7"/>
            <p:cNvSpPr txBox="1"/>
            <p:nvPr/>
          </p:nvSpPr>
          <p:spPr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8" name="Google Shape;788;p57"/>
            <p:cNvSpPr txBox="1"/>
            <p:nvPr/>
          </p:nvSpPr>
          <p:spPr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7"/>
            <p:cNvSpPr txBox="1"/>
            <p:nvPr/>
          </p:nvSpPr>
          <p:spPr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7"/>
            <p:cNvSpPr txBox="1"/>
            <p:nvPr/>
          </p:nvSpPr>
          <p:spPr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6221546" y="2310133"/>
              <a:ext cx="581457" cy="663114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‘m’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‘&amp;’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2" name="Google Shape;792;p57"/>
            <p:cNvCxnSpPr/>
            <p:nvPr/>
          </p:nvCxnSpPr>
          <p:spPr>
            <a:xfrm>
              <a:off x="5465538" y="2446879"/>
              <a:ext cx="745041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93" name="Google Shape;793;p57"/>
            <p:cNvSpPr txBox="1"/>
            <p:nvPr/>
          </p:nvSpPr>
          <p:spPr>
            <a:xfrm>
              <a:off x="6746587" y="2418113"/>
              <a:ext cx="16068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(stored somewhere else in the RAM)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Arrays</a:t>
            </a:r>
            <a:endParaRPr sz="1800"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697739" y="1411752"/>
            <a:ext cx="8280400" cy="387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800" lIns="92075" spcFirstLastPara="1" rIns="92075" wrap="square" tIns="154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Noto Sans Symbols"/>
              <a:buNone/>
            </a:pPr>
            <a:r>
              <a:rPr lang="en-US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queries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value appears in location 512 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location of the first / last occurrence of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appears in the array?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pattern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 in the array?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pattern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C?T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appear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(where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any character)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 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two arrays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dna2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same length,</a:t>
            </a:r>
            <a:b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what percentage of the locations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dna2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identical letters?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401446" y="922632"/>
            <a:ext cx="12905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array: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8480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06620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05437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43576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42393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280533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79350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17489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16306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354446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53263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391402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3902199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428359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271764" y="687484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65315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641329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022722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5010894" y="697009"/>
            <a:ext cx="36956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5392287" y="944245"/>
            <a:ext cx="369565" cy="276225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392287" y="648970"/>
            <a:ext cx="36956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1696637" y="945307"/>
            <a:ext cx="369565" cy="276999"/>
          </a:xfrm>
          <a:prstGeom prst="rect">
            <a:avLst/>
          </a:prstGeom>
          <a:solidFill>
            <a:srgbClr val="FFDE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variables 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4817944" y="923747"/>
            <a:ext cx="3190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023140" y="3124336"/>
            <a:ext cx="8280400" cy="2667604"/>
          </a:xfrm>
          <a:prstGeom prst="rect">
            <a:avLst/>
          </a:prstGeom>
          <a:noFill/>
          <a:ln>
            <a:noFill/>
          </a:ln>
        </p:spPr>
        <p:txBody>
          <a:bodyPr anchorCtr="0" anchor="t" bIns="154800" lIns="92075" spcFirstLastPara="1" rIns="92075" wrap="square" tIns="1548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have primitive types (like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store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that have array types (like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int[]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store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That’s why array variables are sometimes called: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2" marL="56991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1023140" y="904697"/>
            <a:ext cx="2287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(Java)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1101391" y="1517988"/>
            <a:ext cx="2879760" cy="1381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5600" lIns="237600" spcFirstLastPara="1" rIns="1656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a: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variable</a:t>
            </a:r>
            <a:endParaRPr b="0" i="0" sz="1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arr: 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variable</a:t>
            </a:r>
            <a:endParaRPr b="0" i="0" sz="14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{20, 10, 50};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9" name="Google Shape;159;p7"/>
          <p:cNvGrpSpPr/>
          <p:nvPr/>
        </p:nvGrpSpPr>
        <p:grpSpPr>
          <a:xfrm>
            <a:off x="3923243" y="1367485"/>
            <a:ext cx="4430165" cy="1605762"/>
            <a:chOff x="3923243" y="1367485"/>
            <a:chExt cx="4430165" cy="1605762"/>
          </a:xfrm>
        </p:grpSpPr>
        <p:sp>
          <p:nvSpPr>
            <p:cNvPr id="160" name="Google Shape;160;p7"/>
            <p:cNvSpPr txBox="1"/>
            <p:nvPr/>
          </p:nvSpPr>
          <p:spPr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3923243" y="1975392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3923243" y="2280192"/>
              <a:ext cx="990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039389" y="1367485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19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4913843" y="16705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4913843" y="19753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4913843" y="2289717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4913843" y="2584992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221546" y="2310133"/>
              <a:ext cx="452581" cy="663114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2" name="Google Shape;172;p7"/>
            <p:cNvCxnSpPr/>
            <p:nvPr/>
          </p:nvCxnSpPr>
          <p:spPr>
            <a:xfrm>
              <a:off x="5465538" y="2446879"/>
              <a:ext cx="745041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3" name="Google Shape;173;p7"/>
            <p:cNvSpPr txBox="1"/>
            <p:nvPr/>
          </p:nvSpPr>
          <p:spPr>
            <a:xfrm>
              <a:off x="6746587" y="2418113"/>
              <a:ext cx="16068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(stored somewhere else in the RAM)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2543296" y="843233"/>
            <a:ext cx="3464295" cy="97243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82875" lIns="182875" spcFirstLastPara="1" rIns="1828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Declares an array of 1000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new int[1000];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construction </a:t>
            </a: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1794250" y="2337559"/>
            <a:ext cx="6227733" cy="745754"/>
            <a:chOff x="1794250" y="2337559"/>
            <a:chExt cx="6227733" cy="745754"/>
          </a:xfrm>
        </p:grpSpPr>
        <p:sp>
          <p:nvSpPr>
            <p:cNvPr id="182" name="Google Shape;182;p8"/>
            <p:cNvSpPr/>
            <p:nvPr/>
          </p:nvSpPr>
          <p:spPr>
            <a:xfrm>
              <a:off x="1794250" y="2346613"/>
              <a:ext cx="1030637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126550" y="-117124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of each array element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027153" y="2337559"/>
              <a:ext cx="707631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81577" y="-118122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863318" y="2346613"/>
              <a:ext cx="1443788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16751" y="-123074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reserved word,</a:t>
              </a:r>
              <a:b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constructing a new array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412408" y="2346613"/>
              <a:ext cx="1290922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-85379" y="-126980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of each array element (again...)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979319" y="2337559"/>
              <a:ext cx="1042664" cy="73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62309" y="682"/>
                  </a:moveTo>
                  <a:lnTo>
                    <a:pt x="-236664" y="-124438"/>
                  </a:lnTo>
                </a:path>
              </a:pathLst>
            </a:custGeom>
            <a:solidFill>
              <a:srgbClr val="FFFEF5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 of elements (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length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8"/>
          <p:cNvGrpSpPr/>
          <p:nvPr/>
        </p:nvGrpSpPr>
        <p:grpSpPr>
          <a:xfrm>
            <a:off x="1794250" y="3359630"/>
            <a:ext cx="4497220" cy="2849230"/>
            <a:chOff x="1794250" y="3359630"/>
            <a:chExt cx="4497220" cy="2849230"/>
          </a:xfrm>
        </p:grpSpPr>
        <p:grpSp>
          <p:nvGrpSpPr>
            <p:cNvPr id="188" name="Google Shape;188;p8"/>
            <p:cNvGrpSpPr/>
            <p:nvPr/>
          </p:nvGrpSpPr>
          <p:grpSpPr>
            <a:xfrm>
              <a:off x="1794250" y="3359630"/>
              <a:ext cx="3806294" cy="1409558"/>
              <a:chOff x="2057197" y="3891561"/>
              <a:chExt cx="3806294" cy="1409558"/>
            </a:xfrm>
          </p:grpSpPr>
          <p:pic>
            <p:nvPicPr>
              <p:cNvPr descr="A picture containing diagram&#10;&#10;Description automatically generated" id="189" name="Google Shape;189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057197" y="3891561"/>
                <a:ext cx="2259068" cy="14095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p8"/>
              <p:cNvSpPr/>
              <p:nvPr/>
            </p:nvSpPr>
            <p:spPr>
              <a:xfrm>
                <a:off x="4311847" y="4566523"/>
                <a:ext cx="168514" cy="635429"/>
              </a:xfrm>
              <a:prstGeom prst="rightBrace">
                <a:avLst>
                  <a:gd fmla="val 48608" name="adj1"/>
                  <a:gd fmla="val 50000" name="adj2"/>
                </a:avLst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1" name="Google Shape;191;p8"/>
              <p:cNvSpPr txBox="1"/>
              <p:nvPr/>
            </p:nvSpPr>
            <p:spPr>
              <a:xfrm>
                <a:off x="4442295" y="4730348"/>
                <a:ext cx="142119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1000 values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8"/>
            <p:cNvSpPr/>
            <p:nvPr/>
          </p:nvSpPr>
          <p:spPr>
            <a:xfrm>
              <a:off x="3175789" y="4769188"/>
              <a:ext cx="3115681" cy="1439672"/>
            </a:xfrm>
            <a:prstGeom prst="wedgeRoundRectCallout">
              <a:avLst>
                <a:gd fmla="val -76550" name="adj1"/>
                <a:gd fmla="val -5758" name="adj2"/>
                <a:gd fmla="val 16667" name="adj3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68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 elements are initialized according to the array data type: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long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char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double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    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boolean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             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construction</a:t>
            </a:r>
            <a:r>
              <a:rPr lang="en-US" sz="1600"/>
              <a:t>: </a:t>
            </a:r>
            <a:r>
              <a:rPr lang="en-US" sz="1400"/>
              <a:t>three versions  / options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562319" y="1173503"/>
            <a:ext cx="4274086" cy="59949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0000" lIns="182875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Declares a 1000-element array, initialized with 0’s:</a:t>
            </a:r>
            <a:endParaRPr b="0" i="0" sz="1200" u="none" cap="none" strike="noStrike">
              <a:solidFill>
                <a:srgbClr val="9319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arr = new int[1000];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680" y="722287"/>
            <a:ext cx="5554005" cy="2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One-stage declaration and construction: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9"/>
          <p:cNvGrpSpPr/>
          <p:nvPr/>
        </p:nvGrpSpPr>
        <p:grpSpPr>
          <a:xfrm>
            <a:off x="5042770" y="678182"/>
            <a:ext cx="2750884" cy="1544670"/>
            <a:chOff x="4532845" y="1728924"/>
            <a:chExt cx="2750884" cy="1544670"/>
          </a:xfrm>
        </p:grpSpPr>
        <p:sp>
          <p:nvSpPr>
            <p:cNvPr id="202" name="Google Shape;202;p9"/>
            <p:cNvSpPr txBox="1"/>
            <p:nvPr/>
          </p:nvSpPr>
          <p:spPr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4532845" y="2371861"/>
              <a:ext cx="990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677181" y="1728924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020"/>
                <a:buFont typeface="Noto Sans Symbol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5523445" y="20670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5523445" y="2381386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5523445" y="2676661"/>
              <a:ext cx="838200" cy="3143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831148" y="2401801"/>
              <a:ext cx="452581" cy="871793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baseline="-2500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baseline="-2500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baseline="-2500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olas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1" name="Google Shape;211;p9"/>
            <p:cNvCxnSpPr/>
            <p:nvPr/>
          </p:nvCxnSpPr>
          <p:spPr>
            <a:xfrm>
              <a:off x="6075140" y="2538549"/>
              <a:ext cx="756008" cy="913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12" name="Google Shape;212;p9"/>
          <p:cNvGrpSpPr/>
          <p:nvPr/>
        </p:nvGrpSpPr>
        <p:grpSpPr>
          <a:xfrm>
            <a:off x="413830" y="5016246"/>
            <a:ext cx="7414082" cy="1510678"/>
            <a:chOff x="413830" y="5016246"/>
            <a:chExt cx="7414082" cy="1510678"/>
          </a:xfrm>
        </p:grpSpPr>
        <p:sp>
          <p:nvSpPr>
            <p:cNvPr id="213" name="Google Shape;213;p9"/>
            <p:cNvSpPr/>
            <p:nvPr/>
          </p:nvSpPr>
          <p:spPr>
            <a:xfrm>
              <a:off x="562319" y="5463054"/>
              <a:ext cx="4480451" cy="703867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2875" lIns="182875" spcFirstLastPara="1" rIns="182875" wrap="square" tIns="182875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Declares a 5-element array, and initializes it with values:</a:t>
              </a:r>
              <a:endParaRPr b="0" i="0" sz="1200" u="none" cap="none" strike="noStrike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int[] arr = {75, 60, 80, 60, 90};</a:t>
              </a:r>
              <a:endPara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413830" y="5029106"/>
              <a:ext cx="5297960" cy="4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1" marL="11430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One-stage declaration, construction, and initialization: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9"/>
            <p:cNvGrpSpPr/>
            <p:nvPr/>
          </p:nvGrpSpPr>
          <p:grpSpPr>
            <a:xfrm>
              <a:off x="5077028" y="5016246"/>
              <a:ext cx="2750884" cy="1510678"/>
              <a:chOff x="4532845" y="1785918"/>
              <a:chExt cx="2750884" cy="1510678"/>
            </a:xfrm>
          </p:grpSpPr>
          <p:sp>
            <p:nvSpPr>
              <p:cNvPr id="216" name="Google Shape;216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8" name="Google Shape;218;p9"/>
              <p:cNvSpPr txBox="1"/>
              <p:nvPr/>
            </p:nvSpPr>
            <p:spPr>
              <a:xfrm>
                <a:off x="4532845" y="2371861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5660865" y="1785918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6831148" y="2401801"/>
                <a:ext cx="452581" cy="894795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80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2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90</a:t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225" name="Google Shape;225;p9"/>
              <p:cNvCxnSpPr/>
              <p:nvPr/>
            </p:nvCxnSpPr>
            <p:spPr>
              <a:xfrm flipH="1" rot="10800000">
                <a:off x="6075140" y="2524261"/>
                <a:ext cx="745041" cy="1428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226" name="Google Shape;226;p9"/>
          <p:cNvGrpSpPr/>
          <p:nvPr/>
        </p:nvGrpSpPr>
        <p:grpSpPr>
          <a:xfrm>
            <a:off x="336681" y="2264464"/>
            <a:ext cx="7460328" cy="2766330"/>
            <a:chOff x="336681" y="2264464"/>
            <a:chExt cx="7460328" cy="2766330"/>
          </a:xfrm>
        </p:grpSpPr>
        <p:grpSp>
          <p:nvGrpSpPr>
            <p:cNvPr id="227" name="Google Shape;227;p9"/>
            <p:cNvGrpSpPr/>
            <p:nvPr/>
          </p:nvGrpSpPr>
          <p:grpSpPr>
            <a:xfrm>
              <a:off x="336681" y="2264464"/>
              <a:ext cx="5554004" cy="2177525"/>
              <a:chOff x="819925" y="3268413"/>
              <a:chExt cx="5554004" cy="2177525"/>
            </a:xfrm>
          </p:grpSpPr>
          <p:sp>
            <p:nvSpPr>
              <p:cNvPr id="228" name="Google Shape;228;p9"/>
              <p:cNvSpPr/>
              <p:nvPr/>
            </p:nvSpPr>
            <p:spPr>
              <a:xfrm>
                <a:off x="1019047" y="3684513"/>
                <a:ext cx="4422179" cy="1761425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90000" lIns="182875" spcFirstLastPara="1" rIns="0" wrap="square" tIns="108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Declares a reference variable, initialized to 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null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</a:t>
                </a:r>
                <a:endParaRPr b="0" i="0" sz="1200" u="none" cap="none" strike="noStrike">
                  <a:solidFill>
                    <a:srgbClr val="93196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int[] arr;         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                   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Later in the program …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// Constructs the array, and makes the variable 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refer to it:</a:t>
                </a:r>
                <a:endParaRPr b="0" i="0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 = new int[1000];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                  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9"/>
              <p:cNvSpPr txBox="1"/>
              <p:nvPr/>
            </p:nvSpPr>
            <p:spPr>
              <a:xfrm>
                <a:off x="819925" y="3268413"/>
                <a:ext cx="5554004" cy="4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0" lvl="1" marL="114300" marR="0" rtl="0" algn="l">
                  <a:lnSpc>
                    <a:spcPct val="1625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Declare first, construct later: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>
              <a:off x="6036725" y="2368912"/>
              <a:ext cx="1760284" cy="2661882"/>
              <a:chOff x="5523445" y="611712"/>
              <a:chExt cx="1760284" cy="2661882"/>
            </a:xfrm>
          </p:grpSpPr>
          <p:sp>
            <p:nvSpPr>
              <p:cNvPr id="231" name="Google Shape;231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5607132" y="611712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noAutofit/>
              </a:bodyPr>
              <a:lstStyle/>
              <a:p>
                <a:pPr indent="-342900" lvl="0" marL="34290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6600"/>
                  </a:buClr>
                  <a:buSzPts val="1020"/>
                  <a:buFont typeface="Noto Sans Symbol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RAM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6831148" y="2401801"/>
                <a:ext cx="452581" cy="871793"/>
              </a:xfrm>
              <a:prstGeom prst="roundRect">
                <a:avLst>
                  <a:gd fmla="val 16667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b="0" baseline="-2500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b="0" baseline="-2500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b="0" baseline="-2500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olas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239" name="Google Shape;239;p9"/>
              <p:cNvCxnSpPr/>
              <p:nvPr/>
            </p:nvCxnSpPr>
            <p:spPr>
              <a:xfrm flipH="1" rot="10800000">
                <a:off x="6075140" y="2533134"/>
                <a:ext cx="741408" cy="541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240" name="Google Shape;240;p9"/>
            <p:cNvGrpSpPr/>
            <p:nvPr/>
          </p:nvGrpSpPr>
          <p:grpSpPr>
            <a:xfrm>
              <a:off x="5064013" y="2666317"/>
              <a:ext cx="1799304" cy="923925"/>
              <a:chOff x="4562341" y="2067061"/>
              <a:chExt cx="1799304" cy="923925"/>
            </a:xfrm>
          </p:grpSpPr>
          <p:sp>
            <p:nvSpPr>
              <p:cNvPr id="241" name="Google Shape;241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43" name="Google Shape;243;p9"/>
              <p:cNvSpPr txBox="1"/>
              <p:nvPr/>
            </p:nvSpPr>
            <p:spPr>
              <a:xfrm>
                <a:off x="4562341" y="2371861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 . 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9"/>
              <p:cNvSpPr txBox="1"/>
              <p:nvPr/>
            </p:nvSpPr>
            <p:spPr>
              <a:xfrm>
                <a:off x="5523445" y="20670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9"/>
              <p:cNvSpPr txBox="1"/>
              <p:nvPr/>
            </p:nvSpPr>
            <p:spPr>
              <a:xfrm>
                <a:off x="5523445" y="2381386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null</a:t>
                </a:r>
                <a:endParaRPr b="0" i="0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47" name="Google Shape;247;p9"/>
              <p:cNvSpPr txBox="1"/>
              <p:nvPr/>
            </p:nvSpPr>
            <p:spPr>
              <a:xfrm>
                <a:off x="5523445" y="2676661"/>
                <a:ext cx="838200" cy="314325"/>
              </a:xfrm>
              <a:prstGeom prst="rect">
                <a:avLst/>
              </a:prstGeom>
              <a:solidFill>
                <a:srgbClr val="FFDEB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" name="Google Shape;248;p9"/>
            <p:cNvSpPr txBox="1"/>
            <p:nvPr/>
          </p:nvSpPr>
          <p:spPr>
            <a:xfrm>
              <a:off x="5092415" y="4136188"/>
              <a:ext cx="990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609030" y="1542077"/>
            <a:ext cx="5304652" cy="433356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72000" lIns="288000" spcFirstLastPara="1" rIns="0" wrap="square" tIns="18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Normally, we’ll read the DNA data from a file.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For testing purposes, we often use a small 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char[] dna = {'A','C','A','C','G','G','T','C','G','T'};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Which base appears in location 3?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System.out.println(dna[3]);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Mutation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dna[1] = 'G';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Mutation: switches bases 2 and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temp = dna[2];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dna[2] = dna[3];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dna[3]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the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dna.length;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System.out.print(dna[i] + " 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1"/>
          <p:cNvSpPr txBox="1"/>
          <p:nvPr>
            <p:ph idx="4294967295"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processing example: DNA</a:t>
            </a:r>
            <a:endParaRPr sz="1800"/>
          </a:p>
        </p:txBody>
      </p:sp>
      <p:sp>
        <p:nvSpPr>
          <p:cNvPr id="256" name="Google Shape;256;p11"/>
          <p:cNvSpPr/>
          <p:nvPr/>
        </p:nvSpPr>
        <p:spPr>
          <a:xfrm>
            <a:off x="4288194" y="5353994"/>
            <a:ext cx="2112606" cy="82699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88000" spcFirstLastPara="1" rIns="1656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G C A G G T C G 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11"/>
          <p:cNvGrpSpPr/>
          <p:nvPr/>
        </p:nvGrpSpPr>
        <p:grpSpPr>
          <a:xfrm>
            <a:off x="401446" y="648970"/>
            <a:ext cx="5360406" cy="581439"/>
            <a:chOff x="401446" y="648970"/>
            <a:chExt cx="5360406" cy="581439"/>
          </a:xfrm>
        </p:grpSpPr>
        <p:sp>
          <p:nvSpPr>
            <p:cNvPr id="258" name="Google Shape;258;p11"/>
            <p:cNvSpPr txBox="1"/>
            <p:nvPr/>
          </p:nvSpPr>
          <p:spPr>
            <a:xfrm>
              <a:off x="401446" y="922632"/>
              <a:ext cx="1290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dna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array: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 txBox="1"/>
            <p:nvPr/>
          </p:nvSpPr>
          <p:spPr>
            <a:xfrm>
              <a:off x="168480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206620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205437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243576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242393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280533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279350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317489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 txBox="1"/>
            <p:nvPr/>
          </p:nvSpPr>
          <p:spPr>
            <a:xfrm>
              <a:off x="316306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354446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 txBox="1"/>
            <p:nvPr/>
          </p:nvSpPr>
          <p:spPr>
            <a:xfrm>
              <a:off x="353263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391402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 txBox="1"/>
            <p:nvPr/>
          </p:nvSpPr>
          <p:spPr>
            <a:xfrm>
              <a:off x="3902199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 txBox="1"/>
            <p:nvPr/>
          </p:nvSpPr>
          <p:spPr>
            <a:xfrm>
              <a:off x="428359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 txBox="1"/>
            <p:nvPr/>
          </p:nvSpPr>
          <p:spPr>
            <a:xfrm>
              <a:off x="4271764" y="687484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 txBox="1"/>
            <p:nvPr/>
          </p:nvSpPr>
          <p:spPr>
            <a:xfrm>
              <a:off x="465315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1"/>
            <p:cNvSpPr txBox="1"/>
            <p:nvPr/>
          </p:nvSpPr>
          <p:spPr>
            <a:xfrm>
              <a:off x="4641329" y="697009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5022722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1"/>
            <p:cNvSpPr txBox="1"/>
            <p:nvPr/>
          </p:nvSpPr>
          <p:spPr>
            <a:xfrm>
              <a:off x="5010894" y="697009"/>
              <a:ext cx="369565" cy="2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 txBox="1"/>
            <p:nvPr/>
          </p:nvSpPr>
          <p:spPr>
            <a:xfrm>
              <a:off x="5392287" y="944245"/>
              <a:ext cx="369565" cy="276225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 txBox="1"/>
            <p:nvPr/>
          </p:nvSpPr>
          <p:spPr>
            <a:xfrm>
              <a:off x="5392287" y="648970"/>
              <a:ext cx="36956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 txBox="1"/>
            <p:nvPr/>
          </p:nvSpPr>
          <p:spPr>
            <a:xfrm>
              <a:off x="1696637" y="945307"/>
              <a:ext cx="369565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11"/>
          <p:cNvSpPr txBox="1"/>
          <p:nvPr/>
        </p:nvSpPr>
        <p:spPr>
          <a:xfrm>
            <a:off x="609030" y="5939828"/>
            <a:ext cx="3517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array has a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 that holds how many elements the array 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Array processing example: Sales reporting</a:t>
            </a:r>
            <a:endParaRPr sz="1800"/>
          </a:p>
        </p:txBody>
      </p:sp>
      <p:sp>
        <p:nvSpPr>
          <p:cNvPr id="288" name="Google Shape;288;p13"/>
          <p:cNvSpPr/>
          <p:nvPr/>
        </p:nvSpPr>
        <p:spPr>
          <a:xfrm>
            <a:off x="714086" y="1566432"/>
            <a:ext cx="6370436" cy="34274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108000" spcFirstLastPara="1" rIns="0" wrap="square" tIns="8280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ArrayDemo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Builds a small array, for testing purposes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int[] sales = {24, 37, 22, 40, 32, 36};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Computes and prints the sales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sum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for (int i = 0; i &lt; sales.length;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sales[i];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sum = sum + sales[i];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System.out.println("The sales average is " + sum / sales.length);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66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4987445" y="4835623"/>
            <a:ext cx="2472721" cy="88377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2800" lIns="252000" spcFirstLastPara="1" rIns="0" wrap="square" tIns="12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java ArrayDemo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sales average is 31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3"/>
          <p:cNvGrpSpPr/>
          <p:nvPr/>
        </p:nvGrpSpPr>
        <p:grpSpPr>
          <a:xfrm>
            <a:off x="128051" y="660738"/>
            <a:ext cx="8833605" cy="815892"/>
            <a:chOff x="128051" y="660738"/>
            <a:chExt cx="8833605" cy="815892"/>
          </a:xfrm>
        </p:grpSpPr>
        <p:sp>
          <p:nvSpPr>
            <p:cNvPr id="291" name="Google Shape;291;p13"/>
            <p:cNvSpPr txBox="1"/>
            <p:nvPr/>
          </p:nvSpPr>
          <p:spPr>
            <a:xfrm>
              <a:off x="131662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 txBox="1"/>
            <p:nvPr/>
          </p:nvSpPr>
          <p:spPr>
            <a:xfrm>
              <a:off x="128051" y="912816"/>
              <a:ext cx="1311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sales: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 txBox="1"/>
            <p:nvPr/>
          </p:nvSpPr>
          <p:spPr>
            <a:xfrm>
              <a:off x="1316622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 txBox="1"/>
            <p:nvPr/>
          </p:nvSpPr>
          <p:spPr>
            <a:xfrm>
              <a:off x="1845729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 txBox="1"/>
            <p:nvPr/>
          </p:nvSpPr>
          <p:spPr>
            <a:xfrm>
              <a:off x="1822211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 txBox="1"/>
            <p:nvPr/>
          </p:nvSpPr>
          <p:spPr>
            <a:xfrm>
              <a:off x="2373016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 txBox="1"/>
            <p:nvPr/>
          </p:nvSpPr>
          <p:spPr>
            <a:xfrm>
              <a:off x="2337739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 txBox="1"/>
            <p:nvPr/>
          </p:nvSpPr>
          <p:spPr>
            <a:xfrm>
              <a:off x="2900303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 txBox="1"/>
            <p:nvPr/>
          </p:nvSpPr>
          <p:spPr>
            <a:xfrm>
              <a:off x="2876785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 txBox="1"/>
            <p:nvPr/>
          </p:nvSpPr>
          <p:spPr>
            <a:xfrm>
              <a:off x="3427590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3392313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 txBox="1"/>
            <p:nvPr/>
          </p:nvSpPr>
          <p:spPr>
            <a:xfrm>
              <a:off x="4453282" y="660738"/>
              <a:ext cx="5336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. .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4933532" y="724452"/>
              <a:ext cx="663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85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678875" y="842631"/>
              <a:ext cx="3282781" cy="63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of coffee machines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86 regions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 txBox="1"/>
            <p:nvPr/>
          </p:nvSpPr>
          <p:spPr>
            <a:xfrm>
              <a:off x="3954877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 txBox="1"/>
            <p:nvPr/>
          </p:nvSpPr>
          <p:spPr>
            <a:xfrm>
              <a:off x="3919600" y="720564"/>
              <a:ext cx="5336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4485362" y="974371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 txBox="1"/>
            <p:nvPr/>
          </p:nvSpPr>
          <p:spPr>
            <a:xfrm>
              <a:off x="5019044" y="974370"/>
              <a:ext cx="533682" cy="276999"/>
            </a:xfrm>
            <a:prstGeom prst="rect">
              <a:avLst/>
            </a:prstGeom>
            <a:solidFill>
              <a:srgbClr val="FFDEB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