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hZEQJ+kZYrnBFI2kXUCXDfWDGq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C122A1-8F09-4FCA-9181-9939E36401CC}">
  <a:tblStyle styleId="{4FC122A1-8F09-4FCA-9181-9939E36401CC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fill>
          <a:solidFill>
            <a:srgbClr val="ECCACA"/>
          </a:solidFill>
        </a:fill>
      </a:tcStyle>
    </a:band1H>
    <a:band2H>
      <a:tcTxStyle/>
    </a:band2H>
    <a:band1V>
      <a:tcTxStyle/>
      <a:tcStyle>
        <a:fill>
          <a:solidFill>
            <a:srgbClr val="ECCACA"/>
          </a:solidFill>
        </a:fill>
      </a:tcStyle>
    </a:band1V>
    <a:band2V>
      <a:tcTxStyle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c8587bea_0_0:notes"/>
          <p:cNvSpPr/>
          <p:nvPr>
            <p:ph idx="2" type="sldImg"/>
          </p:nvPr>
        </p:nvSpPr>
        <p:spPr>
          <a:xfrm>
            <a:off x="1177925" y="698500"/>
            <a:ext cx="4637100" cy="347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c8587bea_0_0:notes"/>
          <p:cNvSpPr txBox="1"/>
          <p:nvPr>
            <p:ph idx="1" type="body"/>
          </p:nvPr>
        </p:nvSpPr>
        <p:spPr>
          <a:xfrm>
            <a:off x="935038" y="4410075"/>
            <a:ext cx="5121300" cy="4173600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ec8587bea_0_0:notes"/>
          <p:cNvSpPr txBox="1"/>
          <p:nvPr>
            <p:ph idx="12" type="sldNum"/>
          </p:nvPr>
        </p:nvSpPr>
        <p:spPr>
          <a:xfrm>
            <a:off x="3962400" y="8816975"/>
            <a:ext cx="3029100" cy="465000"/>
          </a:xfrm>
          <a:prstGeom prst="rect">
            <a:avLst/>
          </a:prstGeom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p3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3" name="Google Shape;443;p3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0" name="Google Shape;460;p3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4" name="Google Shape;474;p3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2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2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5" name="Google Shape;35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6" name="Google Shape;36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7" name="Google Shape;37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5" name="Google Shape;45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38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8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5-1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664169" y="2177909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Two-Dimensional Arrays</a:t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  <p:grpSp>
        <p:nvGrpSpPr>
          <p:cNvPr id="72" name="Google Shape;72;p1"/>
          <p:cNvGrpSpPr/>
          <p:nvPr/>
        </p:nvGrpSpPr>
        <p:grpSpPr>
          <a:xfrm>
            <a:off x="3013517" y="2972637"/>
            <a:ext cx="2874963" cy="2368470"/>
            <a:chOff x="2840038" y="2854325"/>
            <a:chExt cx="2874963" cy="2368470"/>
          </a:xfrm>
        </p:grpSpPr>
        <p:pic>
          <p:nvPicPr>
            <p:cNvPr descr="Javanotes 9, Section 7.6 -- Two-dimensional Arrays" id="73" name="Google Shape;7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40038" y="2854404"/>
              <a:ext cx="2874963" cy="236839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74" name="Google Shape;74;p1"/>
            <p:cNvSpPr/>
            <p:nvPr/>
          </p:nvSpPr>
          <p:spPr>
            <a:xfrm>
              <a:off x="3844925" y="2854325"/>
              <a:ext cx="1790700" cy="3227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876550" y="4579977"/>
              <a:ext cx="1790700" cy="3227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694326" y="1017830"/>
            <a:ext cx="7408274" cy="536011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46800" lIns="180000" spcFirstLastPara="1" rIns="182875" wrap="square" tIns="46800">
            <a:noAutofit/>
          </a:bodyPr>
          <a:lstStyle/>
          <a:p>
            <a:pPr indent="0" lvl="0" marL="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matrix operations.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MatrixOps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various tests (see previous slides)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matrix which is the addition of the two given matrices.</a:t>
            </a:r>
            <a:r>
              <a:rPr lang="en-US" sz="105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Assumes they have the same dimensions.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(int[][] m1, int[][] m2)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m1.length;  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rows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 = m1[0].length;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sum = new int[N][M];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 (int j = 0; j &lt; M; j++)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sum[i][j] = m1[i][j] + m2[i][j];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sum;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matrix which is the product of the two given matrices. Assumes that they have compatible dimensions.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(int[][] m1, int[][] m2)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Replace the following statement with your code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retrun null;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 the given matrix, and moves the cursor to the next line.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>
              <a:solidFill>
                <a:srgbClr val="00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(int[][] m)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Similar to the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sumOfRow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602924" y="664988"/>
            <a:ext cx="39349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arrays: Abstraction and implementation</a:t>
            </a:r>
            <a:endParaRPr sz="1800"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485860" y="2458982"/>
            <a:ext cx="2260603" cy="1546877"/>
            <a:chOff x="2107308" y="1606622"/>
            <a:chExt cx="2260603" cy="1546877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2107308" y="1606622"/>
              <a:ext cx="2260603" cy="1546877"/>
              <a:chOff x="2605527" y="1596853"/>
              <a:chExt cx="2260603" cy="1546877"/>
            </a:xfrm>
          </p:grpSpPr>
          <p:pic>
            <p:nvPicPr>
              <p:cNvPr id="211" name="Google Shape;211;p16"/>
              <p:cNvPicPr preferRelativeResize="0"/>
              <p:nvPr/>
            </p:nvPicPr>
            <p:blipFill rotWithShape="1">
              <a:blip r:embed="rId3">
                <a:alphaModFix/>
              </a:blip>
              <a:srcRect b="67911" l="11521" r="64601" t="0"/>
              <a:stretch/>
            </p:blipFill>
            <p:spPr>
              <a:xfrm>
                <a:off x="3176052" y="1596853"/>
                <a:ext cx="1690078" cy="1546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Google Shape;212;p16"/>
              <p:cNvSpPr txBox="1"/>
              <p:nvPr/>
            </p:nvSpPr>
            <p:spPr>
              <a:xfrm>
                <a:off x="2605527" y="2318994"/>
                <a:ext cx="11538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arr:</a:t>
                </a:r>
                <a:endParaRPr/>
              </a:p>
            </p:txBody>
          </p:sp>
        </p:grpSp>
        <p:sp>
          <p:nvSpPr>
            <p:cNvPr id="213" name="Google Shape;213;p16"/>
            <p:cNvSpPr txBox="1"/>
            <p:nvPr/>
          </p:nvSpPr>
          <p:spPr>
            <a:xfrm>
              <a:off x="2870305" y="1713241"/>
              <a:ext cx="14976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Abstract view</a:t>
              </a:r>
              <a:endParaRPr/>
            </a:p>
          </p:txBody>
        </p:sp>
      </p:grpSp>
      <p:sp>
        <p:nvSpPr>
          <p:cNvPr id="214" name="Google Shape;214;p16"/>
          <p:cNvSpPr/>
          <p:nvPr/>
        </p:nvSpPr>
        <p:spPr>
          <a:xfrm>
            <a:off x="625732" y="919435"/>
            <a:ext cx="3495693" cy="115998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ctr" bIns="0" lIns="180000" spcFirstLastPara="1" rIns="182875" wrap="square" tIns="0">
            <a:noAutofit/>
          </a:bodyPr>
          <a:lstStyle/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-US" sz="1200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 { 1,  0, 12, -1 },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{ 7, -3,  2,  5 },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{-5, -2,  2,  9 }, };</a:t>
            </a:r>
            <a:endParaRPr/>
          </a:p>
          <a:p>
            <a:pPr indent="0" lvl="0" marL="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grpSp>
        <p:nvGrpSpPr>
          <p:cNvPr id="215" name="Google Shape;215;p16"/>
          <p:cNvGrpSpPr/>
          <p:nvPr/>
        </p:nvGrpSpPr>
        <p:grpSpPr>
          <a:xfrm>
            <a:off x="3067694" y="2565601"/>
            <a:ext cx="4792143" cy="3429610"/>
            <a:chOff x="3067694" y="2565601"/>
            <a:chExt cx="4792143" cy="3429610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3067694" y="2565601"/>
              <a:ext cx="4792143" cy="3429610"/>
              <a:chOff x="2113642" y="2705478"/>
              <a:chExt cx="4792143" cy="3429610"/>
            </a:xfrm>
          </p:grpSpPr>
          <p:grpSp>
            <p:nvGrpSpPr>
              <p:cNvPr id="217" name="Google Shape;217;p16"/>
              <p:cNvGrpSpPr/>
              <p:nvPr/>
            </p:nvGrpSpPr>
            <p:grpSpPr>
              <a:xfrm>
                <a:off x="2113642" y="3272705"/>
                <a:ext cx="4792143" cy="2862383"/>
                <a:chOff x="1840110" y="3829538"/>
                <a:chExt cx="4792143" cy="2862383"/>
              </a:xfrm>
            </p:grpSpPr>
            <p:pic>
              <p:nvPicPr>
                <p:cNvPr id="218" name="Google Shape;218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1726" r="0" t="28165"/>
                <a:stretch/>
              </p:blipFill>
              <p:spPr>
                <a:xfrm>
                  <a:off x="2637693" y="3829538"/>
                  <a:ext cx="3994560" cy="28623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9" name="Google Shape;219;p16"/>
                <p:cNvSpPr/>
                <p:nvPr/>
              </p:nvSpPr>
              <p:spPr>
                <a:xfrm>
                  <a:off x="1840110" y="5617305"/>
                  <a:ext cx="2671884" cy="107461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omic Sans MS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0" name="Google Shape;220;p16"/>
                <p:cNvSpPr txBox="1"/>
                <p:nvPr/>
              </p:nvSpPr>
              <p:spPr>
                <a:xfrm>
                  <a:off x="2022231" y="4999671"/>
                  <a:ext cx="11538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arr:</a:t>
                  </a:r>
                  <a:endParaRPr/>
                </a:p>
              </p:txBody>
            </p:sp>
          </p:grpSp>
          <p:sp>
            <p:nvSpPr>
              <p:cNvPr id="221" name="Google Shape;221;p16"/>
              <p:cNvSpPr txBox="1"/>
              <p:nvPr/>
            </p:nvSpPr>
            <p:spPr>
              <a:xfrm>
                <a:off x="4346660" y="2705478"/>
                <a:ext cx="25591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Physical view</a:t>
                </a:r>
                <a:endParaRPr/>
              </a:p>
            </p:txBody>
          </p:sp>
        </p:grpSp>
        <p:sp>
          <p:nvSpPr>
            <p:cNvPr id="222" name="Google Shape;222;p16"/>
            <p:cNvSpPr/>
            <p:nvPr/>
          </p:nvSpPr>
          <p:spPr>
            <a:xfrm>
              <a:off x="3067694" y="5072231"/>
              <a:ext cx="2554249" cy="922980"/>
            </a:xfrm>
            <a:prstGeom prst="wedgeRoundRectCallout">
              <a:avLst>
                <a:gd fmla="val 39009" name="adj1"/>
                <a:gd fmla="val -108462" name="adj2"/>
                <a:gd fmla="val 16667" name="adj3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2D array is implemented as a 1D array of references, each pointing to a 1D array.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6481029" y="1072722"/>
            <a:ext cx="1872379" cy="234991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 demo.dat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1 1 2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0 1 3 0 3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ReadFileDemo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0: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1: 4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2: 1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3: 2</a:t>
            </a:r>
            <a:endParaRPr sz="1100">
              <a:solidFill>
                <a:srgbClr val="4D90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1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/ processing a file</a:t>
            </a:r>
            <a:endParaRPr sz="1800"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6861797" y="772168"/>
            <a:ext cx="2149334" cy="495784"/>
            <a:chOff x="5295559" y="1224944"/>
            <a:chExt cx="2149334" cy="495784"/>
          </a:xfrm>
        </p:grpSpPr>
        <p:sp>
          <p:nvSpPr>
            <p:cNvPr id="231" name="Google Shape;231;p18"/>
            <p:cNvSpPr/>
            <p:nvPr/>
          </p:nvSpPr>
          <p:spPr>
            <a:xfrm>
              <a:off x="5411265" y="1224944"/>
              <a:ext cx="2033628" cy="192753"/>
            </a:xfrm>
            <a:prstGeom prst="wedgeRoundRectCallout">
              <a:avLst>
                <a:gd fmla="val -21064" name="adj1"/>
                <a:gd fmla="val 29407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OS function: displays the file</a:t>
              </a:r>
              <a:endParaRPr/>
            </a:p>
          </p:txBody>
        </p:sp>
        <p:cxnSp>
          <p:nvCxnSpPr>
            <p:cNvPr id="232" name="Google Shape;232;p18"/>
            <p:cNvCxnSpPr/>
            <p:nvPr/>
          </p:nvCxnSpPr>
          <p:spPr>
            <a:xfrm flipH="1">
              <a:off x="5295559" y="1417698"/>
              <a:ext cx="284553" cy="30303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33" name="Google Shape;233;p18"/>
          <p:cNvSpPr txBox="1"/>
          <p:nvPr/>
        </p:nvSpPr>
        <p:spPr>
          <a:xfrm>
            <a:off x="592266" y="762458"/>
            <a:ext cx="5727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how many times integer values appear in a file. </a:t>
            </a:r>
            <a:endParaRPr sz="1600">
              <a:solidFill>
                <a:srgbClr val="26262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4" name="Google Shape;234;p18"/>
          <p:cNvGrpSpPr/>
          <p:nvPr/>
        </p:nvGrpSpPr>
        <p:grpSpPr>
          <a:xfrm>
            <a:off x="5128253" y="3580372"/>
            <a:ext cx="3853701" cy="2832003"/>
            <a:chOff x="5113046" y="3886201"/>
            <a:chExt cx="3853701" cy="2832003"/>
          </a:xfrm>
        </p:grpSpPr>
        <p:sp>
          <p:nvSpPr>
            <p:cNvPr id="235" name="Google Shape;235;p18"/>
            <p:cNvSpPr/>
            <p:nvPr/>
          </p:nvSpPr>
          <p:spPr>
            <a:xfrm>
              <a:off x="5113046" y="3886201"/>
              <a:ext cx="3853701" cy="28320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108000" spcFirstLastPara="1" rIns="0" wrap="square" tIns="10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Represents a standard input stream. Provides methods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for controlling and reading values from this input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In {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Initializes a new input stream from the given file.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In(String fileName)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/** Reads the next token from the input,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*  parses it as an integer, and returns the integer.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int readInt()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Returns true if the input is empty. */</a:t>
              </a:r>
              <a:endParaRPr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boolean isEmpty()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More </a:t>
              </a:r>
              <a:r>
                <a:rPr lang="en-US" sz="12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functions follow.</a:t>
              </a:r>
              <a:endPara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555231" y="6349411"/>
              <a:ext cx="1118217" cy="263564"/>
            </a:xfrm>
            <a:prstGeom prst="ellipse">
              <a:avLst/>
            </a:prstGeom>
            <a:solidFill>
              <a:srgbClr val="0070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API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/>
          <p:nvPr/>
        </p:nvSpPr>
        <p:spPr>
          <a:xfrm>
            <a:off x="615126" y="1215540"/>
            <a:ext cx="4756974" cy="44744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8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Reads all the values in a file, skipping white space, and prints their</a:t>
            </a:r>
            <a:b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  frequency. Precondition: The first value in the file, say N, indicates</a:t>
            </a:r>
            <a:b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  that each value in the file is a non-negative int &lt; N.  */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ReadFileDemo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a new input stream and sets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refer to it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in = new In("demo.dat")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Reads the upper-limit of the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 = in.readInt();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a frequency array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count = new int[N];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Reads and counts the values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while (!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in.isEmpty()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{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int x =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in.readInt()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count[x]++;</a:t>
            </a:r>
            <a:endParaRPr/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the frequency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System.out.println(i + ": " + count[i]);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6481029" y="1072722"/>
            <a:ext cx="1872379" cy="234991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 demo.dat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1 1 2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0 1 3 0 3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 ReadFileDemo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0: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1: 4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2: 1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3: 2</a:t>
            </a:r>
            <a:endParaRPr sz="1100">
              <a:solidFill>
                <a:srgbClr val="4D90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/ processing a file</a:t>
            </a:r>
            <a:endParaRPr sz="1800"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5128253" y="3580372"/>
            <a:ext cx="3853701" cy="2832003"/>
            <a:chOff x="5113046" y="3886201"/>
            <a:chExt cx="3853701" cy="2832003"/>
          </a:xfrm>
        </p:grpSpPr>
        <p:sp>
          <p:nvSpPr>
            <p:cNvPr id="246" name="Google Shape;246;p20"/>
            <p:cNvSpPr/>
            <p:nvPr/>
          </p:nvSpPr>
          <p:spPr>
            <a:xfrm>
              <a:off x="5113046" y="3886201"/>
              <a:ext cx="3853701" cy="28320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108000" spcFirstLastPara="1" rIns="0" wrap="square" tIns="10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Represents a standard input stream. Provides methods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for controlling and reading values from this input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In {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Initializes a new input stream from the given file.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In(String fileName)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/** Reads the next token from the input,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*  parses it as an integer, and returns the integer.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int readInt()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Returns true if the input is empty. */</a:t>
              </a:r>
              <a:endParaRPr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boolean isEmpty()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More </a:t>
              </a:r>
              <a:r>
                <a:rPr lang="en-US" sz="12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functions follow.</a:t>
              </a:r>
              <a:endPara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7555231" y="6349411"/>
              <a:ext cx="1118217" cy="263564"/>
            </a:xfrm>
            <a:prstGeom prst="ellipse">
              <a:avLst/>
            </a:prstGeom>
            <a:solidFill>
              <a:srgbClr val="0070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class API</a:t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6861797" y="772168"/>
            <a:ext cx="2149334" cy="495784"/>
            <a:chOff x="5295559" y="1224944"/>
            <a:chExt cx="2149334" cy="495784"/>
          </a:xfrm>
        </p:grpSpPr>
        <p:sp>
          <p:nvSpPr>
            <p:cNvPr id="249" name="Google Shape;249;p20"/>
            <p:cNvSpPr/>
            <p:nvPr/>
          </p:nvSpPr>
          <p:spPr>
            <a:xfrm>
              <a:off x="5411265" y="1224944"/>
              <a:ext cx="2033628" cy="192753"/>
            </a:xfrm>
            <a:prstGeom prst="wedgeRoundRectCallout">
              <a:avLst>
                <a:gd fmla="val -21064" name="adj1"/>
                <a:gd fmla="val 29407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OS function: displays the file</a:t>
              </a:r>
              <a:endParaRPr/>
            </a:p>
          </p:txBody>
        </p:sp>
        <p:cxnSp>
          <p:nvCxnSpPr>
            <p:cNvPr id="250" name="Google Shape;250;p20"/>
            <p:cNvCxnSpPr/>
            <p:nvPr/>
          </p:nvCxnSpPr>
          <p:spPr>
            <a:xfrm flipH="1">
              <a:off x="5295559" y="1417698"/>
              <a:ext cx="284553" cy="30303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51" name="Google Shape;251;p20"/>
          <p:cNvSpPr txBox="1"/>
          <p:nvPr/>
        </p:nvSpPr>
        <p:spPr>
          <a:xfrm>
            <a:off x="592266" y="762458"/>
            <a:ext cx="57275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how many times integer values appear in a file. </a:t>
            </a:r>
            <a:endParaRPr sz="1600">
              <a:solidFill>
                <a:srgbClr val="26262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1518399" y="5471002"/>
            <a:ext cx="3316555" cy="941373"/>
          </a:xfrm>
          <a:prstGeom prst="wedgeRoundRectCallout">
            <a:avLst>
              <a:gd fmla="val -28345" name="adj1"/>
              <a:gd fmla="val -42148" name="adj2"/>
              <a:gd fmla="val 16667" name="adj3"/>
            </a:avLst>
          </a:prstGeom>
          <a:solidFill>
            <a:srgbClr val="FFFBCA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point of this exercise: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reading a text files using an object-based file reader (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object)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3750499" y="2601409"/>
            <a:ext cx="2569280" cy="741862"/>
          </a:xfrm>
          <a:prstGeom prst="wedgeRoundRectCallout">
            <a:avLst>
              <a:gd fmla="val -28345" name="adj1"/>
              <a:gd fmla="val -42148" name="adj2"/>
              <a:gd fmla="val 16667" name="adj3"/>
            </a:avLst>
          </a:prstGeom>
          <a:solidFill>
            <a:srgbClr val="FFFBCA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object-based programming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of type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has data and methods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942058" y="3278313"/>
            <a:ext cx="6879706" cy="258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 Algorithm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Rank Web Pages According to their “Importance”</a:t>
            </a:r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</a:t>
            </a:r>
            <a:endParaRPr sz="1800"/>
          </a:p>
        </p:txBody>
      </p:sp>
      <p:pic>
        <p:nvPicPr>
          <p:cNvPr descr="How To Calculate PageRank And What To Do With It"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489" y="1093701"/>
            <a:ext cx="4191022" cy="278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</a:t>
            </a:r>
            <a:endParaRPr sz="1800"/>
          </a:p>
        </p:txBody>
      </p:sp>
      <p:sp>
        <p:nvSpPr>
          <p:cNvPr id="268" name="Google Shape;268;p24"/>
          <p:cNvSpPr/>
          <p:nvPr/>
        </p:nvSpPr>
        <p:spPr>
          <a:xfrm rot="850674">
            <a:off x="6499316" y="2261491"/>
            <a:ext cx="598559" cy="36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485860" y="5950480"/>
            <a:ext cx="7755315" cy="4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PageRank: The algorithm that Google uses to measure importance.</a:t>
            </a:r>
            <a:endParaRPr/>
          </a:p>
          <a:p>
            <a:pPr indent="0" lvl="1" marL="114300" marR="0" rtl="0" algn="l">
              <a:lnSpc>
                <a:spcPct val="1444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4"/>
          <p:cNvSpPr/>
          <p:nvPr/>
        </p:nvSpPr>
        <p:spPr>
          <a:xfrm rot="850674">
            <a:off x="6499316" y="2261491"/>
            <a:ext cx="598559" cy="36997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485860" y="687351"/>
            <a:ext cx="8119944" cy="4067851"/>
            <a:chOff x="485860" y="687351"/>
            <a:chExt cx="8119944" cy="4067851"/>
          </a:xfrm>
        </p:grpSpPr>
        <p:pic>
          <p:nvPicPr>
            <p:cNvPr descr="Picture 2.png" id="272" name="Google Shape;27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150" y="1261205"/>
              <a:ext cx="3282093" cy="3493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4"/>
            <p:cNvSpPr txBox="1"/>
            <p:nvPr/>
          </p:nvSpPr>
          <p:spPr>
            <a:xfrm>
              <a:off x="485860" y="687351"/>
              <a:ext cx="8119944" cy="599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of the web 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(consisting of 5 pages with hyperlinks):</a:t>
              </a:r>
              <a:endParaRPr/>
            </a:p>
          </p:txBody>
        </p:sp>
      </p:grpSp>
      <p:sp>
        <p:nvSpPr>
          <p:cNvPr id="274" name="Google Shape;274;p24"/>
          <p:cNvSpPr txBox="1"/>
          <p:nvPr/>
        </p:nvSpPr>
        <p:spPr>
          <a:xfrm>
            <a:off x="601150" y="4985435"/>
            <a:ext cx="7366395" cy="96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Rank web pages according to their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(i) the more visits a page gets, the more important it becomes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(ii) pages that get visits from important pages become more important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.png" id="280" name="Google Shape;280;p25"/>
          <p:cNvPicPr preferRelativeResize="0"/>
          <p:nvPr/>
        </p:nvPicPr>
        <p:blipFill rotWithShape="1">
          <a:blip r:embed="rId3">
            <a:alphaModFix/>
          </a:blip>
          <a:srcRect b="44321" l="16606" r="59856" t="1790"/>
          <a:stretch/>
        </p:blipFill>
        <p:spPr>
          <a:xfrm>
            <a:off x="6374116" y="2194338"/>
            <a:ext cx="2036031" cy="1882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.png" id="281" name="Google Shape;2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50" y="1261205"/>
            <a:ext cx="3282093" cy="349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 sz="180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825563" y="2164831"/>
            <a:ext cx="2837165" cy="2590371"/>
            <a:chOff x="825563" y="2164831"/>
            <a:chExt cx="2837165" cy="2590371"/>
          </a:xfrm>
        </p:grpSpPr>
        <p:sp>
          <p:nvSpPr>
            <p:cNvPr id="284" name="Google Shape;284;p25"/>
            <p:cNvSpPr/>
            <p:nvPr/>
          </p:nvSpPr>
          <p:spPr>
            <a:xfrm>
              <a:off x="1711974" y="3279962"/>
              <a:ext cx="356403" cy="35620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25563" y="2164831"/>
              <a:ext cx="356403" cy="35620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355571" y="4399000"/>
              <a:ext cx="356403" cy="35620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306325" y="2493014"/>
              <a:ext cx="356403" cy="35620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698678" y="4155931"/>
              <a:ext cx="356403" cy="35620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</p:grpSp>
      <p:sp>
        <p:nvSpPr>
          <p:cNvPr id="289" name="Google Shape;289;p25"/>
          <p:cNvSpPr txBox="1"/>
          <p:nvPr/>
        </p:nvSpPr>
        <p:spPr>
          <a:xfrm>
            <a:off x="485860" y="687351"/>
            <a:ext cx="8119944" cy="5992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of the web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(consisting of 5 pages with hyperlinks):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485860" y="5950480"/>
            <a:ext cx="7755315" cy="4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PageRank: The algorithm that Google uses to measure importance.</a:t>
            </a:r>
            <a:endParaRPr/>
          </a:p>
          <a:p>
            <a:pPr indent="0" lvl="1" marL="114300" marR="0" rtl="0" algn="l">
              <a:lnSpc>
                <a:spcPct val="14444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601150" y="4985435"/>
            <a:ext cx="7366395" cy="96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Rank web pages according to their 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(i) the more visits a page gets, the more important it becomes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(ii) pages that get visits from important pages become more important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7024154" y="2264223"/>
            <a:ext cx="156966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pages (N)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8306348" y="3108784"/>
            <a:ext cx="555641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8194384" y="2535159"/>
            <a:ext cx="159024" cy="1443044"/>
          </a:xfrm>
          <a:prstGeom prst="rightBrace">
            <a:avLst>
              <a:gd fmla="val 71280" name="adj1"/>
              <a:gd fmla="val 48874" name="adj2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3921316" y="1865391"/>
            <a:ext cx="241472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33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model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38681" y="1883378"/>
            <a:ext cx="241472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33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</a:t>
            </a:r>
            <a:endParaRPr/>
          </a:p>
        </p:txBody>
      </p:sp>
      <p:cxnSp>
        <p:nvCxnSpPr>
          <p:cNvPr id="297" name="Google Shape;297;p25"/>
          <p:cNvCxnSpPr/>
          <p:nvPr/>
        </p:nvCxnSpPr>
        <p:spPr>
          <a:xfrm rot="10800000">
            <a:off x="6845434" y="2425863"/>
            <a:ext cx="288635" cy="0"/>
          </a:xfrm>
          <a:prstGeom prst="straightConnector1">
            <a:avLst/>
          </a:prstGeom>
          <a:solidFill>
            <a:schemeClr val="dk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Picture 4.png" id="298" name="Google Shape;298;p25"/>
          <p:cNvPicPr preferRelativeResize="0"/>
          <p:nvPr/>
        </p:nvPicPr>
        <p:blipFill rotWithShape="1">
          <a:blip r:embed="rId3">
            <a:alphaModFix/>
          </a:blip>
          <a:srcRect b="44321" l="-3695" r="82669" t="10455"/>
          <a:stretch/>
        </p:blipFill>
        <p:spPr>
          <a:xfrm>
            <a:off x="3739917" y="2194338"/>
            <a:ext cx="2380328" cy="206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.png" id="304" name="Google Shape;304;p26"/>
          <p:cNvPicPr preferRelativeResize="0"/>
          <p:nvPr/>
        </p:nvPicPr>
        <p:blipFill rotWithShape="1">
          <a:blip r:embed="rId3">
            <a:alphaModFix/>
          </a:blip>
          <a:srcRect b="44321" l="16606" r="59856" t="1790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sz="1800"/>
          </a:p>
        </p:txBody>
      </p:sp>
      <p:grpSp>
        <p:nvGrpSpPr>
          <p:cNvPr id="306" name="Google Shape;306;p26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307" name="Google Shape;307;p26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descr="Picture 4.png" id="308" name="Google Shape;308;p26"/>
              <p:cNvPicPr preferRelativeResize="0"/>
              <p:nvPr/>
            </p:nvPicPr>
            <p:blipFill rotWithShape="1">
              <a:blip r:embed="rId3">
                <a:alphaModFix/>
              </a:blip>
              <a:srcRect b="46110" l="38256" r="19630" t="6826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" name="Google Shape;309;p26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</a:t>
                </a:r>
                <a:endParaRPr/>
              </a:p>
            </p:txBody>
          </p:sp>
          <p:sp>
            <p:nvSpPr>
              <p:cNvPr id="310" name="Google Shape;310;p26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nLinks</a:t>
                </a: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4489683" y="1388960"/>
              <a:ext cx="490655" cy="4177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12" name="Google Shape;312;p26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33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822251" y="760306"/>
            <a:ext cx="964283" cy="21788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cture 4.png" id="314" name="Google Shape;314;p26"/>
          <p:cNvPicPr preferRelativeResize="0"/>
          <p:nvPr/>
        </p:nvPicPr>
        <p:blipFill rotWithShape="1">
          <a:blip r:embed="rId3">
            <a:alphaModFix/>
          </a:blip>
          <a:srcRect b="44321" l="-3695" r="82669" t="10455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26"/>
          <p:cNvGrpSpPr/>
          <p:nvPr/>
        </p:nvGrpSpPr>
        <p:grpSpPr>
          <a:xfrm>
            <a:off x="543167" y="2554282"/>
            <a:ext cx="8392489" cy="4216908"/>
            <a:chOff x="543167" y="2554282"/>
            <a:chExt cx="8392489" cy="4216908"/>
          </a:xfrm>
        </p:grpSpPr>
        <p:sp>
          <p:nvSpPr>
            <p:cNvPr id="316" name="Google Shape;316;p26"/>
            <p:cNvSpPr/>
            <p:nvPr/>
          </p:nvSpPr>
          <p:spPr>
            <a:xfrm>
              <a:off x="543167" y="2554282"/>
              <a:ext cx="6549995" cy="300554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62800" lIns="108000" spcFirstLastPara="1" rIns="0" wrap="square" tIns="8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PageRank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public static void 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-US" sz="11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Creates an In object for representing the input (file)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In in = new In("web.dat");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int N = in.readInt();           </a:t>
              </a:r>
              <a:r>
                <a:rPr lang="en-US" sz="11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number of pages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int[][] nLink = new int[N][N];  </a:t>
              </a:r>
              <a:r>
                <a:rPr lang="en-US" sz="11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nLink[i][j]: number of links from page i to page j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int[] nLinks = new int[N];      </a:t>
              </a:r>
              <a:r>
                <a:rPr lang="en-US" sz="11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nLinks[i]: total number of outgoing links from page 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-US" sz="11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Reads the links data and computes the link counts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while (!in.isEmpty())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int row = in.readInt();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int col = in.readInt();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nLink[row][col]++;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nLinks[row]++;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}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...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5081955" y="3939187"/>
              <a:ext cx="3853701" cy="28320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108000" spcFirstLastPara="1" rIns="0" wrap="square" tIns="10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Represents a standard input stream. Provides methods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for controlling and reading values from this input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In {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Initializes a new input stream from the given file.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In(String fileName)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/** Reads the next token from the input,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*  parses it as an integer, and returns the integer. 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int readInt()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Returns true if the input is empty. */</a:t>
              </a:r>
              <a:endParaRPr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boolean isEmpty()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More </a:t>
              </a:r>
              <a:r>
                <a:rPr lang="en-US" sz="12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-US" sz="1200">
                  <a:solidFill>
                    <a:srgbClr val="3F7F5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functions follow.</a:t>
              </a:r>
              <a:endPara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.png" id="323" name="Google Shape;323;p27"/>
          <p:cNvPicPr preferRelativeResize="0"/>
          <p:nvPr/>
        </p:nvPicPr>
        <p:blipFill rotWithShape="1">
          <a:blip r:embed="rId3">
            <a:alphaModFix/>
          </a:blip>
          <a:srcRect b="44321" l="16606" r="59856" t="1790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sz="1800"/>
          </a:p>
        </p:txBody>
      </p:sp>
      <p:grpSp>
        <p:nvGrpSpPr>
          <p:cNvPr id="325" name="Google Shape;325;p27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326" name="Google Shape;326;p27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descr="Picture 4.png" id="327" name="Google Shape;327;p27"/>
              <p:cNvPicPr preferRelativeResize="0"/>
              <p:nvPr/>
            </p:nvPicPr>
            <p:blipFill rotWithShape="1">
              <a:blip r:embed="rId3">
                <a:alphaModFix/>
              </a:blip>
              <a:srcRect b="46110" l="38256" r="19630" t="6826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8" name="Google Shape;328;p27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</a:t>
                </a:r>
                <a:endParaRPr/>
              </a:p>
            </p:txBody>
          </p:sp>
          <p:sp>
            <p:nvSpPr>
              <p:cNvPr id="329" name="Google Shape;329;p27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nLinks</a:t>
                </a:r>
                <a:endParaRPr/>
              </a:p>
            </p:txBody>
          </p:sp>
        </p:grpSp>
        <p:sp>
          <p:nvSpPr>
            <p:cNvPr id="330" name="Google Shape;330;p27"/>
            <p:cNvSpPr/>
            <p:nvPr/>
          </p:nvSpPr>
          <p:spPr>
            <a:xfrm>
              <a:off x="4489683" y="1388960"/>
              <a:ext cx="490655" cy="4177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31" name="Google Shape;331;p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33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822251" y="760306"/>
            <a:ext cx="964283" cy="21788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cture 4.png" id="333" name="Google Shape;333;p27"/>
          <p:cNvPicPr preferRelativeResize="0"/>
          <p:nvPr/>
        </p:nvPicPr>
        <p:blipFill rotWithShape="1">
          <a:blip r:embed="rId3">
            <a:alphaModFix/>
          </a:blip>
          <a:srcRect b="44321" l="-3695" r="82669" t="10455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/>
        </p:nvSpPr>
        <p:spPr>
          <a:xfrm>
            <a:off x="616159" y="4772219"/>
            <a:ext cx="7960510" cy="15381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surfing behavior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(working assumption of PageRank):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visits a page: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8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10% of the time the user “leaps” to some random page with equal probability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383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90% of the time the user clicks a random hyperlink within the current page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5" name="Google Shape;335;p27"/>
          <p:cNvGrpSpPr/>
          <p:nvPr/>
        </p:nvGrpSpPr>
        <p:grpSpPr>
          <a:xfrm>
            <a:off x="0" y="2608676"/>
            <a:ext cx="8655353" cy="1863794"/>
            <a:chOff x="0" y="2608676"/>
            <a:chExt cx="8655353" cy="1863794"/>
          </a:xfrm>
        </p:grpSpPr>
        <p:grpSp>
          <p:nvGrpSpPr>
            <p:cNvPr id="336" name="Google Shape;336;p27"/>
            <p:cNvGrpSpPr/>
            <p:nvPr/>
          </p:nvGrpSpPr>
          <p:grpSpPr>
            <a:xfrm>
              <a:off x="0" y="2608676"/>
              <a:ext cx="3194508" cy="1818484"/>
              <a:chOff x="179107" y="2417267"/>
              <a:chExt cx="3194508" cy="1818484"/>
            </a:xfrm>
          </p:grpSpPr>
          <p:pic>
            <p:nvPicPr>
              <p:cNvPr descr="Picture 4.png" id="337" name="Google Shape;337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625" r="62481" t="54882"/>
              <a:stretch/>
            </p:blipFill>
            <p:spPr>
              <a:xfrm>
                <a:off x="179107" y="2417267"/>
                <a:ext cx="2909249" cy="1402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7"/>
              <p:cNvSpPr/>
              <p:nvPr/>
            </p:nvSpPr>
            <p:spPr>
              <a:xfrm>
                <a:off x="757417" y="3774086"/>
                <a:ext cx="261619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p1[i][j] = </a:t>
                </a:r>
                <a: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probability of  “leaping” from page </a:t>
                </a: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 </a:t>
                </a:r>
                <a: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to page </a:t>
                </a: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j</a:t>
                </a:r>
                <a:endParaRPr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9" name="Google Shape;339;p27"/>
            <p:cNvGrpSpPr/>
            <p:nvPr/>
          </p:nvGrpSpPr>
          <p:grpSpPr>
            <a:xfrm>
              <a:off x="2793968" y="2608676"/>
              <a:ext cx="3155526" cy="1827986"/>
              <a:chOff x="2973075" y="2417267"/>
              <a:chExt cx="3155526" cy="1827986"/>
            </a:xfrm>
          </p:grpSpPr>
          <p:grpSp>
            <p:nvGrpSpPr>
              <p:cNvPr id="340" name="Google Shape;340;p27"/>
              <p:cNvGrpSpPr/>
              <p:nvPr/>
            </p:nvGrpSpPr>
            <p:grpSpPr>
              <a:xfrm>
                <a:off x="3373615" y="2417267"/>
                <a:ext cx="2754986" cy="1827986"/>
                <a:chOff x="3373615" y="2417267"/>
                <a:chExt cx="2754986" cy="1827986"/>
              </a:xfrm>
            </p:grpSpPr>
            <p:pic>
              <p:nvPicPr>
                <p:cNvPr descr="Picture 4.png" id="341" name="Google Shape;34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9555" r="31850" t="54882"/>
                <a:stretch/>
              </p:blipFill>
              <p:spPr>
                <a:xfrm>
                  <a:off x="3373615" y="2417267"/>
                  <a:ext cx="2254868" cy="14021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2" name="Google Shape;342;p27"/>
                <p:cNvSpPr/>
                <p:nvPr/>
              </p:nvSpPr>
              <p:spPr>
                <a:xfrm>
                  <a:off x="3422441" y="3783588"/>
                  <a:ext cx="27061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p2[i][j] = </a:t>
                  </a:r>
                  <a:r>
                    <a:rPr lang="en-US" sz="1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probability of going from page </a:t>
                  </a:r>
                  <a:r>
                    <a:rPr lang="en-US" sz="12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i </a:t>
                  </a:r>
                  <a:r>
                    <a:rPr lang="en-US" sz="1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to page </a:t>
                  </a:r>
                  <a:r>
                    <a:rPr lang="en-US" sz="12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j</a:t>
                  </a:r>
                  <a:r>
                    <a:rPr lang="en-US" sz="120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by clicking a link</a:t>
                  </a:r>
                  <a:endParaRPr/>
                </a:p>
              </p:txBody>
            </p:sp>
          </p:grpSp>
          <p:sp>
            <p:nvSpPr>
              <p:cNvPr id="343" name="Google Shape;343;p27"/>
              <p:cNvSpPr/>
              <p:nvPr/>
            </p:nvSpPr>
            <p:spPr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+</a:t>
                </a:r>
                <a:endParaRPr sz="32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344" name="Google Shape;344;p27"/>
            <p:cNvGrpSpPr/>
            <p:nvPr/>
          </p:nvGrpSpPr>
          <p:grpSpPr>
            <a:xfrm>
              <a:off x="5566514" y="2608676"/>
              <a:ext cx="3088839" cy="1863794"/>
              <a:chOff x="5745621" y="2417267"/>
              <a:chExt cx="3088839" cy="1863794"/>
            </a:xfrm>
          </p:grpSpPr>
          <p:grpSp>
            <p:nvGrpSpPr>
              <p:cNvPr id="345" name="Google Shape;345;p27"/>
              <p:cNvGrpSpPr/>
              <p:nvPr/>
            </p:nvGrpSpPr>
            <p:grpSpPr>
              <a:xfrm>
                <a:off x="5745621" y="2417267"/>
                <a:ext cx="3088839" cy="1402129"/>
                <a:chOff x="5745621" y="2417267"/>
                <a:chExt cx="3088839" cy="1402129"/>
              </a:xfrm>
            </p:grpSpPr>
            <p:pic>
              <p:nvPicPr>
                <p:cNvPr descr="Picture 4.png" id="346" name="Google Shape;346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70467" r="-2201" t="54882"/>
                <a:stretch/>
              </p:blipFill>
              <p:spPr>
                <a:xfrm>
                  <a:off x="6332044" y="2417267"/>
                  <a:ext cx="2502416" cy="14021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7" name="Google Shape;347;p27"/>
                <p:cNvSpPr/>
                <p:nvPr/>
              </p:nvSpPr>
              <p:spPr>
                <a:xfrm>
                  <a:off x="5745621" y="2812782"/>
                  <a:ext cx="531599" cy="584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2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=</a:t>
                  </a:r>
                  <a:endParaRPr sz="3200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48" name="Google Shape;348;p27"/>
              <p:cNvSpPr/>
              <p:nvPr/>
            </p:nvSpPr>
            <p:spPr>
              <a:xfrm>
                <a:off x="6358794" y="3819396"/>
                <a:ext cx="2448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p[i][j] = </a:t>
                </a:r>
                <a: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probability of going</a:t>
                </a:r>
                <a:b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from page </a:t>
                </a: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page </a:t>
                </a: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j</a:t>
                </a:r>
                <a:endParaRPr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.png" id="354" name="Google Shape;354;p28"/>
          <p:cNvPicPr preferRelativeResize="0"/>
          <p:nvPr/>
        </p:nvPicPr>
        <p:blipFill rotWithShape="1">
          <a:blip r:embed="rId3">
            <a:alphaModFix/>
          </a:blip>
          <a:srcRect b="44321" l="16606" r="59856" t="1790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 sz="1800"/>
          </a:p>
        </p:txBody>
      </p:sp>
      <p:grpSp>
        <p:nvGrpSpPr>
          <p:cNvPr id="356" name="Google Shape;356;p2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357" name="Google Shape;357;p28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descr="Picture 4.png" id="358" name="Google Shape;358;p28"/>
              <p:cNvPicPr preferRelativeResize="0"/>
              <p:nvPr/>
            </p:nvPicPr>
            <p:blipFill rotWithShape="1">
              <a:blip r:embed="rId3">
                <a:alphaModFix/>
              </a:blip>
              <a:srcRect b="46110" l="38256" r="19630" t="6826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" name="Google Shape;359;p28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</a:t>
                </a:r>
                <a:endParaRPr/>
              </a:p>
            </p:txBody>
          </p:sp>
          <p:sp>
            <p:nvSpPr>
              <p:cNvPr id="360" name="Google Shape;360;p28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rgbClr val="3399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nLinks</a:t>
                </a:r>
                <a:endParaRPr/>
              </a:p>
            </p:txBody>
          </p:sp>
        </p:grpSp>
        <p:sp>
          <p:nvSpPr>
            <p:cNvPr id="361" name="Google Shape;361;p28"/>
            <p:cNvSpPr/>
            <p:nvPr/>
          </p:nvSpPr>
          <p:spPr>
            <a:xfrm>
              <a:off x="4489683" y="1388960"/>
              <a:ext cx="490655" cy="4177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62" name="Google Shape;362;p28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3399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822251" y="760306"/>
            <a:ext cx="964283" cy="21788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icture 4.png" id="364" name="Google Shape;364;p28"/>
          <p:cNvPicPr preferRelativeResize="0"/>
          <p:nvPr/>
        </p:nvPicPr>
        <p:blipFill rotWithShape="1">
          <a:blip r:embed="rId3">
            <a:alphaModFix/>
          </a:blip>
          <a:srcRect b="44321" l="-3695" r="82669" t="10455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8"/>
          <p:cNvGrpSpPr/>
          <p:nvPr/>
        </p:nvGrpSpPr>
        <p:grpSpPr>
          <a:xfrm>
            <a:off x="0" y="2608676"/>
            <a:ext cx="8655353" cy="1402129"/>
            <a:chOff x="0" y="2608676"/>
            <a:chExt cx="8655353" cy="1402129"/>
          </a:xfrm>
        </p:grpSpPr>
        <p:pic>
          <p:nvPicPr>
            <p:cNvPr descr="Picture 4.png" id="366" name="Google Shape;366;p28"/>
            <p:cNvPicPr preferRelativeResize="0"/>
            <p:nvPr/>
          </p:nvPicPr>
          <p:blipFill rotWithShape="1">
            <a:blip r:embed="rId3">
              <a:alphaModFix/>
            </a:blip>
            <a:srcRect b="0" l="625" r="62481" t="54882"/>
            <a:stretch/>
          </p:blipFill>
          <p:spPr>
            <a:xfrm>
              <a:off x="0" y="2608676"/>
              <a:ext cx="2909249" cy="14021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7" name="Google Shape;367;p28"/>
            <p:cNvGrpSpPr/>
            <p:nvPr/>
          </p:nvGrpSpPr>
          <p:grpSpPr>
            <a:xfrm>
              <a:off x="2793968" y="2608676"/>
              <a:ext cx="2655408" cy="1402129"/>
              <a:chOff x="2973075" y="2417267"/>
              <a:chExt cx="2655408" cy="1402129"/>
            </a:xfrm>
          </p:grpSpPr>
          <p:pic>
            <p:nvPicPr>
              <p:cNvPr descr="Picture 4.png" id="368" name="Google Shape;368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39555" r="31850" t="54882"/>
              <a:stretch/>
            </p:blipFill>
            <p:spPr>
              <a:xfrm>
                <a:off x="3373615" y="2417267"/>
                <a:ext cx="2254868" cy="1402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9" name="Google Shape;369;p28"/>
              <p:cNvSpPr/>
              <p:nvPr/>
            </p:nvSpPr>
            <p:spPr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+</a:t>
                </a:r>
                <a:endParaRPr sz="32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370" name="Google Shape;370;p28"/>
            <p:cNvGrpSpPr/>
            <p:nvPr/>
          </p:nvGrpSpPr>
          <p:grpSpPr>
            <a:xfrm>
              <a:off x="5566514" y="2608676"/>
              <a:ext cx="3088839" cy="1402129"/>
              <a:chOff x="5745621" y="2417267"/>
              <a:chExt cx="3088839" cy="1402129"/>
            </a:xfrm>
          </p:grpSpPr>
          <p:pic>
            <p:nvPicPr>
              <p:cNvPr descr="Picture 4.png" id="371" name="Google Shape;371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70467" r="-2201" t="54882"/>
              <a:stretch/>
            </p:blipFill>
            <p:spPr>
              <a:xfrm>
                <a:off x="6332044" y="2417267"/>
                <a:ext cx="2502416" cy="1402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2" name="Google Shape;372;p28"/>
              <p:cNvSpPr/>
              <p:nvPr/>
            </p:nvSpPr>
            <p:spPr>
              <a:xfrm>
                <a:off x="5745621" y="2812782"/>
                <a:ext cx="53159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</a:t>
                </a:r>
                <a:endParaRPr sz="32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373" name="Google Shape;373;p28"/>
          <p:cNvSpPr/>
          <p:nvPr/>
        </p:nvSpPr>
        <p:spPr>
          <a:xfrm>
            <a:off x="1705814" y="4161374"/>
            <a:ext cx="5732372" cy="22394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0" spcFirstLastPara="1" rIns="0" wrap="square" tIns="36000">
            <a:noAutofit/>
          </a:bodyPr>
          <a:lstStyle/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/>
          </a:p>
          <a:p>
            <a:pPr indent="0" lvl="0" marL="31750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Reads the data file and constructs the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nLinks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nLink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matrices (previous slide) </a:t>
            </a:r>
            <a:endParaRPr/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/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Constructs the transition matrix</a:t>
            </a:r>
            <a:endParaRPr/>
          </a:p>
          <a:p>
            <a:pPr indent="0" lvl="0" marL="31750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double[][] transition = new double[N][N];</a:t>
            </a:r>
            <a:endParaRPr/>
          </a:p>
          <a:p>
            <a:pPr indent="0" lvl="0" marL="31750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</a:t>
            </a:r>
            <a:endParaRPr/>
          </a:p>
          <a:p>
            <a:pPr indent="0" lvl="0" marL="31750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j = 0; j &lt; N; j++) {</a:t>
            </a:r>
            <a:endParaRPr/>
          </a:p>
          <a:p>
            <a:pPr indent="0" lvl="0" marL="31750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transition[i][j] = .10 / N +</a:t>
            </a:r>
            <a:endParaRPr/>
          </a:p>
          <a:p>
            <a:pPr indent="0" lvl="0" marL="317500" marR="0" rtl="0" algn="l">
              <a:lnSpc>
                <a:spcPct val="15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.90 * ((double) nLink[i][j] / nLinks[i]); </a:t>
            </a:r>
            <a:endParaRPr/>
          </a:p>
          <a:p>
            <a:pPr indent="0" lvl="0" marL="317500" marR="0" rtl="0" algn="l">
              <a:lnSpc>
                <a:spcPct val="10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317500" marR="0" rtl="0" algn="l">
              <a:lnSpc>
                <a:spcPct val="10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c8587bea_0_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2" name="Google Shape;82;g31ec8587bea_0_0"/>
          <p:cNvSpPr txBox="1"/>
          <p:nvPr/>
        </p:nvSpPr>
        <p:spPr>
          <a:xfrm>
            <a:off x="2660025" y="813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5-1 Topics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31ec8587bea_0_0"/>
          <p:cNvSpPr txBox="1"/>
          <p:nvPr/>
        </p:nvSpPr>
        <p:spPr>
          <a:xfrm>
            <a:off x="474900" y="676125"/>
            <a:ext cx="8735400" cy="7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This lecture focuses on the following topics: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1.	</a:t>
            </a:r>
            <a:r>
              <a:rPr b="1" lang="en-US" sz="1300">
                <a:solidFill>
                  <a:srgbClr val="111111"/>
                </a:solidFill>
              </a:rPr>
              <a:t>Two-Dimensional Arrays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Concept of 2D arrays as arrays of 1D arrays.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Row and column indexing starting at 0.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Accessing elements via a[row][col].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Examples, including summing rows and displaying matrix data.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2.	</a:t>
            </a:r>
            <a:r>
              <a:rPr b="1" lang="en-US" sz="1300">
                <a:solidFill>
                  <a:srgbClr val="111111"/>
                </a:solidFill>
              </a:rPr>
              <a:t>Matrix Operations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Addition and multiplication of matrices.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Conditions for operations (e.g., dimensions compatibility for multiplication).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Examples of implementing and testing matrix addition and multiplication.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3.	</a:t>
            </a:r>
            <a:r>
              <a:rPr b="1" lang="en-US" sz="1300">
                <a:solidFill>
                  <a:srgbClr val="111111"/>
                </a:solidFill>
              </a:rPr>
              <a:t>Reading and Processing Files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Using file readers to process data from text files.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Example: Counting the frequency of integers from a file.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4.	</a:t>
            </a:r>
            <a:r>
              <a:rPr b="1" lang="en-US" sz="1300">
                <a:solidFill>
                  <a:srgbClr val="111111"/>
                </a:solidFill>
              </a:rPr>
              <a:t>PageRank Algorithm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Introduction to Google’s PageRank for ranking web pages based on importance.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Modeling web pages as a graph with transition probabilities.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Steps to compute page ranks using random walks, transition matrices, and cumulative distribution functions (CDF).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Implementation details and an example to compute PageRanks for a web graph.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This lecture combines programming concepts with practical examples, focusing on implementing algorithms and processing data effectively.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 sz="1800"/>
          </a:p>
        </p:txBody>
      </p:sp>
      <p:grpSp>
        <p:nvGrpSpPr>
          <p:cNvPr id="380" name="Google Shape;380;p30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381" name="Google Shape;381;p30"/>
            <p:cNvSpPr txBox="1"/>
            <p:nvPr/>
          </p:nvSpPr>
          <p:spPr>
            <a:xfrm>
              <a:off x="748326" y="1013738"/>
              <a:ext cx="2278517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.38    .38    .20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.02    .92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.02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.02    .47    .02    .02</a:t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676788" y="112490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 flipH="1">
              <a:off x="2905510" y="1124906"/>
              <a:ext cx="121333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84" name="Google Shape;384;p30"/>
          <p:cNvSpPr txBox="1"/>
          <p:nvPr/>
        </p:nvSpPr>
        <p:spPr>
          <a:xfrm>
            <a:off x="712671" y="2569242"/>
            <a:ext cx="3161580" cy="4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 Algorithm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76788" y="2962122"/>
            <a:ext cx="7486559" cy="2997261"/>
          </a:xfrm>
          <a:prstGeom prst="rect">
            <a:avLst/>
          </a:prstGeom>
          <a:noFill/>
          <a:ln>
            <a:noFill/>
          </a:ln>
        </p:spPr>
        <p:txBody>
          <a:bodyPr anchorCtr="0" anchor="t" bIns="262800" lIns="108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Simulates a random user that makes T moves from one page to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Counts how many times each of the N pages will be visited.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int 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   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how many times each page was visited so far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                     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starts the random walk at page 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imes: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Selects the next page, using the row probabilities (Monte Carlo)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=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random integer from 0, ... ,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with probability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0], ...,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count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]++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Normalizes the page counts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4863" lvl="1" marL="804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i = 0, ...,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  <a:endParaRPr/>
          </a:p>
          <a:p>
            <a:pPr indent="-804863" lvl="1" marL="8048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pageRank[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count [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/ T</a:t>
            </a:r>
            <a:endParaRPr/>
          </a:p>
          <a:p>
            <a:pPr indent="0" lvl="1" marL="114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3164123" y="1458801"/>
            <a:ext cx="36077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p[i][j]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that a random user     </a:t>
            </a:r>
            <a:b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goes from page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page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388" name="Google Shape;388;p30"/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fmla="val -21064" name="adj1"/>
                <a:gd fmla="val 29407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order to perform this simulation, we first have to compute the Cumulative Distribution Functions </a:t>
              </a:r>
              <a:endParaRPr/>
            </a:p>
          </p:txBody>
        </p:sp>
        <p:cxnSp>
          <p:nvCxnSpPr>
            <p:cNvPr id="389" name="Google Shape;389;p30"/>
            <p:cNvCxnSpPr/>
            <p:nvPr/>
          </p:nvCxnSpPr>
          <p:spPr>
            <a:xfrm rot="10800000">
              <a:off x="4793369" y="4827624"/>
              <a:ext cx="0" cy="30663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90" name="Google Shape;390;p30"/>
          <p:cNvSpPr/>
          <p:nvPr/>
        </p:nvSpPr>
        <p:spPr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matrix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 sz="1800"/>
          </a:p>
        </p:txBody>
      </p:sp>
      <p:grpSp>
        <p:nvGrpSpPr>
          <p:cNvPr id="397" name="Google Shape;397;p3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398" name="Google Shape;398;p31"/>
            <p:cNvSpPr txBox="1"/>
            <p:nvPr/>
          </p:nvSpPr>
          <p:spPr>
            <a:xfrm>
              <a:off x="748326" y="1013738"/>
              <a:ext cx="2278517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.38    .38    .20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.02    .92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.02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.02    .47    .02    .02</a:t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676788" y="112490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flipH="1">
              <a:off x="2905510" y="1124906"/>
              <a:ext cx="121333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01" name="Google Shape;401;p31"/>
          <p:cNvSpPr txBox="1"/>
          <p:nvPr/>
        </p:nvSpPr>
        <p:spPr>
          <a:xfrm>
            <a:off x="712671" y="2569242"/>
            <a:ext cx="3161580" cy="4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PageRank Algorithm</a:t>
            </a:r>
            <a:endParaRPr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676788" y="2962122"/>
            <a:ext cx="7486559" cy="2997261"/>
          </a:xfrm>
          <a:prstGeom prst="rect">
            <a:avLst/>
          </a:prstGeom>
          <a:noFill/>
          <a:ln>
            <a:noFill/>
          </a:ln>
        </p:spPr>
        <p:txBody>
          <a:bodyPr anchorCtr="0" anchor="t" bIns="262800" lIns="108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Simulates a random user that makes T moves from one page to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Counts how many times each of the N pages will be visited.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int 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   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how many times each page was visited so far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                     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starts the random walk at page 0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imes: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Selects the next page, using the row probabilities (Monte Carlo)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=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random integer from 0, ... ,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with probability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0], ...,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count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]++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 Normalizes the page counts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4863" lvl="1" marL="804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i = 0, ...,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</a:t>
            </a:r>
            <a:endParaRPr/>
          </a:p>
          <a:p>
            <a:pPr indent="-804863" lvl="1" marL="80486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pageRank[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count [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/ T</a:t>
            </a:r>
            <a:endParaRPr/>
          </a:p>
          <a:p>
            <a:pPr indent="0" lvl="1" marL="114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1"/>
          <p:cNvSpPr/>
          <p:nvPr/>
        </p:nvSpPr>
        <p:spPr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matrix 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PDFs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405" name="Google Shape;405;p31"/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fmla="val -21064" name="adj1"/>
                <a:gd fmla="val 29407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order to perform this simulation, we first have to compute the Cumulative Distribution Functions </a:t>
              </a:r>
              <a:endParaRPr/>
            </a:p>
          </p:txBody>
        </p:sp>
        <p:cxnSp>
          <p:nvCxnSpPr>
            <p:cNvPr id="406" name="Google Shape;406;p31"/>
            <p:cNvCxnSpPr/>
            <p:nvPr/>
          </p:nvCxnSpPr>
          <p:spPr>
            <a:xfrm rot="10800000">
              <a:off x="4793369" y="4827624"/>
              <a:ext cx="0" cy="30663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407" name="Google Shape;407;p31"/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408" name="Google Shape;408;p31"/>
            <p:cNvSpPr/>
            <p:nvPr/>
          </p:nvSpPr>
          <p:spPr>
            <a:xfrm>
              <a:off x="4905071" y="113835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647930" y="1481045"/>
              <a:ext cx="476367" cy="4177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0" name="Google Shape;410;p31"/>
            <p:cNvSpPr txBox="1"/>
            <p:nvPr/>
          </p:nvSpPr>
          <p:spPr>
            <a:xfrm>
              <a:off x="4932025" y="1068365"/>
              <a:ext cx="2370268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.42    .80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.06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.49    .96    .98    1.00</a:t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CDFs matrix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0: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1: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2: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3: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4: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10800000">
              <a:off x="7199031" y="1145864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 sz="1800"/>
          </a:p>
        </p:txBody>
      </p:sp>
      <p:grpSp>
        <p:nvGrpSpPr>
          <p:cNvPr id="420" name="Google Shape;420;p32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421" name="Google Shape;421;p32"/>
            <p:cNvSpPr txBox="1"/>
            <p:nvPr/>
          </p:nvSpPr>
          <p:spPr>
            <a:xfrm>
              <a:off x="748326" y="1013738"/>
              <a:ext cx="2278517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.38    .38    .20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.02    .02    .92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.02    .02    .02    .02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.02    .47    .02    .02</a:t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676788" y="112490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 flipH="1">
              <a:off x="2905510" y="1124906"/>
              <a:ext cx="121333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24" name="Google Shape;424;p32"/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425" name="Google Shape;425;p32"/>
            <p:cNvSpPr/>
            <p:nvPr/>
          </p:nvSpPr>
          <p:spPr>
            <a:xfrm>
              <a:off x="4905071" y="113835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647930" y="1481045"/>
              <a:ext cx="476367" cy="4177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6A6A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7" name="Google Shape;427;p32"/>
            <p:cNvSpPr txBox="1"/>
            <p:nvPr/>
          </p:nvSpPr>
          <p:spPr>
            <a:xfrm>
              <a:off x="4932025" y="1068365"/>
              <a:ext cx="2370268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.42    .80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.06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.49    .96    .98    1.00</a:t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CDFs matrix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0: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1: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2: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3: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4: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10800000">
              <a:off x="7199031" y="1145864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531126" y="2719141"/>
            <a:ext cx="5663611" cy="17195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36000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the CDF's of the PDF's represented by the transition matrix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double[][] CDF = new double[N][N];  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CDF[i] = MyRandom.CDF(transition[i]);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matrix 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PDFs</a:t>
            </a:r>
            <a:r>
              <a:rPr lang="en-US" sz="1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434" name="Google Shape;434;p32"/>
            <p:cNvSpPr/>
            <p:nvPr/>
          </p:nvSpPr>
          <p:spPr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108000" spcFirstLastPara="1" rIns="0" wrap="square" tIns="10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Library of statistical and random functions.*/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b="1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MyRandom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Creates a CDF from a given PDF. */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public static double[] </a:t>
              </a: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CDF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(double[] p)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Generates a random integer from a given CDF. */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public static int </a:t>
              </a: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rnd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(double[] P) </a:t>
              </a:r>
              <a:endParaRPr/>
            </a:p>
            <a:p>
              <a:pPr indent="0" lvl="0" marL="0" marR="0" rtl="0" algn="l">
                <a:lnSpc>
                  <a:spcPct val="9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6" name="Google Shape;436;p32"/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MyRandom</a:t>
              </a: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API</a:t>
              </a:r>
              <a:endParaRPr/>
            </a:p>
          </p:txBody>
        </p:sp>
      </p:grpSp>
      <p:sp>
        <p:nvSpPr>
          <p:cNvPr id="437" name="Google Shape;437;p32"/>
          <p:cNvSpPr/>
          <p:nvPr/>
        </p:nvSpPr>
        <p:spPr>
          <a:xfrm>
            <a:off x="779436" y="5003471"/>
            <a:ext cx="3864609" cy="859044"/>
          </a:xfrm>
          <a:prstGeom prst="wedgeRoundRectCallout">
            <a:avLst>
              <a:gd fmla="val -21064" name="adj1"/>
              <a:gd fmla="val 29407" name="adj2"/>
              <a:gd fmla="val 16667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construct a CDF from a PDF,</a:t>
            </a:r>
            <a:b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how to generate random events</a:t>
            </a:r>
            <a:b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CDF, was described in lecture 4-1.</a:t>
            </a:r>
            <a:endParaRPr/>
          </a:p>
        </p:txBody>
      </p:sp>
      <p:cxnSp>
        <p:nvCxnSpPr>
          <p:cNvPr id="438" name="Google Shape;438;p32"/>
          <p:cNvCxnSpPr/>
          <p:nvPr/>
        </p:nvCxnSpPr>
        <p:spPr>
          <a:xfrm flipH="1" rot="10800000">
            <a:off x="4267201" y="4829781"/>
            <a:ext cx="848809" cy="408760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39" name="Google Shape;439;p32"/>
          <p:cNvCxnSpPr/>
          <p:nvPr/>
        </p:nvCxnSpPr>
        <p:spPr>
          <a:xfrm flipH="1" rot="10800000">
            <a:off x="4267201" y="5318567"/>
            <a:ext cx="802510" cy="156258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 sz="1800"/>
          </a:p>
        </p:txBody>
      </p:sp>
      <p:sp>
        <p:nvSpPr>
          <p:cNvPr id="446" name="Google Shape;446;p34"/>
          <p:cNvSpPr/>
          <p:nvPr/>
        </p:nvSpPr>
        <p:spPr>
          <a:xfrm>
            <a:off x="676788" y="2441860"/>
            <a:ext cx="6869906" cy="38836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36000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Reads the data file and constructs the transition and CDF matrices (previous slides)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Simulates the behavior of a user who makes T random moves (command-line argument).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 each move, a random page is selected using the transition  probability from the current page.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count = new int[N];   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how many times each page was visited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T = Integer.parseInt(args[0]);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simulated moves from one page to another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page = 0;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Starts at page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Makes T moves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t = 0; t &lt; T; t++)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Selects randomly which page to go to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page = MyRandom.rnd(CDF[page]);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count[page]++;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End of simulation: Prints the pageranks the pages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System.out.print((double) count[i] / T);</a:t>
            </a:r>
            <a:endParaRPr/>
          </a:p>
        </p:txBody>
      </p:sp>
      <p:grpSp>
        <p:nvGrpSpPr>
          <p:cNvPr id="447" name="Google Shape;447;p34"/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448" name="Google Shape;448;p34"/>
            <p:cNvSpPr/>
            <p:nvPr/>
          </p:nvSpPr>
          <p:spPr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108000" spcFirstLastPara="1" rIns="0" wrap="square" tIns="108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Library of statistical and random functions.*/</a:t>
              </a:r>
              <a:endParaRPr/>
            </a:p>
            <a:p>
              <a:pPr indent="0" lvl="0" marL="0" marR="0" rtl="0" algn="l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b="1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MyRandom</a:t>
              </a:r>
              <a:r>
                <a:rPr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Creates a CDF from a given PDF. */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public static double[] </a:t>
              </a: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CDF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(double[] p)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3399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Generates a random integer from a given CDF. */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public static int </a:t>
              </a: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rnd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(double[] P) </a:t>
              </a:r>
              <a:endParaRPr/>
            </a:p>
            <a:p>
              <a:pPr indent="0" lvl="0" marL="0" marR="0" rtl="0" algn="l">
                <a:lnSpc>
                  <a:spcPct val="9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100">
                  <a:solidFill>
                    <a:srgbClr val="3F7F5F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27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sz="11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0" name="Google Shape;450;p34"/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MyRandom</a:t>
              </a: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API</a:t>
              </a: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3776939" y="719011"/>
            <a:ext cx="3106148" cy="1701063"/>
            <a:chOff x="4196145" y="772838"/>
            <a:chExt cx="3106148" cy="1701063"/>
          </a:xfrm>
        </p:grpSpPr>
        <p:sp>
          <p:nvSpPr>
            <p:cNvPr id="452" name="Google Shape;452;p34"/>
            <p:cNvSpPr/>
            <p:nvPr/>
          </p:nvSpPr>
          <p:spPr>
            <a:xfrm>
              <a:off x="4905071" y="1138356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3" name="Google Shape;453;p34"/>
            <p:cNvSpPr txBox="1"/>
            <p:nvPr/>
          </p:nvSpPr>
          <p:spPr>
            <a:xfrm>
              <a:off x="4932025" y="1068365"/>
              <a:ext cx="2370268" cy="1405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.42    .80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.02    .04    .06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.92    .94    .96    .98    1.00</a:t>
              </a:r>
              <a:endParaRPr/>
            </a:p>
            <a:p>
              <a:pPr indent="-342900" lvl="0" marL="34290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.47    .49    .96    .98    1.00</a:t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CDFs matrix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0: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1: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2: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3:</a:t>
              </a:r>
              <a:endParaRPr/>
            </a:p>
            <a:p>
              <a:pPr indent="0" lvl="0" marL="0" marR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4:</a:t>
              </a:r>
              <a:endPara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 rot="10800000">
              <a:off x="7199031" y="1145864"/>
              <a:ext cx="71539" cy="1144740"/>
            </a:xfrm>
            <a:prstGeom prst="leftBracket">
              <a:avLst>
                <a:gd fmla="val 833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.png" id="462" name="Google Shape;462;p36"/>
          <p:cNvPicPr preferRelativeResize="0"/>
          <p:nvPr/>
        </p:nvPicPr>
        <p:blipFill rotWithShape="1">
          <a:blip r:embed="rId3">
            <a:alphaModFix/>
          </a:blip>
          <a:srcRect b="0" l="0" r="56707" t="0"/>
          <a:stretch/>
        </p:blipFill>
        <p:spPr>
          <a:xfrm>
            <a:off x="1151259" y="1000026"/>
            <a:ext cx="3234625" cy="435837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 sz="1800"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1184464" y="1445429"/>
            <a:ext cx="3387536" cy="3610982"/>
            <a:chOff x="1077555" y="1902629"/>
            <a:chExt cx="3387536" cy="3610982"/>
          </a:xfrm>
        </p:grpSpPr>
        <p:sp>
          <p:nvSpPr>
            <p:cNvPr id="465" name="Google Shape;465;p36"/>
            <p:cNvSpPr/>
            <p:nvPr/>
          </p:nvSpPr>
          <p:spPr>
            <a:xfrm>
              <a:off x="1077555" y="1902629"/>
              <a:ext cx="1015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0.27</a:t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268220" y="4012763"/>
              <a:ext cx="1015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0.26</a:t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3449604" y="5172691"/>
              <a:ext cx="1015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0.14</a:t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3428622" y="1902629"/>
              <a:ext cx="1015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0.24</a:t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138433" y="5175057"/>
              <a:ext cx="1015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0.06</a:t>
              </a:r>
              <a:endParaRPr/>
            </a:p>
          </p:txBody>
        </p:sp>
      </p:grpSp>
      <p:sp>
        <p:nvSpPr>
          <p:cNvPr id="470" name="Google Shape;470;p36"/>
          <p:cNvSpPr/>
          <p:nvPr/>
        </p:nvSpPr>
        <p:spPr>
          <a:xfrm>
            <a:off x="5626489" y="1918733"/>
            <a:ext cx="2905031" cy="27399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 web.dat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1 2  1 2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1 3  1 3  1 4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3 0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4 0  4 2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PageRank 10000000</a:t>
            </a:r>
            <a:endParaRPr/>
          </a:p>
          <a:p>
            <a:pPr indent="0" lvl="0" marL="0" marR="0" rtl="0" algn="l">
              <a:lnSpc>
                <a:spcPct val="14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ranks:</a:t>
            </a:r>
            <a:endParaRPr/>
          </a:p>
          <a:p>
            <a:pPr indent="0" lvl="0" marL="0" marR="0" rtl="0" algn="l">
              <a:lnSpc>
                <a:spcPct val="14909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0.273  0.266  0.146  0.247  0.068</a:t>
            </a:r>
            <a:endParaRPr sz="12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D90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 class</a:t>
            </a:r>
            <a:r>
              <a:rPr lang="en-US" sz="1600"/>
              <a:t> (all the pieces together, nothing new in this slide)</a:t>
            </a:r>
            <a:endParaRPr sz="1800"/>
          </a:p>
        </p:txBody>
      </p:sp>
      <p:sp>
        <p:nvSpPr>
          <p:cNvPr id="477" name="Google Shape;477;p37"/>
          <p:cNvSpPr/>
          <p:nvPr/>
        </p:nvSpPr>
        <p:spPr>
          <a:xfrm>
            <a:off x="612480" y="750548"/>
            <a:ext cx="6081831" cy="601745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8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PageRank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an In object for representing the input (file)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 in = new In("web.dat");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N = in.readInt();   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pages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int[][] nLink = new int[N][N];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nLink[i][j]: number of links from page i to page 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int[] nLinks = new int[N];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nLinks[i]: total number of outgoing links from page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Reads the links data and computes the link counts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(!in.isEmpty())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int row = in.readInt();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int col = in.readInt();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nLink[row][col]++;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nLinks[row]++;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Constructs the transition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double[][] transition = new double[N][N];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for (int j = 0; j &lt; N;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en-U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transition[i][j] = .10 / N + .90 * ((double) nLink[i][j] / nLinks[i]);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the CDF's of the PDF's represented by the transition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double[][] CDF = new double[N][N];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CDF[i] = MyRandom.CDF(transition[i]);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Simulates the behavior of a user who makes T random moves.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// In each move, a random page is selected from the current page.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// The random selection is made using the CDF of the current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int[] count = new int[N];         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how many times each page was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T = Integer.parseInt(args[0]); 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simulated moves from one page to another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page = 0;  </a:t>
            </a:r>
            <a:r>
              <a:rPr lang="en-US" sz="9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Starts at page 0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Makes T moves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t = 0; t &lt; T; t++)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// Selects randomly which page to go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page = MyRandom.rnd(CDF[page]);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count[page]++;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System.out.println("Page ranks:");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N; i++) { System.out.printf("%7.3f", (double) count[i] / T);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5626489" y="1918733"/>
            <a:ext cx="2905031" cy="27399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 web.dat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0 1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1 2  1 2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1 3  1 3  1 4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3 0</a:t>
            </a:r>
            <a:endParaRPr/>
          </a:p>
          <a:p>
            <a:pPr indent="0" lvl="0" marL="0" marR="0" rtl="0" algn="l">
              <a:lnSpc>
                <a:spcPct val="10181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4 0  4 2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PageRank 10000000</a:t>
            </a:r>
            <a:endParaRPr/>
          </a:p>
          <a:p>
            <a:pPr indent="0" lvl="0" marL="0" marR="0" rtl="0" algn="l">
              <a:lnSpc>
                <a:spcPct val="14909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ranks:</a:t>
            </a:r>
            <a:endParaRPr/>
          </a:p>
          <a:p>
            <a:pPr indent="0" lvl="0" marL="0" marR="0" rtl="0" algn="l">
              <a:lnSpc>
                <a:spcPct val="14909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0.273  0.266  0.146  0.247  0.068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D907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dimensional arrays</a:t>
            </a:r>
            <a:endParaRPr/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613607" y="4214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{4FC122A1-8F09-4FCA-9181-9939E36401CC}</a:tableStyleId>
              </a:tblPr>
              <a:tblGrid>
                <a:gridCol w="464225"/>
                <a:gridCol w="256600"/>
                <a:gridCol w="256600"/>
                <a:gridCol w="273650"/>
                <a:gridCol w="256600"/>
                <a:gridCol w="256600"/>
                <a:gridCol w="256600"/>
                <a:gridCol w="256600"/>
                <a:gridCol w="256600"/>
                <a:gridCol w="256600"/>
              </a:tblGrid>
              <a:tr h="33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3"/>
          <p:cNvSpPr txBox="1"/>
          <p:nvPr/>
        </p:nvSpPr>
        <p:spPr>
          <a:xfrm>
            <a:off x="1792972" y="4078083"/>
            <a:ext cx="1857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-396325" y="5129014"/>
            <a:ext cx="125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1006247" y="3683999"/>
            <a:ext cx="2101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(black / white pixels)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043771" y="4281793"/>
            <a:ext cx="586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636714" y="6034989"/>
            <a:ext cx="586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4109614" y="4187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{4FC122A1-8F09-4FCA-9181-9939E36401CC}</a:tableStyleId>
              </a:tblPr>
              <a:tblGrid>
                <a:gridCol w="614475"/>
                <a:gridCol w="339675"/>
                <a:gridCol w="339675"/>
                <a:gridCol w="362225"/>
                <a:gridCol w="339675"/>
                <a:gridCol w="339675"/>
                <a:gridCol w="339675"/>
                <a:gridCol w="339675"/>
                <a:gridCol w="339675"/>
                <a:gridCol w="339675"/>
              </a:tblGrid>
              <a:tr h="33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112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3"/>
          <p:cNvSpPr txBox="1"/>
          <p:nvPr/>
        </p:nvSpPr>
        <p:spPr>
          <a:xfrm>
            <a:off x="4219342" y="6033500"/>
            <a:ext cx="586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7402250" y="4257645"/>
            <a:ext cx="586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4612345" y="3683999"/>
            <a:ext cx="2101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(greyscale pixels)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785274" y="4064611"/>
            <a:ext cx="1857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3254685" y="5279001"/>
            <a:ext cx="125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5276609" y="1130509"/>
            <a:ext cx="1857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4207229" y="1226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{4FC122A1-8F09-4FCA-9181-9939E36401CC}</a:tableStyleId>
              </a:tblPr>
              <a:tblGrid>
                <a:gridCol w="563475"/>
                <a:gridCol w="369625"/>
                <a:gridCol w="405125"/>
                <a:gridCol w="428275"/>
                <a:gridCol w="439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/>
        </p:nvSpPr>
        <p:spPr>
          <a:xfrm>
            <a:off x="4669440" y="807355"/>
            <a:ext cx="24204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data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(units)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314263" y="2333758"/>
            <a:ext cx="125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181042" y="1179067"/>
            <a:ext cx="1857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id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618518" y="840513"/>
            <a:ext cx="24204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rating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to 5)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1215885" y="1269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{4FC122A1-8F09-4FCA-9181-9939E36401CC}</a:tableStyleId>
              </a:tblPr>
              <a:tblGrid>
                <a:gridCol w="585650"/>
                <a:gridCol w="293775"/>
                <a:gridCol w="300750"/>
                <a:gridCol w="336850"/>
                <a:gridCol w="263950"/>
                <a:gridCol w="31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7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3"/>
          <p:cNvSpPr txBox="1"/>
          <p:nvPr/>
        </p:nvSpPr>
        <p:spPr>
          <a:xfrm>
            <a:off x="322919" y="1979886"/>
            <a:ext cx="12577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reviewer 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532730" y="979176"/>
            <a:ext cx="7964525" cy="89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Technically speaking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2D array is an array of 1D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 27.png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504" y="851308"/>
            <a:ext cx="3114248" cy="3938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532730" y="3725513"/>
            <a:ext cx="7964525" cy="208496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and column indexes start at 0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(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element is accessed by 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a[row][col]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rows: 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elements in row i:  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a[i].length</a:t>
            </a:r>
            <a:endParaRPr/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dimensional arrays</a:t>
            </a: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>
            <a:off x="1608020" y="2710549"/>
            <a:ext cx="3504263" cy="589007"/>
            <a:chOff x="1862867" y="3413198"/>
            <a:chExt cx="3504263" cy="589007"/>
          </a:xfrm>
        </p:grpSpPr>
        <p:sp>
          <p:nvSpPr>
            <p:cNvPr id="119" name="Google Shape;119;p4"/>
            <p:cNvSpPr/>
            <p:nvPr/>
          </p:nvSpPr>
          <p:spPr>
            <a:xfrm>
              <a:off x="1862867" y="3413198"/>
              <a:ext cx="3114248" cy="589007"/>
            </a:xfrm>
            <a:prstGeom prst="roundRect">
              <a:avLst>
                <a:gd fmla="val 16667" name="adj"/>
              </a:avLst>
            </a:prstGeom>
            <a:solidFill>
              <a:srgbClr val="FFF0D6"/>
            </a:solidFill>
            <a:ln>
              <a:noFill/>
            </a:ln>
          </p:spPr>
          <p:txBody>
            <a:bodyPr anchorCtr="0" anchor="ctr" bIns="45700" lIns="91425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“Row” 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a[i]</a:t>
              </a:r>
              <a:r>
                <a:rPr lang="en-US"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1D array whose elements are: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a[i][0], a[i][1], a[i][2]</a:t>
              </a:r>
              <a:endParaRPr/>
            </a:p>
          </p:txBody>
        </p:sp>
        <p:cxnSp>
          <p:nvCxnSpPr>
            <p:cNvPr id="120" name="Google Shape;120;p4"/>
            <p:cNvCxnSpPr/>
            <p:nvPr/>
          </p:nvCxnSpPr>
          <p:spPr>
            <a:xfrm>
              <a:off x="4977115" y="3707161"/>
              <a:ext cx="390015" cy="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600160" y="659761"/>
            <a:ext cx="5046260" cy="582105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93600" lIns="180000" spcFirstLastPara="1" rIns="182875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Computes the sums of the rows in a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the sums in the rightmost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SumOfRow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Defines a 5 by 4 2D array, and puts random values in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// range 0...19 in the leftmost 3 columns, for testing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arr = new int[5][4];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5; i++)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for (int j = 0; j &lt; 3;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arr[i][j] = (int) (20 * Math.random());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the sum of each row at the rightmost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5; i++)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int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for (int j = 0; j &lt; 3;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sum = sum + arr[i][j];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arr[i][3] = sum;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the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5; i++)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for (int j = 0; j &lt; 4;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System.out.printf("%4s", arr[i][j]);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6077064" y="1986513"/>
            <a:ext cx="1775346" cy="176971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137150" lIns="180000" spcFirstLastPara="1" rIns="182875" wrap="square" tIns="137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java SumOfRow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6  10   6  22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7  11  17  35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3  15   1  19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14   6  13  33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13   6   0  19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444958" y="5300992"/>
            <a:ext cx="3132773" cy="357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 the value using 4 positions, right justified.</a:t>
            </a:r>
            <a:endParaRPr/>
          </a:p>
        </p:txBody>
      </p:sp>
      <p:cxnSp>
        <p:nvCxnSpPr>
          <p:cNvPr id="130" name="Google Shape;130;p7"/>
          <p:cNvCxnSpPr>
            <a:stCxn id="129" idx="1"/>
          </p:cNvCxnSpPr>
          <p:nvPr/>
        </p:nvCxnSpPr>
        <p:spPr>
          <a:xfrm rot="10800000">
            <a:off x="5193558" y="5479584"/>
            <a:ext cx="2514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1" name="Google Shape;131;p7"/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fmla="val -18797" name="adj1"/>
              <a:gd fmla="val -122186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0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each row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485860" y="1417465"/>
            <a:ext cx="7547908" cy="2149434"/>
            <a:chOff x="937847" y="2430640"/>
            <a:chExt cx="7547908" cy="2149434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3">
              <a:alphaModFix/>
            </a:blip>
            <a:srcRect b="0" l="0" r="60161" t="0"/>
            <a:stretch/>
          </p:blipFill>
          <p:spPr>
            <a:xfrm>
              <a:off x="937847" y="2442306"/>
              <a:ext cx="2666639" cy="13676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" name="Google Shape;141;p9"/>
            <p:cNvGrpSpPr/>
            <p:nvPr/>
          </p:nvGrpSpPr>
          <p:grpSpPr>
            <a:xfrm>
              <a:off x="3722079" y="2430640"/>
              <a:ext cx="4190998" cy="1367694"/>
              <a:chOff x="3722079" y="2430640"/>
              <a:chExt cx="4190998" cy="1367694"/>
            </a:xfrm>
          </p:grpSpPr>
          <p:pic>
            <p:nvPicPr>
              <p:cNvPr id="142" name="Google Shape;142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39651" r="25156" t="0"/>
              <a:stretch/>
            </p:blipFill>
            <p:spPr>
              <a:xfrm>
                <a:off x="3722079" y="2430640"/>
                <a:ext cx="2355662" cy="1367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74146" r="0" t="0"/>
              <a:stretch/>
            </p:blipFill>
            <p:spPr>
              <a:xfrm>
                <a:off x="6182484" y="2430640"/>
                <a:ext cx="1730593" cy="13676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4" name="Google Shape;144;p9"/>
            <p:cNvSpPr txBox="1"/>
            <p:nvPr/>
          </p:nvSpPr>
          <p:spPr>
            <a:xfrm>
              <a:off x="1070194" y="3821875"/>
              <a:ext cx="7415561" cy="75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Precondition: The two matrices must have the same dimensions.</a:t>
              </a:r>
              <a:endParaRPr/>
            </a:p>
          </p:txBody>
        </p:sp>
      </p:grpSp>
      <p:sp>
        <p:nvSpPr>
          <p:cNvPr id="145" name="Google Shape;145;p9"/>
          <p:cNvSpPr txBox="1"/>
          <p:nvPr/>
        </p:nvSpPr>
        <p:spPr>
          <a:xfrm>
            <a:off x="618207" y="796956"/>
            <a:ext cx="7415561" cy="7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1819179" y="3429000"/>
            <a:ext cx="4178526" cy="258974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ctr" bIns="46800" lIns="180000" spcFirstLastPara="1" rIns="182875" wrap="square" tIns="180000">
            <a:noAutofit/>
          </a:bodyPr>
          <a:lstStyle/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the matrix addition sum = m1 + m2</a:t>
            </a:r>
            <a:endParaRPr/>
          </a:p>
          <a:p>
            <a:pPr indent="0" lvl="0" marL="0" marR="0" rtl="0" algn="l">
              <a:lnSpc>
                <a:spcPct val="12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Assumes that m1, m2 have the same dimensions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 = m1.length; 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rows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 = m1[0].length;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sum = new int[N][M];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j = 0; j &lt; M; j++)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sum[i][j] = m1[i][j] + m2[i][j];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 sz="1400"/>
          </a:p>
        </p:txBody>
      </p:sp>
      <p:sp>
        <p:nvSpPr>
          <p:cNvPr id="153" name="Google Shape;153;p10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618207" y="4533100"/>
            <a:ext cx="6673844" cy="110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Precondition: The two matrixes must have compatible dimensions: 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the number of columns in the left matrix must equal the number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of rows in the right matrix.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618207" y="796956"/>
            <a:ext cx="7415561" cy="75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1016" l="395" r="-394" t="25045"/>
          <a:stretch/>
        </p:blipFill>
        <p:spPr>
          <a:xfrm>
            <a:off x="618207" y="1555155"/>
            <a:ext cx="6346946" cy="264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>
            <a:off x="5616947" y="3155315"/>
            <a:ext cx="2375241" cy="3263070"/>
            <a:chOff x="5616947" y="3155315"/>
            <a:chExt cx="2375241" cy="3263070"/>
          </a:xfrm>
        </p:grpSpPr>
        <p:sp>
          <p:nvSpPr>
            <p:cNvPr id="165" name="Google Shape;165;p12"/>
            <p:cNvSpPr/>
            <p:nvPr/>
          </p:nvSpPr>
          <p:spPr>
            <a:xfrm>
              <a:off x="5616947" y="3155315"/>
              <a:ext cx="1560166" cy="326307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t" bIns="137150" lIns="108000" spcFirstLastPara="1" rIns="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MatrixOps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7   2   1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3   6   1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5   1   4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8   3   5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1   4   1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1   3   4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15   5   6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4  10   2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6   4   8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59  32  41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31  36  25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45  31  42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66" name="Google Shape;166;p12"/>
            <p:cNvGrpSpPr/>
            <p:nvPr/>
          </p:nvGrpSpPr>
          <p:grpSpPr>
            <a:xfrm>
              <a:off x="7217293" y="3729035"/>
              <a:ext cx="774895" cy="1716525"/>
              <a:chOff x="7303038" y="3058371"/>
              <a:chExt cx="774895" cy="1716525"/>
            </a:xfrm>
          </p:grpSpPr>
          <p:sp>
            <p:nvSpPr>
              <p:cNvPr id="167" name="Google Shape;167;p12"/>
              <p:cNvSpPr txBox="1"/>
              <p:nvPr/>
            </p:nvSpPr>
            <p:spPr>
              <a:xfrm>
                <a:off x="7360433" y="3058371"/>
                <a:ext cx="6601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168" name="Google Shape;168;p12"/>
              <p:cNvSpPr txBox="1"/>
              <p:nvPr/>
            </p:nvSpPr>
            <p:spPr>
              <a:xfrm>
                <a:off x="7340893" y="3789600"/>
                <a:ext cx="6601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/>
              </a:p>
            </p:txBody>
          </p:sp>
          <p:sp>
            <p:nvSpPr>
              <p:cNvPr id="169" name="Google Shape;169;p12"/>
              <p:cNvSpPr txBox="1"/>
              <p:nvPr/>
            </p:nvSpPr>
            <p:spPr>
              <a:xfrm>
                <a:off x="7303038" y="4467119"/>
                <a:ext cx="7748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 + b</a:t>
                </a:r>
                <a:endParaRPr/>
              </a:p>
            </p:txBody>
          </p:sp>
        </p:grpSp>
        <p:sp>
          <p:nvSpPr>
            <p:cNvPr id="170" name="Google Shape;170;p12"/>
            <p:cNvSpPr txBox="1"/>
            <p:nvPr/>
          </p:nvSpPr>
          <p:spPr>
            <a:xfrm>
              <a:off x="7217293" y="5909144"/>
              <a:ext cx="7748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a ⨉ b</a:t>
              </a:r>
              <a:endParaRPr/>
            </a:p>
          </p:txBody>
        </p:sp>
      </p:grpSp>
      <p:sp>
        <p:nvSpPr>
          <p:cNvPr id="171" name="Google Shape;171;p12"/>
          <p:cNvSpPr/>
          <p:nvPr/>
        </p:nvSpPr>
        <p:spPr>
          <a:xfrm>
            <a:off x="587028" y="772414"/>
            <a:ext cx="3818883" cy="564597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matrix operations.</a:t>
            </a:r>
            <a:r>
              <a:rPr lang="en-US" sz="12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200">
              <a:solidFill>
                <a:srgbClr val="00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MatrixOps {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using the class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args[]) {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a = { { 7, 2,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3, 6,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5, 1, 4 } };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int[][] b = { { 8, 3, 5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1, 4,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1, 3, 4 } };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println(a);       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println(b);       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b));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b));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   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and computes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 = a </a:t>
            </a: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⨉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(a + b)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c =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add(a, b));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 = (a + c) </a:t>
            </a: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⨉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b + c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c), b), c);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addition of the two given matrices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product of the two given matrices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 the given matrix.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>
              <a:solidFill>
                <a:srgbClr val="00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(int[][] m)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2" name="Google Shape;172;p12"/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173" name="Google Shape;173;p12"/>
            <p:cNvSpPr/>
            <p:nvPr/>
          </p:nvSpPr>
          <p:spPr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Features matrix operations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MatrixOps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/** Returns the matrix addition m1 + m2.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Assumes that they have the same dimensions.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int[][] add(int[][] m1, int[][] m2)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Returns the matrix multiplication m1 * m2.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Assumes that they have compatible dimensions.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int[][] mult(int[][] m1, int[][] m2)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Prints the given matrix.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void println(int[][] 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4416409" y="3098766"/>
              <a:ext cx="1485899" cy="303920"/>
            </a:xfrm>
            <a:prstGeom prst="ellipse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MatrixOps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API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operations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2" name="Google Shape;182;p13"/>
          <p:cNvGrpSpPr/>
          <p:nvPr/>
        </p:nvGrpSpPr>
        <p:grpSpPr>
          <a:xfrm>
            <a:off x="5616947" y="3155315"/>
            <a:ext cx="2375241" cy="3263070"/>
            <a:chOff x="5616947" y="3155315"/>
            <a:chExt cx="2375241" cy="3263070"/>
          </a:xfrm>
        </p:grpSpPr>
        <p:sp>
          <p:nvSpPr>
            <p:cNvPr id="183" name="Google Shape;183;p13"/>
            <p:cNvSpPr/>
            <p:nvPr/>
          </p:nvSpPr>
          <p:spPr>
            <a:xfrm>
              <a:off x="5616947" y="3155315"/>
              <a:ext cx="1560166" cy="326307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t" bIns="137150" lIns="108000" spcFirstLastPara="1" rIns="0" wrap="square" tIns="1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MatrixOps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7   2   1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3   6   1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5   1   4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8   3   5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1   4   1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1   3   4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15   5   6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4  10   2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6   4   8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59  32  41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31  36  25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45  31  42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84" name="Google Shape;184;p13"/>
            <p:cNvGrpSpPr/>
            <p:nvPr/>
          </p:nvGrpSpPr>
          <p:grpSpPr>
            <a:xfrm>
              <a:off x="7217293" y="3729035"/>
              <a:ext cx="774895" cy="1716525"/>
              <a:chOff x="7303038" y="3058371"/>
              <a:chExt cx="774895" cy="1716525"/>
            </a:xfrm>
          </p:grpSpPr>
          <p:sp>
            <p:nvSpPr>
              <p:cNvPr id="185" name="Google Shape;185;p13"/>
              <p:cNvSpPr txBox="1"/>
              <p:nvPr/>
            </p:nvSpPr>
            <p:spPr>
              <a:xfrm>
                <a:off x="7360433" y="3058371"/>
                <a:ext cx="6601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186" name="Google Shape;186;p13"/>
              <p:cNvSpPr txBox="1"/>
              <p:nvPr/>
            </p:nvSpPr>
            <p:spPr>
              <a:xfrm>
                <a:off x="7340893" y="3789600"/>
                <a:ext cx="6601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/>
              </a:p>
            </p:txBody>
          </p:sp>
          <p:sp>
            <p:nvSpPr>
              <p:cNvPr id="187" name="Google Shape;187;p13"/>
              <p:cNvSpPr txBox="1"/>
              <p:nvPr/>
            </p:nvSpPr>
            <p:spPr>
              <a:xfrm>
                <a:off x="7303038" y="4467119"/>
                <a:ext cx="7748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8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 + b</a:t>
                </a:r>
                <a:endParaRPr/>
              </a:p>
            </p:txBody>
          </p:sp>
        </p:grpSp>
        <p:sp>
          <p:nvSpPr>
            <p:cNvPr id="188" name="Google Shape;188;p13"/>
            <p:cNvSpPr txBox="1"/>
            <p:nvPr/>
          </p:nvSpPr>
          <p:spPr>
            <a:xfrm>
              <a:off x="7217293" y="5909144"/>
              <a:ext cx="7748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a ⨉ b</a:t>
              </a: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>
            <a:off x="587028" y="772414"/>
            <a:ext cx="3818883" cy="564597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  <p:txBody>
          <a:bodyPr anchorCtr="0" anchor="t" bIns="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n-US" sz="12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matrix operations.</a:t>
            </a:r>
            <a:r>
              <a:rPr lang="en-US" sz="12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200">
              <a:solidFill>
                <a:srgbClr val="00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MatrixOps {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using the class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args[]) {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a = { { 7, 2,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3, 6,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5, 1, 4 } };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int[][] b = { { 8, 3, 5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1, 4, 1 },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{ 1, 3, 4 } };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println(a);       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println(b);       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b)); 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b));  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   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and computes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 = a </a:t>
            </a: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⨉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(a + b)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int[][] c =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add(a, b));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 = (a + c) </a:t>
            </a:r>
            <a:r>
              <a:rPr lang="en-US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⨉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b + c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c), b), c);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/>
          </a:p>
          <a:p>
            <a:pPr indent="0" lvl="0" marL="0" marR="0" rtl="0" algn="l">
              <a:lnSpc>
                <a:spcPct val="127272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addition of the two given matrices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product of the two given matrices 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int[][]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  /** </a:t>
            </a:r>
            <a:r>
              <a:rPr lang="en-US" sz="11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 the given matrix.</a:t>
            </a:r>
            <a:r>
              <a:rPr lang="en-US" sz="105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100">
              <a:solidFill>
                <a:srgbClr val="0033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void </a:t>
            </a:r>
            <a:r>
              <a:rPr b="1"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(int[][] m) {...}</a:t>
            </a:r>
            <a:endParaRPr/>
          </a:p>
          <a:p>
            <a:pPr indent="0" lvl="0" marL="0" marR="0" rtl="0" algn="l">
              <a:lnSpc>
                <a:spcPct val="11090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0" name="Google Shape;190;p13"/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191" name="Google Shape;191;p13"/>
            <p:cNvSpPr/>
            <p:nvPr/>
          </p:nvSpPr>
          <p:spPr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ctr" bIns="0" lIns="10800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Features matrix operations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MatrixOps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/** Returns the matrix addition m1 + m2.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Assumes that they have the same dimensions.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int[][] add(int[][] m1, int[][] m2)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Returns the matrix multiplication m1 * m2.</a:t>
              </a:r>
              <a:b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Assumes that they have compatible dimensions.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int[][] mult(int[][] m1, int[][] m2)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/** Prints the given matrix.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void println(int[][] 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416409" y="3098766"/>
              <a:ext cx="1485899" cy="303920"/>
            </a:xfrm>
            <a:prstGeom prst="ellipse">
              <a:avLst/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MatrixOps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API</a:t>
              </a:r>
              <a:endParaRPr/>
            </a:p>
          </p:txBody>
        </p:sp>
      </p:grpSp>
      <p:sp>
        <p:nvSpPr>
          <p:cNvPr id="193" name="Google Shape;193;p13"/>
          <p:cNvSpPr/>
          <p:nvPr/>
        </p:nvSpPr>
        <p:spPr>
          <a:xfrm>
            <a:off x="4978897" y="3721560"/>
            <a:ext cx="3482197" cy="1105701"/>
          </a:xfrm>
          <a:prstGeom prst="wedgeRoundRectCallout">
            <a:avLst>
              <a:gd fmla="val -82198" name="adj1"/>
              <a:gd fmla="val -26446" name="adj2"/>
              <a:gd fmla="val 16667" name="adj3"/>
            </a:avLst>
          </a:prstGeom>
          <a:solidFill>
            <a:srgbClr val="FFFBCA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how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as black box abstractions;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now open up the black boxes.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