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991350" cy="9282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  <p:ext uri="GoogleSlidesCustomDataVersion2">
      <go:slidesCustomData xmlns:go="http://customooxmlschemas.google.com/" r:id="rId27" roundtripDataSignature="AMtx7mjMtb1JPBKmKKgKdAr8N8FbEduG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B5FAD9-18F8-459C-B6BE-9CE2178F1566}">
  <a:tblStyle styleId="{A5B5FAD9-18F8-459C-B6BE-9CE2178F15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3" orient="horz"/>
        <p:guide pos="220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962400" y="0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/>
        </p:nvSpPr>
        <p:spPr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800" spcFirstLastPara="1" rIns="1880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1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76338" y="696913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933327" y="4408536"/>
            <a:ext cx="5124697" cy="4176735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8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9" name="Google Shape;219;p21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7" name="Google Shape;227;p22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23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2" name="Google Shape;282;p26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5" name="Google Shape;315;p36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ec8bfbaaa_0_0:notes"/>
          <p:cNvSpPr/>
          <p:nvPr>
            <p:ph idx="2" type="sldImg"/>
          </p:nvPr>
        </p:nvSpPr>
        <p:spPr>
          <a:xfrm>
            <a:off x="1177925" y="698500"/>
            <a:ext cx="4637100" cy="3478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ec8bfbaaa_0_0:notes"/>
          <p:cNvSpPr txBox="1"/>
          <p:nvPr>
            <p:ph idx="1" type="body"/>
          </p:nvPr>
        </p:nvSpPr>
        <p:spPr>
          <a:xfrm>
            <a:off x="935038" y="4410075"/>
            <a:ext cx="5121300" cy="4173600"/>
          </a:xfrm>
          <a:prstGeom prst="rect">
            <a:avLst/>
          </a:prstGeom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1ec8bfbaaa_0_0:notes"/>
          <p:cNvSpPr txBox="1"/>
          <p:nvPr>
            <p:ph idx="12" type="sldNum"/>
          </p:nvPr>
        </p:nvSpPr>
        <p:spPr>
          <a:xfrm>
            <a:off x="3962400" y="8816975"/>
            <a:ext cx="3029100" cy="465000"/>
          </a:xfrm>
          <a:prstGeom prst="rect">
            <a:avLst/>
          </a:prstGeom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37:notes"/>
          <p:cNvSpPr/>
          <p:nvPr>
            <p:ph idx="2" type="sldImg"/>
          </p:nvPr>
        </p:nvSpPr>
        <p:spPr>
          <a:xfrm>
            <a:off x="1177925" y="698500"/>
            <a:ext cx="4637088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0" name="Google Shape;330;p37:notes"/>
          <p:cNvSpPr txBox="1"/>
          <p:nvPr>
            <p:ph idx="1" type="body"/>
          </p:nvPr>
        </p:nvSpPr>
        <p:spPr>
          <a:xfrm>
            <a:off x="935417" y="4409004"/>
            <a:ext cx="5122135" cy="41753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77925" y="698500"/>
            <a:ext cx="4637088" cy="34782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935038" y="4410075"/>
            <a:ext cx="5121275" cy="417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450" lIns="92950" spcFirstLastPara="1" rIns="92950" wrap="square" tIns="46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2" type="sldNum"/>
          </p:nvPr>
        </p:nvSpPr>
        <p:spPr>
          <a:xfrm>
            <a:off x="3962400" y="8816975"/>
            <a:ext cx="3028950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6450" lIns="92950" spcFirstLastPara="1" rIns="92950" wrap="square" tIns="464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152525" y="685800"/>
            <a:ext cx="467995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" name="Google Shape;155;p15:notes"/>
          <p:cNvSpPr txBox="1"/>
          <p:nvPr>
            <p:ph idx="1" type="body"/>
          </p:nvPr>
        </p:nvSpPr>
        <p:spPr>
          <a:xfrm>
            <a:off x="911142" y="4425118"/>
            <a:ext cx="5160975" cy="419790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3975" lIns="87950" spcFirstLastPara="1" rIns="87950" wrap="square" tIns="439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1" type="body"/>
          </p:nvPr>
        </p:nvSpPr>
        <p:spPr>
          <a:xfrm rot="5400000">
            <a:off x="1828800" y="-304800"/>
            <a:ext cx="54102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9"/>
          <p:cNvSpPr txBox="1"/>
          <p:nvPr>
            <p:ph type="title"/>
          </p:nvPr>
        </p:nvSpPr>
        <p:spPr>
          <a:xfrm rot="5400000">
            <a:off x="4914900" y="2095500"/>
            <a:ext cx="6172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" type="body"/>
          </p:nvPr>
        </p:nvSpPr>
        <p:spPr>
          <a:xfrm rot="5400000">
            <a:off x="266700" y="-114300"/>
            <a:ext cx="61722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/>
            </a:lvl3pPr>
            <a:lvl4pPr lvl="3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5pPr>
            <a:lvl6pPr lvl="5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6pPr>
            <a:lvl7pPr lvl="6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7pPr>
            <a:lvl8pPr lvl="7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8pPr>
            <a:lvl9pPr lvl="8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8575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2"/>
          <p:cNvCxnSpPr/>
          <p:nvPr/>
        </p:nvCxnSpPr>
        <p:spPr>
          <a:xfrm>
            <a:off x="0" y="1708150"/>
            <a:ext cx="9147175" cy="0"/>
          </a:xfrm>
          <a:prstGeom prst="straightConnector1">
            <a:avLst/>
          </a:prstGeom>
          <a:noFill/>
          <a:ln cap="sq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2"/>
          <p:cNvSpPr txBox="1"/>
          <p:nvPr>
            <p:ph type="ctrTitle"/>
          </p:nvPr>
        </p:nvSpPr>
        <p:spPr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folHlink"/>
                </a:solidFill>
              </a:defRPr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2000"/>
            </a:lvl1pPr>
            <a:lvl2pPr indent="-228600" lvl="1" marL="914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800"/>
            </a:lvl2pPr>
            <a:lvl3pPr indent="-228600" lvl="2" marL="1371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280"/>
              <a:buFont typeface="Comic Sans MS"/>
              <a:buNone/>
              <a:defRPr sz="1600"/>
            </a:lvl3pPr>
            <a:lvl4pPr indent="-228600" lvl="3" marL="1828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5pPr>
            <a:lvl6pPr indent="-228600" lvl="5" marL="2743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6pPr>
            <a:lvl7pPr indent="-228600" lvl="6" marL="32004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7pPr>
            <a:lvl8pPr indent="-228600" lvl="7" marL="36576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8pPr>
            <a:lvl9pPr indent="-228600" lvl="8" marL="41148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9pPr>
          </a:lstStyle>
          <a:p/>
        </p:txBody>
      </p:sp>
      <p:sp>
        <p:nvSpPr>
          <p:cNvPr id="29" name="Google Shape;29;p43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" type="body"/>
          </p:nvPr>
        </p:nvSpPr>
        <p:spPr>
          <a:xfrm>
            <a:off x="6096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33" name="Google Shape;33;p44"/>
          <p:cNvSpPr txBox="1"/>
          <p:nvPr>
            <p:ph idx="2" type="body"/>
          </p:nvPr>
        </p:nvSpPr>
        <p:spPr>
          <a:xfrm>
            <a:off x="46101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304800" lvl="1" marL="9144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2pPr>
            <a:lvl3pPr indent="-330200" lvl="2" marL="1371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Char char="?"/>
              <a:defRPr sz="1800"/>
            </a:lvl4pPr>
            <a:lvl5pPr indent="-342900" lvl="4" marL="22860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38" name="Google Shape;38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39" name="Google Shape;39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2000"/>
            </a:lvl2pPr>
            <a:lvl3pPr indent="-228600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40" name="Google Shape;40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92100" lvl="1" marL="914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2000"/>
            </a:lvl2pPr>
            <a:lvl3pPr indent="-320039" lvl="2" marL="13716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41" name="Google Shape;41;p45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8125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317500" lvl="1" marL="91440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50519" lvl="2" marL="137160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SzPts val="1920"/>
              <a:buFont typeface="Comic Sans MS"/>
              <a:buChar char="–"/>
              <a:defRPr sz="2400"/>
            </a:lvl3pPr>
            <a:lvl4pPr indent="-355600" lvl="3" marL="1828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?"/>
              <a:defRPr sz="2000"/>
            </a:lvl4pPr>
            <a:lvl5pPr indent="-355600" lvl="4" marL="22860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5pPr>
            <a:lvl6pPr indent="-355600" lvl="5" marL="2743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6pPr>
            <a:lvl7pPr indent="-355600" lvl="6" marL="32004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7pPr>
            <a:lvl8pPr indent="-355600" lvl="7" marL="3657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8pPr>
            <a:lvl9pPr indent="-355600" lvl="8" marL="41148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9pPr>
          </a:lstStyle>
          <a:p/>
        </p:txBody>
      </p:sp>
      <p:sp>
        <p:nvSpPr>
          <p:cNvPr id="45" name="Google Shape;45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46" name="Google Shape;46;p46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85714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216666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/>
            </a:lvl2pPr>
            <a:lvl3pPr indent="-228600" lvl="2" marL="1371600" algn="l">
              <a:lnSpc>
                <a:spcPct val="260000"/>
              </a:lnSpc>
              <a:spcBef>
                <a:spcPts val="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lnSpc>
                <a:spcPct val="288888"/>
              </a:lnSpc>
              <a:spcBef>
                <a:spcPts val="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51" name="Google Shape;51;p47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85750" lvl="1" marL="914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0039" lvl="2" marL="1371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🖉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2" name="Google Shape;12;p38"/>
          <p:cNvCxnSpPr/>
          <p:nvPr/>
        </p:nvCxnSpPr>
        <p:spPr>
          <a:xfrm flipH="1" rot="10800000">
            <a:off x="596672" y="596626"/>
            <a:ext cx="7841976" cy="17047"/>
          </a:xfrm>
          <a:prstGeom prst="straightConnector1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38"/>
          <p:cNvSpPr txBox="1"/>
          <p:nvPr/>
        </p:nvSpPr>
        <p:spPr>
          <a:xfrm>
            <a:off x="391160" y="6531196"/>
            <a:ext cx="7962248" cy="1947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Intro to CS / RUNI / lecture 5-2                                                                                                                                                                 slide </a:t>
            </a:r>
            <a:fld id="{00000000-1234-1234-1234-123412341234}" type="slidenum"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hyperlink" Target="https://introcs.cs.princeton.edu/java/stdlib/javadoc/StdDraw.html#getBackgroundColor()" TargetMode="External"/><Relationship Id="rId22" Type="http://schemas.openxmlformats.org/officeDocument/2006/relationships/hyperlink" Target="https://introcs.cs.princeton.edu/java/stdlib/javadoc/StdDraw.html#getFont()" TargetMode="External"/><Relationship Id="rId21" Type="http://schemas.openxmlformats.org/officeDocument/2006/relationships/hyperlink" Target="https://docs.oracle.com/en/java/javase/11/docs/api/java.desktop/java/awt/Font.html?is-external=true" TargetMode="External"/><Relationship Id="rId24" Type="http://schemas.openxmlformats.org/officeDocument/2006/relationships/hyperlink" Target="https://introcs.cs.princeton.edu/java/stdlib/javadoc/StdDraw.html#getPenColor()" TargetMode="External"/><Relationship Id="rId23" Type="http://schemas.openxmlformats.org/officeDocument/2006/relationships/hyperlink" Target="https://docs.oracle.com/en/java/javase/11/docs/api/java.desktop/java/awt/Color.html?is-external=tru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ntrocs.cs.princeton.edu/java/stdlib/javadoc/StdDraw.html#actionPerformed(java.awt.event.ActionEvent)" TargetMode="External"/><Relationship Id="rId4" Type="http://schemas.openxmlformats.org/officeDocument/2006/relationships/hyperlink" Target="https://docs.oracle.com/en/java/javase/11/docs/api/java.desktop/java/awt/event/ActionEvent.html?is-external=true" TargetMode="External"/><Relationship Id="rId9" Type="http://schemas.openxmlformats.org/officeDocument/2006/relationships/hyperlink" Target="https://docs.oracle.com/en/java/javase/11/docs/api/java.desktop/java/awt/Color.html?is-external=true" TargetMode="External"/><Relationship Id="rId25" Type="http://schemas.openxmlformats.org/officeDocument/2006/relationships/hyperlink" Target="https://introcs.cs.princeton.edu/java/stdlib/javadoc/StdDraw.html#getPenRadius()" TargetMode="External"/><Relationship Id="rId5" Type="http://schemas.openxmlformats.org/officeDocument/2006/relationships/hyperlink" Target="https://introcs.cs.princeton.edu/java/stdlib/javadoc/StdDraw.html#arc(double,double,double,double,double)" TargetMode="External"/><Relationship Id="rId6" Type="http://schemas.openxmlformats.org/officeDocument/2006/relationships/hyperlink" Target="https://introcs.cs.princeton.edu/java/stdlib/javadoc/StdDraw.html#circle(double,double,double)" TargetMode="External"/><Relationship Id="rId7" Type="http://schemas.openxmlformats.org/officeDocument/2006/relationships/hyperlink" Target="https://introcs.cs.princeton.edu/java/stdlib/javadoc/StdDraw.html#clear()" TargetMode="External"/><Relationship Id="rId8" Type="http://schemas.openxmlformats.org/officeDocument/2006/relationships/hyperlink" Target="https://introcs.cs.princeton.edu/java/stdlib/javadoc/StdDraw.html#clear(java.awt.Color)" TargetMode="External"/><Relationship Id="rId11" Type="http://schemas.openxmlformats.org/officeDocument/2006/relationships/hyperlink" Target="https://introcs.cs.princeton.edu/java/stdlib/javadoc/StdDraw.html#disableDoubleBuffering()" TargetMode="External"/><Relationship Id="rId10" Type="http://schemas.openxmlformats.org/officeDocument/2006/relationships/hyperlink" Target="https://introcs.cs.princeton.edu/java/stdlib/javadoc/StdDraw.html#close()" TargetMode="External"/><Relationship Id="rId13" Type="http://schemas.openxmlformats.org/officeDocument/2006/relationships/hyperlink" Target="https://introcs.cs.princeton.edu/java/stdlib/javadoc/StdDraw.html#enableDoubleBuffering()" TargetMode="External"/><Relationship Id="rId12" Type="http://schemas.openxmlformats.org/officeDocument/2006/relationships/hyperlink" Target="https://introcs.cs.princeton.edu/java/stdlib/javadoc/StdDraw.html#ellipse(double,double,double,double)" TargetMode="External"/><Relationship Id="rId15" Type="http://schemas.openxmlformats.org/officeDocument/2006/relationships/hyperlink" Target="https://introcs.cs.princeton.edu/java/stdlib/javadoc/StdDraw.html#filledEllipse(double,double,double,double)" TargetMode="External"/><Relationship Id="rId14" Type="http://schemas.openxmlformats.org/officeDocument/2006/relationships/hyperlink" Target="https://introcs.cs.princeton.edu/java/stdlib/javadoc/StdDraw.html#filledCircle(double,double,double)" TargetMode="External"/><Relationship Id="rId17" Type="http://schemas.openxmlformats.org/officeDocument/2006/relationships/hyperlink" Target="https://introcs.cs.princeton.edu/java/stdlib/javadoc/StdDraw.html#filledRectangle(double,double,double,double)" TargetMode="External"/><Relationship Id="rId16" Type="http://schemas.openxmlformats.org/officeDocument/2006/relationships/hyperlink" Target="https://introcs.cs.princeton.edu/java/stdlib/javadoc/StdDraw.html#filledPolygon(double%5B%5D,double%5B%5D)" TargetMode="External"/><Relationship Id="rId19" Type="http://schemas.openxmlformats.org/officeDocument/2006/relationships/hyperlink" Target="https://docs.oracle.com/en/java/javase/11/docs/api/java.desktop/java/awt/Color.html?is-external=true" TargetMode="External"/><Relationship Id="rId18" Type="http://schemas.openxmlformats.org/officeDocument/2006/relationships/hyperlink" Target="https://introcs.cs.princeton.edu/java/stdlib/javadoc/StdDraw.html#filledSquare(double,double,double)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s://introcs.cs.princeton.edu/java/stdlib/javadoc/In.html#readByte()" TargetMode="External"/><Relationship Id="rId22" Type="http://schemas.openxmlformats.org/officeDocument/2006/relationships/hyperlink" Target="https://introcs.cs.princeton.edu/java/stdlib/javadoc/In.html#readDouble()" TargetMode="External"/><Relationship Id="rId21" Type="http://schemas.openxmlformats.org/officeDocument/2006/relationships/hyperlink" Target="https://introcs.cs.princeton.edu/java/stdlib/javadoc/In.html#readChar()" TargetMode="External"/><Relationship Id="rId24" Type="http://schemas.openxmlformats.org/officeDocument/2006/relationships/hyperlink" Target="https://introcs.cs.princeton.edu/java/stdlib/javadoc/In.html#readInt()" TargetMode="External"/><Relationship Id="rId23" Type="http://schemas.openxmlformats.org/officeDocument/2006/relationships/hyperlink" Target="https://introcs.cs.princeton.edu/java/stdlib/javadoc/In.html#readFloat(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ntrocs.cs.princeton.edu/java/stdlib/javadoc/In.html#close()" TargetMode="External"/><Relationship Id="rId4" Type="http://schemas.openxmlformats.org/officeDocument/2006/relationships/hyperlink" Target="https://introcs.cs.princeton.edu/java/stdlib/javadoc/In.html#exists()" TargetMode="External"/><Relationship Id="rId9" Type="http://schemas.openxmlformats.org/officeDocument/2006/relationships/hyperlink" Target="https://docs.oracle.com/en/java/javase/11/docs/api/java.base/java/lang/String.html?is-external=true" TargetMode="External"/><Relationship Id="rId26" Type="http://schemas.openxmlformats.org/officeDocument/2006/relationships/hyperlink" Target="https://introcs.cs.princeton.edu/java/stdlib/javadoc/In.html#readLine()" TargetMode="External"/><Relationship Id="rId25" Type="http://schemas.openxmlformats.org/officeDocument/2006/relationships/hyperlink" Target="https://docs.oracle.com/en/java/javase/11/docs/api/java.base/java/lang/String.html?is-external=true" TargetMode="External"/><Relationship Id="rId28" Type="http://schemas.openxmlformats.org/officeDocument/2006/relationships/hyperlink" Target="https://introcs.cs.princeton.edu/java/stdlib/javadoc/In.html#readShort()" TargetMode="External"/><Relationship Id="rId27" Type="http://schemas.openxmlformats.org/officeDocument/2006/relationships/hyperlink" Target="https://introcs.cs.princeton.edu/java/stdlib/javadoc/In.html#readLong()" TargetMode="External"/><Relationship Id="rId5" Type="http://schemas.openxmlformats.org/officeDocument/2006/relationships/hyperlink" Target="https://introcs.cs.princeton.edu/java/stdlib/javadoc/In.html#hasNextChar()" TargetMode="External"/><Relationship Id="rId6" Type="http://schemas.openxmlformats.org/officeDocument/2006/relationships/hyperlink" Target="https://introcs.cs.princeton.edu/java/stdlib/javadoc/In.html#hasNextLine()" TargetMode="External"/><Relationship Id="rId29" Type="http://schemas.openxmlformats.org/officeDocument/2006/relationships/hyperlink" Target="https://docs.oracle.com/en/java/javase/11/docs/api/java.base/java/lang/String.html?is-external=true" TargetMode="External"/><Relationship Id="rId7" Type="http://schemas.openxmlformats.org/officeDocument/2006/relationships/hyperlink" Target="https://introcs.cs.princeton.edu/java/stdlib/javadoc/In.html#isEmpty()" TargetMode="External"/><Relationship Id="rId8" Type="http://schemas.openxmlformats.org/officeDocument/2006/relationships/hyperlink" Target="https://introcs.cs.princeton.edu/java/stdlib/javadoc/In.html#main(java.lang.String%5B%5D)" TargetMode="External"/><Relationship Id="rId30" Type="http://schemas.openxmlformats.org/officeDocument/2006/relationships/hyperlink" Target="https://introcs.cs.princeton.edu/java/stdlib/javadoc/In.html#readString()" TargetMode="External"/><Relationship Id="rId11" Type="http://schemas.openxmlformats.org/officeDocument/2006/relationships/hyperlink" Target="https://introcs.cs.princeton.edu/java/stdlib/javadoc/In.html#readAll()" TargetMode="External"/><Relationship Id="rId10" Type="http://schemas.openxmlformats.org/officeDocument/2006/relationships/hyperlink" Target="https://docs.oracle.com/en/java/javase/11/docs/api/java.base/java/lang/String.html?is-external=true" TargetMode="External"/><Relationship Id="rId13" Type="http://schemas.openxmlformats.org/officeDocument/2006/relationships/hyperlink" Target="https://introcs.cs.princeton.edu/java/stdlib/javadoc/In.html#readAllInts()" TargetMode="External"/><Relationship Id="rId12" Type="http://schemas.openxmlformats.org/officeDocument/2006/relationships/hyperlink" Target="https://introcs.cs.princeton.edu/java/stdlib/javadoc/In.html#readAllDoubles()" TargetMode="External"/><Relationship Id="rId15" Type="http://schemas.openxmlformats.org/officeDocument/2006/relationships/hyperlink" Target="https://introcs.cs.princeton.edu/java/stdlib/javadoc/In.html#readAllLines()" TargetMode="External"/><Relationship Id="rId14" Type="http://schemas.openxmlformats.org/officeDocument/2006/relationships/hyperlink" Target="https://docs.oracle.com/en/java/javase/11/docs/api/java.base/java/lang/String.html?is-external=true" TargetMode="External"/><Relationship Id="rId17" Type="http://schemas.openxmlformats.org/officeDocument/2006/relationships/hyperlink" Target="https://docs.oracle.com/en/java/javase/11/docs/api/java.base/java/lang/String.html?is-external=true" TargetMode="External"/><Relationship Id="rId16" Type="http://schemas.openxmlformats.org/officeDocument/2006/relationships/hyperlink" Target="https://introcs.cs.princeton.edu/java/stdlib/javadoc/In.html#readAllLongs()" TargetMode="External"/><Relationship Id="rId19" Type="http://schemas.openxmlformats.org/officeDocument/2006/relationships/hyperlink" Target="https://introcs.cs.princeton.edu/java/stdlib/javadoc/In.html#readBoolean()" TargetMode="External"/><Relationship Id="rId18" Type="http://schemas.openxmlformats.org/officeDocument/2006/relationships/hyperlink" Target="https://introcs.cs.princeton.edu/java/stdlib/javadoc/In.html#readAllStrings()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"/>
          <p:cNvSpPr/>
          <p:nvPr/>
        </p:nvSpPr>
        <p:spPr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5-2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749523" y="2295137"/>
            <a:ext cx="5573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Multimedia, Part 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3070825"/>
            <a:ext cx="3252618" cy="35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Reichman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6055" l="12629" r="39493" t="12658"/>
          <a:stretch/>
        </p:blipFill>
        <p:spPr>
          <a:xfrm>
            <a:off x="559208" y="668747"/>
            <a:ext cx="7794200" cy="4644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8"/>
          <p:cNvGrpSpPr/>
          <p:nvPr/>
        </p:nvGrpSpPr>
        <p:grpSpPr>
          <a:xfrm>
            <a:off x="1125574" y="660738"/>
            <a:ext cx="4521416" cy="4644669"/>
            <a:chOff x="1932394" y="660738"/>
            <a:chExt cx="4521416" cy="4644669"/>
          </a:xfrm>
        </p:grpSpPr>
        <p:grpSp>
          <p:nvGrpSpPr>
            <p:cNvPr id="166" name="Google Shape;166;p18"/>
            <p:cNvGrpSpPr/>
            <p:nvPr/>
          </p:nvGrpSpPr>
          <p:grpSpPr>
            <a:xfrm>
              <a:off x="1932394" y="660738"/>
              <a:ext cx="4521416" cy="4644669"/>
              <a:chOff x="569660" y="606551"/>
              <a:chExt cx="4521416" cy="4644669"/>
            </a:xfrm>
          </p:grpSpPr>
          <p:pic>
            <p:nvPicPr>
              <p:cNvPr id="167" name="Google Shape;167;p18"/>
              <p:cNvPicPr preferRelativeResize="0"/>
              <p:nvPr/>
            </p:nvPicPr>
            <p:blipFill rotWithShape="1">
              <a:blip r:embed="rId4">
                <a:alphaModFix/>
              </a:blip>
              <a:srcRect b="9121" l="92854" r="2964" t="5541"/>
              <a:stretch/>
            </p:blipFill>
            <p:spPr>
              <a:xfrm>
                <a:off x="4691662" y="606551"/>
                <a:ext cx="399414" cy="464238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8" name="Google Shape;168;p18"/>
              <p:cNvPicPr preferRelativeResize="0"/>
              <p:nvPr/>
            </p:nvPicPr>
            <p:blipFill rotWithShape="1">
              <a:blip r:embed="rId3">
                <a:alphaModFix/>
              </a:blip>
              <a:srcRect b="6055" l="12629" r="39493" t="12658"/>
              <a:stretch/>
            </p:blipFill>
            <p:spPr>
              <a:xfrm>
                <a:off x="569660" y="606551"/>
                <a:ext cx="4377910" cy="46446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Google Shape;169;p18"/>
              <p:cNvPicPr preferRelativeResize="0"/>
              <p:nvPr/>
            </p:nvPicPr>
            <p:blipFill rotWithShape="1">
              <a:blip r:embed="rId4">
                <a:alphaModFix/>
              </a:blip>
              <a:srcRect b="9121" l="7300" r="2964" t="5541"/>
              <a:stretch/>
            </p:blipFill>
            <p:spPr>
              <a:xfrm>
                <a:off x="1213556" y="864119"/>
                <a:ext cx="3877520" cy="39031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0" name="Google Shape;170;p18"/>
              <p:cNvGrpSpPr/>
              <p:nvPr/>
            </p:nvGrpSpPr>
            <p:grpSpPr>
              <a:xfrm>
                <a:off x="1676791" y="1486312"/>
                <a:ext cx="2190497" cy="2812903"/>
                <a:chOff x="1523550" y="1809527"/>
                <a:chExt cx="2190497" cy="2812903"/>
              </a:xfrm>
            </p:grpSpPr>
            <p:sp>
              <p:nvSpPr>
                <p:cNvPr id="171" name="Google Shape;171;p18"/>
                <p:cNvSpPr/>
                <p:nvPr/>
              </p:nvSpPr>
              <p:spPr>
                <a:xfrm>
                  <a:off x="1523550" y="4314011"/>
                  <a:ext cx="741489" cy="3084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(0, 0)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18"/>
                <p:cNvSpPr/>
                <p:nvPr/>
              </p:nvSpPr>
              <p:spPr>
                <a:xfrm>
                  <a:off x="2766011" y="1809527"/>
                  <a:ext cx="948036" cy="3084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hlink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(0.5, 0.8)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3" name="Google Shape;173;p18"/>
              <p:cNvSpPr/>
              <p:nvPr/>
            </p:nvSpPr>
            <p:spPr>
              <a:xfrm>
                <a:off x="1525975" y="1486312"/>
                <a:ext cx="2341313" cy="2925009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omic Sans MS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pic>
          <p:nvPicPr>
            <p:cNvPr descr="fern" id="174" name="Google Shape;174;p18"/>
            <p:cNvPicPr preferRelativeResize="0"/>
            <p:nvPr/>
          </p:nvPicPr>
          <p:blipFill rotWithShape="1">
            <a:blip r:embed="rId5">
              <a:alphaModFix/>
            </a:blip>
            <a:srcRect b="0" l="26003" r="21480" t="0"/>
            <a:stretch/>
          </p:blipFill>
          <p:spPr>
            <a:xfrm rot="1001161">
              <a:off x="3904067" y="1595379"/>
              <a:ext cx="1402640" cy="2670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8"/>
          <p:cNvSpPr txBox="1"/>
          <p:nvPr/>
        </p:nvSpPr>
        <p:spPr>
          <a:xfrm>
            <a:off x="9762446" y="272945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66126" y="5443344"/>
            <a:ext cx="8263932" cy="1199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view: a ”canvas” consisiting (by default) of 512 rows of 512 pixels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each, which includes an invisible 10-pixel all around “frame”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0" marL="269875" marR="0" rtl="0" algn="l">
              <a:lnSpc>
                <a:spcPct val="144444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view: a 1.0 by 1.0 coordinate system, (0,0) at the bottom-left corner.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7" name="Google Shape;177;p18"/>
          <p:cNvGrpSpPr/>
          <p:nvPr/>
        </p:nvGrpSpPr>
        <p:grpSpPr>
          <a:xfrm>
            <a:off x="1171990" y="1227413"/>
            <a:ext cx="4275855" cy="4403050"/>
            <a:chOff x="1978810" y="1227413"/>
            <a:chExt cx="4275855" cy="4403050"/>
          </a:xfrm>
        </p:grpSpPr>
        <p:sp>
          <p:nvSpPr>
            <p:cNvPr id="178" name="Google Shape;178;p18"/>
            <p:cNvSpPr/>
            <p:nvPr/>
          </p:nvSpPr>
          <p:spPr>
            <a:xfrm>
              <a:off x="4320651" y="4998570"/>
              <a:ext cx="741489" cy="339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Google Shape;179;p18"/>
            <p:cNvGrpSpPr/>
            <p:nvPr/>
          </p:nvGrpSpPr>
          <p:grpSpPr>
            <a:xfrm>
              <a:off x="1978810" y="1227413"/>
              <a:ext cx="4275855" cy="4403050"/>
              <a:chOff x="616076" y="966098"/>
              <a:chExt cx="4275855" cy="4403050"/>
            </a:xfrm>
          </p:grpSpPr>
          <p:grpSp>
            <p:nvGrpSpPr>
              <p:cNvPr id="180" name="Google Shape;180;p18"/>
              <p:cNvGrpSpPr/>
              <p:nvPr/>
            </p:nvGrpSpPr>
            <p:grpSpPr>
              <a:xfrm>
                <a:off x="616076" y="966098"/>
                <a:ext cx="741489" cy="3433535"/>
                <a:chOff x="616076" y="966098"/>
                <a:chExt cx="741489" cy="3433535"/>
              </a:xfrm>
            </p:grpSpPr>
            <p:sp>
              <p:nvSpPr>
                <p:cNvPr id="181" name="Google Shape;181;p18"/>
                <p:cNvSpPr/>
                <p:nvPr/>
              </p:nvSpPr>
              <p:spPr>
                <a:xfrm rot="10800000">
                  <a:off x="1052765" y="966098"/>
                  <a:ext cx="304800" cy="3433535"/>
                </a:xfrm>
                <a:prstGeom prst="rightBrace">
                  <a:avLst>
                    <a:gd fmla="val 71280" name="adj1"/>
                    <a:gd fmla="val 50000" name="adj2"/>
                  </a:avLst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2" name="Google Shape;182;p18"/>
                <p:cNvSpPr/>
                <p:nvPr/>
              </p:nvSpPr>
              <p:spPr>
                <a:xfrm>
                  <a:off x="616076" y="2510686"/>
                  <a:ext cx="741489" cy="3391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1" i="0" lang="en-US" sz="1600" u="none" cap="none" strike="noStrik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1.0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3" name="Google Shape;183;p18"/>
              <p:cNvGrpSpPr/>
              <p:nvPr/>
            </p:nvGrpSpPr>
            <p:grpSpPr>
              <a:xfrm>
                <a:off x="1458396" y="4479838"/>
                <a:ext cx="3433535" cy="889311"/>
                <a:chOff x="1458396" y="4479838"/>
                <a:chExt cx="3433535" cy="889311"/>
              </a:xfrm>
            </p:grpSpPr>
            <p:sp>
              <p:nvSpPr>
                <p:cNvPr id="184" name="Google Shape;184;p18"/>
                <p:cNvSpPr/>
                <p:nvPr/>
              </p:nvSpPr>
              <p:spPr>
                <a:xfrm rot="5400000">
                  <a:off x="3022763" y="2915470"/>
                  <a:ext cx="304800" cy="3433535"/>
                </a:xfrm>
                <a:prstGeom prst="rightBrace">
                  <a:avLst>
                    <a:gd fmla="val 71280" name="adj1"/>
                    <a:gd fmla="val 50000" name="adj2"/>
                  </a:avLst>
                </a:prstGeom>
                <a:noFill/>
                <a:ln cap="flat" cmpd="sng" w="127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185" name="Google Shape;185;p18"/>
                <p:cNvSpPr/>
                <p:nvPr/>
              </p:nvSpPr>
              <p:spPr>
                <a:xfrm>
                  <a:off x="2956068" y="5060729"/>
                  <a:ext cx="741489" cy="30841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6025" lIns="92075" spcFirstLastPara="1" rIns="92075" wrap="square" tIns="46025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lt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1.0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86" name="Google Shape;186;p18"/>
            <p:cNvSpPr/>
            <p:nvPr/>
          </p:nvSpPr>
          <p:spPr>
            <a:xfrm>
              <a:off x="2832671" y="4301821"/>
              <a:ext cx="741489" cy="3084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(0, 0)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18"/>
          <p:cNvSpPr/>
          <p:nvPr/>
        </p:nvSpPr>
        <p:spPr>
          <a:xfrm>
            <a:off x="7756839" y="2774403"/>
            <a:ext cx="827954" cy="457200"/>
          </a:xfrm>
          <a:prstGeom prst="wedgeRoundRectCallout">
            <a:avLst>
              <a:gd fmla="val -103719" name="adj1"/>
              <a:gd fmla="val -24957" name="adj2"/>
              <a:gd fmla="val 16667" name="adj3"/>
            </a:avLst>
          </a:prstGeom>
          <a:solidFill>
            <a:srgbClr val="FFEFAF"/>
          </a:solidFill>
          <a:ln>
            <a:noFill/>
          </a:ln>
        </p:spPr>
        <p:txBody>
          <a:bodyPr anchorCtr="0" anchor="ctr" bIns="45700" lIns="0" spcFirstLastPara="1" rIns="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5572611" y="3469341"/>
            <a:ext cx="827954" cy="457200"/>
          </a:xfrm>
          <a:prstGeom prst="wedgeRoundRectCallout">
            <a:avLst>
              <a:gd fmla="val -124832" name="adj1"/>
              <a:gd fmla="val -30839" name="adj2"/>
              <a:gd fmla="val 16667" name="adj3"/>
            </a:avLst>
          </a:prstGeom>
          <a:solidFill>
            <a:srgbClr val="FFEFAF"/>
          </a:solidFill>
          <a:ln>
            <a:noFill/>
          </a:ln>
        </p:spPr>
        <p:txBody>
          <a:bodyPr anchorCtr="0" anchor="ctr" bIns="45700" lIns="0" spcFirstLastPara="1" rIns="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“Canvas” </a:t>
            </a:r>
            <a:r>
              <a:rPr lang="en-US" sz="1600"/>
              <a:t>(drawing area)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Line drawing</a:t>
            </a:r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562135" y="2714691"/>
            <a:ext cx="7875330" cy="4027853"/>
            <a:chOff x="562135" y="2714691"/>
            <a:chExt cx="7875330" cy="4027853"/>
          </a:xfrm>
        </p:grpSpPr>
        <p:pic>
          <p:nvPicPr>
            <p:cNvPr id="197" name="Google Shape;197;p19"/>
            <p:cNvPicPr preferRelativeResize="0"/>
            <p:nvPr/>
          </p:nvPicPr>
          <p:blipFill rotWithShape="1">
            <a:blip r:embed="rId3">
              <a:alphaModFix/>
            </a:blip>
            <a:srcRect b="16849" l="12630" r="1244" t="12658"/>
            <a:stretch/>
          </p:blipFill>
          <p:spPr>
            <a:xfrm>
              <a:off x="562135" y="2714691"/>
              <a:ext cx="7875330" cy="40278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19"/>
            <p:cNvPicPr preferRelativeResize="0"/>
            <p:nvPr/>
          </p:nvPicPr>
          <p:blipFill rotWithShape="1">
            <a:blip r:embed="rId3">
              <a:alphaModFix/>
            </a:blip>
            <a:srcRect b="74072" l="68798" r="19695" t="21117"/>
            <a:stretch/>
          </p:blipFill>
          <p:spPr>
            <a:xfrm>
              <a:off x="5631947" y="3520258"/>
              <a:ext cx="1052070" cy="2748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19"/>
          <p:cNvGrpSpPr/>
          <p:nvPr/>
        </p:nvGrpSpPr>
        <p:grpSpPr>
          <a:xfrm>
            <a:off x="862305" y="2714690"/>
            <a:ext cx="3877520" cy="3809033"/>
            <a:chOff x="862305" y="2714690"/>
            <a:chExt cx="3877520" cy="3809033"/>
          </a:xfrm>
        </p:grpSpPr>
        <p:pic>
          <p:nvPicPr>
            <p:cNvPr id="200" name="Google Shape;200;p19"/>
            <p:cNvPicPr preferRelativeResize="0"/>
            <p:nvPr/>
          </p:nvPicPr>
          <p:blipFill rotWithShape="1">
            <a:blip r:embed="rId4">
              <a:alphaModFix/>
            </a:blip>
            <a:srcRect b="9121" l="7300" r="2964" t="7598"/>
            <a:stretch/>
          </p:blipFill>
          <p:spPr>
            <a:xfrm>
              <a:off x="862305" y="2714690"/>
              <a:ext cx="3877520" cy="380903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1" name="Google Shape;201;p19"/>
            <p:cNvGrpSpPr/>
            <p:nvPr/>
          </p:nvGrpSpPr>
          <p:grpSpPr>
            <a:xfrm>
              <a:off x="1275897" y="3526452"/>
              <a:ext cx="2190497" cy="2812903"/>
              <a:chOff x="1676791" y="1922254"/>
              <a:chExt cx="2190497" cy="2812903"/>
            </a:xfrm>
          </p:grpSpPr>
          <p:sp>
            <p:nvSpPr>
              <p:cNvPr id="202" name="Google Shape;202;p19"/>
              <p:cNvSpPr/>
              <p:nvPr/>
            </p:nvSpPr>
            <p:spPr>
              <a:xfrm>
                <a:off x="1676791" y="4426738"/>
                <a:ext cx="741489" cy="308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chemeClr val="hlink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r>
                  <a:rPr b="0" i="0" lang="en-US" sz="1200" u="none" cap="none" strike="noStrik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0, 0)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2919252" y="1922254"/>
                <a:ext cx="948036" cy="277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66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(0.5, 0.8)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" name="Google Shape;204;p19"/>
          <p:cNvGrpSpPr/>
          <p:nvPr/>
        </p:nvGrpSpPr>
        <p:grpSpPr>
          <a:xfrm>
            <a:off x="562135" y="767261"/>
            <a:ext cx="8339493" cy="1615313"/>
            <a:chOff x="562135" y="767261"/>
            <a:chExt cx="8339493" cy="1615313"/>
          </a:xfrm>
        </p:grpSpPr>
        <p:sp>
          <p:nvSpPr>
            <p:cNvPr id="205" name="Google Shape;205;p19"/>
            <p:cNvSpPr/>
            <p:nvPr/>
          </p:nvSpPr>
          <p:spPr>
            <a:xfrm>
              <a:off x="562135" y="767261"/>
              <a:ext cx="4554668" cy="161531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62800" lIns="180000" spcFirstLastPara="1" rIns="0" wrap="square" tIns="108000">
              <a:noAutofit/>
            </a:bodyPr>
            <a:lstStyle/>
            <a:p>
              <a:pPr indent="0" lvl="0" marL="0" marR="0" rtl="0" algn="l">
                <a:lnSpc>
                  <a:spcPct val="15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 class DrawLineDemo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public static void main(String[] args)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b="0" i="0" lang="en-US" sz="1200" u="none" cap="none" strike="noStrike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// draws a line between (0,0) and (0.5,0.8)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b="0" i="0" lang="en-US" sz="12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StdDraw.line</a:t>
              </a: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(0.0, 0.0, 0.5, 0.8);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5224633" y="767261"/>
              <a:ext cx="3676995" cy="14749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StdDraw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creates a default canvass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default canvas dimensions,</a:t>
              </a:r>
              <a:b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line width, colors, etc. can be easily changed using 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StdDraw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functions.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80975" lvl="1" marL="346075" marR="0" rtl="0" algn="l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7" name="Google Shape;207;p19"/>
          <p:cNvSpPr/>
          <p:nvPr/>
        </p:nvSpPr>
        <p:spPr>
          <a:xfrm>
            <a:off x="3466394" y="4600667"/>
            <a:ext cx="2349578" cy="952965"/>
          </a:xfrm>
          <a:prstGeom prst="wedgeRoundRectCallout">
            <a:avLst>
              <a:gd fmla="val -51629" name="adj1"/>
              <a:gd fmla="val -79577" name="adj2"/>
              <a:gd fmla="val 16667" name="adj3"/>
            </a:avLst>
          </a:prstGeom>
          <a:solidFill>
            <a:srgbClr val="FFEFAF"/>
          </a:solidFill>
          <a:ln>
            <a:noFill/>
          </a:ln>
        </p:spPr>
        <p:txBody>
          <a:bodyPr anchorCtr="0" anchor="ctr" bIns="45700" lIns="72000" spcFirstLastPara="1" rIns="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to kill a program that creates a graphical window, close the window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Line drawing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530948" y="702782"/>
            <a:ext cx="7848600" cy="819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 Draw an equilateral triangle with side length 1; Left bottom corner at (0,0).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/>
          <p:nvPr/>
        </p:nvSpPr>
        <p:spPr>
          <a:xfrm>
            <a:off x="687803" y="3931013"/>
            <a:ext cx="4062941" cy="16153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80000" spcFirstLastPara="1" rIns="0" wrap="square" tIns="108000">
            <a:noAutofit/>
          </a:bodyPr>
          <a:lstStyle/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EqTriangle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//// You do it, using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StdDraw.drawLine()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StdDraw</a:t>
            </a:r>
            <a:r>
              <a:rPr lang="en-US"/>
              <a:t> class</a:t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7685590" y="6389225"/>
            <a:ext cx="1122744" cy="468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23" name="Google Shape;223;p2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{A5B5FAD9-18F8-459C-B6BE-9CE2178F1566}</a:tableStyleId>
              </a:tblPr>
              <a:tblGrid>
                <a:gridCol w="790575"/>
                <a:gridCol w="4324350"/>
                <a:gridCol w="4029075"/>
              </a:tblGrid>
              <a:tr h="2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53833"/>
                          </a:solidFill>
                        </a:rPr>
                        <a:t>Modifier and Type</a:t>
                      </a:r>
                      <a:endParaRPr b="1" sz="1000" u="none" cap="none" strike="noStrike">
                        <a:solidFill>
                          <a:srgbClr val="353833"/>
                        </a:solidFill>
                      </a:endParaRPr>
                    </a:p>
                  </a:txBody>
                  <a:tcPr marT="76200" marB="28575" marR="28575" marL="66675"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53833"/>
                          </a:solidFill>
                        </a:rPr>
                        <a:t>Method</a:t>
                      </a:r>
                      <a:endParaRPr b="1" sz="1000" u="none" cap="none" strike="noStrike">
                        <a:solidFill>
                          <a:srgbClr val="353833"/>
                        </a:solidFill>
                      </a:endParaRPr>
                    </a:p>
                  </a:txBody>
                  <a:tcPr marT="76200" marB="28575" marR="28575" marL="66675"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53833"/>
                          </a:solidFill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353833"/>
                        </a:solidFill>
                      </a:endParaRPr>
                    </a:p>
                  </a:txBody>
                  <a:tcPr marT="76200" marB="28575" marR="28575" marL="66675">
                    <a:solidFill>
                      <a:srgbClr val="DEE3E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actionPerformed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</a:t>
                      </a: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ActionEvent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event)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This method cannot be called directly.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arc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​(double x, double y, double radius, double angle1, double angle2)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Draws a circular arc of the specified radius, centered at (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), from angle1 to angle2 (in degrees).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circle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​(double x, double y, double radius)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Draws a circle of the specified radius, centered at (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clear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Clears the screen using the default background color (white).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clear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</a:t>
                      </a: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Color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color)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Clears the screen using the specified background color.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close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Closes the standard drawing window.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disableDoubleBuffering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Disables double buffering.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ellipse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​(double x, double y, double semiMajorAxis, double semiMinorAxis)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Draws an ellipse with the specified semimajor and semiminor axes, centered at (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enableDoubleBuffering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Enables double buffering.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filledCircle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​(double x, double y, double radius)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Draws a filled circle of the specified radius, centered at (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filledEllipse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​(double x, double y, double semiMajorAxis, double semiMinorAxis)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Draws a filled ellipse with the specified semimajor and semiminor axes, centered at (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filledPolygon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​(double[] x, double[] y)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Draws a filled polygon with the vertices (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baseline="-25000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baseline="-25000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), (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baseline="-25000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baseline="-25000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), ..., (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baseline="-25000"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</a:t>
                      </a:r>
                      <a:r>
                        <a:rPr baseline="-25000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–1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baseline="-25000"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</a:t>
                      </a:r>
                      <a:r>
                        <a:rPr baseline="-25000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–1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filledRectangle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​(double x, double y, double halfWidth, double halfHeight)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Draws a filled rectangle of the specified size, centered at (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filledSquare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​(double x, double y, double halfLength)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Draws a filled square of the specified size, centered at (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</a:t>
                      </a:r>
                      <a:r>
                        <a:rPr i="1"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</a:t>
                      </a: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Color</a:t>
                      </a:r>
                      <a:endParaRPr b="1" sz="1050" u="none" cap="none" strike="noStrike">
                        <a:solidFill>
                          <a:srgbClr val="4A67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getBackgroundColor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Returns the current background color.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</a:t>
                      </a: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Font</a:t>
                      </a:r>
                      <a:endParaRPr b="1" sz="1050" u="none" cap="none" strike="noStrike">
                        <a:solidFill>
                          <a:srgbClr val="4A67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getFont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Returns the current font.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</a:t>
                      </a: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Color</a:t>
                      </a:r>
                      <a:endParaRPr b="1" sz="1050" u="none" cap="none" strike="noStrike">
                        <a:solidFill>
                          <a:srgbClr val="4A67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getPenColor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Returns the current pen color.</a:t>
                      </a:r>
                      <a:endParaRPr sz="10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double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b="1" lang="en-US" sz="10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getPenRadius</a:t>
                      </a:r>
                      <a:r>
                        <a:rPr lang="en-US" sz="10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0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561973" y="741348"/>
            <a:ext cx="8382001" cy="512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Given: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Geographical coordinates of 13000+ cities and villages (with population &gt; 500)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Make the data visible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7437863" y="6637666"/>
            <a:ext cx="646771" cy="20918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4741493" y="1888143"/>
            <a:ext cx="3572714" cy="1988942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  <p:txBody>
          <a:bodyPr anchorCtr="0" anchor="t" bIns="91425" lIns="182875" spcFirstLastPara="1" rIns="7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more USA.txt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669905.0 247205.0 1244962.0 700000.0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1097038.8890   245552.7780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1103961.1110   247133.3330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1104677.7780   247205.5560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1108586.1110   249238.8890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PlotMap USA.txt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3" name="Google Shape;233;p22"/>
          <p:cNvGrpSpPr/>
          <p:nvPr/>
        </p:nvGrpSpPr>
        <p:grpSpPr>
          <a:xfrm>
            <a:off x="6066517" y="1303740"/>
            <a:ext cx="3673801" cy="813966"/>
            <a:chOff x="5807988" y="1425667"/>
            <a:chExt cx="3673801" cy="813966"/>
          </a:xfrm>
        </p:grpSpPr>
        <p:sp>
          <p:nvSpPr>
            <p:cNvPr id="234" name="Google Shape;234;p22"/>
            <p:cNvSpPr/>
            <p:nvPr/>
          </p:nvSpPr>
          <p:spPr>
            <a:xfrm>
              <a:off x="5807988" y="1425667"/>
              <a:ext cx="3673801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convention: first 4 values are 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data’s </a:t>
              </a:r>
              <a:r>
                <a:rPr b="0" i="1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xMin</a:t>
              </a:r>
              <a:r>
                <a:rPr b="0" i="0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1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yMin</a:t>
              </a:r>
              <a:r>
                <a:rPr b="0" i="0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1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xMax</a:t>
              </a:r>
              <a:r>
                <a:rPr b="0" i="0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1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yMax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5" name="Google Shape;235;p22"/>
            <p:cNvCxnSpPr/>
            <p:nvPr/>
          </p:nvCxnSpPr>
          <p:spPr>
            <a:xfrm>
              <a:off x="6406774" y="1887974"/>
              <a:ext cx="11480" cy="351659"/>
            </a:xfrm>
            <a:prstGeom prst="straightConnector1">
              <a:avLst/>
            </a:prstGeom>
            <a:noFill/>
            <a:ln cap="flat" cmpd="sng" w="15875">
              <a:solidFill>
                <a:srgbClr val="7F7F7F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236" name="Google Shape;236;p22"/>
          <p:cNvSpPr/>
          <p:nvPr/>
        </p:nvSpPr>
        <p:spPr>
          <a:xfrm>
            <a:off x="7752835" y="6548944"/>
            <a:ext cx="1122744" cy="2979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486512" y="1534891"/>
            <a:ext cx="4003665" cy="483503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5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Reads data points (geographical coordinates) from a file,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5FB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*   and draws them.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Uses classes </a:t>
            </a: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StdDraw</a:t>
            </a:r>
            <a:endParaRPr b="0" i="0" sz="1200" u="none" cap="none" strike="noStrike">
              <a:solidFill>
                <a:srgbClr val="006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PlotMap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 in = new In(args[0]); </a:t>
            </a:r>
            <a:r>
              <a:rPr b="0" i="0" lang="en-US" sz="11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Input file reader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Sets the canvass physical dimensions to</a:t>
            </a:r>
            <a:b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a fixed “landscape”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StdDraw.setCanvasSize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(1000,800); </a:t>
            </a:r>
            <a:r>
              <a:rPr b="0" i="0" lang="en-US" sz="11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(width,height)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Scales the canvass logical dimensions according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to the min and max values in the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double xMin = in.readDouble();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double yMin = in.readDouble();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double xMax = in.readDouble();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double yMax = in.readDouble();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StdDraw.setXscale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(xMin, xMax);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StdDraw.setYscale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(yMin, yMax);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Draws the data 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 (!in.isEmpty())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StdDraw.point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(in.readDouble(),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in.readDouble());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23"/>
          <p:cNvGrpSpPr/>
          <p:nvPr/>
        </p:nvGrpSpPr>
        <p:grpSpPr>
          <a:xfrm>
            <a:off x="4650245" y="4134626"/>
            <a:ext cx="4732752" cy="2712223"/>
            <a:chOff x="4650245" y="4134626"/>
            <a:chExt cx="4732752" cy="2712223"/>
          </a:xfrm>
        </p:grpSpPr>
        <p:sp>
          <p:nvSpPr>
            <p:cNvPr id="245" name="Google Shape;245;p23"/>
            <p:cNvSpPr/>
            <p:nvPr/>
          </p:nvSpPr>
          <p:spPr>
            <a:xfrm>
              <a:off x="4650245" y="6330810"/>
              <a:ext cx="1416272" cy="262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hlink"/>
                  </a:solidFill>
                  <a:latin typeface="Consolas"/>
                  <a:ea typeface="Consolas"/>
                  <a:cs typeface="Consolas"/>
                  <a:sym typeface="Consolas"/>
                </a:rPr>
                <a:t>xMin</a:t>
              </a:r>
              <a:endParaRPr b="0" i="0" sz="1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Picture 6" id="246" name="Google Shape;246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55433" y="4424953"/>
              <a:ext cx="3609222" cy="189628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47" name="Google Shape;247;p23"/>
            <p:cNvSpPr/>
            <p:nvPr/>
          </p:nvSpPr>
          <p:spPr>
            <a:xfrm>
              <a:off x="4732893" y="4134626"/>
              <a:ext cx="363176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1200 by 800 pixels canvas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8353408" y="6107677"/>
              <a:ext cx="713278" cy="262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yMin</a:t>
              </a:r>
              <a:endParaRPr b="0" i="0" sz="1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7966725" y="6317563"/>
              <a:ext cx="1416272" cy="262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hlink"/>
                  </a:solidFill>
                  <a:latin typeface="Consolas"/>
                  <a:ea typeface="Consolas"/>
                  <a:cs typeface="Consolas"/>
                  <a:sym typeface="Consolas"/>
                </a:rPr>
                <a:t>xMax</a:t>
              </a:r>
              <a:endParaRPr b="0" i="0" sz="1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8364655" y="4355625"/>
              <a:ext cx="713278" cy="262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yMax</a:t>
              </a:r>
              <a:endParaRPr b="0" i="0" sz="1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7437863" y="6637666"/>
              <a:ext cx="646771" cy="2091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52" name="Google Shape;252;p23"/>
          <p:cNvSpPr/>
          <p:nvPr/>
        </p:nvSpPr>
        <p:spPr>
          <a:xfrm>
            <a:off x="4741493" y="1888143"/>
            <a:ext cx="3572714" cy="1988942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  <p:txBody>
          <a:bodyPr anchorCtr="0" anchor="t" bIns="91425" lIns="182875" spcFirstLastPara="1" rIns="72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more USA.txt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669905.0 247205.0 1244962.0 700000.0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1097038.8890   245552.7780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1103961.1110   247133.3330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1104677.7780   247205.5560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1108586.1110   249238.8890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PlotMap USA.txt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3" name="Google Shape;253;p23"/>
          <p:cNvGrpSpPr/>
          <p:nvPr/>
        </p:nvGrpSpPr>
        <p:grpSpPr>
          <a:xfrm>
            <a:off x="6066517" y="1303740"/>
            <a:ext cx="3673801" cy="813966"/>
            <a:chOff x="5807988" y="1425667"/>
            <a:chExt cx="3673801" cy="813966"/>
          </a:xfrm>
        </p:grpSpPr>
        <p:sp>
          <p:nvSpPr>
            <p:cNvPr id="254" name="Google Shape;254;p23"/>
            <p:cNvSpPr/>
            <p:nvPr/>
          </p:nvSpPr>
          <p:spPr>
            <a:xfrm>
              <a:off x="5807988" y="1425667"/>
              <a:ext cx="3673801" cy="46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convention: first 4 values are 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data’s </a:t>
              </a:r>
              <a:r>
                <a:rPr b="0" i="1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xMin</a:t>
              </a:r>
              <a:r>
                <a:rPr b="0" i="0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1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yMin</a:t>
              </a:r>
              <a:r>
                <a:rPr b="0" i="0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1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xMax</a:t>
              </a:r>
              <a:r>
                <a:rPr b="0" i="0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b="0" i="1" lang="en-US" sz="12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yMax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" name="Google Shape;255;p23"/>
            <p:cNvCxnSpPr/>
            <p:nvPr/>
          </p:nvCxnSpPr>
          <p:spPr>
            <a:xfrm>
              <a:off x="6406774" y="1887974"/>
              <a:ext cx="11480" cy="351659"/>
            </a:xfrm>
            <a:prstGeom prst="straightConnector1">
              <a:avLst/>
            </a:prstGeom>
            <a:noFill/>
            <a:ln cap="flat" cmpd="sng" w="15875">
              <a:solidFill>
                <a:srgbClr val="7F7F7F"/>
              </a:solidFill>
              <a:prstDash val="solid"/>
              <a:round/>
              <a:headEnd len="sm" w="sm" type="none"/>
              <a:tailEnd len="lg" w="lg" type="triangle"/>
            </a:ln>
          </p:spPr>
        </p:cxnSp>
      </p:grpSp>
      <p:sp>
        <p:nvSpPr>
          <p:cNvPr id="256" name="Google Shape;256;p23"/>
          <p:cNvSpPr/>
          <p:nvPr/>
        </p:nvSpPr>
        <p:spPr>
          <a:xfrm>
            <a:off x="7752835" y="6548944"/>
            <a:ext cx="1122744" cy="2979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561973" y="741348"/>
            <a:ext cx="8382001" cy="512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Given: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Geographical coordinates of 13000+ cities and villages (with population &gt; 500)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Task: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Make the data visible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plotting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513853" y="762305"/>
            <a:ext cx="6268148" cy="4670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5" name="Google Shape;265;p25"/>
          <p:cNvGrpSpPr/>
          <p:nvPr/>
        </p:nvGrpSpPr>
        <p:grpSpPr>
          <a:xfrm>
            <a:off x="4166163" y="1944561"/>
            <a:ext cx="3181809" cy="3733281"/>
            <a:chOff x="4930351" y="1790906"/>
            <a:chExt cx="3181809" cy="3733281"/>
          </a:xfrm>
        </p:grpSpPr>
        <p:pic>
          <p:nvPicPr>
            <p:cNvPr id="266" name="Google Shape;26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30351" y="2360602"/>
              <a:ext cx="2896160" cy="316358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352"/>
                </a:srgbClr>
              </a:outerShdw>
            </a:effectLst>
          </p:spPr>
        </p:pic>
        <p:sp>
          <p:nvSpPr>
            <p:cNvPr id="267" name="Google Shape;267;p25"/>
            <p:cNvSpPr/>
            <p:nvPr/>
          </p:nvSpPr>
          <p:spPr>
            <a:xfrm>
              <a:off x="4930351" y="1790906"/>
              <a:ext cx="3181809" cy="359669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352"/>
                </a:srgbClr>
              </a:outerShdw>
            </a:effectLst>
          </p:spPr>
          <p:txBody>
            <a:bodyPr anchorCtr="0" anchor="t" bIns="91425" lIns="182875" spcFirstLastPara="1" rIns="720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% java PlotFunction -100 100 </a:t>
              </a:r>
              <a:r>
                <a:rPr b="0" i="0" lang="en-US" sz="12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1000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" name="Google Shape;268;p25"/>
          <p:cNvGrpSpPr/>
          <p:nvPr/>
        </p:nvGrpSpPr>
        <p:grpSpPr>
          <a:xfrm>
            <a:off x="643258" y="652069"/>
            <a:ext cx="7710150" cy="5025773"/>
            <a:chOff x="643258" y="652069"/>
            <a:chExt cx="7710150" cy="5025773"/>
          </a:xfrm>
        </p:grpSpPr>
        <p:sp>
          <p:nvSpPr>
            <p:cNvPr id="269" name="Google Shape;269;p25"/>
            <p:cNvSpPr/>
            <p:nvPr/>
          </p:nvSpPr>
          <p:spPr>
            <a:xfrm>
              <a:off x="643900" y="1953769"/>
              <a:ext cx="2977990" cy="359669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352"/>
                </a:srgbClr>
              </a:outerShdw>
            </a:effectLst>
          </p:spPr>
          <p:txBody>
            <a:bodyPr anchorCtr="0" anchor="t" bIns="91425" lIns="182875" spcFirstLastPara="1" rIns="72000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% java PlotFunction -100 100 </a:t>
              </a:r>
              <a:r>
                <a:rPr b="0" i="0" lang="en-US" sz="12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0" name="Google Shape;270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43258" y="2514257"/>
              <a:ext cx="2913229" cy="316358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352"/>
                </a:srgbClr>
              </a:outerShdw>
            </a:effectLst>
          </p:spPr>
        </p:pic>
        <p:sp>
          <p:nvSpPr>
            <p:cNvPr id="271" name="Google Shape;271;p25"/>
            <p:cNvSpPr txBox="1"/>
            <p:nvPr/>
          </p:nvSpPr>
          <p:spPr>
            <a:xfrm>
              <a:off x="3609413" y="652069"/>
              <a:ext cx="4743995" cy="1292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 to draw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Hard-coded into the program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625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Range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(xMin, xMax): command-line arguments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(number of segments): command-line argument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44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72" name="Google Shape;272;p25"/>
            <p:cNvGrpSpPr/>
            <p:nvPr/>
          </p:nvGrpSpPr>
          <p:grpSpPr>
            <a:xfrm>
              <a:off x="2249857" y="1330931"/>
              <a:ext cx="1197626" cy="598058"/>
              <a:chOff x="7171383" y="900147"/>
              <a:chExt cx="1197626" cy="598058"/>
            </a:xfrm>
          </p:grpSpPr>
          <p:sp>
            <p:nvSpPr>
              <p:cNvPr id="273" name="Google Shape;273;p25"/>
              <p:cNvSpPr txBox="1"/>
              <p:nvPr/>
            </p:nvSpPr>
            <p:spPr>
              <a:xfrm>
                <a:off x="7171383" y="904235"/>
                <a:ext cx="547020" cy="288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1275" lIns="102575" spcFirstLastPara="1" rIns="102575" wrap="square" tIns="51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xMin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5"/>
              <p:cNvSpPr txBox="1"/>
              <p:nvPr/>
            </p:nvSpPr>
            <p:spPr>
              <a:xfrm>
                <a:off x="7668645" y="900147"/>
                <a:ext cx="547020" cy="288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1275" lIns="102575" spcFirstLastPara="1" rIns="102575" wrap="square" tIns="51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xMax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5"/>
              <p:cNvSpPr txBox="1"/>
              <p:nvPr/>
            </p:nvSpPr>
            <p:spPr>
              <a:xfrm>
                <a:off x="8076866" y="909355"/>
                <a:ext cx="292143" cy="2882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1275" lIns="102575" spcFirstLastPara="1" rIns="102575" wrap="square" tIns="51275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7F7F7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6" name="Google Shape;276;p25"/>
              <p:cNvCxnSpPr/>
              <p:nvPr/>
            </p:nvCxnSpPr>
            <p:spPr>
              <a:xfrm>
                <a:off x="7576457" y="1171610"/>
                <a:ext cx="3147" cy="316277"/>
              </a:xfrm>
              <a:prstGeom prst="straightConnector1">
                <a:avLst/>
              </a:prstGeom>
              <a:noFill/>
              <a:ln cap="flat" cmpd="sng" w="15875">
                <a:solidFill>
                  <a:srgbClr val="7F7F7F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77" name="Google Shape;277;p25"/>
              <p:cNvCxnSpPr/>
              <p:nvPr/>
            </p:nvCxnSpPr>
            <p:spPr>
              <a:xfrm>
                <a:off x="8234298" y="1182399"/>
                <a:ext cx="10729" cy="315806"/>
              </a:xfrm>
              <a:prstGeom prst="straightConnector1">
                <a:avLst/>
              </a:prstGeom>
              <a:noFill/>
              <a:ln cap="flat" cmpd="sng" w="15875">
                <a:solidFill>
                  <a:srgbClr val="7F7F7F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78" name="Google Shape;278;p25"/>
              <p:cNvCxnSpPr/>
              <p:nvPr/>
            </p:nvCxnSpPr>
            <p:spPr>
              <a:xfrm>
                <a:off x="7879278" y="1172082"/>
                <a:ext cx="13879" cy="315806"/>
              </a:xfrm>
              <a:prstGeom prst="straightConnector1">
                <a:avLst/>
              </a:prstGeom>
              <a:noFill/>
              <a:ln cap="flat" cmpd="sng" w="15875">
                <a:solidFill>
                  <a:srgbClr val="7F7F7F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plotting</a:t>
            </a:r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513853" y="762305"/>
            <a:ext cx="6268148" cy="4670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4680703" y="1192601"/>
            <a:ext cx="2739097" cy="457200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  <p:txBody>
          <a:bodyPr anchorCtr="0" anchor="ctr" bIns="182875" lIns="144000" spcFirstLastPara="1" rIns="0" wrap="square" tIns="182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PlotFunction 0  100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26"/>
          <p:cNvGrpSpPr/>
          <p:nvPr/>
        </p:nvGrpSpPr>
        <p:grpSpPr>
          <a:xfrm>
            <a:off x="6121811" y="750684"/>
            <a:ext cx="1224996" cy="587741"/>
            <a:chOff x="7171383" y="900147"/>
            <a:chExt cx="1224996" cy="587741"/>
          </a:xfrm>
        </p:grpSpPr>
        <p:sp>
          <p:nvSpPr>
            <p:cNvPr id="291" name="Google Shape;291;p26"/>
            <p:cNvSpPr txBox="1"/>
            <p:nvPr/>
          </p:nvSpPr>
          <p:spPr>
            <a:xfrm>
              <a:off x="7171383" y="904235"/>
              <a:ext cx="547020" cy="288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275" lIns="102575" spcFirstLastPara="1" rIns="102575" wrap="square" tIns="5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xMin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6"/>
            <p:cNvSpPr txBox="1"/>
            <p:nvPr/>
          </p:nvSpPr>
          <p:spPr>
            <a:xfrm>
              <a:off x="7668645" y="900147"/>
              <a:ext cx="547020" cy="288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275" lIns="102575" spcFirstLastPara="1" rIns="102575" wrap="square" tIns="5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xMax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6"/>
            <p:cNvSpPr txBox="1"/>
            <p:nvPr/>
          </p:nvSpPr>
          <p:spPr>
            <a:xfrm>
              <a:off x="8104236" y="900147"/>
              <a:ext cx="292143" cy="288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1275" lIns="102575" spcFirstLastPara="1" rIns="102575" wrap="square" tIns="51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4" name="Google Shape;294;p26"/>
            <p:cNvCxnSpPr/>
            <p:nvPr/>
          </p:nvCxnSpPr>
          <p:spPr>
            <a:xfrm>
              <a:off x="7576457" y="1171610"/>
              <a:ext cx="3147" cy="316277"/>
            </a:xfrm>
            <a:prstGeom prst="straightConnector1">
              <a:avLst/>
            </a:prstGeom>
            <a:noFill/>
            <a:ln cap="flat" cmpd="sng" w="158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95" name="Google Shape;295;p26"/>
            <p:cNvCxnSpPr/>
            <p:nvPr/>
          </p:nvCxnSpPr>
          <p:spPr>
            <a:xfrm>
              <a:off x="8249492" y="1157807"/>
              <a:ext cx="8784" cy="326576"/>
            </a:xfrm>
            <a:prstGeom prst="straightConnector1">
              <a:avLst/>
            </a:prstGeom>
            <a:noFill/>
            <a:ln cap="flat" cmpd="sng" w="158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96" name="Google Shape;296;p26"/>
            <p:cNvCxnSpPr/>
            <p:nvPr/>
          </p:nvCxnSpPr>
          <p:spPr>
            <a:xfrm>
              <a:off x="7879278" y="1172082"/>
              <a:ext cx="13879" cy="315806"/>
            </a:xfrm>
            <a:prstGeom prst="straightConnector1">
              <a:avLst/>
            </a:prstGeom>
            <a:noFill/>
            <a:ln cap="flat" cmpd="sng" w="15875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0809" y="2193170"/>
            <a:ext cx="3805210" cy="4064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plotting</a:t>
            </a:r>
            <a:endParaRPr/>
          </a:p>
        </p:txBody>
      </p:sp>
      <p:sp>
        <p:nvSpPr>
          <p:cNvPr id="304" name="Google Shape;304;p30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229953" y="793551"/>
            <a:ext cx="4116136" cy="562468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1332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/** Plots functions.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PlotFunction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The function to plot: </a:t>
            </a: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f(x) = x *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f(double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return x *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 xMin = Double.parseDouble(args[0]);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 xMax = Double.parseDouble(args[1]);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int N = Integer.parseInt(args[2]);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Creates arrays for the x values and y values</a:t>
            </a:r>
            <a:endParaRPr b="0" i="0" sz="11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 x[] = xArr(xMin, xMax, N);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double y[] = f(x);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Scales the canvas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StdDraw.setXscale(xMin, xMax);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StdDraw.setYscale(min(y), max(y));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Connects the (x,y) points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for (int i = 0; i &lt; 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StdDraw.line</a:t>
            </a:r>
            <a:r>
              <a:rPr b="0" i="0" lang="en-US" sz="105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(x[i], y[i], x[i+1], y[i+1]);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//// More functions: On the right of this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30"/>
          <p:cNvSpPr/>
          <p:nvPr/>
        </p:nvSpPr>
        <p:spPr>
          <a:xfrm>
            <a:off x="659143" y="3586058"/>
            <a:ext cx="258340" cy="2366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09" name="Google Shape;309;p30"/>
          <p:cNvGrpSpPr/>
          <p:nvPr/>
        </p:nvGrpSpPr>
        <p:grpSpPr>
          <a:xfrm>
            <a:off x="4298988" y="793551"/>
            <a:ext cx="4507639" cy="5624688"/>
            <a:chOff x="4298988" y="793551"/>
            <a:chExt cx="4507639" cy="5624688"/>
          </a:xfrm>
        </p:grpSpPr>
        <p:sp>
          <p:nvSpPr>
            <p:cNvPr id="310" name="Google Shape;310;p30"/>
            <p:cNvSpPr/>
            <p:nvPr/>
          </p:nvSpPr>
          <p:spPr>
            <a:xfrm>
              <a:off x="4492652" y="793551"/>
              <a:ext cx="4313975" cy="56246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29397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262800" lIns="108000" spcFirstLastPara="1" rIns="0" wrap="square" tIns="133200">
              <a:noAutofit/>
            </a:bodyPr>
            <a:lstStyle/>
            <a:p>
              <a:pPr indent="0" lvl="0" marL="0" marR="0" rtl="0" algn="l">
                <a:lnSpc>
                  <a:spcPct val="12833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Returns an array that represents the x-axis (x ציר ה-):</a:t>
              </a:r>
              <a:br>
                <a:rPr b="0" i="0" lang="en-US" sz="12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2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N equally-spaced points between a and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public static double[] 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xArr(double a, double b, int N)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double[] x = new double[N + 1];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double interval = (b - a) / N;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for (int i = 0; i &lt;= N;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    x[i] = a + (i * interval);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 x;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833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Returns the array </a:t>
              </a:r>
              <a:r>
                <a:rPr b="0" i="0" lang="en-US" sz="1100" u="none" cap="none" strike="noStrike">
                  <a:solidFill>
                    <a:srgbClr val="006600"/>
                  </a:solidFill>
                  <a:latin typeface="Consolas"/>
                  <a:ea typeface="Consolas"/>
                  <a:cs typeface="Consolas"/>
                  <a:sym typeface="Consolas"/>
                </a:rPr>
                <a:t>f(x[])</a:t>
              </a:r>
              <a:endParaRPr b="0" i="0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public static double[] f(double x[])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int N = x.length;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double[] y = new double[N];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for (int i = 0; i &lt; N; i++)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833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    y[i] = f(x[i]);  </a:t>
              </a:r>
              <a:r>
                <a:rPr b="0" i="0" lang="en-US" sz="12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computes </a:t>
              </a:r>
              <a:r>
                <a:rPr b="0" i="0" lang="en-US" sz="1100" u="none" cap="none" strike="noStrike">
                  <a:solidFill>
                    <a:srgbClr val="006600"/>
                  </a:solidFill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r>
                <a:rPr b="0" i="0" lang="en-US" sz="9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100" u="none" cap="none" strike="noStrike">
                  <a:solidFill>
                    <a:srgbClr val="0066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9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100" u="none" cap="none" strike="noStrike">
                  <a:solidFill>
                    <a:srgbClr val="006600"/>
                  </a:solidFill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b="0" i="0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 y;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833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Returns the minimum value in the given array (code omitted)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public static double min(double arr[])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2833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66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// Returns the maximum value in the given array (code omitted)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public static double max(double arr[]) {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 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4298988" y="1297099"/>
              <a:ext cx="258340" cy="23666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omic Sans MS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plotting</a:t>
            </a:r>
            <a:endParaRPr/>
          </a:p>
        </p:txBody>
      </p:sp>
      <p:grpSp>
        <p:nvGrpSpPr>
          <p:cNvPr id="318" name="Google Shape;318;p36"/>
          <p:cNvGrpSpPr/>
          <p:nvPr/>
        </p:nvGrpSpPr>
        <p:grpSpPr>
          <a:xfrm>
            <a:off x="667071" y="790853"/>
            <a:ext cx="3752563" cy="5000030"/>
            <a:chOff x="4938707" y="719415"/>
            <a:chExt cx="3752563" cy="5000030"/>
          </a:xfrm>
        </p:grpSpPr>
        <p:sp>
          <p:nvSpPr>
            <p:cNvPr id="319" name="Google Shape;319;p36"/>
            <p:cNvSpPr txBox="1"/>
            <p:nvPr/>
          </p:nvSpPr>
          <p:spPr>
            <a:xfrm>
              <a:off x="4938707" y="719415"/>
              <a:ext cx="3752563" cy="4670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Plot  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 = –7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r>
                <a:rPr b="0" baseline="3000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  3</a:t>
              </a:r>
              <a:r>
                <a:rPr b="0" i="1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 +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444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20" name="Google Shape;320;p3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38707" y="1997514"/>
              <a:ext cx="3752563" cy="372193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352"/>
                </a:srgbClr>
              </a:outerShdw>
            </a:effectLst>
          </p:spPr>
        </p:pic>
        <p:sp>
          <p:nvSpPr>
            <p:cNvPr id="321" name="Google Shape;321;p36"/>
            <p:cNvSpPr/>
            <p:nvPr/>
          </p:nvSpPr>
          <p:spPr>
            <a:xfrm>
              <a:off x="4938708" y="1259010"/>
              <a:ext cx="2818453" cy="459214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0" lIns="182875" spcFirstLastPara="1" rIns="72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% java PlotFunction -2 2 100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36"/>
          <p:cNvGrpSpPr/>
          <p:nvPr/>
        </p:nvGrpSpPr>
        <p:grpSpPr>
          <a:xfrm>
            <a:off x="4772027" y="807520"/>
            <a:ext cx="6268148" cy="4983363"/>
            <a:chOff x="4772027" y="807520"/>
            <a:chExt cx="6268148" cy="4983363"/>
          </a:xfrm>
        </p:grpSpPr>
        <p:sp>
          <p:nvSpPr>
            <p:cNvPr id="323" name="Google Shape;323;p36"/>
            <p:cNvSpPr txBox="1"/>
            <p:nvPr/>
          </p:nvSpPr>
          <p:spPr>
            <a:xfrm>
              <a:off x="4772027" y="807520"/>
              <a:ext cx="6268148" cy="46705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-10522" l="-604" r="0" t="-5261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 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4" name="Google Shape;324;p36"/>
            <p:cNvGrpSpPr/>
            <p:nvPr/>
          </p:nvGrpSpPr>
          <p:grpSpPr>
            <a:xfrm>
              <a:off x="4862270" y="1335378"/>
              <a:ext cx="3782552" cy="4455505"/>
              <a:chOff x="4570856" y="1549654"/>
              <a:chExt cx="3782552" cy="4455505"/>
            </a:xfrm>
          </p:grpSpPr>
          <p:sp>
            <p:nvSpPr>
              <p:cNvPr id="325" name="Google Shape;325;p36"/>
              <p:cNvSpPr/>
              <p:nvPr/>
            </p:nvSpPr>
            <p:spPr>
              <a:xfrm>
                <a:off x="4570857" y="1549654"/>
                <a:ext cx="3264358" cy="459214"/>
              </a:xfrm>
              <a:prstGeom prst="rect">
                <a:avLst/>
              </a:prstGeom>
              <a:solidFill>
                <a:schemeClr val="lt1"/>
              </a:solidFill>
              <a:ln cap="flat" cmpd="sng" w="158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0" lIns="182875" spcFirstLastPara="1" rIns="7200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% java PlotFunction -6.28 6.28 100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6" name="Google Shape;326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70856" y="2283228"/>
                <a:ext cx="3782552" cy="372193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c8bfbaaa_0_0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9" name="Google Shape;79;g31ec8bfbaaa_0_0"/>
          <p:cNvSpPr txBox="1"/>
          <p:nvPr/>
        </p:nvSpPr>
        <p:spPr>
          <a:xfrm>
            <a:off x="820800" y="787475"/>
            <a:ext cx="6650100" cy="80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 of lecture 5-2:</a:t>
            </a:r>
            <a:endParaRPr sz="1800">
              <a:solidFill>
                <a:srgbClr val="00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This lecture focuses on the following topics: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1.	</a:t>
            </a:r>
            <a:r>
              <a:rPr b="1" lang="en-US" sz="1300">
                <a:solidFill>
                  <a:srgbClr val="111111"/>
                </a:solidFill>
              </a:rPr>
              <a:t>Standard Input and Output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Concepts of standard output (e.g., using print, println, printf).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Standard input handling in Java using custom classes like In.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Examples of redirection (&gt;, &lt;, |) for file and process interaction.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2.	</a:t>
            </a:r>
            <a:r>
              <a:rPr b="1" lang="en-US" sz="1300">
                <a:solidFill>
                  <a:srgbClr val="111111"/>
                </a:solidFill>
              </a:rPr>
              <a:t>Graphics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Basics of computer graphics, including the physical and logical view of a canvas.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Drawing basic shapes like lines and equilateral triangles using the StdDraw class.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Importance of building and implementing mathematical models for graphical representation.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3.	</a:t>
            </a:r>
            <a:r>
              <a:rPr b="1" lang="en-US" sz="1300">
                <a:solidFill>
                  <a:srgbClr val="111111"/>
                </a:solidFill>
              </a:rPr>
              <a:t>Data Visualization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Visualizing geographical data (e.g., city coordinates) by plotting points on a canvas.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Example implementation using StdDraw to create a visual map of coordinates from a file.</a:t>
            </a:r>
            <a:endParaRPr sz="1300">
              <a:solidFill>
                <a:srgbClr val="111111"/>
              </a:solidFill>
            </a:endParaRPr>
          </a:p>
          <a:p>
            <a:pPr indent="-215900" lvl="0" marL="215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4.	</a:t>
            </a:r>
            <a:r>
              <a:rPr b="1" lang="en-US" sz="1300">
                <a:solidFill>
                  <a:srgbClr val="111111"/>
                </a:solidFill>
              </a:rPr>
              <a:t>Function Plotting</a:t>
            </a:r>
            <a:r>
              <a:rPr lang="en-US" sz="1300">
                <a:solidFill>
                  <a:srgbClr val="111111"/>
                </a:solidFill>
              </a:rPr>
              <a:t>: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Plotting mathematical functions like f(x) = x^2 and f(x) = sin(4x) + sin(20x).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Scaling canvas dimensions based on function values to ensure proper visualization.</a:t>
            </a:r>
            <a:endParaRPr sz="1300">
              <a:solidFill>
                <a:srgbClr val="111111"/>
              </a:solidFill>
            </a:endParaRPr>
          </a:p>
          <a:p>
            <a:pPr indent="-317500" lvl="0" marL="3175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	•	Understanding the complexity and potential pitfalls of data-driven visuals.</a:t>
            </a:r>
            <a:endParaRPr sz="13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111111"/>
                </a:solidFill>
              </a:rPr>
              <a:t>The lecture emphasizes practical programming skills for working with input/output, graphics, and data visualization using Java.</a:t>
            </a:r>
            <a:endParaRPr sz="1300">
              <a:solidFill>
                <a:srgbClr val="11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Function plotting</a:t>
            </a:r>
            <a:endParaRPr/>
          </a:p>
        </p:txBody>
      </p:sp>
      <p:sp>
        <p:nvSpPr>
          <p:cNvPr id="333" name="Google Shape;333;p37"/>
          <p:cNvSpPr txBox="1"/>
          <p:nvPr/>
        </p:nvSpPr>
        <p:spPr>
          <a:xfrm>
            <a:off x="-1156329" y="32487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-1287041" y="32487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5" name="Google Shape;3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277" y="770108"/>
            <a:ext cx="3738563" cy="334962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/>
          <p:nvPr/>
        </p:nvSpPr>
        <p:spPr>
          <a:xfrm>
            <a:off x="621020" y="1221903"/>
            <a:ext cx="3884878" cy="164321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08000" spcFirstLastPara="1" rIns="0" wrap="square" tIns="1332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PlotFunction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8332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// The function to plot: </a:t>
            </a:r>
            <a:r>
              <a:rPr b="0" i="0" lang="en-US" sz="11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f(x) = sin(4x) + sin(20x)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static double f(double x)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Math.sin(4*x) + Math.sin(20*x);</a:t>
            </a:r>
            <a:endParaRPr b="0" i="0" sz="1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37" name="Google Shape;337;p37"/>
          <p:cNvGrpSpPr/>
          <p:nvPr/>
        </p:nvGrpSpPr>
        <p:grpSpPr>
          <a:xfrm>
            <a:off x="621020" y="3248744"/>
            <a:ext cx="2711230" cy="2606156"/>
            <a:chOff x="621020" y="3742483"/>
            <a:chExt cx="2711230" cy="2606156"/>
          </a:xfrm>
        </p:grpSpPr>
        <p:sp>
          <p:nvSpPr>
            <p:cNvPr id="338" name="Google Shape;338;p37"/>
            <p:cNvSpPr/>
            <p:nvPr/>
          </p:nvSpPr>
          <p:spPr>
            <a:xfrm>
              <a:off x="621020" y="3742483"/>
              <a:ext cx="2711230" cy="322892"/>
            </a:xfrm>
            <a:prstGeom prst="rect">
              <a:avLst/>
            </a:prstGeom>
            <a:solidFill>
              <a:srgbClr val="F2F2F2"/>
            </a:solidFill>
            <a:ln cap="flat" cmpd="sng" w="15875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82875" lIns="144000" spcFirstLastPara="1" rIns="0" wrap="square" tIns="18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% java PlotFunction 0 3.14 </a:t>
              </a:r>
              <a:r>
                <a:rPr b="1" i="0" lang="en-US" sz="1200" u="none" cap="none" strike="noStrik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b="1" i="0" sz="1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39" name="Google Shape;339;p37"/>
            <p:cNvPicPr preferRelativeResize="0"/>
            <p:nvPr/>
          </p:nvPicPr>
          <p:blipFill rotWithShape="1">
            <a:blip r:embed="rId4">
              <a:alphaModFix/>
            </a:blip>
            <a:srcRect b="0" l="0" r="0" t="6650"/>
            <a:stretch/>
          </p:blipFill>
          <p:spPr>
            <a:xfrm>
              <a:off x="671824" y="4302912"/>
              <a:ext cx="2660426" cy="204572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340" name="Google Shape;340;p37"/>
          <p:cNvGrpSpPr/>
          <p:nvPr/>
        </p:nvGrpSpPr>
        <p:grpSpPr>
          <a:xfrm>
            <a:off x="3730695" y="3248744"/>
            <a:ext cx="2714710" cy="2647324"/>
            <a:chOff x="3730695" y="3742483"/>
            <a:chExt cx="2714710" cy="2647324"/>
          </a:xfrm>
        </p:grpSpPr>
        <p:pic>
          <p:nvPicPr>
            <p:cNvPr id="341" name="Google Shape;341;p37"/>
            <p:cNvPicPr preferRelativeResize="0"/>
            <p:nvPr/>
          </p:nvPicPr>
          <p:blipFill rotWithShape="1">
            <a:blip r:embed="rId5">
              <a:alphaModFix/>
            </a:blip>
            <a:srcRect b="0" l="0" r="0" t="9555"/>
            <a:stretch/>
          </p:blipFill>
          <p:spPr>
            <a:xfrm>
              <a:off x="3784979" y="4302912"/>
              <a:ext cx="2660426" cy="208689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42" name="Google Shape;342;p37"/>
            <p:cNvSpPr/>
            <p:nvPr/>
          </p:nvSpPr>
          <p:spPr>
            <a:xfrm>
              <a:off x="3730695" y="3742483"/>
              <a:ext cx="2714710" cy="334962"/>
            </a:xfrm>
            <a:prstGeom prst="rect">
              <a:avLst/>
            </a:prstGeom>
            <a:solidFill>
              <a:srgbClr val="F2F2F2"/>
            </a:solidFill>
            <a:ln cap="flat" cmpd="sng" w="15875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82875" lIns="144000" spcFirstLastPara="1" rIns="0" wrap="square" tIns="182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% java PlotFunction 0 3.14 </a:t>
              </a:r>
              <a:r>
                <a:rPr b="1" i="0" lang="en-US" sz="1200" u="none" cap="none" strike="noStrik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200</a:t>
              </a:r>
              <a:endParaRPr b="1" i="0" sz="12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3" name="Google Shape;343;p37"/>
          <p:cNvSpPr/>
          <p:nvPr/>
        </p:nvSpPr>
        <p:spPr>
          <a:xfrm>
            <a:off x="6641319" y="3809173"/>
            <a:ext cx="2522665" cy="210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lesson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imaging of data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(like linear interpolation)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tricky;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shown a data-driven visual, always demand to see the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7"/>
          <p:cNvSpPr txBox="1"/>
          <p:nvPr/>
        </p:nvSpPr>
        <p:spPr>
          <a:xfrm>
            <a:off x="546840" y="736083"/>
            <a:ext cx="6268148" cy="467059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Standard output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336330" y="3022998"/>
            <a:ext cx="3852528" cy="934314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423786" y="3923892"/>
            <a:ext cx="4291104" cy="1000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599346" y="1069126"/>
            <a:ext cx="3852528" cy="195387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08000" lIns="108000" spcFirstLastPara="1" rIns="0" wrap="square" tIns="10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RandomNumbers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int N = Integer.parseInt(args[0]);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// Prints N random numbers in [0,1)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for (int i = 0; i &lt; 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(Math.random());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465669" y="4768561"/>
            <a:ext cx="7867548" cy="136541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“Standard output”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The stream of characters that a program writes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b="0" i="0" lang="en-US" sz="16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b="0" i="0" lang="en-US" sz="2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b="0" i="0" lang="en-US" sz="16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write to standard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Standard output goes to the terminal.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5"/>
          <p:cNvGrpSpPr/>
          <p:nvPr/>
        </p:nvGrpSpPr>
        <p:grpSpPr>
          <a:xfrm>
            <a:off x="5037946" y="724024"/>
            <a:ext cx="4106054" cy="3701570"/>
            <a:chOff x="5037946" y="724024"/>
            <a:chExt cx="4106054" cy="3701570"/>
          </a:xfrm>
        </p:grpSpPr>
        <p:sp>
          <p:nvSpPr>
            <p:cNvPr id="91" name="Google Shape;91;p5"/>
            <p:cNvSpPr txBox="1"/>
            <p:nvPr/>
          </p:nvSpPr>
          <p:spPr>
            <a:xfrm>
              <a:off x="5332363" y="724024"/>
              <a:ext cx="3811637" cy="467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Terminal 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(aka shell / cmd):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508320" y="1078944"/>
              <a:ext cx="2588743" cy="2100351"/>
            </a:xfrm>
            <a:prstGeom prst="rect">
              <a:avLst/>
            </a:prstGeom>
            <a:solidFill>
              <a:srgbClr val="F2F2F2"/>
            </a:solidFill>
            <a:ln cap="flat" cmpd="sng" w="15875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352"/>
                </a:srgbClr>
              </a:outerShdw>
            </a:effectLst>
          </p:spPr>
          <p:txBody>
            <a:bodyPr anchorCtr="0" anchor="t" bIns="182875" lIns="288000" spcFirstLastPara="1" rIns="72000" wrap="square" tIns="144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% java RandomNumbers 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0.4234137005317864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0.2984657006398488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0.7456080688315734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0.0038273723723723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0.8734883483448448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%</a:t>
              </a:r>
              <a:endPara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037946" y="3490155"/>
              <a:ext cx="3682268" cy="935439"/>
            </a:xfrm>
            <a:prstGeom prst="wedgeRoundRectCallout">
              <a:avLst>
                <a:gd fmla="val 8938" name="adj1"/>
                <a:gd fmla="val -91820" name="adj2"/>
                <a:gd fmla="val 16667" name="adj3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0" wrap="square" tIns="4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sng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Terminal: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An interactive OS program that enables managing files and executing programs, using textual commands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Standard input</a:t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5508320" y="1078945"/>
            <a:ext cx="2588743" cy="1840444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  <p:txBody>
          <a:bodyPr anchorCtr="0" anchor="t" bIns="182875" lIns="288000" spcFirstLastPara="1" rIns="182875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java 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5332363" y="724024"/>
            <a:ext cx="3811637" cy="46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(aka shell / cmd):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Standard input</a:t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5508320" y="1078945"/>
            <a:ext cx="2588743" cy="1840444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  <p:txBody>
          <a:bodyPr anchorCtr="0" anchor="t" bIns="182875" lIns="288000" spcFirstLastPara="1" rIns="182875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java 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Average: 20.0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9" name="Google Shape;109;p7"/>
          <p:cNvGrpSpPr/>
          <p:nvPr/>
        </p:nvGrpSpPr>
        <p:grpSpPr>
          <a:xfrm>
            <a:off x="5302250" y="2275458"/>
            <a:ext cx="3091381" cy="1502120"/>
            <a:chOff x="5612264" y="2415439"/>
            <a:chExt cx="3091381" cy="1502120"/>
          </a:xfrm>
        </p:grpSpPr>
        <p:sp>
          <p:nvSpPr>
            <p:cNvPr id="110" name="Google Shape;110;p7"/>
            <p:cNvSpPr/>
            <p:nvPr/>
          </p:nvSpPr>
          <p:spPr>
            <a:xfrm>
              <a:off x="6053174" y="3086562"/>
              <a:ext cx="265047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Here the user entered an</a:t>
              </a:r>
              <a:b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1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 termination character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b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ctrl-d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(in mac / unix)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ctrl-z</a:t>
              </a: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(in windows)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1" name="Google Shape;111;p7"/>
            <p:cNvCxnSpPr/>
            <p:nvPr/>
          </p:nvCxnSpPr>
          <p:spPr>
            <a:xfrm>
              <a:off x="5612264" y="3326159"/>
              <a:ext cx="471039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5626334" y="2415439"/>
              <a:ext cx="0" cy="91072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5612264" y="2415439"/>
              <a:ext cx="471039" cy="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14" name="Google Shape;114;p7"/>
          <p:cNvSpPr txBox="1"/>
          <p:nvPr/>
        </p:nvSpPr>
        <p:spPr>
          <a:xfrm>
            <a:off x="5332363" y="724024"/>
            <a:ext cx="3811637" cy="46715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(aka shell / cmd):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6394462" y="1546102"/>
            <a:ext cx="2226070" cy="582731"/>
          </a:xfrm>
          <a:prstGeom prst="wedgeRoundRectCallout">
            <a:avLst>
              <a:gd fmla="val -60486" name="adj1"/>
              <a:gd fmla="val 9010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each line the user types something and presses “enter” (which produces an “end-of-line” character)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Standard input</a:t>
            </a:r>
            <a:endParaRPr/>
          </a:p>
        </p:txBody>
      </p:sp>
      <p:grpSp>
        <p:nvGrpSpPr>
          <p:cNvPr id="122" name="Google Shape;122;p10"/>
          <p:cNvGrpSpPr/>
          <p:nvPr/>
        </p:nvGrpSpPr>
        <p:grpSpPr>
          <a:xfrm>
            <a:off x="5302250" y="724024"/>
            <a:ext cx="3841750" cy="3053554"/>
            <a:chOff x="5302250" y="724024"/>
            <a:chExt cx="3841750" cy="3053554"/>
          </a:xfrm>
        </p:grpSpPr>
        <p:sp>
          <p:nvSpPr>
            <p:cNvPr id="123" name="Google Shape;123;p10"/>
            <p:cNvSpPr/>
            <p:nvPr/>
          </p:nvSpPr>
          <p:spPr>
            <a:xfrm>
              <a:off x="5508320" y="1078945"/>
              <a:ext cx="2588743" cy="1840444"/>
            </a:xfrm>
            <a:prstGeom prst="rect">
              <a:avLst/>
            </a:prstGeom>
            <a:solidFill>
              <a:srgbClr val="F2F2F2"/>
            </a:solidFill>
            <a:ln cap="flat" cmpd="sng" w="15875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352"/>
                </a:srgbClr>
              </a:outerShdw>
            </a:effectLst>
          </p:spPr>
          <p:txBody>
            <a:bodyPr anchorCtr="0" anchor="t" bIns="182875" lIns="288000" spcFirstLastPara="1" rIns="182875" wrap="square" tIns="144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% java Average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Average: 20.0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%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24" name="Google Shape;124;p10"/>
            <p:cNvGrpSpPr/>
            <p:nvPr/>
          </p:nvGrpSpPr>
          <p:grpSpPr>
            <a:xfrm>
              <a:off x="5302250" y="2275458"/>
              <a:ext cx="3091381" cy="1502120"/>
              <a:chOff x="5612264" y="2415439"/>
              <a:chExt cx="3091381" cy="1502120"/>
            </a:xfrm>
          </p:grpSpPr>
          <p:sp>
            <p:nvSpPr>
              <p:cNvPr id="125" name="Google Shape;125;p10"/>
              <p:cNvSpPr/>
              <p:nvPr/>
            </p:nvSpPr>
            <p:spPr>
              <a:xfrm>
                <a:off x="6053174" y="3086562"/>
                <a:ext cx="2650471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Here the user entered an</a:t>
                </a:r>
                <a:b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b="0" i="1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input termination character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  <a:b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ctrl-d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(in mac / unix)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ctrl-z</a:t>
                </a: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(in windows)</a:t>
                </a:r>
                <a:endParaRPr b="0" i="0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6" name="Google Shape;126;p10"/>
              <p:cNvCxnSpPr/>
              <p:nvPr/>
            </p:nvCxnSpPr>
            <p:spPr>
              <a:xfrm>
                <a:off x="5612264" y="3326159"/>
                <a:ext cx="471039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10"/>
              <p:cNvCxnSpPr/>
              <p:nvPr/>
            </p:nvCxnSpPr>
            <p:spPr>
              <a:xfrm>
                <a:off x="5626334" y="2415439"/>
                <a:ext cx="0" cy="91072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10"/>
              <p:cNvCxnSpPr/>
              <p:nvPr/>
            </p:nvCxnSpPr>
            <p:spPr>
              <a:xfrm>
                <a:off x="5612264" y="2415439"/>
                <a:ext cx="471039" cy="0"/>
              </a:xfrm>
              <a:prstGeom prst="straightConnector1">
                <a:avLst/>
              </a:prstGeom>
              <a:noFill/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129" name="Google Shape;129;p10"/>
            <p:cNvSpPr txBox="1"/>
            <p:nvPr/>
          </p:nvSpPr>
          <p:spPr>
            <a:xfrm>
              <a:off x="5332363" y="724024"/>
              <a:ext cx="3811637" cy="467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Terminal </a:t>
              </a: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(aka shell / cmd):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6394462" y="1546102"/>
              <a:ext cx="2226070" cy="582731"/>
            </a:xfrm>
            <a:prstGeom prst="wedgeRoundRectCallout">
              <a:avLst>
                <a:gd fmla="val -60486" name="adj1"/>
                <a:gd fmla="val 9010" name="adj2"/>
                <a:gd fmla="val 16667" name="adj3"/>
              </a:avLst>
            </a:prstGeom>
            <a:solidFill>
              <a:schemeClr val="lt1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each line the user types something and presses “enter” (which produces an “end-of-line” character)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0"/>
          <p:cNvSpPr/>
          <p:nvPr/>
        </p:nvSpPr>
        <p:spPr>
          <a:xfrm>
            <a:off x="682943" y="875779"/>
            <a:ext cx="4441371" cy="378566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9397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262800" lIns="180000" spcFirstLastPara="1" rIns="0" wrap="square" tIns="86400">
            <a:noAutofit/>
          </a:bodyPr>
          <a:lstStyle/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/** Reads numbers from standard input and prints their average.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Average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Creates an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for representing standard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 in = new In();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Assumption: At least one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x =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in.readDouble()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int count = 1;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double sum = x;</a:t>
            </a:r>
            <a:endParaRPr b="0" i="0" sz="1200" u="none" cap="none" strike="noStrike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while (!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in.isEmpty()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x =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in.readDouble()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sum +=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count++;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System.out.println("..." + sum / count);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485860" y="4800898"/>
            <a:ext cx="8400273" cy="168198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“Standard input”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The stream of characters that a program reads;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By default, comes from the keyboard.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14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provides no simple way to read inputs from standard input;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143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open source class for handling standard input, used in this course.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79860" y="1845677"/>
            <a:ext cx="1006166" cy="457201"/>
          </a:xfrm>
          <a:prstGeom prst="wedgeRoundRectCallout">
            <a:avLst>
              <a:gd fmla="val 78124" name="adj1"/>
              <a:gd fmla="val -29785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class for reading inputs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5281426" y="4096897"/>
            <a:ext cx="2510852" cy="467158"/>
          </a:xfrm>
          <a:prstGeom prst="wedgeRoundRectCallout">
            <a:avLst>
              <a:gd fmla="val -60486" name="adj1"/>
              <a:gd fmla="val 9010" name="adj2"/>
              <a:gd fmla="val 16667" name="adj3"/>
            </a:avLst>
          </a:prstGeom>
          <a:solidFill>
            <a:schemeClr val="lt1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to compile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In.java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/>
          </a:p>
        </p:txBody>
      </p:sp>
      <p:graphicFrame>
        <p:nvGraphicFramePr>
          <p:cNvPr id="140" name="Google Shape;140;p11"/>
          <p:cNvGraphicFramePr/>
          <p:nvPr/>
        </p:nvGraphicFramePr>
        <p:xfrm>
          <a:off x="2041025" y="20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{A5B5FAD9-18F8-459C-B6BE-9CE2178F1566}</a:tableStyleId>
              </a:tblPr>
              <a:tblGrid>
                <a:gridCol w="629575"/>
                <a:gridCol w="889625"/>
                <a:gridCol w="5050375"/>
              </a:tblGrid>
              <a:tr h="27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353833"/>
                          </a:solidFill>
                        </a:rPr>
                        <a:t>Modifier and Type</a:t>
                      </a:r>
                      <a:endParaRPr b="1" sz="800" u="none" cap="none" strike="noStrike">
                        <a:solidFill>
                          <a:srgbClr val="353833"/>
                        </a:solidFill>
                      </a:endParaRPr>
                    </a:p>
                  </a:txBody>
                  <a:tcPr marT="76200" marB="28575" marR="28575" marL="66675"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353833"/>
                          </a:solidFill>
                        </a:rPr>
                        <a:t>Method</a:t>
                      </a:r>
                      <a:endParaRPr b="1" sz="800" u="none" cap="none" strike="noStrike">
                        <a:solidFill>
                          <a:srgbClr val="353833"/>
                        </a:solidFill>
                      </a:endParaRPr>
                    </a:p>
                  </a:txBody>
                  <a:tcPr marT="76200" marB="28575" marR="28575" marL="66675"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353833"/>
                          </a:solidFill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353833"/>
                        </a:solidFill>
                      </a:endParaRPr>
                    </a:p>
                  </a:txBody>
                  <a:tcPr marT="76200" marB="28575" marR="28575" marL="66675">
                    <a:solidFill>
                      <a:srgbClr val="DEE3E9"/>
                    </a:solidFill>
                  </a:tcPr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close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Closes this input stream.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exists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Returns true if this input stream exists.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hasNextChar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Returns true if this input stream has more input (including whitespace).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hasNextLine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Returns true if this input stream has a next line.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isEmpty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Returns true if input stream is empty (except possibly whitespace).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8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main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​(</a:t>
                      </a: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String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 args)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Unit tests the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data type.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String</a:t>
                      </a:r>
                      <a:endParaRPr b="1" sz="850" u="none" cap="none" strike="noStrike">
                        <a:solidFill>
                          <a:srgbClr val="4A67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readAll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and returns the remainder of this input stream, as a string.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double[]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readAllDoubles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all remaining tokens from this input stream, parses them as doubles, and returns them as an array of doubles.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int[]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readAllInts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all remaining tokens from this input stream, parses them as integers, and returns them as an array of integers.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String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readAllLines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all remaining lines from this input stream and returns them as an array of strings.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long[]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readAllLongs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all remaining tokens from this input stream, parses them as longs, and returns them as an array of longs.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8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String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readAllStrings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all remaining tokens from this input stream and returns them as an array of strings.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32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readBoolean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the next token from this input stream, parses it as a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(interpreting either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"true"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or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"1"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as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and either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"false"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or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"0"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as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readByte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the next token from this input stream, parses it as a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and returns the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readChar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and returns the next character in this input stream.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readDouble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the next token from this input stream, parses it as a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and returns the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readFloat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the next token from this input stream, parses it as a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and returns the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readInt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the next token from this input stream, parses it as a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and returns the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String</a:t>
                      </a:r>
                      <a:endParaRPr b="1" sz="850" u="none" cap="none" strike="noStrike">
                        <a:solidFill>
                          <a:srgbClr val="4A67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readLine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and returns the next line in this input stream.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readLong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the next token from this input stream, parses it as a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and returns the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readShort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the next token from this input stream, parses it as a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, and returns the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  <a:tr h="211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2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String</a:t>
                      </a:r>
                      <a:endParaRPr b="1" sz="850" u="none" cap="none" strike="noStrike">
                        <a:solidFill>
                          <a:srgbClr val="4A678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91425" marL="95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b="1" lang="en-US" sz="850" u="none" cap="none" strike="noStrike">
                          <a:solidFill>
                            <a:srgbClr val="4A6782"/>
                          </a:solidFill>
                          <a:uFill>
                            <a:noFill/>
                          </a:u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readString</a:t>
                      </a:r>
                      <a:r>
                        <a:rPr lang="en-US" sz="850" u="none" cap="none" strike="noStrike">
                          <a:solidFill>
                            <a:srgbClr val="35383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850" u="none" cap="none" strike="noStrike">
                        <a:solidFill>
                          <a:srgbClr val="35383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76200" marB="28575" marR="28575" marL="6667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50"/>
                        <a:buFont typeface="Arial"/>
                        <a:buNone/>
                      </a:pP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Reads the next token from this input stream and returns it as a 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-US" sz="850" u="none" cap="none" strike="noStrike">
                          <a:solidFill>
                            <a:srgbClr val="474747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.</a:t>
                      </a:r>
                      <a:endParaRPr sz="850" u="none" cap="none" strike="noStrike">
                        <a:solidFill>
                          <a:srgbClr val="474747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76200" marB="28575" marR="91425" marL="952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Redirection</a:t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3898330" y="1057241"/>
            <a:ext cx="4049916" cy="3116435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82875" lIns="182875" spcFirstLastPara="1" rIns="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RandomNumbers 1000 &gt; data.txt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more data.txt   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US" sz="1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more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OS command for viewing a file)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0.05589098017497873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0.5792882827583564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0" i="0" sz="1200" u="none" cap="none" strike="noStrike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Average &lt; data.txt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Average: 0.48881491492997764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RandomNumbers 1000000 | java 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Average: 0.4999861238602861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795349" y="1057952"/>
            <a:ext cx="2491121" cy="3115724"/>
          </a:xfrm>
          <a:prstGeom prst="rect">
            <a:avLst/>
          </a:prstGeom>
          <a:solidFill>
            <a:srgbClr val="F2F2F2"/>
          </a:solidFill>
          <a:ln cap="flat" cmpd="sng" w="1587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  <p:txBody>
          <a:bodyPr anchorCtr="0" anchor="t" bIns="91425" lIns="182875" spcFirstLastPara="1" rIns="72000" wrap="square" tIns="144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% java RandomNumbers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0.4234137005317864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0.2984657006398488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0.7456080688315734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java Average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&lt;ctrl-d&gt; / &lt;ctrl-z&gt;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Average: 175.0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730381" y="4446978"/>
            <a:ext cx="7378506" cy="16989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Redirection operators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fileName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Directs standard output to a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 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fileName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Directs standard input from a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Pipes the output of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into the input of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730381" y="725990"/>
            <a:ext cx="24911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(Previous examples):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3842058" y="712095"/>
            <a:ext cx="24911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Redirection examples: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/>
          <p:nvPr>
            <p:ph type="title"/>
          </p:nvPr>
        </p:nvSpPr>
        <p:spPr>
          <a:xfrm>
            <a:off x="485860" y="203538"/>
            <a:ext cx="78675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Graphics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584979" y="1033633"/>
            <a:ext cx="8278800" cy="22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graphics: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art and science of displaying and manipulating images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44444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science: Building a mathematical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44444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art: Implementing the model using a library of graphics primitives: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draw a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draw a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draw a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StdDraw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open source graphics class, used in this course.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2010-03-25T13:24:56Z</dcterms:created>
  <dc:creator>Kevin Wayne</dc:creator>
</cp:coreProperties>
</file>